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310" r:id="rId16"/>
    <p:sldId id="318" r:id="rId17"/>
    <p:sldId id="274" r:id="rId18"/>
    <p:sldId id="275" r:id="rId19"/>
    <p:sldId id="319" r:id="rId20"/>
    <p:sldId id="277" r:id="rId21"/>
    <p:sldId id="278" r:id="rId22"/>
    <p:sldId id="280" r:id="rId23"/>
    <p:sldId id="281" r:id="rId24"/>
    <p:sldId id="282" r:id="rId25"/>
    <p:sldId id="283" r:id="rId26"/>
    <p:sldId id="306" r:id="rId27"/>
    <p:sldId id="307" r:id="rId28"/>
    <p:sldId id="308" r:id="rId29"/>
    <p:sldId id="309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02" r:id="rId38"/>
    <p:sldId id="303" r:id="rId39"/>
    <p:sldId id="304" r:id="rId40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0">
          <p15:clr>
            <a:srgbClr val="A4A3A4"/>
          </p15:clr>
        </p15:guide>
        <p15:guide id="2" pos="2880">
          <p15:clr>
            <a:srgbClr val="A4A3A4"/>
          </p15:clr>
        </p15:guide>
        <p15:guide id="3" pos="334">
          <p15:clr>
            <a:srgbClr val="A4A3A4"/>
          </p15:clr>
        </p15:guide>
        <p15:guide id="4" pos="5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33"/>
    <a:srgbClr val="F47118"/>
    <a:srgbClr val="EE6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5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702" y="72"/>
      </p:cViewPr>
      <p:guideLst>
        <p:guide orient="horz" pos="600"/>
        <p:guide pos="2880"/>
        <p:guide pos="334"/>
        <p:guide pos="5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DAE0E-39A9-6646-8BD9-E0FC1AF7CC16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91AB6-8DFA-254C-82F3-E3265B55E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6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50FDBD-DA21-4103-B774-B2E39BB762E6}" type="slidenum">
              <a:rPr lang="zh-CN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6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template_NHCS_Cardiovascular_Scienc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5602" y="2130425"/>
            <a:ext cx="5091545" cy="1298307"/>
          </a:xfrm>
        </p:spPr>
        <p:txBody>
          <a:bodyPr/>
          <a:lstStyle>
            <a:lvl1pPr algn="l">
              <a:defRPr sz="4400">
                <a:solidFill>
                  <a:srgbClr val="EE6000"/>
                </a:solidFill>
              </a:defRPr>
            </a:lvl1pPr>
          </a:lstStyle>
          <a:p>
            <a:r>
              <a:rPr lang="en-US" sz="4200" b="1" dirty="0" smtClean="0">
                <a:solidFill>
                  <a:srgbClr val="F47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  <a:endParaRPr lang="en-SG" sz="4200" b="1" dirty="0">
              <a:solidFill>
                <a:srgbClr val="F471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4076" y="3886200"/>
            <a:ext cx="5262499" cy="857250"/>
          </a:xfrm>
        </p:spPr>
        <p:txBody>
          <a:bodyPr>
            <a:normAutofit/>
          </a:bodyPr>
          <a:lstStyle>
            <a:lvl1pPr marL="0" indent="0" algn="l">
              <a:buNone/>
              <a:defRPr sz="13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</a:t>
            </a:r>
          </a:p>
          <a:p>
            <a:r>
              <a:rPr lang="en-US" dirty="0" smtClean="0"/>
              <a:t>Designation, Department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6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225" y="1524000"/>
            <a:ext cx="7994650" cy="4219575"/>
          </a:xfrm>
        </p:spPr>
        <p:txBody>
          <a:bodyPr/>
          <a:lstStyle>
            <a:lvl1pPr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2474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288" y="6607175"/>
            <a:ext cx="3657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9E075C-88DA-4218-8424-EC2FC6139FE1}" type="slidenum">
              <a:rPr lang="en-SG" smtClean="0"/>
              <a:pPr/>
              <a:t>‹#›</a:t>
            </a:fld>
            <a:endParaRPr lang="en-SG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621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5446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2206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800" dirty="0" smtClean="0"/>
              <a:t>Click to edit Master title style</a:t>
            </a:r>
            <a:endParaRPr lang="en-US" sz="38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649788" y="2174875"/>
            <a:ext cx="4040188" cy="395128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0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1825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800" dirty="0" smtClean="0"/>
              <a:t>Click to edit Master title style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7291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71474"/>
            <a:ext cx="8210550" cy="720725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585311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0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3" y="568325"/>
            <a:ext cx="7805737" cy="11445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1906588"/>
            <a:ext cx="7805737" cy="431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21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diovascular_Sciences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150" y="1889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288" y="6607175"/>
            <a:ext cx="3657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9E075C-88DA-4218-8424-EC2FC6139FE1}" type="slidenum">
              <a:rPr lang="en-SG" smtClean="0"/>
              <a:pPr/>
              <a:t>‹#›</a:t>
            </a:fld>
            <a:endParaRPr lang="en-SG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6229" y="1056109"/>
            <a:ext cx="8111996" cy="77366"/>
          </a:xfrm>
          <a:prstGeom prst="rect">
            <a:avLst/>
          </a:prstGeom>
          <a:solidFill>
            <a:srgbClr val="F5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57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0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file:///C:\Users\Administrator\Dropbox\Dereks%20work%2019042015\Meetings%20and%20Presentations\Meeting%20and%20presentations\2012\09%202012%20BSCR%20Belfast\Marshall%20talk\TMRM%20colour%20short.AVI" TargetMode="External"/><Relationship Id="rId1" Type="http://schemas.microsoft.com/office/2007/relationships/media" Target="file:///C:\Users\Administrator\Dropbox\Dereks%20work%2019042015\Meetings%20and%20Presentations\Meeting%20and%20presentations\2012\09%202012%20BSCR%20Belfast\Marshall%20talk\TMRM%20colour%20short.AVI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1883537"/>
            <a:ext cx="7629998" cy="1298307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solidFill>
                  <a:srgbClr val="FFFF00"/>
                </a:solidFill>
              </a:rPr>
              <a:t>Mitochondria as therapeutic targets for </a:t>
            </a:r>
            <a:r>
              <a:rPr lang="en-US" altLang="en-US" sz="3600" dirty="0" err="1">
                <a:solidFill>
                  <a:srgbClr val="FFFF00"/>
                </a:solidFill>
              </a:rPr>
              <a:t>cardioprotection</a:t>
            </a:r>
            <a:r>
              <a:rPr lang="en-SG" sz="3600" b="0" dirty="0"/>
              <a:t/>
            </a:r>
            <a:br>
              <a:rPr lang="en-SG" sz="3600" b="0" dirty="0"/>
            </a:br>
            <a:r>
              <a:rPr lang="en-SG" sz="3600" b="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220" y="3114827"/>
            <a:ext cx="6923926" cy="162763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2900" dirty="0"/>
              <a:t>Derek Hausenloy </a:t>
            </a:r>
          </a:p>
          <a:p>
            <a:pPr lvl="0"/>
            <a:endParaRPr lang="en-US" sz="1800" b="0" dirty="0" smtClean="0"/>
          </a:p>
          <a:p>
            <a:pPr lvl="0"/>
            <a:r>
              <a:rPr lang="en-US" sz="2300" b="0" dirty="0"/>
              <a:t>Professor, Cardiovascular and Metabolic Disorders, Duke-National University Singapore</a:t>
            </a:r>
          </a:p>
          <a:p>
            <a:pPr lvl="0"/>
            <a:r>
              <a:rPr lang="en-US" sz="2300" b="0" dirty="0"/>
              <a:t>Senior Consultant and Clinician Scientist, National Heart Centre Singapore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2000" b="0" dirty="0" smtClean="0"/>
              <a:t>10</a:t>
            </a:r>
            <a:r>
              <a:rPr lang="en-US" sz="2000" b="0" baseline="30000" dirty="0" smtClean="0"/>
              <a:t>th</a:t>
            </a:r>
            <a:r>
              <a:rPr lang="en-US" sz="2000" b="0" dirty="0" smtClean="0"/>
              <a:t> </a:t>
            </a:r>
            <a:r>
              <a:rPr lang="en-US" sz="2000" b="0" dirty="0"/>
              <a:t>December 2016</a:t>
            </a:r>
          </a:p>
          <a:p>
            <a:pPr lvl="0"/>
            <a:r>
              <a:rPr lang="en-US" sz="2000" b="0" dirty="0"/>
              <a:t>JOINT MEETING OF CORONARY REVASCULARIZATION, </a:t>
            </a:r>
            <a:r>
              <a:rPr lang="en-US" sz="2000" b="0" dirty="0" smtClean="0"/>
              <a:t>Busan, </a:t>
            </a:r>
            <a:r>
              <a:rPr lang="en-US" sz="2000" b="0" dirty="0"/>
              <a:t>South Korea</a:t>
            </a:r>
          </a:p>
          <a:p>
            <a:pPr lvl="0"/>
            <a:r>
              <a:rPr lang="en-US" sz="2000" b="0" dirty="0">
                <a:solidFill>
                  <a:srgbClr val="FFFF00"/>
                </a:solidFill>
              </a:rPr>
              <a:t>derek.hausenloy@duke-nus.edu.sg</a:t>
            </a:r>
          </a:p>
        </p:txBody>
      </p:sp>
    </p:spTree>
    <p:extLst>
      <p:ext uri="{BB962C8B-B14F-4D97-AF65-F5344CB8AC3E}">
        <p14:creationId xmlns:p14="http://schemas.microsoft.com/office/powerpoint/2010/main" val="16491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/>
          </a:bodyPr>
          <a:lstStyle/>
          <a:p>
            <a:r>
              <a:rPr lang="en-SG" altLang="en-US" sz="3200" dirty="0" smtClean="0">
                <a:solidFill>
                  <a:schemeClr val="tx2"/>
                </a:solidFill>
              </a:rPr>
              <a:t>Mitochondrial </a:t>
            </a:r>
            <a:r>
              <a:rPr lang="en-SG" altLang="en-US" sz="3200" dirty="0">
                <a:solidFill>
                  <a:schemeClr val="tx2"/>
                </a:solidFill>
              </a:rPr>
              <a:t>morphology in the adult heart</a:t>
            </a: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86611" y="1235472"/>
            <a:ext cx="4597749" cy="2988076"/>
            <a:chOff x="214313" y="1978025"/>
            <a:chExt cx="5441065" cy="4347719"/>
          </a:xfrm>
        </p:grpSpPr>
        <p:pic>
          <p:nvPicPr>
            <p:cNvPr id="8" name="Content Placeholder 3" descr="A4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1978025"/>
              <a:ext cx="5441065" cy="433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3421063" y="5743575"/>
              <a:ext cx="641574" cy="58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FFFFFF"/>
                  </a:solidFill>
                  <a:latin typeface="Arial" pitchFamily="34" charset="0"/>
                </a:rPr>
                <a:t>PN</a:t>
              </a:r>
              <a:endParaRPr lang="en-US" altLang="en-US" sz="20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4906964" y="4343400"/>
              <a:ext cx="487914" cy="58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FFFFFF"/>
                  </a:solidFill>
                  <a:latin typeface="Arial" pitchFamily="34" charset="0"/>
                </a:rPr>
                <a:t>IF</a:t>
              </a:r>
              <a:endParaRPr lang="en-US" altLang="en-US" sz="20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4585357" y="2300752"/>
              <a:ext cx="876805" cy="58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FFFFFF"/>
                  </a:solidFill>
                  <a:latin typeface="Arial" pitchFamily="34" charset="0"/>
                </a:rPr>
                <a:t>SSM</a:t>
              </a:r>
              <a:endParaRPr lang="en-US" altLang="en-US" sz="20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pic>
        <p:nvPicPr>
          <p:cNvPr id="12" name="Picture 3" descr="C:\Users\Derek Hausenloy\Desktop\Circ EM Representative Images\Ischemic Ctrl 2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7"/>
          <a:stretch>
            <a:fillRect/>
          </a:stretch>
        </p:blipFill>
        <p:spPr bwMode="auto">
          <a:xfrm>
            <a:off x="5026082" y="1232458"/>
            <a:ext cx="3842806" cy="393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6.jpg"/>
          <p:cNvPicPr>
            <a:picLocks noChangeAspect="1"/>
          </p:cNvPicPr>
          <p:nvPr/>
        </p:nvPicPr>
        <p:blipFill>
          <a:blip r:embed="rId4" cstate="print"/>
          <a:srcRect l="21875" t="19938" r="14843" b="46779"/>
          <a:stretch>
            <a:fillRect/>
          </a:stretch>
        </p:blipFill>
        <p:spPr bwMode="auto">
          <a:xfrm>
            <a:off x="186611" y="4285124"/>
            <a:ext cx="4597749" cy="191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4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-1"/>
            <a:ext cx="8229600" cy="10453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Inhibiting Drp1-fission cardioprotective 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374046" y="3101803"/>
            <a:ext cx="0" cy="514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759936" y="1264078"/>
            <a:ext cx="4247585" cy="4680520"/>
            <a:chOff x="4597373" y="1215000"/>
            <a:chExt cx="4219362" cy="5010989"/>
          </a:xfrm>
        </p:grpSpPr>
        <p:grpSp>
          <p:nvGrpSpPr>
            <p:cNvPr id="28" name="Group 5"/>
            <p:cNvGrpSpPr>
              <a:grpSpLocks/>
            </p:cNvGrpSpPr>
            <p:nvPr/>
          </p:nvGrpSpPr>
          <p:grpSpPr bwMode="auto">
            <a:xfrm>
              <a:off x="4597373" y="1215000"/>
              <a:ext cx="4219362" cy="1529062"/>
              <a:chOff x="4556798" y="1604963"/>
              <a:chExt cx="4273483" cy="1529062"/>
            </a:xfrm>
          </p:grpSpPr>
          <p:sp>
            <p:nvSpPr>
              <p:cNvPr id="31" name="Rectangle 23"/>
              <p:cNvSpPr>
                <a:spLocks noChangeArrowheads="1"/>
              </p:cNvSpPr>
              <p:nvPr/>
            </p:nvSpPr>
            <p:spPr bwMode="auto">
              <a:xfrm>
                <a:off x="4571602" y="1630030"/>
                <a:ext cx="4196698" cy="1503995"/>
              </a:xfrm>
              <a:prstGeom prst="rect">
                <a:avLst/>
              </a:prstGeom>
              <a:solidFill>
                <a:srgbClr val="FCEEC5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70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4799161" y="2748278"/>
                <a:ext cx="359229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5294791" y="2494827"/>
                <a:ext cx="1548332" cy="25345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4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34" name="Line 11"/>
              <p:cNvSpPr>
                <a:spLocks noChangeShapeType="1"/>
              </p:cNvSpPr>
              <p:nvPr/>
            </p:nvSpPr>
            <p:spPr bwMode="auto">
              <a:xfrm>
                <a:off x="8390090" y="2232497"/>
                <a:ext cx="0" cy="3161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Text Box 12"/>
              <p:cNvSpPr txBox="1">
                <a:spLocks noChangeArrowheads="1"/>
              </p:cNvSpPr>
              <p:nvPr/>
            </p:nvSpPr>
            <p:spPr bwMode="auto">
              <a:xfrm>
                <a:off x="7634124" y="1799924"/>
                <a:ext cx="1196157" cy="4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Infarct size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determined</a:t>
                </a:r>
              </a:p>
            </p:txBody>
          </p:sp>
          <p:sp>
            <p:nvSpPr>
              <p:cNvPr id="36" name="Text Box 13"/>
              <p:cNvSpPr txBox="1">
                <a:spLocks noChangeArrowheads="1"/>
              </p:cNvSpPr>
              <p:nvPr/>
            </p:nvSpPr>
            <p:spPr bwMode="auto">
              <a:xfrm>
                <a:off x="5611433" y="2517108"/>
                <a:ext cx="841317" cy="264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400">
                    <a:solidFill>
                      <a:srgbClr val="000000"/>
                    </a:solidFill>
                    <a:latin typeface="Calibri" pitchFamily="34" charset="0"/>
                  </a:rPr>
                  <a:t>Ischemia</a:t>
                </a:r>
              </a:p>
            </p:txBody>
          </p:sp>
          <p:sp>
            <p:nvSpPr>
              <p:cNvPr id="37" name="Text Box 16"/>
              <p:cNvSpPr txBox="1">
                <a:spLocks noChangeArrowheads="1"/>
              </p:cNvSpPr>
              <p:nvPr/>
            </p:nvSpPr>
            <p:spPr bwMode="auto">
              <a:xfrm>
                <a:off x="6773136" y="2517108"/>
                <a:ext cx="1231161" cy="289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Reperfusion</a:t>
                </a:r>
              </a:p>
            </p:txBody>
          </p:sp>
          <p:sp>
            <p:nvSpPr>
              <p:cNvPr id="38" name="Text Box 780"/>
              <p:cNvSpPr txBox="1">
                <a:spLocks noChangeArrowheads="1"/>
              </p:cNvSpPr>
              <p:nvPr/>
            </p:nvSpPr>
            <p:spPr bwMode="auto">
              <a:xfrm>
                <a:off x="4556798" y="1604963"/>
                <a:ext cx="2307048" cy="289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In vivo murine MI model</a:t>
                </a:r>
              </a:p>
            </p:txBody>
          </p:sp>
          <p:sp>
            <p:nvSpPr>
              <p:cNvPr id="39" name="Line 11"/>
              <p:cNvSpPr>
                <a:spLocks noChangeShapeType="1"/>
              </p:cNvSpPr>
              <p:nvPr/>
            </p:nvSpPr>
            <p:spPr bwMode="auto">
              <a:xfrm>
                <a:off x="5014890" y="2200991"/>
                <a:ext cx="0" cy="3161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Text Box 12"/>
              <p:cNvSpPr txBox="1">
                <a:spLocks noChangeArrowheads="1"/>
              </p:cNvSpPr>
              <p:nvPr/>
            </p:nvSpPr>
            <p:spPr bwMode="auto">
              <a:xfrm>
                <a:off x="4598075" y="1967036"/>
                <a:ext cx="830902" cy="314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mdivi-1</a:t>
                </a:r>
                <a:endParaRPr lang="en-GB" altLang="en-US" sz="1600" b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0" b="15274"/>
            <a:stretch>
              <a:fillRect/>
            </a:stretch>
          </p:blipFill>
          <p:spPr bwMode="auto">
            <a:xfrm>
              <a:off x="4611989" y="2743201"/>
              <a:ext cx="4143551" cy="348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8" r="50095" b="31718"/>
            <a:stretch>
              <a:fillRect/>
            </a:stretch>
          </p:blipFill>
          <p:spPr bwMode="auto">
            <a:xfrm>
              <a:off x="6925678" y="2527600"/>
              <a:ext cx="1759220" cy="90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6070" y="1264078"/>
            <a:ext cx="4254549" cy="4680520"/>
            <a:chOff x="125760" y="1214999"/>
            <a:chExt cx="4212580" cy="5010990"/>
          </a:xfrm>
        </p:grpSpPr>
        <p:grpSp>
          <p:nvGrpSpPr>
            <p:cNvPr id="42" name="Group 4"/>
            <p:cNvGrpSpPr>
              <a:grpSpLocks/>
            </p:cNvGrpSpPr>
            <p:nvPr/>
          </p:nvGrpSpPr>
          <p:grpSpPr bwMode="auto">
            <a:xfrm>
              <a:off x="125760" y="1214999"/>
              <a:ext cx="4212580" cy="1366389"/>
              <a:chOff x="125760" y="1214999"/>
              <a:chExt cx="4212580" cy="1366389"/>
            </a:xfrm>
          </p:grpSpPr>
          <p:sp>
            <p:nvSpPr>
              <p:cNvPr id="45" name="Rectangle 10"/>
              <p:cNvSpPr>
                <a:spLocks noChangeArrowheads="1"/>
              </p:cNvSpPr>
              <p:nvPr/>
            </p:nvSpPr>
            <p:spPr bwMode="auto">
              <a:xfrm>
                <a:off x="183913" y="1237399"/>
                <a:ext cx="4044148" cy="1343989"/>
              </a:xfrm>
              <a:prstGeom prst="rect">
                <a:avLst/>
              </a:prstGeom>
              <a:solidFill>
                <a:srgbClr val="FCEEC5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70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46" name="Line 9"/>
              <p:cNvSpPr>
                <a:spLocks noChangeShapeType="1"/>
              </p:cNvSpPr>
              <p:nvPr/>
            </p:nvSpPr>
            <p:spPr bwMode="auto">
              <a:xfrm>
                <a:off x="350640" y="2236680"/>
                <a:ext cx="350928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10"/>
              <p:cNvSpPr>
                <a:spLocks noChangeArrowheads="1"/>
              </p:cNvSpPr>
              <p:nvPr/>
            </p:nvSpPr>
            <p:spPr bwMode="auto">
              <a:xfrm>
                <a:off x="834818" y="2010193"/>
                <a:ext cx="1512554" cy="22648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4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3858592" y="1915964"/>
                <a:ext cx="0" cy="2824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3119896" y="1389221"/>
                <a:ext cx="1218444" cy="486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Cell viability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determined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760519" y="2030103"/>
                <a:ext cx="1601128" cy="264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000000"/>
                    </a:solidFill>
                    <a:latin typeface="Calibri" pitchFamily="34" charset="0"/>
                  </a:rPr>
                  <a:t>Simulated Ischemia</a:t>
                </a:r>
              </a:p>
            </p:txBody>
          </p:sp>
          <p:sp>
            <p:nvSpPr>
              <p:cNvPr id="52" name="Text Box 16"/>
              <p:cNvSpPr txBox="1">
                <a:spLocks noChangeArrowheads="1"/>
              </p:cNvSpPr>
              <p:nvPr/>
            </p:nvSpPr>
            <p:spPr bwMode="auto">
              <a:xfrm>
                <a:off x="2294894" y="2030103"/>
                <a:ext cx="1215431" cy="289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>
                    <a:solidFill>
                      <a:srgbClr val="000000"/>
                    </a:solidFill>
                    <a:latin typeface="Calibri" pitchFamily="34" charset="0"/>
                  </a:rPr>
                  <a:t>Reperfusion</a:t>
                </a:r>
              </a:p>
            </p:txBody>
          </p:sp>
          <p:sp>
            <p:nvSpPr>
              <p:cNvPr id="53" name="Text Box 780"/>
              <p:cNvSpPr txBox="1">
                <a:spLocks noChangeArrowheads="1"/>
              </p:cNvSpPr>
              <p:nvPr/>
            </p:nvSpPr>
            <p:spPr bwMode="auto">
              <a:xfrm>
                <a:off x="125760" y="1214999"/>
                <a:ext cx="3129105" cy="289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 dirty="0">
                    <a:solidFill>
                      <a:srgbClr val="000000"/>
                    </a:solidFill>
                    <a:latin typeface="Calibri" pitchFamily="34" charset="0"/>
                  </a:rPr>
                  <a:t>Adult cardiomyocyte model of SIRI</a:t>
                </a:r>
              </a:p>
            </p:txBody>
          </p:sp>
          <p:sp>
            <p:nvSpPr>
              <p:cNvPr id="54" name="Line 11"/>
              <p:cNvSpPr>
                <a:spLocks noChangeShapeType="1"/>
              </p:cNvSpPr>
              <p:nvPr/>
            </p:nvSpPr>
            <p:spPr bwMode="auto">
              <a:xfrm>
                <a:off x="561384" y="1747617"/>
                <a:ext cx="0" cy="2824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 Box 12"/>
              <p:cNvSpPr txBox="1">
                <a:spLocks noChangeArrowheads="1"/>
              </p:cNvSpPr>
              <p:nvPr/>
            </p:nvSpPr>
            <p:spPr bwMode="auto">
              <a:xfrm>
                <a:off x="149858" y="1538551"/>
                <a:ext cx="817721" cy="314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mdivi-1</a:t>
                </a:r>
                <a:endParaRPr lang="en-GB" altLang="en-US" sz="1600" b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43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7" r="9161" b="12537"/>
            <a:stretch>
              <a:fillRect/>
            </a:stretch>
          </p:blipFill>
          <p:spPr bwMode="auto">
            <a:xfrm>
              <a:off x="206422" y="2581388"/>
              <a:ext cx="4004223" cy="364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TMRM colour short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283" y="2298813"/>
              <a:ext cx="1707798" cy="69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16070" y="6278168"/>
            <a:ext cx="4132863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GB" altLang="en-US" sz="1600" b="1" dirty="0" smtClean="0">
                <a:latin typeface="Arial" pitchFamily="34" charset="0"/>
              </a:rPr>
              <a:t>Ong, Lim….</a:t>
            </a:r>
            <a:r>
              <a:rPr lang="en-GB" altLang="en-US" sz="1600" b="1" dirty="0">
                <a:latin typeface="Arial" pitchFamily="34" charset="0"/>
              </a:rPr>
              <a:t>Hausenloy Circulation </a:t>
            </a:r>
            <a:r>
              <a:rPr lang="en-GB" altLang="en-US" sz="1600" b="1" dirty="0" smtClean="0">
                <a:latin typeface="Arial" pitchFamily="34" charset="0"/>
              </a:rPr>
              <a:t>2010  </a:t>
            </a:r>
            <a:endParaRPr lang="en-GB" altLang="en-US" sz="16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28" y="25138"/>
            <a:ext cx="8560486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Improved delivery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of Mdivi-1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69" y="6232866"/>
            <a:ext cx="2482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Ishikita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 JAHA 2016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3824" y="1018101"/>
            <a:ext cx="3549283" cy="79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GB" altLang="en-US" sz="2000" dirty="0">
              <a:latin typeface="Arial" charset="0"/>
              <a:ea typeface="Dotum" pitchFamily="34" charset="-127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Mdivi-1 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in nanoparticles administered at 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the time 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of reperfusion 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reduced 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MI size more effectively than 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giving Mdivi-1 alone</a:t>
            </a:r>
            <a:r>
              <a:rPr lang="en-GB" altLang="en-US" sz="2000" dirty="0" smtClean="0">
                <a:latin typeface="Arial" charset="0"/>
                <a:ea typeface="Dotum" pitchFamily="34" charset="-127"/>
                <a:cs typeface="Arial" charset="0"/>
              </a:rPr>
              <a:t>. </a:t>
            </a:r>
            <a:endParaRPr lang="en-GB" altLang="en-US" sz="2000" dirty="0">
              <a:solidFill>
                <a:srgbClr val="FF0000"/>
              </a:solidFill>
              <a:latin typeface="Arial" charset="0"/>
              <a:ea typeface="Dotum" pitchFamily="34" charset="-127"/>
              <a:cs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GB" altLang="en-US" sz="2000" dirty="0" smtClean="0">
              <a:latin typeface="Arial" charset="0"/>
              <a:ea typeface="Dotum" pitchFamily="34" charset="-127"/>
              <a:cs typeface="Arial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GB" altLang="en-US" sz="1800" i="1" dirty="0" smtClean="0">
              <a:latin typeface="Arial" charset="0"/>
              <a:ea typeface="Dotu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910"/>
          <a:stretch/>
        </p:blipFill>
        <p:spPr>
          <a:xfrm>
            <a:off x="3993107" y="1416628"/>
            <a:ext cx="4893007" cy="32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24773"/>
            <a:ext cx="7398247" cy="4616469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25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Mitochondrial fission proteins- Drp1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2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Hall….Hausenloy BJP 2014 </a:t>
            </a: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15385" y="3224732"/>
            <a:ext cx="1135039" cy="1218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25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/>
          <p:cNvCxnSpPr/>
          <p:nvPr/>
        </p:nvCxnSpPr>
        <p:spPr bwMode="auto">
          <a:xfrm>
            <a:off x="6374046" y="3033564"/>
            <a:ext cx="0" cy="514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07504" y="1135439"/>
            <a:ext cx="3798887" cy="28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3749222"/>
            <a:ext cx="4167634" cy="25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4572000" y="1267847"/>
            <a:ext cx="4320480" cy="272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98" y="-567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SG" dirty="0"/>
              <a:t>Genetic ablation of MiD49/51 </a:t>
            </a:r>
            <a:r>
              <a:rPr lang="en-SG" dirty="0" smtClean="0"/>
              <a:t>is protective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70" y="6278168"/>
            <a:ext cx="5538696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GB" altLang="en-US" sz="1600" b="1" dirty="0" smtClean="0">
                <a:latin typeface="Arial" pitchFamily="34" charset="0"/>
              </a:rPr>
              <a:t>Elder et al Unpublished - collaboration with Mike Ryan </a:t>
            </a:r>
            <a:endParaRPr lang="en-GB" altLang="en-US" sz="16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5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8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-9769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SG" dirty="0"/>
              <a:t>Genetic ablation of MiD49/51 </a:t>
            </a:r>
            <a:r>
              <a:rPr lang="en-SG" dirty="0" smtClean="0"/>
              <a:t>reduces mitochondrial calcium overload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374046" y="3101803"/>
            <a:ext cx="0" cy="514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369" y="6274789"/>
            <a:ext cx="3228769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GB" altLang="en-US" sz="1600" b="1" dirty="0" smtClean="0">
                <a:latin typeface="Arial" pitchFamily="34" charset="0"/>
              </a:rPr>
              <a:t>Samangouei et al 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11" y="1911640"/>
            <a:ext cx="4422780" cy="39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5" y="1889381"/>
            <a:ext cx="4557106" cy="422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35144"/>
            <a:ext cx="8978155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Tx/>
              <a:buNone/>
            </a:pPr>
            <a:r>
              <a:rPr lang="en-GB" altLang="en-US" sz="2400" i="1" dirty="0" smtClean="0">
                <a:solidFill>
                  <a:srgbClr val="FF0000"/>
                </a:solidFill>
                <a:latin typeface="Arial" pitchFamily="34" charset="0"/>
                <a:ea typeface="Dotum" pitchFamily="34" charset="-127"/>
              </a:rPr>
              <a:t>Now investigating effect of genetic ablation of MiD49/51 </a:t>
            </a:r>
            <a:r>
              <a:rPr lang="en-GB" altLang="en-US" sz="2400" i="1" dirty="0">
                <a:solidFill>
                  <a:srgbClr val="FF0000"/>
                </a:solidFill>
                <a:latin typeface="Arial" pitchFamily="34" charset="0"/>
                <a:ea typeface="Dotum" pitchFamily="34" charset="-127"/>
              </a:rPr>
              <a:t>(</a:t>
            </a:r>
            <a:r>
              <a:rPr lang="en-GB" altLang="en-US" sz="2400" i="1" dirty="0" smtClean="0">
                <a:solidFill>
                  <a:srgbClr val="FF0000"/>
                </a:solidFill>
                <a:latin typeface="Arial" pitchFamily="34" charset="0"/>
                <a:ea typeface="Dotum" pitchFamily="34" charset="-127"/>
              </a:rPr>
              <a:t>using AAV-9-cTnT-EGFP vector) </a:t>
            </a:r>
            <a:r>
              <a:rPr lang="en-GB" altLang="en-US" sz="2400" i="1" dirty="0" smtClean="0">
                <a:solidFill>
                  <a:srgbClr val="FF0000"/>
                </a:solidFill>
                <a:latin typeface="Arial" pitchFamily="34" charset="0"/>
                <a:ea typeface="Dotum" pitchFamily="34" charset="-127"/>
              </a:rPr>
              <a:t>in the heart on cardioprotection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-9769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SG" dirty="0" smtClean="0"/>
              <a:t>Therapeutic targeting of Drp1-MiD49/51 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374046" y="3101803"/>
            <a:ext cx="0" cy="514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369" y="6042775"/>
            <a:ext cx="343555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GB" altLang="en-US" sz="1600" b="1" dirty="0" smtClean="0">
                <a:latin typeface="Arial" pitchFamily="34" charset="0"/>
              </a:rPr>
              <a:t>Samangouei et al </a:t>
            </a:r>
            <a:r>
              <a:rPr lang="en-GB" altLang="en-US" sz="1600" b="1" dirty="0" smtClean="0">
                <a:latin typeface="Arial" pitchFamily="34" charset="0"/>
              </a:rPr>
              <a:t>Unpublished</a:t>
            </a:r>
          </a:p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GB" altLang="en-US" sz="1600" b="1" dirty="0" err="1" smtClean="0">
                <a:latin typeface="Arial" pitchFamily="34" charset="0"/>
              </a:rPr>
              <a:t>Loson</a:t>
            </a:r>
            <a:r>
              <a:rPr lang="en-GB" altLang="en-US" sz="1600" b="1" dirty="0" smtClean="0">
                <a:latin typeface="Arial" pitchFamily="34" charset="0"/>
              </a:rPr>
              <a:t> et al Protein Science 2015</a:t>
            </a:r>
            <a:r>
              <a:rPr lang="en-GB" altLang="en-US" sz="1600" b="1" dirty="0" smtClean="0">
                <a:latin typeface="Arial" pitchFamily="34" charset="0"/>
              </a:rPr>
              <a:t> </a:t>
            </a: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1135144"/>
            <a:ext cx="4599295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2000" dirty="0" smtClean="0">
                <a:latin typeface="Arial" pitchFamily="34" charset="0"/>
                <a:ea typeface="Dotum" pitchFamily="34" charset="-127"/>
              </a:rPr>
              <a:t>Cytosolic part of MiD49 and MiD51 have a surface loop which binds to Drp1, which is essential for mitochondrial fission.</a:t>
            </a:r>
          </a:p>
          <a:p>
            <a:pPr algn="just"/>
            <a:endParaRPr lang="en-GB" altLang="en-US" sz="2000" dirty="0" smtClean="0">
              <a:latin typeface="Arial" pitchFamily="34" charset="0"/>
              <a:ea typeface="Dotum" pitchFamily="34" charset="-127"/>
            </a:endParaRPr>
          </a:p>
          <a:p>
            <a:pPr algn="just"/>
            <a:r>
              <a:rPr lang="en-GB" altLang="en-US" sz="2000" dirty="0">
                <a:latin typeface="Arial" pitchFamily="34" charset="0"/>
                <a:ea typeface="Dotum" pitchFamily="34" charset="-127"/>
              </a:rPr>
              <a:t>M</a:t>
            </a:r>
            <a:r>
              <a:rPr lang="en-SG" altLang="en-US" sz="2000" dirty="0" err="1" smtClean="0">
                <a:latin typeface="Arial" pitchFamily="34" charset="0"/>
                <a:ea typeface="Dotum" pitchFamily="34" charset="-127"/>
              </a:rPr>
              <a:t>olecular</a:t>
            </a:r>
            <a:r>
              <a:rPr lang="en-SG" altLang="en-US" sz="2000" dirty="0" smtClean="0">
                <a:latin typeface="Arial" pitchFamily="34" charset="0"/>
                <a:ea typeface="Dotum" pitchFamily="34" charset="-127"/>
              </a:rPr>
              <a:t> modelling/computational analysis has identified </a:t>
            </a:r>
            <a:r>
              <a:rPr lang="en-SG" altLang="en-US" sz="2000" dirty="0">
                <a:latin typeface="Arial" pitchFamily="34" charset="0"/>
                <a:ea typeface="Dotum" pitchFamily="34" charset="-127"/>
              </a:rPr>
              <a:t>the most exposed amino acids as LEFHP for (MiD49) and PEYFP (for MiD51</a:t>
            </a:r>
            <a:r>
              <a:rPr lang="en-SG" altLang="en-US" sz="2000" dirty="0" smtClean="0">
                <a:latin typeface="Arial" pitchFamily="34" charset="0"/>
                <a:ea typeface="Dotum" pitchFamily="34" charset="-127"/>
              </a:rPr>
              <a:t>) in the Drp1 recruitment regions, providing targets for peptide inhibition.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440" y="1206696"/>
            <a:ext cx="4262082" cy="46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8" y="1170182"/>
            <a:ext cx="7787208" cy="4657412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Mitochondrial fusion proteins- Mfn1/Mfn2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Hall….Hausenloy BJP 2014 </a:t>
            </a: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71749" y="1705970"/>
            <a:ext cx="1487606" cy="1433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2590800" y="2146559"/>
            <a:ext cx="1135039" cy="1218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66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0" t="5737" r="8030" b="39643"/>
          <a:stretch/>
        </p:blipFill>
        <p:spPr>
          <a:xfrm>
            <a:off x="0" y="3487189"/>
            <a:ext cx="4906953" cy="2794132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82110"/>
            <a:ext cx="8229600" cy="9667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dirty="0" smtClean="0">
                <a:solidFill>
                  <a:schemeClr val="tx2"/>
                </a:solidFill>
              </a:rPr>
              <a:t>Mfn1/2 </a:t>
            </a:r>
            <a:r>
              <a:rPr lang="en-US" altLang="en-US" sz="3200" dirty="0">
                <a:solidFill>
                  <a:schemeClr val="tx2"/>
                </a:solidFill>
              </a:rPr>
              <a:t>deficiency reduces MI </a:t>
            </a:r>
            <a:r>
              <a:rPr lang="en-US" altLang="en-US" sz="3200" dirty="0" smtClean="0">
                <a:solidFill>
                  <a:schemeClr val="tx2"/>
                </a:solidFill>
              </a:rPr>
              <a:t>size and affects function</a:t>
            </a:r>
            <a:endParaRPr lang="en-US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latin typeface="Arial" pitchFamily="34" charset="0"/>
              </a:rPr>
              <a:t>Hall et al Cell Death &amp; Dis </a:t>
            </a:r>
            <a:r>
              <a:rPr lang="en-GB" altLang="en-US" sz="1600" b="1" dirty="0" smtClean="0">
                <a:latin typeface="Arial" pitchFamily="34" charset="0"/>
              </a:rPr>
              <a:t>2016 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8899" r="39803"/>
          <a:stretch/>
        </p:blipFill>
        <p:spPr>
          <a:xfrm>
            <a:off x="402559" y="1255380"/>
            <a:ext cx="8113644" cy="2389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0" t="36087" b="23161"/>
          <a:stretch/>
        </p:blipFill>
        <p:spPr>
          <a:xfrm>
            <a:off x="4722124" y="3644908"/>
            <a:ext cx="4242363" cy="24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36478" y="95758"/>
            <a:ext cx="9007522" cy="966788"/>
          </a:xfrm>
        </p:spPr>
        <p:txBody>
          <a:bodyPr>
            <a:noAutofit/>
          </a:bodyPr>
          <a:lstStyle/>
          <a:p>
            <a:r>
              <a:rPr lang="en-SG" altLang="en-US" sz="3200" dirty="0" smtClean="0">
                <a:solidFill>
                  <a:schemeClr val="tx2"/>
                </a:solidFill>
              </a:rPr>
              <a:t>Mfn1/2 deficiency and mitochondrial function </a:t>
            </a:r>
            <a:endParaRPr lang="en-SG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5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latin typeface="Arial" pitchFamily="34" charset="0"/>
              </a:rPr>
              <a:t>Hall et al Cell Death &amp; Dis 2016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6"/>
          <a:stretch/>
        </p:blipFill>
        <p:spPr>
          <a:xfrm>
            <a:off x="407960" y="1134527"/>
            <a:ext cx="8278840" cy="49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4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/>
          </a:bodyPr>
          <a:lstStyle/>
          <a:p>
            <a:pPr algn="ctr"/>
            <a:r>
              <a:rPr lang="en-GB" altLang="en-US" sz="3200" dirty="0" smtClean="0">
                <a:solidFill>
                  <a:schemeClr val="tx2"/>
                </a:solidFill>
              </a:rPr>
              <a:t>Outline</a:t>
            </a:r>
            <a:endParaRPr lang="en-SG" altLang="en-US" sz="3200" dirty="0">
              <a:solidFill>
                <a:schemeClr val="tx2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223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2263" y="1448760"/>
            <a:ext cx="809312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GB" altLang="en-US" dirty="0" smtClean="0">
                <a:latin typeface="Arial" pitchFamily="34" charset="0"/>
                <a:ea typeface="Dotum" pitchFamily="34" charset="-127"/>
              </a:rPr>
              <a:t>Still a need for novel cardioprotective therapies to reduce MI size and improve clinical outcomes in AMI patients.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GB" altLang="en-US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r>
              <a:rPr lang="en-GB" altLang="en-US" dirty="0" smtClean="0">
                <a:latin typeface="Arial" pitchFamily="34" charset="0"/>
                <a:ea typeface="Dotum" pitchFamily="34" charset="-127"/>
              </a:rPr>
              <a:t>Mitochondrial fission proteins (Drp1, MiD49/51) as targets for cardioprotection.</a:t>
            </a:r>
            <a:endParaRPr lang="en-GB" altLang="en-US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dirty="0" smtClean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r>
              <a:rPr lang="en-GB" altLang="en-US" dirty="0" smtClean="0">
                <a:latin typeface="Arial" pitchFamily="34" charset="0"/>
                <a:ea typeface="Dotum" pitchFamily="34" charset="-127"/>
              </a:rPr>
              <a:t>Mitochondrial fusion proteins (Mfn1/Mfn2 and OPA1) as targets for cardioprotection – pleiotropic effects.</a:t>
            </a:r>
            <a:endParaRPr lang="en-GB" altLang="en-US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dirty="0" smtClean="0">
              <a:latin typeface="Arial" pitchFamily="34" charset="0"/>
              <a:ea typeface="Dotum" pitchFamily="34" charset="-127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en-GB" altLang="en-US" sz="105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sz="140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sz="140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sz="1400" dirty="0">
              <a:latin typeface="Arial" pitchFamily="34" charset="0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96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286603" y="54814"/>
            <a:ext cx="8686800" cy="966788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 smtClean="0">
                <a:solidFill>
                  <a:schemeClr val="tx2"/>
                </a:solidFill>
              </a:rPr>
              <a:t>Mfn1/2 </a:t>
            </a:r>
            <a:r>
              <a:rPr lang="en-SG" altLang="en-US" sz="3200" dirty="0" smtClean="0">
                <a:solidFill>
                  <a:schemeClr val="tx2"/>
                </a:solidFill>
              </a:rPr>
              <a:t>deficiency prevents ROS production</a:t>
            </a:r>
            <a:endParaRPr lang="en-SG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2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latin typeface="Arial" pitchFamily="34" charset="0"/>
              </a:rPr>
              <a:t>Hall et al Cell Death &amp; Dis 2016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425"/>
            <a:ext cx="8640960" cy="45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4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0" y="41165"/>
            <a:ext cx="9144000" cy="1064303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 smtClean="0">
                <a:solidFill>
                  <a:schemeClr val="tx2"/>
                </a:solidFill>
              </a:rPr>
              <a:t>Mfn1/2 </a:t>
            </a:r>
            <a:r>
              <a:rPr lang="en-SG" altLang="en-US" sz="3200" dirty="0" smtClean="0">
                <a:solidFill>
                  <a:schemeClr val="tx2"/>
                </a:solidFill>
              </a:rPr>
              <a:t>deficiency prevents </a:t>
            </a:r>
            <a:r>
              <a:rPr lang="en-SG" altLang="en-US" sz="3200" dirty="0" err="1" smtClean="0">
                <a:solidFill>
                  <a:schemeClr val="tx2"/>
                </a:solidFill>
              </a:rPr>
              <a:t>mito</a:t>
            </a:r>
            <a:r>
              <a:rPr lang="en-SG" altLang="en-US" sz="3200" dirty="0" smtClean="0">
                <a:solidFill>
                  <a:schemeClr val="tx2"/>
                </a:solidFill>
              </a:rPr>
              <a:t> Ca overload</a:t>
            </a:r>
            <a:endParaRPr lang="en-SG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5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latin typeface="Arial" pitchFamily="34" charset="0"/>
              </a:rPr>
              <a:t>Hall et al Cell Death &amp; Dis 2016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0"/>
          <a:stretch/>
        </p:blipFill>
        <p:spPr>
          <a:xfrm>
            <a:off x="600501" y="1242182"/>
            <a:ext cx="7861111" cy="48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" y="41166"/>
            <a:ext cx="9144000" cy="966788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 smtClean="0">
                <a:solidFill>
                  <a:schemeClr val="tx2"/>
                </a:solidFill>
              </a:rPr>
              <a:t>Mfn1/2 </a:t>
            </a:r>
            <a:r>
              <a:rPr lang="en-SG" altLang="en-US" sz="3200" dirty="0">
                <a:solidFill>
                  <a:schemeClr val="tx2"/>
                </a:solidFill>
              </a:rPr>
              <a:t>deficiency decreases </a:t>
            </a:r>
            <a:r>
              <a:rPr lang="en-SG" altLang="en-US" sz="3200" dirty="0" smtClean="0">
                <a:solidFill>
                  <a:schemeClr val="tx2"/>
                </a:solidFill>
              </a:rPr>
              <a:t/>
            </a:r>
            <a:br>
              <a:rPr lang="en-SG" altLang="en-US" sz="3200" dirty="0" smtClean="0">
                <a:solidFill>
                  <a:schemeClr val="tx2"/>
                </a:solidFill>
              </a:rPr>
            </a:br>
            <a:r>
              <a:rPr lang="en-SG" altLang="en-US" sz="3200" dirty="0" err="1" smtClean="0">
                <a:solidFill>
                  <a:schemeClr val="tx2"/>
                </a:solidFill>
              </a:rPr>
              <a:t>mito</a:t>
            </a:r>
            <a:r>
              <a:rPr lang="en-SG" altLang="en-US" sz="3200" dirty="0" smtClean="0">
                <a:solidFill>
                  <a:schemeClr val="tx2"/>
                </a:solidFill>
              </a:rPr>
              <a:t>-SR </a:t>
            </a:r>
            <a:r>
              <a:rPr lang="en-SG" altLang="en-US" sz="3200" dirty="0">
                <a:solidFill>
                  <a:schemeClr val="tx2"/>
                </a:solidFill>
              </a:rPr>
              <a:t>interaction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4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latin typeface="Arial" pitchFamily="34" charset="0"/>
              </a:rPr>
              <a:t>Hall et al Cell Death &amp; Dis 2016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28" r="37989"/>
          <a:stretch/>
        </p:blipFill>
        <p:spPr>
          <a:xfrm>
            <a:off x="488527" y="1280893"/>
            <a:ext cx="8167261" cy="38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/>
          </a:bodyPr>
          <a:lstStyle/>
          <a:p>
            <a:pPr algn="ctr"/>
            <a:r>
              <a:rPr lang="en-SG" altLang="en-US" sz="3200" dirty="0">
                <a:solidFill>
                  <a:schemeClr val="tx2"/>
                </a:solidFill>
              </a:rPr>
              <a:t>3D EM Tomography in adult heart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4028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err="1" smtClean="0">
                <a:latin typeface="Arial" pitchFamily="34" charset="0"/>
              </a:rPr>
              <a:t>Kalkhoran</a:t>
            </a:r>
            <a:r>
              <a:rPr lang="en-GB" altLang="en-US" sz="1600" b="1" dirty="0" smtClean="0">
                <a:latin typeface="Arial" pitchFamily="34" charset="0"/>
              </a:rPr>
              <a:t> </a:t>
            </a:r>
            <a:r>
              <a:rPr lang="en-GB" altLang="en-US" sz="1600" b="1" dirty="0">
                <a:latin typeface="Arial" pitchFamily="34" charset="0"/>
              </a:rPr>
              <a:t>et al </a:t>
            </a:r>
            <a:r>
              <a:rPr lang="en-GB" altLang="en-US" sz="1600" b="1" dirty="0" smtClean="0">
                <a:latin typeface="Arial" pitchFamily="34" charset="0"/>
              </a:rPr>
              <a:t>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20" name="Control_18Feb2016_FIBSlice3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23" y="1325374"/>
            <a:ext cx="8208912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/>
          </a:bodyPr>
          <a:lstStyle/>
          <a:p>
            <a:pPr algn="ctr"/>
            <a:r>
              <a:rPr lang="en-SG" altLang="en-US" sz="3200" dirty="0">
                <a:solidFill>
                  <a:schemeClr val="tx2"/>
                </a:solidFill>
              </a:rPr>
              <a:t>3D EM Tomography in adult heart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4028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err="1" smtClean="0">
                <a:latin typeface="Arial" pitchFamily="34" charset="0"/>
              </a:rPr>
              <a:t>Kalkhoran</a:t>
            </a:r>
            <a:r>
              <a:rPr lang="en-GB" altLang="en-US" sz="1600" b="1" dirty="0" smtClean="0">
                <a:latin typeface="Arial" pitchFamily="34" charset="0"/>
              </a:rPr>
              <a:t> </a:t>
            </a:r>
            <a:r>
              <a:rPr lang="en-GB" altLang="en-US" sz="1600" b="1" dirty="0">
                <a:latin typeface="Arial" pitchFamily="34" charset="0"/>
              </a:rPr>
              <a:t>et al </a:t>
            </a:r>
            <a:r>
              <a:rPr lang="en-GB" altLang="en-US" sz="1600" b="1" dirty="0" smtClean="0">
                <a:latin typeface="Arial" pitchFamily="34" charset="0"/>
              </a:rPr>
              <a:t>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2" descr="C:\Users\SIAVASH\Desktop\Important files &amp; results\Pictures\New pic\Sample 2 with tether and TT and SR andgle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1" y="1184964"/>
            <a:ext cx="4753879" cy="23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IAVASH\Desktop\Important files &amp; results\BHF\BHF\BHF1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4" r="3941"/>
          <a:stretch/>
        </p:blipFill>
        <p:spPr bwMode="auto">
          <a:xfrm>
            <a:off x="2725156" y="3671084"/>
            <a:ext cx="4671932" cy="248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 fontScale="90000"/>
          </a:bodyPr>
          <a:lstStyle/>
          <a:p>
            <a:pPr algn="ctr"/>
            <a:r>
              <a:rPr lang="en-SG" altLang="en-US" sz="3200" dirty="0" smtClean="0">
                <a:solidFill>
                  <a:schemeClr val="tx2"/>
                </a:solidFill>
              </a:rPr>
              <a:t>Mfn2 </a:t>
            </a:r>
            <a:r>
              <a:rPr lang="en-SG" altLang="en-US" sz="3200" dirty="0">
                <a:solidFill>
                  <a:schemeClr val="tx2"/>
                </a:solidFill>
              </a:rPr>
              <a:t>deficiency decreases </a:t>
            </a:r>
            <a:r>
              <a:rPr lang="en-SG" altLang="en-US" sz="3200" dirty="0" err="1">
                <a:solidFill>
                  <a:schemeClr val="tx2"/>
                </a:solidFill>
              </a:rPr>
              <a:t>mito</a:t>
            </a:r>
            <a:r>
              <a:rPr lang="en-SG" altLang="en-US" sz="3200" dirty="0">
                <a:solidFill>
                  <a:schemeClr val="tx2"/>
                </a:solidFill>
              </a:rPr>
              <a:t>-SR interaction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4028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err="1" smtClean="0">
                <a:latin typeface="Arial" pitchFamily="34" charset="0"/>
              </a:rPr>
              <a:t>Kalkhoran</a:t>
            </a:r>
            <a:r>
              <a:rPr lang="en-GB" altLang="en-US" sz="1600" b="1" dirty="0" smtClean="0">
                <a:latin typeface="Arial" pitchFamily="34" charset="0"/>
              </a:rPr>
              <a:t> </a:t>
            </a:r>
            <a:r>
              <a:rPr lang="en-GB" altLang="en-US" sz="1600" b="1" dirty="0">
                <a:latin typeface="Arial" pitchFamily="34" charset="0"/>
              </a:rPr>
              <a:t>et al </a:t>
            </a:r>
            <a:r>
              <a:rPr lang="en-GB" altLang="en-US" sz="1600" b="1" dirty="0" smtClean="0">
                <a:latin typeface="Arial" pitchFamily="34" charset="0"/>
              </a:rPr>
              <a:t>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-1164" t="4073" r="51280" b="50475"/>
          <a:stretch/>
        </p:blipFill>
        <p:spPr>
          <a:xfrm>
            <a:off x="251520" y="1777159"/>
            <a:ext cx="4238593" cy="417646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2"/>
          <a:srcRect l="25603" t="50805" r="25519"/>
          <a:stretch/>
        </p:blipFill>
        <p:spPr>
          <a:xfrm>
            <a:off x="4490113" y="1708922"/>
            <a:ext cx="4408227" cy="4364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431" y="1144207"/>
            <a:ext cx="8998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Postnatal heart-specific ablation of </a:t>
            </a:r>
            <a:r>
              <a:rPr lang="en-SG" dirty="0" smtClean="0">
                <a:latin typeface="Arial" panose="020B0604020202020204" pitchFamily="34" charset="0"/>
                <a:cs typeface="Arial" panose="020B0604020202020204" pitchFamily="34" charset="0"/>
              </a:rPr>
              <a:t>Mfn2 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using Myh6-directed </a:t>
            </a:r>
            <a:r>
              <a:rPr lang="en-SG" dirty="0" smtClean="0">
                <a:latin typeface="Arial" panose="020B0604020202020204" pitchFamily="34" charset="0"/>
                <a:cs typeface="Arial" panose="020B0604020202020204" pitchFamily="34" charset="0"/>
              </a:rPr>
              <a:t>nuclear-localised </a:t>
            </a:r>
            <a:r>
              <a:rPr lang="en-SG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endParaRPr lang="en-S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0" y="95758"/>
            <a:ext cx="9330611" cy="966788"/>
          </a:xfrm>
        </p:spPr>
        <p:txBody>
          <a:bodyPr>
            <a:noAutofit/>
          </a:bodyPr>
          <a:lstStyle/>
          <a:p>
            <a:pPr algn="ctr"/>
            <a:r>
              <a:rPr lang="en-SG" altLang="en-US" sz="3200" dirty="0" smtClean="0">
                <a:solidFill>
                  <a:schemeClr val="tx2"/>
                </a:solidFill>
              </a:rPr>
              <a:t>Mfn2 </a:t>
            </a:r>
            <a:r>
              <a:rPr lang="en-SG" altLang="en-US" sz="3200" dirty="0">
                <a:solidFill>
                  <a:schemeClr val="tx2"/>
                </a:solidFill>
              </a:rPr>
              <a:t>deficiency decreases </a:t>
            </a:r>
            <a:r>
              <a:rPr lang="en-SG" altLang="en-US" sz="3200" dirty="0" smtClean="0">
                <a:solidFill>
                  <a:schemeClr val="tx2"/>
                </a:solidFill>
              </a:rPr>
              <a:t/>
            </a:r>
            <a:br>
              <a:rPr lang="en-SG" altLang="en-US" sz="3200" dirty="0" smtClean="0">
                <a:solidFill>
                  <a:schemeClr val="tx2"/>
                </a:solidFill>
              </a:rPr>
            </a:br>
            <a:r>
              <a:rPr lang="en-SG" altLang="en-US" sz="3200" dirty="0" err="1" smtClean="0">
                <a:solidFill>
                  <a:schemeClr val="tx2"/>
                </a:solidFill>
              </a:rPr>
              <a:t>mito</a:t>
            </a:r>
            <a:r>
              <a:rPr lang="en-SG" altLang="en-US" sz="3200" dirty="0" smtClean="0">
                <a:solidFill>
                  <a:schemeClr val="tx2"/>
                </a:solidFill>
              </a:rPr>
              <a:t>-SR </a:t>
            </a:r>
            <a:r>
              <a:rPr lang="en-SG" altLang="en-US" sz="3200" dirty="0">
                <a:solidFill>
                  <a:schemeClr val="tx2"/>
                </a:solidFill>
              </a:rPr>
              <a:t>interaction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4028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err="1" smtClean="0">
                <a:latin typeface="Arial" pitchFamily="34" charset="0"/>
              </a:rPr>
              <a:t>Kalkhoran</a:t>
            </a:r>
            <a:r>
              <a:rPr lang="en-GB" altLang="en-US" sz="1600" b="1" dirty="0" smtClean="0">
                <a:latin typeface="Arial" pitchFamily="34" charset="0"/>
              </a:rPr>
              <a:t> </a:t>
            </a:r>
            <a:r>
              <a:rPr lang="en-GB" altLang="en-US" sz="1600" b="1" dirty="0">
                <a:latin typeface="Arial" pitchFamily="34" charset="0"/>
              </a:rPr>
              <a:t>et al </a:t>
            </a:r>
            <a:r>
              <a:rPr lang="en-GB" altLang="en-US" sz="1600" b="1" dirty="0" smtClean="0">
                <a:latin typeface="Arial" pitchFamily="34" charset="0"/>
              </a:rPr>
              <a:t>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269242"/>
            <a:ext cx="8640960" cy="47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8" y="1170182"/>
            <a:ext cx="7787208" cy="4657412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Mitochondrial fusion proteins- OPA1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Hall….Hausenloy BJP 2014 </a:t>
            </a: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049672" y="1978926"/>
            <a:ext cx="777923" cy="832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Oval 7"/>
          <p:cNvSpPr/>
          <p:nvPr/>
        </p:nvSpPr>
        <p:spPr>
          <a:xfrm>
            <a:off x="6621439" y="3345977"/>
            <a:ext cx="777923" cy="832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17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OPA1 processing complex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Burke….Hausenloy </a:t>
            </a:r>
            <a:r>
              <a:rPr lang="en-GB" altLang="en-US" sz="1600" b="1" dirty="0">
                <a:latin typeface="Arial" pitchFamily="34" charset="0"/>
              </a:rPr>
              <a:t> </a:t>
            </a:r>
            <a:r>
              <a:rPr lang="en-GB" altLang="en-US" sz="1600" b="1" dirty="0" err="1">
                <a:latin typeface="Arial" pitchFamily="34" charset="0"/>
              </a:rPr>
              <a:t>Curr</a:t>
            </a:r>
            <a:r>
              <a:rPr lang="en-GB" altLang="en-US" sz="1600" b="1" dirty="0">
                <a:latin typeface="Arial" pitchFamily="34" charset="0"/>
              </a:rPr>
              <a:t> Drug Targets. 2015 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5"/>
          <a:stretch/>
        </p:blipFill>
        <p:spPr bwMode="auto">
          <a:xfrm>
            <a:off x="588175" y="1223418"/>
            <a:ext cx="7982619" cy="4467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1760562" y="2665697"/>
            <a:ext cx="777923" cy="832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35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OPA1 processing in acute IRI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Burke et al 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9" t="-3766" r="-5118" b="-6185"/>
          <a:stretch/>
        </p:blipFill>
        <p:spPr bwMode="auto">
          <a:xfrm>
            <a:off x="615471" y="1275439"/>
            <a:ext cx="7968971" cy="4470267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97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5175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</a:t>
            </a:r>
            <a:r>
              <a:rPr lang="en-US" sz="3200" dirty="0" smtClean="0"/>
              <a:t>here is still a need to reduce MI size</a:t>
            </a:r>
            <a:endParaRPr lang="en-SG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81844" y="5251728"/>
            <a:ext cx="1880643" cy="1172839"/>
            <a:chOff x="4481844" y="5048514"/>
            <a:chExt cx="1880643" cy="1172839"/>
          </a:xfrm>
          <a:solidFill>
            <a:srgbClr val="FFC000"/>
          </a:solidFill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413685" y="5048514"/>
              <a:ext cx="0" cy="721217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81844" y="5821243"/>
              <a:ext cx="1880643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dirty="0">
                  <a:latin typeface="Arial" pitchFamily="34" charset="0"/>
                  <a:cs typeface="Arial" pitchFamily="34" charset="0"/>
                </a:rPr>
                <a:t>Novel therapy</a:t>
              </a:r>
            </a:p>
          </p:txBody>
        </p:sp>
      </p:grp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1985740" y="5193899"/>
            <a:ext cx="2710417" cy="6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latin typeface="Arial" pitchFamily="34" charset="0"/>
                <a:cs typeface="Arial" pitchFamily="34" charset="0"/>
              </a:rPr>
              <a:t>Chest pain to PPCI time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385888" y="4452710"/>
            <a:ext cx="7397750" cy="3492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373188" y="4544785"/>
            <a:ext cx="4124325" cy="438150"/>
          </a:xfrm>
          <a:prstGeom prst="rect">
            <a:avLst/>
          </a:prstGeom>
          <a:solidFill>
            <a:srgbClr val="FF33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1414463" y="4587648"/>
            <a:ext cx="3900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b="1" dirty="0">
                <a:latin typeface="Arial" pitchFamily="34" charset="0"/>
                <a:cs typeface="Arial" pitchFamily="34" charset="0"/>
              </a:rPr>
              <a:t>Acute myocardial </a:t>
            </a:r>
            <a:r>
              <a:rPr lang="en-GB" altLang="en-US" sz="2000" b="1" dirty="0" smtClean="0">
                <a:latin typeface="Arial" pitchFamily="34" charset="0"/>
                <a:cs typeface="Arial" pitchFamily="34" charset="0"/>
              </a:rPr>
              <a:t>ischemia</a:t>
            </a:r>
            <a:endParaRPr lang="en-GB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5608638" y="4544785"/>
            <a:ext cx="1793875" cy="43815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9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352550" y="5095648"/>
            <a:ext cx="4135438" cy="26987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5500688" y="4590823"/>
            <a:ext cx="272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 b="1">
                <a:latin typeface="Arial" pitchFamily="34" charset="0"/>
                <a:cs typeface="Arial" pitchFamily="34" charset="0"/>
              </a:rPr>
              <a:t>         </a:t>
            </a:r>
            <a:r>
              <a:rPr lang="en-GB" altLang="en-US" sz="2000" b="1">
                <a:latin typeface="Arial" pitchFamily="34" charset="0"/>
                <a:cs typeface="Arial" pitchFamily="34" charset="0"/>
              </a:rPr>
              <a:t>Reperfusion</a:t>
            </a:r>
            <a:endParaRPr lang="en-GB" altLang="en-US" sz="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21242" y="2141066"/>
            <a:ext cx="8856912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 smtClean="0">
                <a:latin typeface="Arial" pitchFamily="34" charset="0"/>
                <a:cs typeface="Arial" pitchFamily="34" charset="0"/>
              </a:rPr>
              <a:t>Anterior STEMI patients </a:t>
            </a:r>
            <a:r>
              <a:rPr lang="en-GB" altLang="en-US" sz="2000" dirty="0">
                <a:latin typeface="Arial" pitchFamily="34" charset="0"/>
                <a:cs typeface="Arial" pitchFamily="34" charset="0"/>
              </a:rPr>
              <a:t>undergoing </a:t>
            </a:r>
            <a:r>
              <a:rPr lang="en-GB" altLang="en-US" sz="2000" dirty="0" smtClean="0">
                <a:latin typeface="Arial" pitchFamily="34" charset="0"/>
                <a:cs typeface="Arial" pitchFamily="34" charset="0"/>
              </a:rPr>
              <a:t>PPCI – </a:t>
            </a:r>
            <a:r>
              <a:rPr lang="en-GB" altLang="en-US" sz="2000" dirty="0">
                <a:latin typeface="Arial" pitchFamily="34" charset="0"/>
                <a:cs typeface="Arial" pitchFamily="34" charset="0"/>
              </a:rPr>
              <a:t>7</a:t>
            </a:r>
            <a:r>
              <a:rPr lang="en-GB" altLang="en-US" sz="2000" dirty="0" smtClean="0">
                <a:latin typeface="Arial" pitchFamily="34" charset="0"/>
                <a:cs typeface="Arial" pitchFamily="34" charset="0"/>
              </a:rPr>
              <a:t>% death and 25% HF at 1 year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 smtClean="0">
                <a:latin typeface="Arial" pitchFamily="34" charset="0"/>
                <a:cs typeface="Arial" pitchFamily="34" charset="0"/>
              </a:rPr>
              <a:t>STEMI patients with cardiogenic shock – 30% death at 1 year</a:t>
            </a:r>
            <a:endParaRPr lang="en-GB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1" y="3099162"/>
            <a:ext cx="136048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7" y="3099162"/>
            <a:ext cx="13636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 descr="http://static.guim.co.uk/sys-images/Guardian/Pix/pictures/2007/11/26/ambulance4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099162"/>
            <a:ext cx="14874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84201" y="4119920"/>
            <a:ext cx="1351362" cy="3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latin typeface="Arial" pitchFamily="34" charset="0"/>
                <a:cs typeface="Arial" pitchFamily="34" charset="0"/>
              </a:rPr>
              <a:t>Chest pain 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5117292" y="4067537"/>
            <a:ext cx="723120" cy="3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latin typeface="Arial" pitchFamily="34" charset="0"/>
                <a:cs typeface="Arial" pitchFamily="34" charset="0"/>
              </a:rPr>
              <a:t>PPCI</a:t>
            </a:r>
          </a:p>
        </p:txBody>
      </p:sp>
      <p:pic>
        <p:nvPicPr>
          <p:cNvPr id="21" name="Picture 13" descr="Latest Siemens Avanto Scan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/>
          <a:stretch>
            <a:fillRect/>
          </a:stretch>
        </p:blipFill>
        <p:spPr bwMode="auto">
          <a:xfrm>
            <a:off x="6407166" y="3116985"/>
            <a:ext cx="1621218" cy="1063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6879551" y="4108629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dirty="0" smtClean="0">
                <a:latin typeface="Arial" pitchFamily="34" charset="0"/>
                <a:cs typeface="Arial" pitchFamily="34" charset="0"/>
              </a:rPr>
              <a:t>CMR</a:t>
            </a:r>
            <a:endParaRPr lang="en-GB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0" y="1135144"/>
            <a:ext cx="8978155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Tx/>
              <a:buNone/>
            </a:pPr>
            <a:r>
              <a:rPr lang="en-GB" altLang="en-US" sz="2400" i="1" dirty="0">
                <a:solidFill>
                  <a:srgbClr val="FF0000"/>
                </a:solidFill>
                <a:latin typeface="Arial" pitchFamily="34" charset="0"/>
                <a:ea typeface="Dotum" pitchFamily="34" charset="-127"/>
              </a:rPr>
              <a:t>No effective therapy for </a:t>
            </a:r>
            <a:r>
              <a:rPr lang="en-GB" altLang="en-US" sz="2400" i="1" dirty="0" smtClean="0">
                <a:solidFill>
                  <a:srgbClr val="FF0000"/>
                </a:solidFill>
                <a:latin typeface="Arial" pitchFamily="34" charset="0"/>
                <a:ea typeface="Dotum" pitchFamily="34" charset="-127"/>
              </a:rPr>
              <a:t>targeting reperfusion injury, reducing MI size and preventing heart failure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OMA1 inhibition and cardioprotection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Burke et al Unpublished </a:t>
            </a:r>
            <a:endParaRPr lang="en-GB" altLang="en-US" sz="1600" b="1" dirty="0">
              <a:latin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0880" y="1296538"/>
            <a:ext cx="3492505" cy="4244455"/>
            <a:chOff x="560880" y="1160058"/>
            <a:chExt cx="3492505" cy="4244455"/>
          </a:xfrm>
        </p:grpSpPr>
        <p:pic>
          <p:nvPicPr>
            <p:cNvPr id="9" name="Picture 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 bwMode="auto">
            <a:xfrm>
              <a:off x="560880" y="1544641"/>
              <a:ext cx="3492505" cy="3859872"/>
            </a:xfrm>
            <a:prstGeom prst="rect">
              <a:avLst/>
            </a:prstGeom>
            <a:ln w="63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61865" y="1160058"/>
              <a:ext cx="2890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Adult cardiomyocytes SIRI</a:t>
              </a:r>
              <a:endParaRPr lang="en-S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41310" y="1264272"/>
            <a:ext cx="4243132" cy="4276721"/>
            <a:chOff x="4341310" y="1127792"/>
            <a:chExt cx="4243132" cy="4276721"/>
          </a:xfrm>
        </p:grpSpPr>
        <p:pic>
          <p:nvPicPr>
            <p:cNvPr id="8" name="Picture 7" descr="F:\Other\PhD results\Adobe figure files\TIFF images\Langendorff infarcts.ti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63" t="-7643" r="50827" b="-9837"/>
            <a:stretch/>
          </p:blipFill>
          <p:spPr bwMode="auto">
            <a:xfrm>
              <a:off x="4341310" y="1544641"/>
              <a:ext cx="4243132" cy="3859872"/>
            </a:xfrm>
            <a:prstGeom prst="rect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42029" y="1127792"/>
              <a:ext cx="2441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Langendorrf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heart IRI </a:t>
              </a:r>
              <a:endParaRPr lang="en-S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6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OMA1 inhibition and cardioprotection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Burke et al 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5" descr="F:\Other\PhD results\Adobe figure files\TIFF images\OMA1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6" t="-6075" r="-3310" b="-5954"/>
          <a:stretch/>
        </p:blipFill>
        <p:spPr bwMode="auto">
          <a:xfrm>
            <a:off x="642767" y="1446449"/>
            <a:ext cx="7791549" cy="4149133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76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OMA1 inhibition and MPTP opening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Burke et al 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7" name="Picture 6" descr="F:\Other\PhD results\Adobe figure files\TIFF images\TMRM MPTP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0" t="-7942" r="-7143" b="-6177"/>
          <a:stretch/>
        </p:blipFill>
        <p:spPr bwMode="auto">
          <a:xfrm>
            <a:off x="638175" y="1379939"/>
            <a:ext cx="8048625" cy="4051869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92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3870"/>
            <a:ext cx="8229600" cy="9667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OMA1 inhibition and cardioprotection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94971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Burke et al Unpublished </a:t>
            </a:r>
            <a:endParaRPr lang="en-GB" altLang="en-US" sz="1600" b="1" dirty="0">
              <a:latin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1484" t="-2832" r="18043" b="54291"/>
          <a:stretch/>
        </p:blipFill>
        <p:spPr bwMode="auto">
          <a:xfrm>
            <a:off x="457200" y="1288404"/>
            <a:ext cx="3118513" cy="2874163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2"/>
          <a:srcRect l="-5841" t="53380" r="-5684" b="-4918"/>
          <a:stretch/>
        </p:blipFill>
        <p:spPr bwMode="auto">
          <a:xfrm>
            <a:off x="3684896" y="1288404"/>
            <a:ext cx="5001904" cy="3884097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7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 fontScale="90000"/>
          </a:bodyPr>
          <a:lstStyle/>
          <a:p>
            <a:pPr algn="ctr"/>
            <a:r>
              <a:rPr lang="en-SG" altLang="en-US" sz="3200" dirty="0">
                <a:solidFill>
                  <a:schemeClr val="tx2"/>
                </a:solidFill>
              </a:rPr>
              <a:t>Mito fusion/fission proteins and cardiac disease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223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86854" y="1355033"/>
          <a:ext cx="7997588" cy="4694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346"/>
                <a:gridCol w="3090379"/>
                <a:gridCol w="2665863"/>
              </a:tblGrid>
              <a:tr h="751134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</a:t>
                      </a:r>
                      <a:r>
                        <a:rPr lang="en-GB" sz="1800" dirty="0" smtClean="0"/>
                        <a:t>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Observations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Potential therapeutic targets</a:t>
                      </a:r>
                    </a:p>
                  </a:txBody>
                  <a:tcPr/>
                </a:tc>
              </a:tr>
              <a:tr h="105896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</a:t>
                      </a:r>
                      <a:r>
                        <a:rPr lang="en-GB" sz="1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ischaemia reperfusion injury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Acutely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nhibit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fission proteins</a:t>
                      </a:r>
                    </a:p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(heart, kidney and brain)</a:t>
                      </a:r>
                    </a:p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Acutely inhibit fusion proteins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 fission proteins</a:t>
                      </a:r>
                    </a:p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(mdivi-1, dynasore,P110)</a:t>
                      </a:r>
                    </a:p>
                    <a:p>
                      <a:endParaRPr lang="en-GB" sz="16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 fusion proteins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5849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Cardiomyopathy</a:t>
                      </a:r>
                    </a:p>
                    <a:p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Dox cardiotoxicity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Mfn1/Mfn2 and OPA1 reduction induces CM</a:t>
                      </a:r>
                    </a:p>
                    <a:p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Acutely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nhibit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fission proteins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Activate fusion proteins.</a:t>
                      </a:r>
                    </a:p>
                    <a:p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 fission proteins</a:t>
                      </a:r>
                    </a:p>
                    <a:p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(mdivi-1, dynasore,P110)</a:t>
                      </a:r>
                    </a:p>
                  </a:txBody>
                  <a:tcPr/>
                </a:tc>
              </a:tr>
              <a:tr h="751134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hypertrophy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Mfn2 or OPA1 ablation induces 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LVH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Activate Mfn2 or OPA1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14591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Pulmonary arterial HT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Vasculoproliferation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requires fission (Drp1)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Drp1 proteins</a:t>
                      </a:r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mdivi-1, dynasore,P110.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8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/>
          </a:bodyPr>
          <a:lstStyle/>
          <a:p>
            <a:pPr algn="ctr"/>
            <a:r>
              <a:rPr lang="en-SG" altLang="en-US" sz="3200" dirty="0">
                <a:solidFill>
                  <a:schemeClr val="tx2"/>
                </a:solidFill>
              </a:rPr>
              <a:t>Conclusions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223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700" y="1377377"/>
            <a:ext cx="9131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Acute inhibition of Drp1 and MiD49/51 is cardioprotective</a:t>
            </a:r>
            <a:r>
              <a:rPr lang="en-GB" altLang="en-US" sz="2400" dirty="0">
                <a:latin typeface="Arial" pitchFamily="34" charset="0"/>
                <a:ea typeface="Dotum" pitchFamily="34" charset="-127"/>
              </a:rPr>
              <a:t> (</a:t>
            </a: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beware effect of chronic inhibition).</a:t>
            </a:r>
          </a:p>
          <a:p>
            <a:pPr eaLnBrk="1" hangingPunct="1">
              <a:spcBef>
                <a:spcPts val="0"/>
              </a:spcBef>
            </a:pPr>
            <a:endParaRPr lang="en-GB" altLang="en-US" sz="100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r>
              <a:rPr lang="en-GB" altLang="en-US" sz="2400" dirty="0">
                <a:latin typeface="Arial" pitchFamily="34" charset="0"/>
                <a:ea typeface="Dotum" pitchFamily="34" charset="-127"/>
              </a:rPr>
              <a:t>Acute inhibition of </a:t>
            </a: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Mfn2 also cardioprotective </a:t>
            </a:r>
            <a:r>
              <a:rPr lang="en-GB" altLang="en-US" sz="2400" dirty="0">
                <a:latin typeface="Arial" pitchFamily="34" charset="0"/>
                <a:ea typeface="Dotum" pitchFamily="34" charset="-127"/>
              </a:rPr>
              <a:t>– </a:t>
            </a: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probably due to non-fusion effect (also beware chronic inhibition</a:t>
            </a: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).</a:t>
            </a:r>
          </a:p>
          <a:p>
            <a:pPr eaLnBrk="1" hangingPunct="1">
              <a:spcBef>
                <a:spcPts val="0"/>
              </a:spcBef>
            </a:pPr>
            <a:endParaRPr lang="en-GB" altLang="en-US" sz="240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Acute inhibition of OMA1 is cardioprotective - mediated by preservation of myocardial OPA1 – probably due to non-fusion and fusion effects. </a:t>
            </a:r>
            <a:endParaRPr lang="en-GB" altLang="en-US" sz="240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sz="1000" dirty="0" smtClean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endParaRPr lang="en-GB" altLang="en-US" sz="1000" dirty="0">
              <a:latin typeface="Arial" pitchFamily="34" charset="0"/>
              <a:ea typeface="Dotum" pitchFamily="34" charset="-127"/>
            </a:endParaRPr>
          </a:p>
          <a:p>
            <a:pPr eaLnBrk="1" hangingPunct="1">
              <a:spcBef>
                <a:spcPts val="0"/>
              </a:spcBef>
            </a:pPr>
            <a:r>
              <a:rPr lang="en-GB" altLang="en-US" sz="2400" dirty="0" smtClean="0">
                <a:latin typeface="Arial" pitchFamily="34" charset="0"/>
                <a:ea typeface="Dotum" pitchFamily="34" charset="-127"/>
              </a:rPr>
              <a:t>Pharmacological targeting of mitochondrial fusion/fission proteins may provide a novel strategy for treating cardiac disease. </a:t>
            </a:r>
          </a:p>
          <a:p>
            <a:pPr eaLnBrk="1" hangingPunct="1">
              <a:spcBef>
                <a:spcPts val="0"/>
              </a:spcBef>
            </a:pPr>
            <a:endParaRPr lang="en-GB" altLang="en-US" sz="1200" dirty="0">
              <a:latin typeface="Arial" pitchFamily="34" charset="0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7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86611" y="95758"/>
            <a:ext cx="9144000" cy="966788"/>
          </a:xfrm>
        </p:spPr>
        <p:txBody>
          <a:bodyPr>
            <a:normAutofit/>
          </a:bodyPr>
          <a:lstStyle/>
          <a:p>
            <a:pPr algn="ctr"/>
            <a:r>
              <a:rPr lang="en-SG" altLang="en-US" sz="3200" dirty="0">
                <a:solidFill>
                  <a:schemeClr val="tx2"/>
                </a:solidFill>
              </a:rPr>
              <a:t>Acknowledgements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223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96796" y="1290306"/>
            <a:ext cx="3800475" cy="453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u="sng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CVMD Duke-NUS</a:t>
            </a:r>
            <a:endParaRPr lang="en-GB" altLang="zh-CN" sz="1800" dirty="0" smtClean="0"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/>
              <a:buNone/>
            </a:pPr>
            <a:r>
              <a:rPr lang="en-GB" altLang="zh-CN" sz="1800" b="1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Sang Bing Ong</a:t>
            </a:r>
          </a:p>
          <a:p>
            <a:pPr>
              <a:lnSpc>
                <a:spcPct val="80000"/>
              </a:lnSpc>
              <a:buFont typeface="Arial"/>
              <a:buNone/>
            </a:pP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Hector </a:t>
            </a:r>
            <a:r>
              <a:rPr lang="en-GB" altLang="zh-CN" sz="1800" dirty="0" err="1" smtClean="0">
                <a:latin typeface="Arial" pitchFamily="34" charset="0"/>
                <a:ea typeface="SimSun" pitchFamily="2" charset="-122"/>
                <a:cs typeface="Arial" pitchFamily="34" charset="0"/>
              </a:rPr>
              <a:t>Carbrera</a:t>
            </a: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 Fuentes</a:t>
            </a:r>
          </a:p>
          <a:p>
            <a:pPr>
              <a:lnSpc>
                <a:spcPct val="80000"/>
              </a:lnSpc>
              <a:buFont typeface="Arial"/>
              <a:buNone/>
            </a:pPr>
            <a:r>
              <a:rPr lang="en-GB" altLang="zh-CN" sz="1800" b="1" dirty="0" err="1" smtClean="0">
                <a:latin typeface="Arial" pitchFamily="34" charset="0"/>
                <a:ea typeface="SimSun" pitchFamily="2" charset="-122"/>
                <a:cs typeface="Arial" pitchFamily="34" charset="0"/>
              </a:rPr>
              <a:t>Sauri</a:t>
            </a:r>
            <a:r>
              <a:rPr lang="en-GB" altLang="zh-CN" sz="1800" b="1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GB" altLang="zh-CN" sz="1800" b="1" dirty="0" err="1" smtClean="0">
                <a:latin typeface="Arial" pitchFamily="34" charset="0"/>
                <a:ea typeface="SimSun" pitchFamily="2" charset="-122"/>
                <a:cs typeface="Arial" pitchFamily="34" charset="0"/>
              </a:rPr>
              <a:t>Resendiz</a:t>
            </a:r>
            <a:endParaRPr lang="en-GB" altLang="zh-CN" sz="1800" b="1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/>
              <a:buNone/>
            </a:pP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Xiu Yi Kwek</a:t>
            </a:r>
          </a:p>
          <a:p>
            <a:pPr>
              <a:lnSpc>
                <a:spcPct val="80000"/>
              </a:lnSpc>
              <a:buNone/>
            </a:pPr>
            <a:r>
              <a:rPr lang="en-GB" altLang="zh-CN" sz="1800" dirty="0">
                <a:latin typeface="Arial" pitchFamily="34" charset="0"/>
                <a:ea typeface="SimSun" pitchFamily="2" charset="-122"/>
                <a:cs typeface="Arial" pitchFamily="34" charset="0"/>
              </a:rPr>
              <a:t>Khairunnisa Binte Katwadi </a:t>
            </a:r>
            <a:endParaRPr lang="en-GB" altLang="zh-CN" sz="1800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altLang="zh-CN" sz="1800" u="sng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u="sng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The Hatter Institute, UCL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dirty="0" err="1" smtClean="0">
                <a:latin typeface="Arial" pitchFamily="34" charset="0"/>
                <a:ea typeface="SimSun" pitchFamily="2" charset="-122"/>
                <a:cs typeface="Arial" pitchFamily="34" charset="0"/>
              </a:rPr>
              <a:t>Siavash</a:t>
            </a: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GB" altLang="zh-CN" sz="1800" dirty="0" err="1" smtClean="0">
                <a:latin typeface="Arial" pitchFamily="34" charset="0"/>
                <a:ea typeface="SimSun" pitchFamily="2" charset="-122"/>
                <a:cs typeface="Arial" pitchFamily="34" charset="0"/>
              </a:rPr>
              <a:t>Kalkhoran</a:t>
            </a:r>
            <a:endParaRPr lang="en-GB" altLang="zh-CN" sz="1800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Niall Burke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b="1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Parisa Samangouei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b="1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Andrew Hall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Sean Davidson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8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Derek Yellon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1800" u="sng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altLang="en-US" sz="1800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886233" y="1290306"/>
            <a:ext cx="4271963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lvl="0" eaLnBrk="1" hangingPunct="1">
              <a:lnSpc>
                <a:spcPct val="80000"/>
              </a:lnSpc>
              <a:buNone/>
            </a:pPr>
            <a:r>
              <a:rPr lang="en-GB" altLang="en-US" sz="1800" u="sng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VIMM </a:t>
            </a:r>
            <a:r>
              <a:rPr lang="en-GB" altLang="en-US" sz="1800" u="sng" dirty="0" err="1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Padova</a:t>
            </a:r>
            <a:endParaRPr lang="en-GB" altLang="en-US" sz="1800" u="sng" dirty="0"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lvl="0" eaLnBrk="1" hangingPunct="1">
              <a:lnSpc>
                <a:spcPct val="80000"/>
              </a:lnSpc>
              <a:buNone/>
            </a:pPr>
            <a:r>
              <a:rPr lang="en-GB" altLang="en-US" sz="1800" dirty="0">
                <a:solidFill>
                  <a:prstClr val="black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Luca </a:t>
            </a:r>
            <a:r>
              <a:rPr lang="en-GB" altLang="en-US" sz="1800" dirty="0" err="1">
                <a:solidFill>
                  <a:prstClr val="black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Scorrano</a:t>
            </a:r>
            <a:endParaRPr lang="en-GB" altLang="en-US" sz="1800" dirty="0">
              <a:solidFill>
                <a:prstClr val="black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lvl="0" eaLnBrk="1" hangingPunct="1">
              <a:lnSpc>
                <a:spcPct val="80000"/>
              </a:lnSpc>
              <a:buNone/>
            </a:pPr>
            <a:endParaRPr lang="en-GB" altLang="en-US" sz="1800" dirty="0">
              <a:solidFill>
                <a:prstClr val="black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GB" altLang="en-US" sz="1800" u="sng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Washington University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GB" altLang="en-US" sz="18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Gerald </a:t>
            </a:r>
            <a:r>
              <a:rPr lang="en-GB" altLang="en-US" sz="18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Dorn</a:t>
            </a:r>
            <a:endParaRPr lang="en-GB" altLang="en-US" sz="18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GB" altLang="en-US" sz="18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Yun </a:t>
            </a:r>
            <a:r>
              <a:rPr lang="en-GB" altLang="en-US" sz="18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Chen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en-GB" altLang="en-US" sz="18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GB" altLang="en-US" sz="1800" u="sng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Monash </a:t>
            </a:r>
            <a:r>
              <a:rPr lang="en-GB" altLang="en-US" sz="1800" u="sng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University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GB" altLang="en-US" sz="18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Michael Ryan</a:t>
            </a:r>
            <a:endParaRPr lang="en-GB" altLang="en-US" sz="18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n-GB" altLang="en-US" sz="18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Laura </a:t>
            </a:r>
            <a:r>
              <a:rPr lang="en-GB" altLang="en-US" sz="1800" dirty="0" err="1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Osellame</a:t>
            </a:r>
            <a:endParaRPr lang="en-GB" altLang="en-US" sz="18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en-GB" altLang="en-US" sz="18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484612" y="5339763"/>
            <a:ext cx="4149725" cy="804863"/>
            <a:chOff x="1776" y="2880"/>
            <a:chExt cx="2614" cy="507"/>
          </a:xfrm>
        </p:grpSpPr>
        <p:pic>
          <p:nvPicPr>
            <p:cNvPr id="11" name="Picture 29" descr="sm_heart_animo"/>
            <p:cNvPicPr preferRelativeResize="0"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880"/>
              <a:ext cx="438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30"/>
            <p:cNvSpPr txBox="1">
              <a:spLocks noChangeAspect="1" noChangeArrowheads="1"/>
            </p:cNvSpPr>
            <p:nvPr/>
          </p:nvSpPr>
          <p:spPr bwMode="auto">
            <a:xfrm>
              <a:off x="2256" y="2976"/>
              <a:ext cx="21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latin typeface="Arial" pitchFamily="34" charset="0"/>
                </a:rPr>
                <a:t>British Heart Foundation</a:t>
              </a:r>
              <a:endParaRPr lang="en-US" altLang="en-US" sz="2000" dirty="0">
                <a:latin typeface="Times" pitchFamily="18" charset="0"/>
              </a:endParaRPr>
            </a:p>
          </p:txBody>
        </p:sp>
      </p:grpSp>
      <p:pic>
        <p:nvPicPr>
          <p:cNvPr id="13" name="Picture 4" descr="http://www.lifesci.dundee.ac.uk/sites/www.lifesci.dundee.ac.uk/files/styles/flex_page_image/public/logo-mrc-stretch.jpg?itok=svqd1Yw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96" y="5076290"/>
            <a:ext cx="2152173" cy="8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isultati immagini per duke-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3076" name="Picture 4" descr="Duke-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49" y="4998567"/>
            <a:ext cx="1360781" cy="136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6299"/>
            <a:ext cx="9144000" cy="6972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-4764"/>
            <a:ext cx="6605514" cy="414339"/>
          </a:xfrm>
          <a:solidFill>
            <a:srgbClr val="F6C100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alt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causes myocardial reperfusion injury ?</a:t>
            </a:r>
            <a:endParaRPr lang="en-US" altLang="zh-CN" sz="1800" b="0" dirty="0" smtClean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0333" y="1246748"/>
            <a:ext cx="156485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Microvascular</a:t>
            </a:r>
          </a:p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90" y="1459941"/>
            <a:ext cx="146386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190" y="4121737"/>
            <a:ext cx="62869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0955" y="3240685"/>
            <a:ext cx="151355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overload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1784" y="4291014"/>
            <a:ext cx="158889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Mitochondrial </a:t>
            </a:r>
          </a:p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" y="6410349"/>
            <a:ext cx="604996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b="1" dirty="0">
                <a:latin typeface="Arial" pitchFamily="34" charset="0"/>
              </a:rPr>
              <a:t>Modified from Yellon &amp; Hausenloy, NEJM 2007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0171" y="614148"/>
            <a:ext cx="3416320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Myocardial stunning</a:t>
            </a:r>
          </a:p>
          <a:p>
            <a:pPr marL="342900" indent="-342900">
              <a:buAutoNum type="arabicPeriod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Reperfusion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arrhythmias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Microvascular obstruction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Lethal reperfusion injury</a:t>
            </a:r>
            <a:endParaRPr lang="en-S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9960" y="2213311"/>
            <a:ext cx="134684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Endothelial</a:t>
            </a:r>
          </a:p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  <a:endParaRPr lang="en-SG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45439" y="3750679"/>
            <a:ext cx="1615242" cy="15446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1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3" grpId="0" animBg="1"/>
      <p:bldP spid="18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-1580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Signaling pathways of </a:t>
            </a:r>
            <a:r>
              <a:rPr lang="en-US" dirty="0" err="1" smtClean="0"/>
              <a:t>cardioprotection</a:t>
            </a:r>
            <a:endParaRPr lang="en-SG" dirty="0"/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6" y="1207800"/>
            <a:ext cx="7925141" cy="508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25294"/>
            <a:ext cx="302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  Bas Res Card 2009</a:t>
            </a:r>
            <a:endParaRPr lang="en-SG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25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Mitochondrial fusion and fission proteins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263" y="1185483"/>
            <a:ext cx="8986837" cy="3017778"/>
            <a:chOff x="68263" y="1185483"/>
            <a:chExt cx="8986837" cy="3017778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17488" y="1237870"/>
              <a:ext cx="2263775" cy="809625"/>
              <a:chOff x="384" y="2352"/>
              <a:chExt cx="864" cy="528"/>
            </a:xfrm>
          </p:grpSpPr>
          <p:sp>
            <p:nvSpPr>
              <p:cNvPr id="9" name="AutoShape 12"/>
              <p:cNvSpPr>
                <a:spLocks noChangeArrowheads="1"/>
              </p:cNvSpPr>
              <p:nvPr/>
            </p:nvSpPr>
            <p:spPr bwMode="auto">
              <a:xfrm>
                <a:off x="384" y="2352"/>
                <a:ext cx="864" cy="528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400">
                  <a:latin typeface="Arial" pitchFamily="34" charset="0"/>
                </a:endParaRPr>
              </a:p>
            </p:txBody>
          </p:sp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432" y="2352"/>
                <a:ext cx="768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y-GB" altLang="en-US" sz="1800" b="1" dirty="0">
                    <a:latin typeface="Arial" pitchFamily="34" charset="0"/>
                  </a:rPr>
                  <a:t>Fusion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y-GB" altLang="en-US" sz="1800" b="1" dirty="0">
                    <a:latin typeface="Arial" pitchFamily="34" charset="0"/>
                  </a:rPr>
                  <a:t>(Elongation)</a:t>
                </a:r>
                <a:endParaRPr lang="en-US" altLang="en-US" sz="1800" b="1" dirty="0">
                  <a:latin typeface="Arial" pitchFamily="34" charset="0"/>
                </a:endParaRPr>
              </a:p>
            </p:txBody>
          </p:sp>
        </p:grpSp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6621463" y="1185483"/>
              <a:ext cx="2243137" cy="819150"/>
              <a:chOff x="4512" y="2352"/>
              <a:chExt cx="1008" cy="432"/>
            </a:xfrm>
          </p:grpSpPr>
          <p:sp>
            <p:nvSpPr>
              <p:cNvPr id="12" name="AutoShape 15"/>
              <p:cNvSpPr>
                <a:spLocks noChangeArrowheads="1"/>
              </p:cNvSpPr>
              <p:nvPr/>
            </p:nvSpPr>
            <p:spPr bwMode="auto">
              <a:xfrm>
                <a:off x="4512" y="2352"/>
                <a:ext cx="1008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99"/>
              </a:solidFill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400">
                  <a:latin typeface="Arial" pitchFamily="34" charset="0"/>
                </a:endParaRP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4554" y="2352"/>
                <a:ext cx="966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y-GB" altLang="en-US" sz="1800" b="1">
                    <a:latin typeface="Arial" pitchFamily="34" charset="0"/>
                  </a:rPr>
                  <a:t>Fission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y-GB" altLang="en-US" sz="1800" b="1">
                    <a:latin typeface="Arial" pitchFamily="34" charset="0"/>
                  </a:rPr>
                  <a:t>(Fragmention)</a:t>
                </a:r>
                <a:endParaRPr lang="en-US" altLang="en-US" sz="1800" b="1">
                  <a:latin typeface="Arial" pitchFamily="34" charset="0"/>
                </a:endParaRPr>
              </a:p>
            </p:txBody>
          </p:sp>
        </p:grpSp>
        <p:grpSp>
          <p:nvGrpSpPr>
            <p:cNvPr id="15" name="Group 3"/>
            <p:cNvGrpSpPr>
              <a:grpSpLocks/>
            </p:cNvGrpSpPr>
            <p:nvPr/>
          </p:nvGrpSpPr>
          <p:grpSpPr bwMode="auto">
            <a:xfrm>
              <a:off x="1998306" y="2099883"/>
              <a:ext cx="5304194" cy="1414315"/>
              <a:chOff x="672" y="1296"/>
              <a:chExt cx="4224" cy="2448"/>
            </a:xfrm>
          </p:grpSpPr>
          <p:sp>
            <p:nvSpPr>
              <p:cNvPr id="20" name="Oval 4"/>
              <p:cNvSpPr>
                <a:spLocks noChangeArrowheads="1"/>
              </p:cNvSpPr>
              <p:nvPr/>
            </p:nvSpPr>
            <p:spPr bwMode="auto">
              <a:xfrm>
                <a:off x="672" y="1296"/>
                <a:ext cx="4224" cy="2448"/>
              </a:xfrm>
              <a:prstGeom prst="ellipse">
                <a:avLst/>
              </a:prstGeom>
              <a:gradFill rotWithShape="1">
                <a:gsLst>
                  <a:gs pos="0">
                    <a:srgbClr val="B9B51F">
                      <a:alpha val="0"/>
                    </a:srgbClr>
                  </a:gs>
                  <a:gs pos="100000">
                    <a:srgbClr val="CC99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400">
                  <a:latin typeface="Arial" pitchFamily="34" charset="0"/>
                </a:endParaRPr>
              </a:p>
            </p:txBody>
          </p: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1142" y="1512"/>
                <a:ext cx="3467" cy="2088"/>
              </a:xfrm>
              <a:custGeom>
                <a:avLst/>
                <a:gdLst>
                  <a:gd name="T0" fmla="*/ 98 w 3467"/>
                  <a:gd name="T1" fmla="*/ 448 h 2088"/>
                  <a:gd name="T2" fmla="*/ 2 w 3467"/>
                  <a:gd name="T3" fmla="*/ 576 h 2088"/>
                  <a:gd name="T4" fmla="*/ 130 w 3467"/>
                  <a:gd name="T5" fmla="*/ 832 h 2088"/>
                  <a:gd name="T6" fmla="*/ 314 w 3467"/>
                  <a:gd name="T7" fmla="*/ 912 h 2088"/>
                  <a:gd name="T8" fmla="*/ 354 w 3467"/>
                  <a:gd name="T9" fmla="*/ 968 h 2088"/>
                  <a:gd name="T10" fmla="*/ 274 w 3467"/>
                  <a:gd name="T11" fmla="*/ 1160 h 2088"/>
                  <a:gd name="T12" fmla="*/ 114 w 3467"/>
                  <a:gd name="T13" fmla="*/ 1264 h 2088"/>
                  <a:gd name="T14" fmla="*/ 234 w 3467"/>
                  <a:gd name="T15" fmla="*/ 1704 h 2088"/>
                  <a:gd name="T16" fmla="*/ 378 w 3467"/>
                  <a:gd name="T17" fmla="*/ 1768 h 2088"/>
                  <a:gd name="T18" fmla="*/ 602 w 3467"/>
                  <a:gd name="T19" fmla="*/ 1776 h 2088"/>
                  <a:gd name="T20" fmla="*/ 802 w 3467"/>
                  <a:gd name="T21" fmla="*/ 1608 h 2088"/>
                  <a:gd name="T22" fmla="*/ 994 w 3467"/>
                  <a:gd name="T23" fmla="*/ 1472 h 2088"/>
                  <a:gd name="T24" fmla="*/ 1066 w 3467"/>
                  <a:gd name="T25" fmla="*/ 1568 h 2088"/>
                  <a:gd name="T26" fmla="*/ 1178 w 3467"/>
                  <a:gd name="T27" fmla="*/ 1992 h 2088"/>
                  <a:gd name="T28" fmla="*/ 1242 w 3467"/>
                  <a:gd name="T29" fmla="*/ 2056 h 2088"/>
                  <a:gd name="T30" fmla="*/ 1698 w 3467"/>
                  <a:gd name="T31" fmla="*/ 2080 h 2088"/>
                  <a:gd name="T32" fmla="*/ 1818 w 3467"/>
                  <a:gd name="T33" fmla="*/ 2024 h 2088"/>
                  <a:gd name="T34" fmla="*/ 1986 w 3467"/>
                  <a:gd name="T35" fmla="*/ 1800 h 2088"/>
                  <a:gd name="T36" fmla="*/ 2034 w 3467"/>
                  <a:gd name="T37" fmla="*/ 1664 h 2088"/>
                  <a:gd name="T38" fmla="*/ 2130 w 3467"/>
                  <a:gd name="T39" fmla="*/ 1488 h 2088"/>
                  <a:gd name="T40" fmla="*/ 2450 w 3467"/>
                  <a:gd name="T41" fmla="*/ 1616 h 2088"/>
                  <a:gd name="T42" fmla="*/ 2682 w 3467"/>
                  <a:gd name="T43" fmla="*/ 1776 h 2088"/>
                  <a:gd name="T44" fmla="*/ 2754 w 3467"/>
                  <a:gd name="T45" fmla="*/ 1824 h 2088"/>
                  <a:gd name="T46" fmla="*/ 2834 w 3467"/>
                  <a:gd name="T47" fmla="*/ 1776 h 2088"/>
                  <a:gd name="T48" fmla="*/ 3042 w 3467"/>
                  <a:gd name="T49" fmla="*/ 1744 h 2088"/>
                  <a:gd name="T50" fmla="*/ 3162 w 3467"/>
                  <a:gd name="T51" fmla="*/ 1688 h 2088"/>
                  <a:gd name="T52" fmla="*/ 3258 w 3467"/>
                  <a:gd name="T53" fmla="*/ 1616 h 2088"/>
                  <a:gd name="T54" fmla="*/ 3466 w 3467"/>
                  <a:gd name="T55" fmla="*/ 1280 h 2088"/>
                  <a:gd name="T56" fmla="*/ 3434 w 3467"/>
                  <a:gd name="T57" fmla="*/ 1088 h 2088"/>
                  <a:gd name="T58" fmla="*/ 3202 w 3467"/>
                  <a:gd name="T59" fmla="*/ 856 h 2088"/>
                  <a:gd name="T60" fmla="*/ 2922 w 3467"/>
                  <a:gd name="T61" fmla="*/ 472 h 2088"/>
                  <a:gd name="T62" fmla="*/ 2914 w 3467"/>
                  <a:gd name="T63" fmla="*/ 272 h 2088"/>
                  <a:gd name="T64" fmla="*/ 2674 w 3467"/>
                  <a:gd name="T65" fmla="*/ 96 h 2088"/>
                  <a:gd name="T66" fmla="*/ 2090 w 3467"/>
                  <a:gd name="T67" fmla="*/ 32 h 2088"/>
                  <a:gd name="T68" fmla="*/ 1914 w 3467"/>
                  <a:gd name="T69" fmla="*/ 160 h 2088"/>
                  <a:gd name="T70" fmla="*/ 1746 w 3467"/>
                  <a:gd name="T71" fmla="*/ 264 h 2088"/>
                  <a:gd name="T72" fmla="*/ 1418 w 3467"/>
                  <a:gd name="T73" fmla="*/ 176 h 2088"/>
                  <a:gd name="T74" fmla="*/ 1298 w 3467"/>
                  <a:gd name="T75" fmla="*/ 72 h 2088"/>
                  <a:gd name="T76" fmla="*/ 682 w 3467"/>
                  <a:gd name="T77" fmla="*/ 48 h 2088"/>
                  <a:gd name="T78" fmla="*/ 330 w 3467"/>
                  <a:gd name="T79" fmla="*/ 216 h 2088"/>
                  <a:gd name="T80" fmla="*/ 266 w 3467"/>
                  <a:gd name="T81" fmla="*/ 288 h 2088"/>
                  <a:gd name="T82" fmla="*/ 202 w 3467"/>
                  <a:gd name="T83" fmla="*/ 344 h 2088"/>
                  <a:gd name="T84" fmla="*/ 146 w 3467"/>
                  <a:gd name="T85" fmla="*/ 408 h 20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67"/>
                  <a:gd name="T130" fmla="*/ 0 h 2088"/>
                  <a:gd name="T131" fmla="*/ 3467 w 3467"/>
                  <a:gd name="T132" fmla="*/ 2088 h 20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67" h="2088">
                    <a:moveTo>
                      <a:pt x="186" y="384"/>
                    </a:moveTo>
                    <a:cubicBezTo>
                      <a:pt x="145" y="398"/>
                      <a:pt x="132" y="425"/>
                      <a:pt x="98" y="448"/>
                    </a:cubicBezTo>
                    <a:cubicBezTo>
                      <a:pt x="78" y="478"/>
                      <a:pt x="58" y="476"/>
                      <a:pt x="34" y="504"/>
                    </a:cubicBezTo>
                    <a:cubicBezTo>
                      <a:pt x="17" y="524"/>
                      <a:pt x="2" y="576"/>
                      <a:pt x="2" y="576"/>
                    </a:cubicBezTo>
                    <a:cubicBezTo>
                      <a:pt x="9" y="648"/>
                      <a:pt x="0" y="732"/>
                      <a:pt x="66" y="776"/>
                    </a:cubicBezTo>
                    <a:cubicBezTo>
                      <a:pt x="85" y="804"/>
                      <a:pt x="98" y="821"/>
                      <a:pt x="130" y="832"/>
                    </a:cubicBezTo>
                    <a:cubicBezTo>
                      <a:pt x="171" y="873"/>
                      <a:pt x="235" y="882"/>
                      <a:pt x="290" y="896"/>
                    </a:cubicBezTo>
                    <a:cubicBezTo>
                      <a:pt x="298" y="901"/>
                      <a:pt x="305" y="908"/>
                      <a:pt x="314" y="912"/>
                    </a:cubicBezTo>
                    <a:cubicBezTo>
                      <a:pt x="322" y="916"/>
                      <a:pt x="333" y="913"/>
                      <a:pt x="338" y="920"/>
                    </a:cubicBezTo>
                    <a:cubicBezTo>
                      <a:pt x="348" y="934"/>
                      <a:pt x="354" y="968"/>
                      <a:pt x="354" y="968"/>
                    </a:cubicBezTo>
                    <a:cubicBezTo>
                      <a:pt x="352" y="997"/>
                      <a:pt x="358" y="1107"/>
                      <a:pt x="322" y="1136"/>
                    </a:cubicBezTo>
                    <a:cubicBezTo>
                      <a:pt x="308" y="1147"/>
                      <a:pt x="289" y="1150"/>
                      <a:pt x="274" y="1160"/>
                    </a:cubicBezTo>
                    <a:cubicBezTo>
                      <a:pt x="255" y="1188"/>
                      <a:pt x="242" y="1205"/>
                      <a:pt x="210" y="1216"/>
                    </a:cubicBezTo>
                    <a:cubicBezTo>
                      <a:pt x="181" y="1245"/>
                      <a:pt x="152" y="1251"/>
                      <a:pt x="114" y="1264"/>
                    </a:cubicBezTo>
                    <a:cubicBezTo>
                      <a:pt x="98" y="1269"/>
                      <a:pt x="66" y="1280"/>
                      <a:pt x="66" y="1280"/>
                    </a:cubicBezTo>
                    <a:cubicBezTo>
                      <a:pt x="9" y="1451"/>
                      <a:pt x="97" y="1613"/>
                      <a:pt x="234" y="1704"/>
                    </a:cubicBezTo>
                    <a:cubicBezTo>
                      <a:pt x="290" y="1741"/>
                      <a:pt x="290" y="1728"/>
                      <a:pt x="346" y="1752"/>
                    </a:cubicBezTo>
                    <a:cubicBezTo>
                      <a:pt x="357" y="1757"/>
                      <a:pt x="367" y="1764"/>
                      <a:pt x="378" y="1768"/>
                    </a:cubicBezTo>
                    <a:cubicBezTo>
                      <a:pt x="394" y="1774"/>
                      <a:pt x="426" y="1784"/>
                      <a:pt x="426" y="1784"/>
                    </a:cubicBezTo>
                    <a:cubicBezTo>
                      <a:pt x="485" y="1781"/>
                      <a:pt x="544" y="1782"/>
                      <a:pt x="602" y="1776"/>
                    </a:cubicBezTo>
                    <a:cubicBezTo>
                      <a:pt x="670" y="1769"/>
                      <a:pt x="696" y="1713"/>
                      <a:pt x="746" y="1680"/>
                    </a:cubicBezTo>
                    <a:cubicBezTo>
                      <a:pt x="784" y="1623"/>
                      <a:pt x="764" y="1646"/>
                      <a:pt x="802" y="1608"/>
                    </a:cubicBezTo>
                    <a:cubicBezTo>
                      <a:pt x="822" y="1547"/>
                      <a:pt x="867" y="1485"/>
                      <a:pt x="930" y="1464"/>
                    </a:cubicBezTo>
                    <a:cubicBezTo>
                      <a:pt x="951" y="1467"/>
                      <a:pt x="974" y="1465"/>
                      <a:pt x="994" y="1472"/>
                    </a:cubicBezTo>
                    <a:cubicBezTo>
                      <a:pt x="1012" y="1478"/>
                      <a:pt x="1042" y="1504"/>
                      <a:pt x="1042" y="1504"/>
                    </a:cubicBezTo>
                    <a:cubicBezTo>
                      <a:pt x="1069" y="1558"/>
                      <a:pt x="1050" y="1514"/>
                      <a:pt x="1066" y="1568"/>
                    </a:cubicBezTo>
                    <a:cubicBezTo>
                      <a:pt x="1071" y="1584"/>
                      <a:pt x="1082" y="1616"/>
                      <a:pt x="1082" y="1616"/>
                    </a:cubicBezTo>
                    <a:cubicBezTo>
                      <a:pt x="1095" y="1719"/>
                      <a:pt x="1073" y="1922"/>
                      <a:pt x="1178" y="1992"/>
                    </a:cubicBezTo>
                    <a:cubicBezTo>
                      <a:pt x="1194" y="2040"/>
                      <a:pt x="1173" y="1997"/>
                      <a:pt x="1210" y="2024"/>
                    </a:cubicBezTo>
                    <a:cubicBezTo>
                      <a:pt x="1222" y="2033"/>
                      <a:pt x="1229" y="2049"/>
                      <a:pt x="1242" y="2056"/>
                    </a:cubicBezTo>
                    <a:cubicBezTo>
                      <a:pt x="1305" y="2087"/>
                      <a:pt x="1536" y="2087"/>
                      <a:pt x="1554" y="2088"/>
                    </a:cubicBezTo>
                    <a:cubicBezTo>
                      <a:pt x="1602" y="2085"/>
                      <a:pt x="1650" y="2087"/>
                      <a:pt x="1698" y="2080"/>
                    </a:cubicBezTo>
                    <a:cubicBezTo>
                      <a:pt x="1708" y="2079"/>
                      <a:pt x="1713" y="2068"/>
                      <a:pt x="1722" y="2064"/>
                    </a:cubicBezTo>
                    <a:cubicBezTo>
                      <a:pt x="1751" y="2051"/>
                      <a:pt x="1788" y="2034"/>
                      <a:pt x="1818" y="2024"/>
                    </a:cubicBezTo>
                    <a:cubicBezTo>
                      <a:pt x="1841" y="2001"/>
                      <a:pt x="1869" y="1985"/>
                      <a:pt x="1890" y="1960"/>
                    </a:cubicBezTo>
                    <a:cubicBezTo>
                      <a:pt x="1929" y="1914"/>
                      <a:pt x="1962" y="1855"/>
                      <a:pt x="1986" y="1800"/>
                    </a:cubicBezTo>
                    <a:cubicBezTo>
                      <a:pt x="1998" y="1771"/>
                      <a:pt x="2006" y="1741"/>
                      <a:pt x="2018" y="1712"/>
                    </a:cubicBezTo>
                    <a:cubicBezTo>
                      <a:pt x="2024" y="1696"/>
                      <a:pt x="2034" y="1664"/>
                      <a:pt x="2034" y="1664"/>
                    </a:cubicBezTo>
                    <a:cubicBezTo>
                      <a:pt x="2044" y="1583"/>
                      <a:pt x="2042" y="1578"/>
                      <a:pt x="2090" y="1520"/>
                    </a:cubicBezTo>
                    <a:cubicBezTo>
                      <a:pt x="2118" y="1487"/>
                      <a:pt x="2091" y="1501"/>
                      <a:pt x="2130" y="1488"/>
                    </a:cubicBezTo>
                    <a:cubicBezTo>
                      <a:pt x="2197" y="1494"/>
                      <a:pt x="2251" y="1504"/>
                      <a:pt x="2314" y="1520"/>
                    </a:cubicBezTo>
                    <a:cubicBezTo>
                      <a:pt x="2355" y="1547"/>
                      <a:pt x="2416" y="1582"/>
                      <a:pt x="2450" y="1616"/>
                    </a:cubicBezTo>
                    <a:cubicBezTo>
                      <a:pt x="2482" y="1648"/>
                      <a:pt x="2511" y="1674"/>
                      <a:pt x="2554" y="1688"/>
                    </a:cubicBezTo>
                    <a:cubicBezTo>
                      <a:pt x="2594" y="1728"/>
                      <a:pt x="2635" y="1750"/>
                      <a:pt x="2682" y="1776"/>
                    </a:cubicBezTo>
                    <a:cubicBezTo>
                      <a:pt x="2699" y="1785"/>
                      <a:pt x="2714" y="1797"/>
                      <a:pt x="2730" y="1808"/>
                    </a:cubicBezTo>
                    <a:cubicBezTo>
                      <a:pt x="2738" y="1813"/>
                      <a:pt x="2754" y="1824"/>
                      <a:pt x="2754" y="1824"/>
                    </a:cubicBezTo>
                    <a:cubicBezTo>
                      <a:pt x="2784" y="1816"/>
                      <a:pt x="2786" y="1820"/>
                      <a:pt x="2810" y="1800"/>
                    </a:cubicBezTo>
                    <a:cubicBezTo>
                      <a:pt x="2819" y="1793"/>
                      <a:pt x="2823" y="1778"/>
                      <a:pt x="2834" y="1776"/>
                    </a:cubicBezTo>
                    <a:cubicBezTo>
                      <a:pt x="2876" y="1767"/>
                      <a:pt x="2919" y="1771"/>
                      <a:pt x="2962" y="1768"/>
                    </a:cubicBezTo>
                    <a:cubicBezTo>
                      <a:pt x="3020" y="1749"/>
                      <a:pt x="2994" y="1756"/>
                      <a:pt x="3042" y="1744"/>
                    </a:cubicBezTo>
                    <a:cubicBezTo>
                      <a:pt x="3071" y="1725"/>
                      <a:pt x="3109" y="1723"/>
                      <a:pt x="3138" y="1704"/>
                    </a:cubicBezTo>
                    <a:cubicBezTo>
                      <a:pt x="3146" y="1699"/>
                      <a:pt x="3155" y="1694"/>
                      <a:pt x="3162" y="1688"/>
                    </a:cubicBezTo>
                    <a:cubicBezTo>
                      <a:pt x="3173" y="1678"/>
                      <a:pt x="3182" y="1665"/>
                      <a:pt x="3194" y="1656"/>
                    </a:cubicBezTo>
                    <a:cubicBezTo>
                      <a:pt x="3214" y="1641"/>
                      <a:pt x="3240" y="1634"/>
                      <a:pt x="3258" y="1616"/>
                    </a:cubicBezTo>
                    <a:cubicBezTo>
                      <a:pt x="3320" y="1554"/>
                      <a:pt x="3377" y="1505"/>
                      <a:pt x="3426" y="1432"/>
                    </a:cubicBezTo>
                    <a:cubicBezTo>
                      <a:pt x="3435" y="1380"/>
                      <a:pt x="3453" y="1331"/>
                      <a:pt x="3466" y="1280"/>
                    </a:cubicBezTo>
                    <a:cubicBezTo>
                      <a:pt x="3463" y="1227"/>
                      <a:pt x="3467" y="1173"/>
                      <a:pt x="3458" y="1120"/>
                    </a:cubicBezTo>
                    <a:cubicBezTo>
                      <a:pt x="3456" y="1107"/>
                      <a:pt x="3442" y="1099"/>
                      <a:pt x="3434" y="1088"/>
                    </a:cubicBezTo>
                    <a:cubicBezTo>
                      <a:pt x="3389" y="1024"/>
                      <a:pt x="3340" y="948"/>
                      <a:pt x="3274" y="904"/>
                    </a:cubicBezTo>
                    <a:cubicBezTo>
                      <a:pt x="3253" y="872"/>
                      <a:pt x="3235" y="875"/>
                      <a:pt x="3202" y="856"/>
                    </a:cubicBezTo>
                    <a:cubicBezTo>
                      <a:pt x="3077" y="785"/>
                      <a:pt x="2927" y="790"/>
                      <a:pt x="2874" y="632"/>
                    </a:cubicBezTo>
                    <a:cubicBezTo>
                      <a:pt x="2881" y="532"/>
                      <a:pt x="2866" y="528"/>
                      <a:pt x="2922" y="472"/>
                    </a:cubicBezTo>
                    <a:cubicBezTo>
                      <a:pt x="2948" y="393"/>
                      <a:pt x="2967" y="434"/>
                      <a:pt x="2938" y="296"/>
                    </a:cubicBezTo>
                    <a:cubicBezTo>
                      <a:pt x="2936" y="285"/>
                      <a:pt x="2921" y="281"/>
                      <a:pt x="2914" y="272"/>
                    </a:cubicBezTo>
                    <a:cubicBezTo>
                      <a:pt x="2873" y="222"/>
                      <a:pt x="2817" y="173"/>
                      <a:pt x="2754" y="152"/>
                    </a:cubicBezTo>
                    <a:cubicBezTo>
                      <a:pt x="2719" y="99"/>
                      <a:pt x="2761" y="154"/>
                      <a:pt x="2674" y="96"/>
                    </a:cubicBezTo>
                    <a:cubicBezTo>
                      <a:pt x="2587" y="38"/>
                      <a:pt x="2453" y="33"/>
                      <a:pt x="2354" y="0"/>
                    </a:cubicBezTo>
                    <a:cubicBezTo>
                      <a:pt x="2259" y="5"/>
                      <a:pt x="2180" y="10"/>
                      <a:pt x="2090" y="32"/>
                    </a:cubicBezTo>
                    <a:cubicBezTo>
                      <a:pt x="2045" y="62"/>
                      <a:pt x="2004" y="95"/>
                      <a:pt x="1962" y="128"/>
                    </a:cubicBezTo>
                    <a:cubicBezTo>
                      <a:pt x="1947" y="140"/>
                      <a:pt x="1928" y="146"/>
                      <a:pt x="1914" y="160"/>
                    </a:cubicBezTo>
                    <a:cubicBezTo>
                      <a:pt x="1890" y="184"/>
                      <a:pt x="1882" y="205"/>
                      <a:pt x="1850" y="216"/>
                    </a:cubicBezTo>
                    <a:cubicBezTo>
                      <a:pt x="1814" y="243"/>
                      <a:pt x="1791" y="255"/>
                      <a:pt x="1746" y="264"/>
                    </a:cubicBezTo>
                    <a:cubicBezTo>
                      <a:pt x="1664" y="313"/>
                      <a:pt x="1568" y="285"/>
                      <a:pt x="1482" y="256"/>
                    </a:cubicBezTo>
                    <a:cubicBezTo>
                      <a:pt x="1464" y="232"/>
                      <a:pt x="1440" y="196"/>
                      <a:pt x="1418" y="176"/>
                    </a:cubicBezTo>
                    <a:cubicBezTo>
                      <a:pt x="1404" y="163"/>
                      <a:pt x="1370" y="144"/>
                      <a:pt x="1370" y="144"/>
                    </a:cubicBezTo>
                    <a:cubicBezTo>
                      <a:pt x="1360" y="115"/>
                      <a:pt x="1327" y="82"/>
                      <a:pt x="1298" y="72"/>
                    </a:cubicBezTo>
                    <a:cubicBezTo>
                      <a:pt x="1272" y="33"/>
                      <a:pt x="1222" y="27"/>
                      <a:pt x="1178" y="16"/>
                    </a:cubicBezTo>
                    <a:cubicBezTo>
                      <a:pt x="1011" y="22"/>
                      <a:pt x="848" y="37"/>
                      <a:pt x="682" y="48"/>
                    </a:cubicBezTo>
                    <a:cubicBezTo>
                      <a:pt x="610" y="72"/>
                      <a:pt x="548" y="100"/>
                      <a:pt x="482" y="136"/>
                    </a:cubicBezTo>
                    <a:cubicBezTo>
                      <a:pt x="427" y="166"/>
                      <a:pt x="390" y="196"/>
                      <a:pt x="330" y="216"/>
                    </a:cubicBezTo>
                    <a:cubicBezTo>
                      <a:pt x="314" y="232"/>
                      <a:pt x="298" y="248"/>
                      <a:pt x="282" y="264"/>
                    </a:cubicBezTo>
                    <a:cubicBezTo>
                      <a:pt x="275" y="271"/>
                      <a:pt x="273" y="282"/>
                      <a:pt x="266" y="288"/>
                    </a:cubicBezTo>
                    <a:cubicBezTo>
                      <a:pt x="252" y="301"/>
                      <a:pt x="218" y="320"/>
                      <a:pt x="218" y="320"/>
                    </a:cubicBezTo>
                    <a:cubicBezTo>
                      <a:pt x="213" y="328"/>
                      <a:pt x="209" y="337"/>
                      <a:pt x="202" y="344"/>
                    </a:cubicBezTo>
                    <a:cubicBezTo>
                      <a:pt x="195" y="351"/>
                      <a:pt x="184" y="353"/>
                      <a:pt x="178" y="360"/>
                    </a:cubicBezTo>
                    <a:cubicBezTo>
                      <a:pt x="165" y="374"/>
                      <a:pt x="146" y="408"/>
                      <a:pt x="146" y="408"/>
                    </a:cubicBezTo>
                  </a:path>
                </a:pathLst>
              </a:custGeom>
              <a:gradFill rotWithShape="1">
                <a:gsLst>
                  <a:gs pos="0">
                    <a:srgbClr val="B9B51F"/>
                  </a:gs>
                  <a:gs pos="100000">
                    <a:srgbClr val="CC99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3572176" y="2437750"/>
              <a:ext cx="2284688" cy="72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cy-GB" altLang="en-US" sz="2400">
                  <a:latin typeface="Arial" pitchFamily="34" charset="0"/>
                </a:rPr>
                <a:t>Mitochondrial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cy-GB" altLang="en-US" sz="2400">
                  <a:latin typeface="Arial" pitchFamily="34" charset="0"/>
                </a:rPr>
                <a:t>Morphology</a:t>
              </a:r>
              <a:endParaRPr lang="en-US" altLang="en-US" sz="2400">
                <a:latin typeface="Arial" pitchFamily="34" charset="0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 rot="1134002">
              <a:off x="2259156" y="2856585"/>
              <a:ext cx="239741" cy="563007"/>
            </a:xfrm>
            <a:prstGeom prst="flowChartTerminator">
              <a:avLst/>
            </a:prstGeom>
            <a:gradFill rotWithShape="1">
              <a:gsLst>
                <a:gs pos="0">
                  <a:srgbClr val="FFCCFF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400">
                <a:latin typeface="Arial" pitchFamily="34" charset="0"/>
              </a:endParaRPr>
            </a:p>
          </p:txBody>
        </p:sp>
        <p:sp>
          <p:nvSpPr>
            <p:cNvPr id="18" name="AutoShape 20"/>
            <p:cNvSpPr>
              <a:spLocks noChangeArrowheads="1"/>
            </p:cNvSpPr>
            <p:nvPr/>
          </p:nvSpPr>
          <p:spPr bwMode="auto">
            <a:xfrm rot="1278728">
              <a:off x="2633851" y="2983716"/>
              <a:ext cx="239741" cy="564403"/>
            </a:xfrm>
            <a:prstGeom prst="flowChartTerminator">
              <a:avLst/>
            </a:prstGeom>
            <a:gradFill rotWithShape="1">
              <a:gsLst>
                <a:gs pos="0">
                  <a:srgbClr val="FFCCFF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400">
                <a:latin typeface="Arial" pitchFamily="34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1069975" y="3531355"/>
              <a:ext cx="20576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y-GB" altLang="en-US" sz="1800" b="1">
                  <a:latin typeface="Arial" pitchFamily="34" charset="0"/>
                </a:rPr>
                <a:t>MPTP</a:t>
              </a:r>
              <a:endParaRPr lang="en-US" altLang="en-US" sz="1800" b="1">
                <a:latin typeface="Arial" pitchFamily="34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68263" y="2141158"/>
              <a:ext cx="133191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 u="sng" dirty="0">
                  <a:latin typeface="Arial" pitchFamily="34" charset="0"/>
                </a:rPr>
                <a:t>Fusion proteins</a:t>
              </a:r>
              <a:endParaRPr lang="en-US" altLang="en-US" sz="1600" b="1" u="sng" dirty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endParaRPr lang="en-US" altLang="en-US" sz="1600" b="1" dirty="0" smtClean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 smtClean="0">
                  <a:latin typeface="Arial" pitchFamily="34" charset="0"/>
                </a:rPr>
                <a:t>Mfn1</a:t>
              </a:r>
              <a:endParaRPr lang="en-US" altLang="en-US" sz="1600" b="1" dirty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>
                  <a:latin typeface="Arial" pitchFamily="34" charset="0"/>
                </a:rPr>
                <a:t>Mfn2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>
                  <a:latin typeface="Arial" pitchFamily="34" charset="0"/>
                </a:rPr>
                <a:t>OPA1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7835900" y="2141158"/>
              <a:ext cx="1219200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 u="sng" dirty="0">
                  <a:latin typeface="Arial" pitchFamily="34" charset="0"/>
                </a:rPr>
                <a:t>Fission proteins</a:t>
              </a:r>
              <a:endParaRPr lang="en-US" altLang="en-US" sz="1600" b="1" u="sng" dirty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endParaRPr lang="en-US" altLang="en-US" sz="1600" b="1" dirty="0" smtClean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 smtClean="0">
                  <a:latin typeface="Arial" pitchFamily="34" charset="0"/>
                </a:rPr>
                <a:t>Drp1</a:t>
              </a:r>
              <a:endParaRPr lang="en-US" altLang="en-US" sz="1600" b="1" dirty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 err="1" smtClean="0">
                  <a:latin typeface="Arial" pitchFamily="34" charset="0"/>
                </a:rPr>
                <a:t>hFis</a:t>
              </a:r>
              <a:endParaRPr lang="en-US" altLang="en-US" sz="1600" b="1" dirty="0" smtClean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 err="1" smtClean="0">
                  <a:latin typeface="Arial" pitchFamily="34" charset="0"/>
                </a:rPr>
                <a:t>Mff</a:t>
              </a:r>
              <a:endParaRPr lang="en-US" altLang="en-US" sz="1600" b="1" dirty="0" smtClean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b="1" dirty="0" smtClean="0">
                  <a:latin typeface="Arial" pitchFamily="34" charset="0"/>
                </a:rPr>
                <a:t>MiD49/51</a:t>
              </a:r>
              <a:endParaRPr lang="en-US" altLang="en-US" sz="1600" b="1" dirty="0">
                <a:latin typeface="Arial" pitchFamily="34" charset="0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endParaRPr lang="en-US" altLang="en-US" sz="1600" b="1" dirty="0">
                <a:latin typeface="Arial" pitchFamily="34" charset="0"/>
              </a:endParaRP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930525" y="1531558"/>
              <a:ext cx="3190875" cy="174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190" y="4099738"/>
            <a:ext cx="8640762" cy="2357605"/>
            <a:chOff x="210190" y="4099738"/>
            <a:chExt cx="8640762" cy="2357605"/>
          </a:xfrm>
        </p:grpSpPr>
        <p:grpSp>
          <p:nvGrpSpPr>
            <p:cNvPr id="26" name="Group 1"/>
            <p:cNvGrpSpPr>
              <a:grpSpLocks/>
            </p:cNvGrpSpPr>
            <p:nvPr/>
          </p:nvGrpSpPr>
          <p:grpSpPr bwMode="auto">
            <a:xfrm>
              <a:off x="210190" y="4099738"/>
              <a:ext cx="3514725" cy="2306650"/>
              <a:chOff x="279400" y="2138466"/>
              <a:chExt cx="4114800" cy="4065484"/>
            </a:xfrm>
          </p:grpSpPr>
          <p:pic>
            <p:nvPicPr>
              <p:cNvPr id="32" name="Picture 14" descr="m21"/>
              <p:cNvPicPr>
                <a:picLocks noChangeAspect="1" noChangeArrowheads="1"/>
              </p:cNvPicPr>
              <p:nvPr/>
            </p:nvPicPr>
            <p:blipFill>
              <a:blip r:embed="rId2">
                <a:lum contrast="3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00" y="2138466"/>
                <a:ext cx="3968288" cy="3456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9"/>
              <p:cNvSpPr>
                <a:spLocks noChangeArrowheads="1"/>
              </p:cNvSpPr>
              <p:nvPr/>
            </p:nvSpPr>
            <p:spPr bwMode="auto">
              <a:xfrm>
                <a:off x="2657198" y="4651753"/>
                <a:ext cx="646038" cy="439786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itchFamily="34" charset="0"/>
                </a:endParaRPr>
              </a:p>
            </p:txBody>
          </p:sp>
          <p:pic>
            <p:nvPicPr>
              <p:cNvPr id="34" name="Picture 6" descr="m2"/>
              <p:cNvPicPr>
                <a:picLocks noChangeAspect="1" noChangeArrowheads="1"/>
              </p:cNvPicPr>
              <p:nvPr/>
            </p:nvPicPr>
            <p:blipFill>
              <a:blip r:embed="rId3">
                <a:lum contrast="2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904" y="5224355"/>
                <a:ext cx="1214296" cy="97959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3"/>
            <p:cNvGrpSpPr>
              <a:grpSpLocks/>
            </p:cNvGrpSpPr>
            <p:nvPr/>
          </p:nvGrpSpPr>
          <p:grpSpPr bwMode="auto">
            <a:xfrm>
              <a:off x="5270564" y="4099738"/>
              <a:ext cx="3580388" cy="2357605"/>
              <a:chOff x="4616450" y="2518107"/>
              <a:chExt cx="4303713" cy="3581068"/>
            </a:xfrm>
          </p:grpSpPr>
          <p:pic>
            <p:nvPicPr>
              <p:cNvPr id="29" name="Picture 8" descr="RcCMV2 17 Jan 08"/>
              <p:cNvPicPr>
                <a:picLocks noChangeAspect="1" noChangeArrowheads="1"/>
              </p:cNvPicPr>
              <p:nvPr/>
            </p:nvPicPr>
            <p:blipFill>
              <a:blip r:embed="rId4"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87" b="8231"/>
              <a:stretch>
                <a:fillRect/>
              </a:stretch>
            </p:blipFill>
            <p:spPr bwMode="auto">
              <a:xfrm>
                <a:off x="4616450" y="2518107"/>
                <a:ext cx="4303713" cy="3010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6"/>
              <p:cNvSpPr>
                <a:spLocks noChangeArrowheads="1"/>
              </p:cNvSpPr>
              <p:nvPr/>
            </p:nvSpPr>
            <p:spPr bwMode="auto">
              <a:xfrm>
                <a:off x="7542213" y="4077141"/>
                <a:ext cx="514350" cy="342952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itchFamily="34" charset="0"/>
                </a:endParaRPr>
              </a:p>
            </p:txBody>
          </p:sp>
          <p:pic>
            <p:nvPicPr>
              <p:cNvPr id="31" name="Picture 5" descr="rc"/>
              <p:cNvPicPr>
                <a:picLocks noChangeAspect="1" noChangeArrowheads="1"/>
              </p:cNvPicPr>
              <p:nvPr/>
            </p:nvPicPr>
            <p:blipFill>
              <a:blip r:embed="rId5">
                <a:lum contrast="3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6640" y="5114777"/>
                <a:ext cx="1228725" cy="98439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>
              <a:off x="3586803" y="5241878"/>
              <a:ext cx="1683762" cy="111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292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24773"/>
            <a:ext cx="7398247" cy="4616469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25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Mitochondrial fusion and fission proteins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2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Hall….Hausenloy BJP 2014 </a:t>
            </a:r>
            <a:endParaRPr lang="en-GB" altLang="en-US" sz="16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24773"/>
            <a:ext cx="7398247" cy="4616469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25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</a:rPr>
              <a:t>Mitochondrial fission proteins- Drp1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81322"/>
            <a:ext cx="604996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1pPr>
            <a:lvl2pPr marL="742950" indent="-28575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2pPr>
            <a:lvl3pPr marL="1143000" indent="-22860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200"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3pPr>
            <a:lvl4pPr marL="1600200" indent="-22860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4pPr>
            <a:lvl5pPr marL="2057400" indent="-22860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>
                <a:solidFill>
                  <a:srgbClr val="000000"/>
                </a:solidFill>
                <a:latin typeface="Times New Roman" pitchFamily="18" charset="0"/>
                <a:ea typeface="msgothic"/>
                <a:cs typeface="msgothic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 smtClean="0">
                <a:latin typeface="Arial" pitchFamily="34" charset="0"/>
              </a:rPr>
              <a:t>Hall….Hausenloy BJP 2014 </a:t>
            </a: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950424" y="2238233"/>
            <a:ext cx="1487606" cy="1433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4815385" y="3224732"/>
            <a:ext cx="1135039" cy="1218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346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0"/>
            <a:ext cx="8229600" cy="10726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Mitochondria undergo fission with IRI</a:t>
            </a:r>
            <a:endParaRPr lang="en-SG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374046" y="3101803"/>
            <a:ext cx="0" cy="514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3366" y="6168984"/>
            <a:ext cx="407515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GB" altLang="en-US" sz="1600" b="1" dirty="0" smtClean="0">
                <a:latin typeface="Arial" pitchFamily="34" charset="0"/>
              </a:rPr>
              <a:t>Ong, Lim….</a:t>
            </a:r>
            <a:r>
              <a:rPr lang="en-GB" altLang="en-US" sz="1600" b="1" dirty="0">
                <a:latin typeface="Arial" pitchFamily="34" charset="0"/>
              </a:rPr>
              <a:t>Hausenloy Circulation 2010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40185" y="1120064"/>
            <a:ext cx="7060207" cy="4701245"/>
            <a:chOff x="1040185" y="1556792"/>
            <a:chExt cx="7060207" cy="4701245"/>
          </a:xfrm>
        </p:grpSpPr>
        <p:grpSp>
          <p:nvGrpSpPr>
            <p:cNvPr id="18" name="Group 17"/>
            <p:cNvGrpSpPr/>
            <p:nvPr/>
          </p:nvGrpSpPr>
          <p:grpSpPr>
            <a:xfrm>
              <a:off x="1040185" y="1556792"/>
              <a:ext cx="7060207" cy="4701245"/>
              <a:chOff x="1040185" y="1248035"/>
              <a:chExt cx="7060207" cy="4701245"/>
            </a:xfrm>
          </p:grpSpPr>
          <p:sp>
            <p:nvSpPr>
              <p:cNvPr id="21" name="Text Box 139"/>
              <p:cNvSpPr txBox="1">
                <a:spLocks noChangeArrowheads="1"/>
              </p:cNvSpPr>
              <p:nvPr/>
            </p:nvSpPr>
            <p:spPr bwMode="auto">
              <a:xfrm>
                <a:off x="4381674" y="2732099"/>
                <a:ext cx="1414462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 b="1">
                    <a:latin typeface="Arial" pitchFamily="34" charset="0"/>
                  </a:rPr>
                  <a:t>Drp1K38A</a:t>
                </a:r>
                <a:endParaRPr lang="en-US" altLang="en-US" sz="2000" b="1">
                  <a:latin typeface="Arial" pitchFamily="34" charset="0"/>
                </a:endParaRPr>
              </a:p>
            </p:txBody>
          </p:sp>
          <p:sp>
            <p:nvSpPr>
              <p:cNvPr id="22" name="Text Box 140"/>
              <p:cNvSpPr txBox="1">
                <a:spLocks noChangeArrowheads="1"/>
              </p:cNvSpPr>
              <p:nvPr/>
            </p:nvSpPr>
            <p:spPr bwMode="auto">
              <a:xfrm>
                <a:off x="4788024" y="4389077"/>
                <a:ext cx="1087437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Myriad Condensed Web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Myriad Condensed Web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Myriad Condensed Web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 b="1">
                    <a:latin typeface="Arial" pitchFamily="34" charset="0"/>
                  </a:rPr>
                  <a:t>Control</a:t>
                </a:r>
                <a:endParaRPr lang="en-US" altLang="en-US" sz="2000" b="1">
                  <a:latin typeface="Arial" pitchFamily="34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040185" y="1248035"/>
                <a:ext cx="7060207" cy="4701245"/>
                <a:chOff x="1040185" y="1248035"/>
                <a:chExt cx="7060207" cy="4701245"/>
              </a:xfrm>
            </p:grpSpPr>
            <p:graphicFrame>
              <p:nvGraphicFramePr>
                <p:cNvPr id="25" name="Object 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040185" y="1248035"/>
                <a:ext cx="6484143" cy="470124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62" name="Chart" r:id="rId3" imgW="6838950" imgH="3876675" progId="Excel.Chart.8">
                        <p:embed/>
                      </p:oleObj>
                    </mc:Choice>
                    <mc:Fallback>
                      <p:oleObj name="Chart" r:id="rId3" imgW="6838950" imgH="3876675" progId="Excel.Char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0185" y="1248035"/>
                              <a:ext cx="6484143" cy="470124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6" name="Picture 3" descr="C:\Users\Derek Hausenloy\Desktop\new n=5\13rh may 2010 post seahorse 24h DJ-1\Image019.tif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24000" contrast="3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14" t="18459" r="5251" b="15094"/>
                <a:stretch>
                  <a:fillRect/>
                </a:stretch>
              </p:blipFill>
              <p:spPr bwMode="auto">
                <a:xfrm>
                  <a:off x="6174755" y="1565535"/>
                  <a:ext cx="1925637" cy="1485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" descr="C:\Users\Derek Hausenloy\Desktop\new n=4\1\Image001.tif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95" t="17136" r="9439" b="21341"/>
                <a:stretch>
                  <a:fillRect/>
                </a:stretch>
              </p:blipFill>
              <p:spPr bwMode="auto">
                <a:xfrm>
                  <a:off x="6268417" y="4596072"/>
                  <a:ext cx="1712913" cy="1306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" name="Rectangle 23"/>
              <p:cNvSpPr/>
              <p:nvPr/>
            </p:nvSpPr>
            <p:spPr>
              <a:xfrm>
                <a:off x="6174755" y="3272990"/>
                <a:ext cx="1806575" cy="11160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 Box 139"/>
            <p:cNvSpPr txBox="1">
              <a:spLocks noChangeArrowheads="1"/>
            </p:cNvSpPr>
            <p:nvPr/>
          </p:nvSpPr>
          <p:spPr bwMode="auto">
            <a:xfrm>
              <a:off x="4534074" y="2960117"/>
              <a:ext cx="14144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000000"/>
                  </a:solidFill>
                  <a:latin typeface="Arial" pitchFamily="34" charset="0"/>
                </a:rPr>
                <a:t>Drp1K38A</a:t>
              </a:r>
              <a:endParaRPr lang="en-US" altLang="en-US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" name="Text Box 140"/>
            <p:cNvSpPr txBox="1">
              <a:spLocks noChangeArrowheads="1"/>
            </p:cNvSpPr>
            <p:nvPr/>
          </p:nvSpPr>
          <p:spPr bwMode="auto">
            <a:xfrm>
              <a:off x="4940424" y="4365898"/>
              <a:ext cx="1087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000000"/>
                  </a:solidFill>
                  <a:latin typeface="Arial" pitchFamily="34" charset="0"/>
                </a:rPr>
                <a:t>Control</a:t>
              </a:r>
              <a:endParaRPr lang="en-US" altLang="en-US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2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9E175E4648A94A847ACF0C28C6DFE6" ma:contentTypeVersion="1" ma:contentTypeDescription="Create a new document." ma:contentTypeScope="" ma:versionID="85953e43a02ce733e8307888efd9dfa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EB133E-A67C-49B6-A753-874AD08838C9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203A1AA-6CDC-4C8C-ADE5-BB398A4944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F600B3-B73D-4C56-872C-67AA5169E1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870</Words>
  <Application>Microsoft Office PowerPoint</Application>
  <PresentationFormat>On-screen Show (4:3)</PresentationFormat>
  <Paragraphs>214</Paragraphs>
  <Slides>36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Dotum</vt:lpstr>
      <vt:lpstr>宋体</vt:lpstr>
      <vt:lpstr>宋体</vt:lpstr>
      <vt:lpstr>Arial</vt:lpstr>
      <vt:lpstr>Calibri</vt:lpstr>
      <vt:lpstr>msgothic</vt:lpstr>
      <vt:lpstr>Times</vt:lpstr>
      <vt:lpstr>Office Theme</vt:lpstr>
      <vt:lpstr>Chart</vt:lpstr>
      <vt:lpstr>Mitochondria as therapeutic targets for cardioprotection  </vt:lpstr>
      <vt:lpstr>Outline</vt:lpstr>
      <vt:lpstr>There is still a need to reduce MI size</vt:lpstr>
      <vt:lpstr>What causes myocardial reperfusion injury ?</vt:lpstr>
      <vt:lpstr>Signaling pathways of cardioprotection</vt:lpstr>
      <vt:lpstr>Mitochondrial fusion and fission proteins</vt:lpstr>
      <vt:lpstr>Mitochondrial fusion and fission proteins</vt:lpstr>
      <vt:lpstr>Mitochondrial fission proteins- Drp1</vt:lpstr>
      <vt:lpstr>Mitochondria undergo fission with IRI</vt:lpstr>
      <vt:lpstr>Mitochondrial morphology in the adult heart</vt:lpstr>
      <vt:lpstr>Inhibiting Drp1-fission cardioprotective </vt:lpstr>
      <vt:lpstr>Improved delivery of Mdivi-1</vt:lpstr>
      <vt:lpstr>Mitochondrial fission proteins- Drp1</vt:lpstr>
      <vt:lpstr>Genetic ablation of MiD49/51 is protective</vt:lpstr>
      <vt:lpstr>Genetic ablation of MiD49/51 reduces mitochondrial calcium overload</vt:lpstr>
      <vt:lpstr>Therapeutic targeting of Drp1-MiD49/51 </vt:lpstr>
      <vt:lpstr>Mitochondrial fusion proteins- Mfn1/Mfn2</vt:lpstr>
      <vt:lpstr>Mfn1/2 deficiency reduces MI size and affects function</vt:lpstr>
      <vt:lpstr>Mfn1/2 deficiency and mitochondrial function </vt:lpstr>
      <vt:lpstr>Mfn1/2 deficiency prevents ROS production</vt:lpstr>
      <vt:lpstr>Mfn1/2 deficiency prevents mito Ca overload</vt:lpstr>
      <vt:lpstr>Mfn1/2 deficiency decreases  mito-SR interaction</vt:lpstr>
      <vt:lpstr>3D EM Tomography in adult heart</vt:lpstr>
      <vt:lpstr>3D EM Tomography in adult heart</vt:lpstr>
      <vt:lpstr>Mfn2 deficiency decreases mito-SR interaction</vt:lpstr>
      <vt:lpstr>Mfn2 deficiency decreases  mito-SR interaction</vt:lpstr>
      <vt:lpstr>Mitochondrial fusion proteins- OPA1</vt:lpstr>
      <vt:lpstr>OPA1 processing complex</vt:lpstr>
      <vt:lpstr>OPA1 processing in acute IRI</vt:lpstr>
      <vt:lpstr>OMA1 inhibition and cardioprotection</vt:lpstr>
      <vt:lpstr>OMA1 inhibition and cardioprotection</vt:lpstr>
      <vt:lpstr>OMA1 inhibition and MPTP opening</vt:lpstr>
      <vt:lpstr>OMA1 inhibition and cardioprotection</vt:lpstr>
      <vt:lpstr>Mito fusion/fission proteins and cardiac disease</vt:lpstr>
      <vt:lpstr>Conclusions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Selina</dc:creator>
  <cp:lastModifiedBy>AdminCOOP</cp:lastModifiedBy>
  <cp:revision>203</cp:revision>
  <cp:lastPrinted>2015-07-15T03:39:56Z</cp:lastPrinted>
  <dcterms:created xsi:type="dcterms:W3CDTF">2015-07-08T05:38:21Z</dcterms:created>
  <dcterms:modified xsi:type="dcterms:W3CDTF">2016-12-10T03:00:36Z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0x010100B19E175E4648A94A847ACF0C28C6DFE6</vt:lpwstr>
  </property>
</Properties>
</file>