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7"/>
  </p:notesMasterIdLst>
  <p:handoutMasterIdLst>
    <p:handoutMasterId r:id="rId28"/>
  </p:handoutMasterIdLst>
  <p:sldIdLst>
    <p:sldId id="971" r:id="rId2"/>
    <p:sldId id="783" r:id="rId3"/>
    <p:sldId id="993" r:id="rId4"/>
    <p:sldId id="972" r:id="rId5"/>
    <p:sldId id="973" r:id="rId6"/>
    <p:sldId id="974" r:id="rId7"/>
    <p:sldId id="975" r:id="rId8"/>
    <p:sldId id="977" r:id="rId9"/>
    <p:sldId id="978" r:id="rId10"/>
    <p:sldId id="979" r:id="rId11"/>
    <p:sldId id="980" r:id="rId12"/>
    <p:sldId id="981" r:id="rId13"/>
    <p:sldId id="982" r:id="rId14"/>
    <p:sldId id="983" r:id="rId15"/>
    <p:sldId id="984" r:id="rId16"/>
    <p:sldId id="985" r:id="rId17"/>
    <p:sldId id="986" r:id="rId18"/>
    <p:sldId id="987" r:id="rId19"/>
    <p:sldId id="988" r:id="rId20"/>
    <p:sldId id="989" r:id="rId21"/>
    <p:sldId id="991" r:id="rId22"/>
    <p:sldId id="992" r:id="rId23"/>
    <p:sldId id="990" r:id="rId24"/>
    <p:sldId id="970" r:id="rId25"/>
    <p:sldId id="602" r:id="rId26"/>
  </p:sldIdLst>
  <p:sldSz cx="9144000" cy="6858000" type="screen4x3"/>
  <p:notesSz cx="6858000" cy="9945688"/>
  <p:defaultTextStyle>
    <a:defPPr>
      <a:defRPr lang="en-US"/>
    </a:defPPr>
    <a:lvl1pPr algn="l"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1pPr>
    <a:lvl2pPr marL="457200" algn="l"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2pPr>
    <a:lvl3pPr marL="914400" algn="l"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3pPr>
    <a:lvl4pPr marL="1371600" algn="l"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4pPr>
    <a:lvl5pPr marL="1828800" algn="l"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5pPr>
    <a:lvl6pPr marL="22860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6pPr>
    <a:lvl7pPr marL="27432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7pPr>
    <a:lvl8pPr marL="32004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8pPr>
    <a:lvl9pPr marL="36576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9pPr>
  </p:defaultTextStyle>
  <p:extLst>
    <p:ext uri="{EFAFB233-063F-42B5-8137-9DF3F51BA10A}">
      <p15:sldGuideLst xmlns="" xmlns:p15="http://schemas.microsoft.com/office/powerpoint/2012/main">
        <p15:guide id="1" orient="horz" pos="1056">
          <p15:clr>
            <a:srgbClr val="A4A3A4"/>
          </p15:clr>
        </p15:guide>
        <p15:guide id="2" orient="horz" pos="3120">
          <p15:clr>
            <a:srgbClr val="A4A3A4"/>
          </p15:clr>
        </p15:guide>
        <p15:guide id="3" pos="3264">
          <p15:clr>
            <a:srgbClr val="A4A3A4"/>
          </p15:clr>
        </p15:guide>
      </p15:sldGuideLst>
    </p:ext>
    <p:ext uri="{2D200454-40CA-4A62-9FC3-DE9A4176ACB9}">
      <p15:notesGuideLst xmlns="" xmlns:p15="http://schemas.microsoft.com/office/powerpoint/2012/main">
        <p15:guide id="1" orient="horz" pos="3133">
          <p15:clr>
            <a:srgbClr val="A4A3A4"/>
          </p15:clr>
        </p15:guide>
        <p15:guide id="2" pos="216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0000"/>
    <a:srgbClr val="66EC66"/>
    <a:srgbClr val="F13B3B"/>
    <a:srgbClr val="F5C30B"/>
    <a:srgbClr val="9A40DE"/>
    <a:srgbClr val="4942DC"/>
    <a:srgbClr val="2C2C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809" autoAdjust="0"/>
  </p:normalViewPr>
  <p:slideViewPr>
    <p:cSldViewPr>
      <p:cViewPr varScale="1">
        <p:scale>
          <a:sx n="71" d="100"/>
          <a:sy n="71" d="100"/>
        </p:scale>
        <p:origin x="-462" y="-90"/>
      </p:cViewPr>
      <p:guideLst>
        <p:guide orient="horz" pos="1056"/>
        <p:guide orient="horz" pos="3120"/>
        <p:guide pos="3264"/>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60" d="100"/>
          <a:sy n="60" d="100"/>
        </p:scale>
        <p:origin x="2808" y="90"/>
      </p:cViewPr>
      <p:guideLst>
        <p:guide orient="horz" pos="3133"/>
        <p:guide pos="216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1" name="Rectangle 3"/>
          <p:cNvSpPr>
            <a:spLocks noGrp="1" noChangeArrowheads="1"/>
          </p:cNvSpPr>
          <p:nvPr>
            <p:ph type="dt" sz="quarter" idx="1"/>
          </p:nvPr>
        </p:nvSpPr>
        <p:spPr bwMode="auto">
          <a:xfrm>
            <a:off x="0" y="9448881"/>
            <a:ext cx="2971321" cy="49680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lnSpc>
                <a:spcPct val="100000"/>
              </a:lnSpc>
              <a:spcAft>
                <a:spcPct val="0"/>
              </a:spcAft>
              <a:buClrTx/>
              <a:buSzTx/>
              <a:defRPr kumimoji="0" sz="1200">
                <a:ea typeface="ＭＳ Ｐゴシック" pitchFamily="50" charset="-128"/>
              </a:defRPr>
            </a:lvl1pPr>
          </a:lstStyle>
          <a:p>
            <a:pPr>
              <a:defRPr/>
            </a:pPr>
            <a:fld id="{7F7D948E-4817-4DF0-B994-D7A7B4DE3F82}" type="datetime8">
              <a:rPr lang="ja-JP" altLang="en-US"/>
              <a:pPr>
                <a:defRPr/>
              </a:pPr>
              <a:t>16/12/10 13時17分</a:t>
            </a:fld>
            <a:endParaRPr lang="en-US" altLang="ja-JP" dirty="0"/>
          </a:p>
        </p:txBody>
      </p:sp>
      <p:sp>
        <p:nvSpPr>
          <p:cNvPr id="12293" name="Rectangle 5"/>
          <p:cNvSpPr>
            <a:spLocks noGrp="1" noChangeArrowheads="1"/>
          </p:cNvSpPr>
          <p:nvPr>
            <p:ph type="sldNum" sz="quarter" idx="3"/>
          </p:nvPr>
        </p:nvSpPr>
        <p:spPr bwMode="auto">
          <a:xfrm>
            <a:off x="3886679" y="9448881"/>
            <a:ext cx="2971321" cy="49680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lnSpc>
                <a:spcPct val="100000"/>
              </a:lnSpc>
              <a:spcAft>
                <a:spcPct val="0"/>
              </a:spcAft>
              <a:buClrTx/>
              <a:buSzTx/>
              <a:defRPr kumimoji="0" sz="1200">
                <a:ea typeface="ＭＳ Ｐゴシック" pitchFamily="50" charset="-128"/>
              </a:defRPr>
            </a:lvl1pPr>
          </a:lstStyle>
          <a:p>
            <a:pPr>
              <a:defRPr/>
            </a:pPr>
            <a:fld id="{67043BA7-FAAD-4277-B77D-A2060C6AA411}" type="slidenum">
              <a:rPr lang="ja-JP" altLang="en-US"/>
              <a:pPr>
                <a:defRPr/>
              </a:pPr>
              <a:t>‹#›</a:t>
            </a:fld>
            <a:endParaRPr lang="en-US" altLang="ja-JP" dirty="0"/>
          </a:p>
        </p:txBody>
      </p:sp>
      <p:sp>
        <p:nvSpPr>
          <p:cNvPr id="12294" name="Rectangle 6"/>
          <p:cNvSpPr>
            <a:spLocks noGrp="1" noChangeArrowheads="1"/>
          </p:cNvSpPr>
          <p:nvPr>
            <p:ph type="hdr" sz="quarter"/>
          </p:nvPr>
        </p:nvSpPr>
        <p:spPr bwMode="auto">
          <a:xfrm>
            <a:off x="52718" y="249199"/>
            <a:ext cx="4519282" cy="49680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lnSpc>
                <a:spcPct val="100000"/>
              </a:lnSpc>
              <a:spcAft>
                <a:spcPct val="0"/>
              </a:spcAft>
              <a:buClrTx/>
              <a:buSzTx/>
              <a:defRPr kumimoji="0" sz="1200">
                <a:latin typeface="Arial" pitchFamily="34" charset="0"/>
                <a:ea typeface="ＭＳ Ｐゴシック" pitchFamily="50" charset="-128"/>
              </a:defRPr>
            </a:lvl1pPr>
          </a:lstStyle>
          <a:p>
            <a:pPr>
              <a:defRPr/>
            </a:pPr>
            <a:r>
              <a:rPr lang="en-US" altLang="en-US" dirty="0"/>
              <a:t>Timothy C. Kiorpes, Ph.D - Cordis </a:t>
            </a:r>
          </a:p>
          <a:p>
            <a:pPr>
              <a:defRPr/>
            </a:pPr>
            <a:r>
              <a:rPr lang="en-US" altLang="en-US" dirty="0"/>
              <a:t>TCT October 2000</a:t>
            </a:r>
          </a:p>
        </p:txBody>
      </p:sp>
    </p:spTree>
    <p:extLst>
      <p:ext uri="{BB962C8B-B14F-4D97-AF65-F5344CB8AC3E}">
        <p14:creationId xmlns:p14="http://schemas.microsoft.com/office/powerpoint/2010/main" val="18298917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321" cy="49680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lnSpc>
                <a:spcPct val="100000"/>
              </a:lnSpc>
              <a:spcAft>
                <a:spcPct val="0"/>
              </a:spcAft>
              <a:buClrTx/>
              <a:buSzTx/>
              <a:defRPr kumimoji="0" sz="1200">
                <a:ea typeface="ＭＳ Ｐゴシック" pitchFamily="50" charset="-128"/>
              </a:defRPr>
            </a:lvl1pPr>
          </a:lstStyle>
          <a:p>
            <a:pPr>
              <a:defRPr/>
            </a:pPr>
            <a:r>
              <a:rPr lang="en-US" altLang="en-US" dirty="0"/>
              <a:t>File Name</a:t>
            </a:r>
          </a:p>
        </p:txBody>
      </p:sp>
      <p:sp>
        <p:nvSpPr>
          <p:cNvPr id="32771" name="Rectangle 4"/>
          <p:cNvSpPr>
            <a:spLocks noGrp="1" noRot="1" noChangeAspect="1" noChangeArrowheads="1" noTextEdit="1"/>
          </p:cNvSpPr>
          <p:nvPr>
            <p:ph type="sldImg" idx="2"/>
          </p:nvPr>
        </p:nvSpPr>
        <p:spPr bwMode="auto">
          <a:xfrm>
            <a:off x="942975" y="746125"/>
            <a:ext cx="4973638" cy="3730625"/>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3761" y="4723646"/>
            <a:ext cx="5030478" cy="447603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8200" name="Rectangle 8"/>
          <p:cNvSpPr>
            <a:spLocks noGrp="1" noChangeArrowheads="1"/>
          </p:cNvSpPr>
          <p:nvPr>
            <p:ph type="dt" sz="quarter" idx="1"/>
          </p:nvPr>
        </p:nvSpPr>
        <p:spPr bwMode="auto">
          <a:xfrm>
            <a:off x="0" y="9448881"/>
            <a:ext cx="2971321" cy="49680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lnSpc>
                <a:spcPct val="100000"/>
              </a:lnSpc>
              <a:spcAft>
                <a:spcPct val="0"/>
              </a:spcAft>
              <a:buClrTx/>
              <a:buSzTx/>
              <a:defRPr kumimoji="0" sz="1200">
                <a:ea typeface="ＭＳ Ｐゴシック" pitchFamily="50" charset="-128"/>
              </a:defRPr>
            </a:lvl1pPr>
          </a:lstStyle>
          <a:p>
            <a:pPr>
              <a:defRPr/>
            </a:pPr>
            <a:fld id="{7432A6E6-FD08-4121-9199-67BD638B8DD3}" type="datetime8">
              <a:rPr lang="ja-JP" altLang="en-US"/>
              <a:pPr>
                <a:defRPr/>
              </a:pPr>
              <a:t>16/12/10 13時17分</a:t>
            </a:fld>
            <a:endParaRPr lang="en-US" altLang="ja-JP" dirty="0"/>
          </a:p>
        </p:txBody>
      </p:sp>
      <p:sp>
        <p:nvSpPr>
          <p:cNvPr id="8201" name="Rectangle 9"/>
          <p:cNvSpPr>
            <a:spLocks noChangeArrowheads="1"/>
          </p:cNvSpPr>
          <p:nvPr/>
        </p:nvSpPr>
        <p:spPr bwMode="auto">
          <a:xfrm>
            <a:off x="3886679" y="9448881"/>
            <a:ext cx="2971321" cy="496808"/>
          </a:xfrm>
          <a:prstGeom prst="rect">
            <a:avLst/>
          </a:prstGeom>
          <a:noFill/>
          <a:ln w="9525">
            <a:noFill/>
            <a:miter lim="800000"/>
            <a:headEnd/>
            <a:tailEnd/>
          </a:ln>
          <a:effectLst/>
        </p:spPr>
        <p:txBody>
          <a:bodyPr anchor="b"/>
          <a:lstStyle/>
          <a:p>
            <a:pPr algn="r" eaLnBrk="0" hangingPunct="0">
              <a:defRPr/>
            </a:pPr>
            <a:fld id="{F7C394A0-D14A-46FF-A9E6-C2C8E49621CA}" type="slidenum">
              <a:rPr kumimoji="0" lang="ja-JP" altLang="en-US" sz="1200"/>
              <a:pPr algn="r" eaLnBrk="0" hangingPunct="0">
                <a:defRPr/>
              </a:pPr>
              <a:t>‹#›</a:t>
            </a:fld>
            <a:endParaRPr kumimoji="0" lang="en-US" altLang="ja-JP" sz="1200" dirty="0"/>
          </a:p>
        </p:txBody>
      </p:sp>
    </p:spTree>
    <p:extLst>
      <p:ext uri="{BB962C8B-B14F-4D97-AF65-F5344CB8AC3E}">
        <p14:creationId xmlns:p14="http://schemas.microsoft.com/office/powerpoint/2010/main" val="3309282352"/>
      </p:ext>
    </p:extLst>
  </p:cSld>
  <p:clrMap bg1="lt1" tx1="dk1" bg2="lt2" tx2="dk2" accent1="accent1" accent2="accent2" accent3="accent3" accent4="accent4" accent5="accent5" accent6="accent6" hlink="hlink" folHlink="folHlink"/>
  <p:hf ftr="0"/>
  <p:notesStyle>
    <a:lvl1pPr algn="l" rtl="0" eaLnBrk="0" fontAlgn="base" hangingPunct="0">
      <a:spcBef>
        <a:spcPct val="30000"/>
      </a:spcBef>
      <a:spcAft>
        <a:spcPct val="0"/>
      </a:spcAft>
      <a:defRPr sz="1200" kern="1200">
        <a:solidFill>
          <a:schemeClr val="tx1"/>
        </a:solidFill>
        <a:latin typeface="Times New Roman" pitchFamily="18" charset="0"/>
        <a:ea typeface="ＭＳ Ｐ明朝" pitchFamily="18" charset="-128"/>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84613" y="8685213"/>
            <a:ext cx="2971800" cy="458787"/>
          </a:xfrm>
          <a:prstGeom prst="rect">
            <a:avLst/>
          </a:prstGeom>
        </p:spPr>
        <p:txBody>
          <a:bodyPr/>
          <a:lstStyle/>
          <a:p>
            <a:fld id="{BE064B5D-5CE2-434E-A9D5-3BB81452A0DF}" type="slidenum">
              <a:rPr kumimoji="1" lang="ja-JP" altLang="en-US" smtClean="0"/>
              <a:t>4</a:t>
            </a:fld>
            <a:endParaRPr kumimoji="1" lang="ja-JP" altLang="en-US"/>
          </a:p>
        </p:txBody>
      </p:sp>
    </p:spTree>
    <p:extLst>
      <p:ext uri="{BB962C8B-B14F-4D97-AF65-F5344CB8AC3E}">
        <p14:creationId xmlns:p14="http://schemas.microsoft.com/office/powerpoint/2010/main" val="804580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84613" y="8685213"/>
            <a:ext cx="2971800" cy="458787"/>
          </a:xfrm>
          <a:prstGeom prst="rect">
            <a:avLst/>
          </a:prstGeom>
        </p:spPr>
        <p:txBody>
          <a:bodyPr/>
          <a:lstStyle/>
          <a:p>
            <a:fld id="{BE064B5D-5CE2-434E-A9D5-3BB81452A0DF}" type="slidenum">
              <a:rPr kumimoji="1" lang="ja-JP" altLang="en-US" smtClean="0"/>
              <a:t>16</a:t>
            </a:fld>
            <a:endParaRPr kumimoji="1" lang="ja-JP" altLang="en-US"/>
          </a:p>
        </p:txBody>
      </p:sp>
    </p:spTree>
    <p:extLst>
      <p:ext uri="{BB962C8B-B14F-4D97-AF65-F5344CB8AC3E}">
        <p14:creationId xmlns:p14="http://schemas.microsoft.com/office/powerpoint/2010/main" val="2197185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84613" y="8685213"/>
            <a:ext cx="2971800" cy="458787"/>
          </a:xfrm>
          <a:prstGeom prst="rect">
            <a:avLst/>
          </a:prstGeom>
        </p:spPr>
        <p:txBody>
          <a:bodyPr/>
          <a:lstStyle/>
          <a:p>
            <a:fld id="{BE064B5D-5CE2-434E-A9D5-3BB81452A0DF}" type="slidenum">
              <a:rPr kumimoji="1" lang="ja-JP" altLang="en-US" smtClean="0"/>
              <a:t>17</a:t>
            </a:fld>
            <a:endParaRPr kumimoji="1" lang="ja-JP" altLang="en-US"/>
          </a:p>
        </p:txBody>
      </p:sp>
    </p:spTree>
    <p:extLst>
      <p:ext uri="{BB962C8B-B14F-4D97-AF65-F5344CB8AC3E}">
        <p14:creationId xmlns:p14="http://schemas.microsoft.com/office/powerpoint/2010/main" val="608803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84613" y="8685213"/>
            <a:ext cx="2971800" cy="458787"/>
          </a:xfrm>
          <a:prstGeom prst="rect">
            <a:avLst/>
          </a:prstGeom>
        </p:spPr>
        <p:txBody>
          <a:bodyPr/>
          <a:lstStyle/>
          <a:p>
            <a:fld id="{BE064B5D-5CE2-434E-A9D5-3BB81452A0DF}" type="slidenum">
              <a:rPr kumimoji="1" lang="ja-JP" altLang="en-US" smtClean="0"/>
              <a:t>18</a:t>
            </a:fld>
            <a:endParaRPr kumimoji="1" lang="ja-JP" altLang="en-US"/>
          </a:p>
        </p:txBody>
      </p:sp>
    </p:spTree>
    <p:extLst>
      <p:ext uri="{BB962C8B-B14F-4D97-AF65-F5344CB8AC3E}">
        <p14:creationId xmlns:p14="http://schemas.microsoft.com/office/powerpoint/2010/main" val="2242073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84613" y="8685213"/>
            <a:ext cx="2971800" cy="458787"/>
          </a:xfrm>
          <a:prstGeom prst="rect">
            <a:avLst/>
          </a:prstGeom>
        </p:spPr>
        <p:txBody>
          <a:bodyPr/>
          <a:lstStyle/>
          <a:p>
            <a:fld id="{BE064B5D-5CE2-434E-A9D5-3BB81452A0DF}" type="slidenum">
              <a:rPr kumimoji="1" lang="ja-JP" altLang="en-US" smtClean="0"/>
              <a:t>19</a:t>
            </a:fld>
            <a:endParaRPr kumimoji="1" lang="ja-JP" altLang="en-US"/>
          </a:p>
        </p:txBody>
      </p:sp>
    </p:spTree>
    <p:extLst>
      <p:ext uri="{BB962C8B-B14F-4D97-AF65-F5344CB8AC3E}">
        <p14:creationId xmlns:p14="http://schemas.microsoft.com/office/powerpoint/2010/main" val="2267450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84613" y="8685213"/>
            <a:ext cx="2971800" cy="458787"/>
          </a:xfrm>
          <a:prstGeom prst="rect">
            <a:avLst/>
          </a:prstGeom>
        </p:spPr>
        <p:txBody>
          <a:bodyPr/>
          <a:lstStyle/>
          <a:p>
            <a:fld id="{BE064B5D-5CE2-434E-A9D5-3BB81452A0DF}" type="slidenum">
              <a:rPr kumimoji="1" lang="ja-JP" altLang="en-US" smtClean="0"/>
              <a:t>20</a:t>
            </a:fld>
            <a:endParaRPr kumimoji="1" lang="ja-JP" altLang="en-US"/>
          </a:p>
        </p:txBody>
      </p:sp>
    </p:spTree>
    <p:extLst>
      <p:ext uri="{BB962C8B-B14F-4D97-AF65-F5344CB8AC3E}">
        <p14:creationId xmlns:p14="http://schemas.microsoft.com/office/powerpoint/2010/main" val="38418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84613" y="8685213"/>
            <a:ext cx="2971800" cy="458787"/>
          </a:xfrm>
          <a:prstGeom prst="rect">
            <a:avLst/>
          </a:prstGeom>
        </p:spPr>
        <p:txBody>
          <a:bodyPr/>
          <a:lstStyle/>
          <a:p>
            <a:fld id="{BE064B5D-5CE2-434E-A9D5-3BB81452A0DF}" type="slidenum">
              <a:rPr kumimoji="1" lang="ja-JP" altLang="en-US" smtClean="0"/>
              <a:t>21</a:t>
            </a:fld>
            <a:endParaRPr kumimoji="1" lang="ja-JP" altLang="en-US"/>
          </a:p>
        </p:txBody>
      </p:sp>
    </p:spTree>
    <p:extLst>
      <p:ext uri="{BB962C8B-B14F-4D97-AF65-F5344CB8AC3E}">
        <p14:creationId xmlns:p14="http://schemas.microsoft.com/office/powerpoint/2010/main" val="1517385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Ｍｉｘｅｄ　ＳＴＥＮＴ　→複数回ＩＳＲ治療している　何回目のＩＳＲ？</a:t>
            </a:r>
            <a:endParaRPr kumimoji="1" lang="en-US" altLang="ja-JP" dirty="0" smtClean="0"/>
          </a:p>
          <a:p>
            <a:r>
              <a:rPr kumimoji="1" lang="ja-JP" altLang="en-US" dirty="0" smtClean="0"/>
              <a:t>ＤＣＢあてた</a:t>
            </a:r>
            <a:r>
              <a:rPr kumimoji="1" lang="ja-JP" altLang="en-US" dirty="0" err="1" smtClean="0"/>
              <a:t>ばししょ</a:t>
            </a:r>
            <a:r>
              <a:rPr kumimoji="1" lang="ja-JP" altLang="en-US" dirty="0" smtClean="0"/>
              <a:t>　</a:t>
            </a:r>
            <a:r>
              <a:rPr kumimoji="1" lang="en-US" altLang="ja-JP" dirty="0" smtClean="0"/>
              <a:t>over</a:t>
            </a:r>
            <a:r>
              <a:rPr kumimoji="1" lang="ja-JP" altLang="en-US" dirty="0" smtClean="0"/>
              <a:t>ラップ？</a:t>
            </a:r>
            <a:endParaRPr kumimoji="1" lang="ja-JP" altLang="en-US" dirty="0"/>
          </a:p>
        </p:txBody>
      </p:sp>
      <p:sp>
        <p:nvSpPr>
          <p:cNvPr id="4" name="スライド番号プレースホルダー 3"/>
          <p:cNvSpPr>
            <a:spLocks noGrp="1"/>
          </p:cNvSpPr>
          <p:nvPr>
            <p:ph type="sldNum" sz="quarter" idx="10"/>
          </p:nvPr>
        </p:nvSpPr>
        <p:spPr>
          <a:xfrm>
            <a:off x="3884613" y="8685213"/>
            <a:ext cx="2971800" cy="458787"/>
          </a:xfrm>
          <a:prstGeom prst="rect">
            <a:avLst/>
          </a:prstGeom>
        </p:spPr>
        <p:txBody>
          <a:bodyPr/>
          <a:lstStyle/>
          <a:p>
            <a:fld id="{BE064B5D-5CE2-434E-A9D5-3BB81452A0DF}" type="slidenum">
              <a:rPr kumimoji="1" lang="ja-JP" altLang="en-US" smtClean="0"/>
              <a:t>22</a:t>
            </a:fld>
            <a:endParaRPr kumimoji="1" lang="ja-JP" altLang="en-US"/>
          </a:p>
        </p:txBody>
      </p:sp>
    </p:spTree>
    <p:extLst>
      <p:ext uri="{BB962C8B-B14F-4D97-AF65-F5344CB8AC3E}">
        <p14:creationId xmlns:p14="http://schemas.microsoft.com/office/powerpoint/2010/main" val="1387403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a:noFill/>
        </p:spPr>
        <p:txBody>
          <a:bodyPr/>
          <a:lstStyle/>
          <a:p>
            <a:r>
              <a:rPr lang="en-US" altLang="en-US" dirty="0" smtClean="0"/>
              <a:t>File Name</a:t>
            </a:r>
          </a:p>
        </p:txBody>
      </p:sp>
      <p:sp>
        <p:nvSpPr>
          <p:cNvPr id="36867" name="Rectangle 8"/>
          <p:cNvSpPr>
            <a:spLocks noGrp="1" noChangeArrowheads="1"/>
          </p:cNvSpPr>
          <p:nvPr>
            <p:ph type="dt" sz="quarter" idx="1"/>
          </p:nvPr>
        </p:nvSpPr>
        <p:spPr>
          <a:noFill/>
        </p:spPr>
        <p:txBody>
          <a:bodyPr/>
          <a:lstStyle/>
          <a:p>
            <a:fld id="{54E95E65-3D8B-4201-A483-70F19D1D530C}" type="datetime8">
              <a:rPr lang="ja-JP" altLang="en-US" smtClean="0"/>
              <a:pPr/>
              <a:t>16/12/10 13時17分</a:t>
            </a:fld>
            <a:endParaRPr lang="en-US" altLang="ja-JP" dirty="0" smtClean="0"/>
          </a:p>
        </p:txBody>
      </p:sp>
      <p:sp>
        <p:nvSpPr>
          <p:cNvPr id="36868" name="Rectangle 2"/>
          <p:cNvSpPr>
            <a:spLocks noGrp="1" noRot="1" noChangeAspect="1" noChangeArrowheads="1" noTextEdit="1"/>
          </p:cNvSpPr>
          <p:nvPr>
            <p:ph type="sldImg"/>
          </p:nvPr>
        </p:nvSpPr>
        <p:spPr>
          <a:ln/>
        </p:spPr>
      </p:sp>
      <p:sp>
        <p:nvSpPr>
          <p:cNvPr id="36869" name="Rectangle 3"/>
          <p:cNvSpPr>
            <a:spLocks noGrp="1" noChangeArrowheads="1"/>
          </p:cNvSpPr>
          <p:nvPr>
            <p:ph type="body" idx="1"/>
          </p:nvPr>
        </p:nvSpPr>
        <p:spPr>
          <a:noFill/>
          <a:ln/>
        </p:spPr>
        <p:txBody>
          <a:bodyPr/>
          <a:lstStyle/>
          <a:p>
            <a:endParaRPr lang="en-US" altLang="ja-JP" dirty="0" smtClean="0"/>
          </a:p>
        </p:txBody>
      </p:sp>
    </p:spTree>
    <p:extLst>
      <p:ext uri="{BB962C8B-B14F-4D97-AF65-F5344CB8AC3E}">
        <p14:creationId xmlns:p14="http://schemas.microsoft.com/office/powerpoint/2010/main" val="2067607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84613" y="8685213"/>
            <a:ext cx="2971800" cy="458787"/>
          </a:xfrm>
          <a:prstGeom prst="rect">
            <a:avLst/>
          </a:prstGeom>
        </p:spPr>
        <p:txBody>
          <a:bodyPr/>
          <a:lstStyle/>
          <a:p>
            <a:fld id="{BE064B5D-5CE2-434E-A9D5-3BB81452A0DF}" type="slidenum">
              <a:rPr kumimoji="1" lang="ja-JP" altLang="en-US" smtClean="0"/>
              <a:t>5</a:t>
            </a:fld>
            <a:endParaRPr kumimoji="1" lang="ja-JP" altLang="en-US"/>
          </a:p>
        </p:txBody>
      </p:sp>
    </p:spTree>
    <p:extLst>
      <p:ext uri="{BB962C8B-B14F-4D97-AF65-F5344CB8AC3E}">
        <p14:creationId xmlns:p14="http://schemas.microsoft.com/office/powerpoint/2010/main" val="3568069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84613" y="8685213"/>
            <a:ext cx="2971800" cy="458787"/>
          </a:xfrm>
          <a:prstGeom prst="rect">
            <a:avLst/>
          </a:prstGeom>
        </p:spPr>
        <p:txBody>
          <a:bodyPr/>
          <a:lstStyle/>
          <a:p>
            <a:fld id="{BE064B5D-5CE2-434E-A9D5-3BB81452A0DF}" type="slidenum">
              <a:rPr kumimoji="1" lang="ja-JP" altLang="en-US" smtClean="0"/>
              <a:t>6</a:t>
            </a:fld>
            <a:endParaRPr kumimoji="1" lang="ja-JP" altLang="en-US"/>
          </a:p>
        </p:txBody>
      </p:sp>
    </p:spTree>
    <p:extLst>
      <p:ext uri="{BB962C8B-B14F-4D97-AF65-F5344CB8AC3E}">
        <p14:creationId xmlns:p14="http://schemas.microsoft.com/office/powerpoint/2010/main" val="4049247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84613" y="8685213"/>
            <a:ext cx="2971800" cy="458787"/>
          </a:xfrm>
          <a:prstGeom prst="rect">
            <a:avLst/>
          </a:prstGeom>
        </p:spPr>
        <p:txBody>
          <a:bodyPr/>
          <a:lstStyle/>
          <a:p>
            <a:fld id="{BE064B5D-5CE2-434E-A9D5-3BB81452A0DF}" type="slidenum">
              <a:rPr kumimoji="1" lang="ja-JP" altLang="en-US" smtClean="0"/>
              <a:t>7</a:t>
            </a:fld>
            <a:endParaRPr kumimoji="1" lang="ja-JP" altLang="en-US"/>
          </a:p>
        </p:txBody>
      </p:sp>
    </p:spTree>
    <p:extLst>
      <p:ext uri="{BB962C8B-B14F-4D97-AF65-F5344CB8AC3E}">
        <p14:creationId xmlns:p14="http://schemas.microsoft.com/office/powerpoint/2010/main" val="2679907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84613" y="8685213"/>
            <a:ext cx="2971800" cy="458787"/>
          </a:xfrm>
          <a:prstGeom prst="rect">
            <a:avLst/>
          </a:prstGeom>
        </p:spPr>
        <p:txBody>
          <a:bodyPr/>
          <a:lstStyle/>
          <a:p>
            <a:fld id="{BE064B5D-5CE2-434E-A9D5-3BB81452A0DF}" type="slidenum">
              <a:rPr kumimoji="1" lang="ja-JP" altLang="en-US" smtClean="0"/>
              <a:t>8</a:t>
            </a:fld>
            <a:endParaRPr kumimoji="1" lang="ja-JP" altLang="en-US"/>
          </a:p>
        </p:txBody>
      </p:sp>
    </p:spTree>
    <p:extLst>
      <p:ext uri="{BB962C8B-B14F-4D97-AF65-F5344CB8AC3E}">
        <p14:creationId xmlns:p14="http://schemas.microsoft.com/office/powerpoint/2010/main" val="4160743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84613" y="8685213"/>
            <a:ext cx="2971800" cy="458787"/>
          </a:xfrm>
          <a:prstGeom prst="rect">
            <a:avLst/>
          </a:prstGeom>
        </p:spPr>
        <p:txBody>
          <a:bodyPr/>
          <a:lstStyle/>
          <a:p>
            <a:fld id="{BE064B5D-5CE2-434E-A9D5-3BB81452A0DF}" type="slidenum">
              <a:rPr kumimoji="1" lang="ja-JP" altLang="en-US" smtClean="0"/>
              <a:t>9</a:t>
            </a:fld>
            <a:endParaRPr kumimoji="1" lang="ja-JP" altLang="en-US"/>
          </a:p>
        </p:txBody>
      </p:sp>
    </p:spTree>
    <p:extLst>
      <p:ext uri="{BB962C8B-B14F-4D97-AF65-F5344CB8AC3E}">
        <p14:creationId xmlns:p14="http://schemas.microsoft.com/office/powerpoint/2010/main" val="1032663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84613" y="8685213"/>
            <a:ext cx="2971800" cy="458787"/>
          </a:xfrm>
          <a:prstGeom prst="rect">
            <a:avLst/>
          </a:prstGeom>
        </p:spPr>
        <p:txBody>
          <a:bodyPr/>
          <a:lstStyle/>
          <a:p>
            <a:fld id="{BE064B5D-5CE2-434E-A9D5-3BB81452A0DF}" type="slidenum">
              <a:rPr kumimoji="1" lang="ja-JP" altLang="en-US" smtClean="0"/>
              <a:t>13</a:t>
            </a:fld>
            <a:endParaRPr kumimoji="1" lang="ja-JP" altLang="en-US"/>
          </a:p>
        </p:txBody>
      </p:sp>
    </p:spTree>
    <p:extLst>
      <p:ext uri="{BB962C8B-B14F-4D97-AF65-F5344CB8AC3E}">
        <p14:creationId xmlns:p14="http://schemas.microsoft.com/office/powerpoint/2010/main" val="1839830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ぷれ　ＳＴＥＮＴ　ＩＳＲの写真</a:t>
            </a:r>
            <a:endParaRPr kumimoji="1" lang="ja-JP" altLang="en-US" dirty="0"/>
          </a:p>
        </p:txBody>
      </p:sp>
      <p:sp>
        <p:nvSpPr>
          <p:cNvPr id="4" name="スライド番号プレースホルダー 3"/>
          <p:cNvSpPr>
            <a:spLocks noGrp="1"/>
          </p:cNvSpPr>
          <p:nvPr>
            <p:ph type="sldNum" sz="quarter" idx="10"/>
          </p:nvPr>
        </p:nvSpPr>
        <p:spPr>
          <a:xfrm>
            <a:off x="3884613" y="8685213"/>
            <a:ext cx="2971800" cy="458787"/>
          </a:xfrm>
          <a:prstGeom prst="rect">
            <a:avLst/>
          </a:prstGeom>
        </p:spPr>
        <p:txBody>
          <a:bodyPr/>
          <a:lstStyle/>
          <a:p>
            <a:fld id="{BE064B5D-5CE2-434E-A9D5-3BB81452A0DF}" type="slidenum">
              <a:rPr kumimoji="1" lang="ja-JP" altLang="en-US" smtClean="0"/>
              <a:t>14</a:t>
            </a:fld>
            <a:endParaRPr kumimoji="1" lang="ja-JP" altLang="en-US"/>
          </a:p>
        </p:txBody>
      </p:sp>
    </p:spTree>
    <p:extLst>
      <p:ext uri="{BB962C8B-B14F-4D97-AF65-F5344CB8AC3E}">
        <p14:creationId xmlns:p14="http://schemas.microsoft.com/office/powerpoint/2010/main" val="3081680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84613" y="8685213"/>
            <a:ext cx="2971800" cy="458787"/>
          </a:xfrm>
          <a:prstGeom prst="rect">
            <a:avLst/>
          </a:prstGeom>
        </p:spPr>
        <p:txBody>
          <a:bodyPr/>
          <a:lstStyle/>
          <a:p>
            <a:fld id="{BE064B5D-5CE2-434E-A9D5-3BB81452A0DF}" type="slidenum">
              <a:rPr kumimoji="1" lang="ja-JP" altLang="en-US" smtClean="0"/>
              <a:t>15</a:t>
            </a:fld>
            <a:endParaRPr kumimoji="1" lang="ja-JP" altLang="en-US"/>
          </a:p>
        </p:txBody>
      </p:sp>
    </p:spTree>
    <p:extLst>
      <p:ext uri="{BB962C8B-B14F-4D97-AF65-F5344CB8AC3E}">
        <p14:creationId xmlns:p14="http://schemas.microsoft.com/office/powerpoint/2010/main" val="22103612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2" descr="PEtemplate"/>
          <p:cNvPicPr>
            <a:picLocks noChangeAspect="1" noChangeArrowheads="1"/>
          </p:cNvPicPr>
          <p:nvPr/>
        </p:nvPicPr>
        <p:blipFill>
          <a:blip r:embed="rId2" cstate="print">
            <a:lum bright="-18000" contrast="-18000"/>
          </a:blip>
          <a:srcRect/>
          <a:stretch>
            <a:fillRect/>
          </a:stretch>
        </p:blipFill>
        <p:spPr bwMode="hidden">
          <a:xfrm>
            <a:off x="0" y="0"/>
            <a:ext cx="9144000" cy="6858000"/>
          </a:xfrm>
          <a:prstGeom prst="rect">
            <a:avLst/>
          </a:prstGeom>
          <a:noFill/>
          <a:ln w="9525">
            <a:noFill/>
            <a:miter lim="800000"/>
            <a:headEnd/>
            <a:tailEnd/>
          </a:ln>
        </p:spPr>
      </p:pic>
      <p:sp>
        <p:nvSpPr>
          <p:cNvPr id="9219" name="Rectangle 3"/>
          <p:cNvSpPr>
            <a:spLocks noGrp="1" noChangeArrowheads="1"/>
          </p:cNvSpPr>
          <p:nvPr>
            <p:ph type="ctrTitle"/>
          </p:nvPr>
        </p:nvSpPr>
        <p:spPr bwMode="auto">
          <a:xfrm>
            <a:off x="685800" y="2438400"/>
            <a:ext cx="7772400" cy="1143000"/>
          </a:xfrm>
        </p:spPr>
        <p:txBody>
          <a:bodyPr/>
          <a:lstStyle>
            <a:lvl1pPr>
              <a:defRPr sz="5000"/>
            </a:lvl1pPr>
          </a:lstStyle>
          <a:p>
            <a:r>
              <a:rPr lang="en-US" altLang="en-US"/>
              <a:t>Click for Persons Name</a:t>
            </a:r>
          </a:p>
        </p:txBody>
      </p:sp>
      <p:sp>
        <p:nvSpPr>
          <p:cNvPr id="9220" name="Rectangle 4"/>
          <p:cNvSpPr>
            <a:spLocks noGrp="1" noChangeArrowheads="1"/>
          </p:cNvSpPr>
          <p:nvPr>
            <p:ph type="subTitle" idx="1"/>
          </p:nvPr>
        </p:nvSpPr>
        <p:spPr>
          <a:xfrm>
            <a:off x="628650" y="4191000"/>
            <a:ext cx="7886700" cy="1752600"/>
          </a:xfrm>
          <a:effectLst>
            <a:outerShdw dist="45791" dir="2021404" algn="ctr" rotWithShape="0">
              <a:schemeClr val="bg1"/>
            </a:outerShdw>
          </a:effectLst>
        </p:spPr>
        <p:txBody>
          <a:bodyPr/>
          <a:lstStyle>
            <a:lvl1pPr marL="0" indent="0" algn="ctr">
              <a:buFontTx/>
              <a:buNone/>
              <a:defRPr/>
            </a:lvl1pPr>
          </a:lstStyle>
          <a:p>
            <a:r>
              <a:rPr lang="en-US" altLang="en-US"/>
              <a:t>Click for Title, and Next Line for Persons Division (Initial Cap)</a:t>
            </a:r>
          </a:p>
        </p:txBody>
      </p:sp>
      <p:sp>
        <p:nvSpPr>
          <p:cNvPr id="6" name="Rectangle 5"/>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lnSpc>
                <a:spcPct val="100000"/>
              </a:lnSpc>
              <a:spcAft>
                <a:spcPct val="0"/>
              </a:spcAft>
              <a:buClrTx/>
              <a:buSzTx/>
              <a:defRPr kumimoji="0" sz="1400">
                <a:ea typeface="ＭＳ Ｐゴシック" pitchFamily="50" charset="-128"/>
              </a:defRPr>
            </a:lvl1pPr>
          </a:lstStyle>
          <a:p>
            <a:pPr>
              <a:defRPr/>
            </a:pPr>
            <a:endParaRPr lang="en-US" altLang="ja-JP" dirty="0"/>
          </a:p>
        </p:txBody>
      </p:sp>
      <p:sp>
        <p:nvSpPr>
          <p:cNvPr id="7" name="Rectangle 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lnSpc>
                <a:spcPct val="100000"/>
              </a:lnSpc>
              <a:spcAft>
                <a:spcPct val="0"/>
              </a:spcAft>
              <a:buClrTx/>
              <a:buSzTx/>
              <a:defRPr kumimoji="0" sz="1400">
                <a:ea typeface="ＭＳ Ｐゴシック" pitchFamily="50" charset="-128"/>
              </a:defRPr>
            </a:lvl1pPr>
          </a:lstStyle>
          <a:p>
            <a:pPr>
              <a:defRPr/>
            </a:pPr>
            <a:endParaRPr lang="en-US" altLang="ja-JP" dirty="0"/>
          </a:p>
        </p:txBody>
      </p:sp>
      <p:sp>
        <p:nvSpPr>
          <p:cNvPr id="8" name="Rectangle 7"/>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lnSpc>
                <a:spcPct val="100000"/>
              </a:lnSpc>
              <a:spcAft>
                <a:spcPct val="0"/>
              </a:spcAft>
              <a:buClrTx/>
              <a:buSzTx/>
              <a:defRPr kumimoji="0" sz="1400">
                <a:ea typeface="ＭＳ Ｐゴシック" pitchFamily="50" charset="-128"/>
              </a:defRPr>
            </a:lvl1pPr>
          </a:lstStyle>
          <a:p>
            <a:pPr>
              <a:defRPr/>
            </a:pPr>
            <a:endParaRPr lang="en-US" altLang="ja-JP" dirty="0"/>
          </a:p>
        </p:txBody>
      </p:sp>
      <p:sp>
        <p:nvSpPr>
          <p:cNvPr id="2" name="テキスト ボックス 1"/>
          <p:cNvSpPr txBox="1"/>
          <p:nvPr userDrawn="1"/>
        </p:nvSpPr>
        <p:spPr>
          <a:xfrm>
            <a:off x="7452320" y="6396335"/>
            <a:ext cx="1407758" cy="461665"/>
          </a:xfrm>
          <a:prstGeom prst="rect">
            <a:avLst/>
          </a:prstGeom>
          <a:noFill/>
        </p:spPr>
        <p:txBody>
          <a:bodyPr wrap="none" rtlCol="0">
            <a:spAutoFit/>
          </a:bodyPr>
          <a:lstStyle/>
          <a:p>
            <a:r>
              <a:rPr kumimoji="1" lang="en-US" altLang="ja-JP" dirty="0" smtClean="0">
                <a:solidFill>
                  <a:srgbClr val="FF0000"/>
                </a:solidFill>
              </a:rPr>
              <a:t>JCR 2016</a:t>
            </a:r>
            <a:endParaRPr kumimoji="1" lang="ja-JP" altLang="en-US" dirty="0">
              <a:solidFill>
                <a:srgbClr val="FF0000"/>
              </a:solidFill>
            </a:endParaRPr>
          </a:p>
        </p:txBody>
      </p:sp>
    </p:spTree>
  </p:cSld>
  <p:clrMapOvr>
    <a:masterClrMapping/>
  </p:clrMapOvr>
  <p:transition>
    <p:wipe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19888" y="25400"/>
            <a:ext cx="2147887" cy="64516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276225" y="25400"/>
            <a:ext cx="6291263" cy="64516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タイトル スライド">
    <p:spTree>
      <p:nvGrpSpPr>
        <p:cNvPr id="1" name=""/>
        <p:cNvGrpSpPr/>
        <p:nvPr/>
      </p:nvGrpSpPr>
      <p:grpSpPr>
        <a:xfrm>
          <a:off x="0" y="0"/>
          <a:ext cx="0" cy="0"/>
          <a:chOff x="0" y="0"/>
          <a:chExt cx="0" cy="0"/>
        </a:xfrm>
      </p:grpSpPr>
      <p:pic>
        <p:nvPicPr>
          <p:cNvPr id="2" name="Picture 2" descr="PEtemplate"/>
          <p:cNvPicPr>
            <a:picLocks noChangeAspect="1" noChangeArrowheads="1"/>
          </p:cNvPicPr>
          <p:nvPr/>
        </p:nvPicPr>
        <p:blipFill>
          <a:blip r:embed="rId2" cstate="print">
            <a:lum bright="-18000" contrast="-18000"/>
          </a:blip>
          <a:srcRect/>
          <a:stretch>
            <a:fillRect/>
          </a:stretch>
        </p:blipFill>
        <p:spPr bwMode="hidden">
          <a:xfrm>
            <a:off x="0" y="0"/>
            <a:ext cx="9144000" cy="6858000"/>
          </a:xfrm>
          <a:prstGeom prst="rect">
            <a:avLst/>
          </a:prstGeom>
          <a:noFill/>
          <a:ln w="9525">
            <a:noFill/>
            <a:miter lim="800000"/>
            <a:headEnd/>
            <a:tailEnd/>
          </a:ln>
        </p:spPr>
      </p:pic>
      <p:sp>
        <p:nvSpPr>
          <p:cNvPr id="4" name="Rectangle 5"/>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fontAlgn="auto">
              <a:lnSpc>
                <a:spcPct val="100000"/>
              </a:lnSpc>
              <a:spcBef>
                <a:spcPts val="0"/>
              </a:spcBef>
              <a:spcAft>
                <a:spcPct val="0"/>
              </a:spcAft>
              <a:buClrTx/>
              <a:buSzTx/>
              <a:defRPr sz="1400">
                <a:latin typeface="+mn-lt"/>
                <a:ea typeface="+mn-ea"/>
              </a:defRPr>
            </a:lvl1pPr>
          </a:lstStyle>
          <a:p>
            <a:pPr>
              <a:defRPr/>
            </a:pPr>
            <a:endParaRPr lang="en-US" altLang="ja-JP" dirty="0"/>
          </a:p>
        </p:txBody>
      </p:sp>
      <p:sp>
        <p:nvSpPr>
          <p:cNvPr id="5" name="Rectangle 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wrap="square" numCol="1" anchor="t" anchorCtr="0" compatLnSpc="1">
            <a:prstTxWarp prst="textNoShape">
              <a:avLst/>
            </a:prstTxWarp>
          </a:bodyPr>
          <a:lstStyle>
            <a:lvl1pPr>
              <a:lnSpc>
                <a:spcPct val="100000"/>
              </a:lnSpc>
              <a:spcAft>
                <a:spcPct val="0"/>
              </a:spcAft>
              <a:buClrTx/>
              <a:buSzTx/>
              <a:defRPr sz="1400"/>
            </a:lvl1pPr>
          </a:lstStyle>
          <a:p>
            <a:pPr>
              <a:defRPr/>
            </a:pPr>
            <a:endParaRPr lang="en-US" altLang="ja-JP" dirty="0"/>
          </a:p>
        </p:txBody>
      </p:sp>
      <p:sp>
        <p:nvSpPr>
          <p:cNvPr id="6" name="Rectangle 7"/>
          <p:cNvSpPr>
            <a:spLocks noGrp="1" noChangeArrowheads="1"/>
          </p:cNvSpPr>
          <p:nvPr>
            <p:ph type="sldNum" sz="quarter" idx="12"/>
          </p:nvPr>
        </p:nvSpPr>
        <p:spPr bwMode="auto">
          <a:xfrm>
            <a:off x="6500813" y="5500688"/>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fontAlgn="auto">
              <a:lnSpc>
                <a:spcPct val="100000"/>
              </a:lnSpc>
              <a:spcBef>
                <a:spcPts val="0"/>
              </a:spcBef>
              <a:spcAft>
                <a:spcPct val="0"/>
              </a:spcAft>
              <a:buClrTx/>
              <a:buSzTx/>
              <a:defRPr sz="1400">
                <a:latin typeface="+mn-lt"/>
                <a:ea typeface="+mn-ea"/>
              </a:defRPr>
            </a:lvl1pPr>
          </a:lstStyle>
          <a:p>
            <a:pPr>
              <a:defRPr/>
            </a:pPr>
            <a:fld id="{FCAC2161-9101-4F8F-896C-C2F2F3BEB58B}" type="slidenum">
              <a:rPr lang="ja-JP" altLang="en-US"/>
              <a:pPr>
                <a:defRPr/>
              </a:pPr>
              <a:t>‹#›</a:t>
            </a:fld>
            <a:endParaRPr lang="en-US" altLang="ja-JP" dirty="0"/>
          </a:p>
        </p:txBody>
      </p:sp>
      <p:sp>
        <p:nvSpPr>
          <p:cNvPr id="7" name="正方形/長方形 6"/>
          <p:cNvSpPr/>
          <p:nvPr userDrawn="1"/>
        </p:nvSpPr>
        <p:spPr>
          <a:xfrm>
            <a:off x="7184629" y="6382434"/>
            <a:ext cx="1954381" cy="646331"/>
          </a:xfrm>
          <a:prstGeom prst="rect">
            <a:avLst/>
          </a:prstGeom>
        </p:spPr>
        <p:txBody>
          <a:bodyPr wrap="none">
            <a:spAutoFit/>
          </a:bodyPr>
          <a:lstStyle/>
          <a:p>
            <a:r>
              <a:rPr kumimoji="1" lang="ja-JP" altLang="en-US" sz="1800" kern="1200" baseline="0" dirty="0" smtClean="0">
                <a:solidFill>
                  <a:srgbClr val="FF0000"/>
                </a:solidFill>
                <a:latin typeface="Arial" pitchFamily="34" charset="0"/>
                <a:ea typeface="ＭＳ Ｐゴシック" pitchFamily="50" charset="-128"/>
                <a:cs typeface="+mn-cs"/>
              </a:rPr>
              <a:t>札幌　</a:t>
            </a:r>
            <a:r>
              <a:rPr kumimoji="1" lang="en-US" altLang="ja-JP" sz="1800" kern="1200" baseline="0" dirty="0" smtClean="0">
                <a:solidFill>
                  <a:srgbClr val="FF0000"/>
                </a:solidFill>
                <a:latin typeface="Arial" pitchFamily="34" charset="0"/>
                <a:ea typeface="ＭＳ Ｐゴシック" pitchFamily="50" charset="-128"/>
                <a:cs typeface="+mn-cs"/>
              </a:rPr>
              <a:t>2015.12.05</a:t>
            </a:r>
          </a:p>
          <a:p>
            <a:endParaRPr lang="ja-JP" altLang="en-US" dirty="0">
              <a:solidFill>
                <a:srgbClr val="FF0000"/>
              </a:solidFill>
            </a:endParaRPr>
          </a:p>
        </p:txBody>
      </p:sp>
    </p:spTree>
    <p:extLst>
      <p:ext uri="{BB962C8B-B14F-4D97-AF65-F5344CB8AC3E}">
        <p14:creationId xmlns:p14="http://schemas.microsoft.com/office/powerpoint/2010/main" val="2198769956"/>
      </p:ext>
    </p:extLst>
  </p:cSld>
  <p:clrMapOvr>
    <a:masterClrMapping/>
  </p:clrMapOvr>
  <p:transition>
    <p:wipe dir="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タイトル スライド">
    <p:spTree>
      <p:nvGrpSpPr>
        <p:cNvPr id="1" name=""/>
        <p:cNvGrpSpPr/>
        <p:nvPr/>
      </p:nvGrpSpPr>
      <p:grpSpPr>
        <a:xfrm>
          <a:off x="0" y="0"/>
          <a:ext cx="0" cy="0"/>
          <a:chOff x="0" y="0"/>
          <a:chExt cx="0" cy="0"/>
        </a:xfrm>
      </p:grpSpPr>
      <p:pic>
        <p:nvPicPr>
          <p:cNvPr id="2" name="Picture 2" descr="PEtemplate"/>
          <p:cNvPicPr>
            <a:picLocks noChangeAspect="1" noChangeArrowheads="1"/>
          </p:cNvPicPr>
          <p:nvPr/>
        </p:nvPicPr>
        <p:blipFill>
          <a:blip r:embed="rId2" cstate="print">
            <a:lum bright="-18000" contrast="-18000"/>
          </a:blip>
          <a:srcRect/>
          <a:stretch>
            <a:fillRect/>
          </a:stretch>
        </p:blipFill>
        <p:spPr bwMode="hidden">
          <a:xfrm>
            <a:off x="0" y="0"/>
            <a:ext cx="9144000" cy="6858000"/>
          </a:xfrm>
          <a:prstGeom prst="rect">
            <a:avLst/>
          </a:prstGeom>
          <a:noFill/>
          <a:ln w="9525">
            <a:noFill/>
            <a:miter lim="800000"/>
            <a:headEnd/>
            <a:tailEnd/>
          </a:ln>
        </p:spPr>
      </p:pic>
      <p:sp>
        <p:nvSpPr>
          <p:cNvPr id="4" name="Rectangle 5"/>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fontAlgn="auto">
              <a:lnSpc>
                <a:spcPct val="100000"/>
              </a:lnSpc>
              <a:spcBef>
                <a:spcPts val="0"/>
              </a:spcBef>
              <a:spcAft>
                <a:spcPct val="0"/>
              </a:spcAft>
              <a:buClrTx/>
              <a:buSzTx/>
              <a:defRPr sz="1400">
                <a:latin typeface="+mn-lt"/>
                <a:ea typeface="+mn-ea"/>
              </a:defRPr>
            </a:lvl1pPr>
          </a:lstStyle>
          <a:p>
            <a:pPr>
              <a:defRPr/>
            </a:pPr>
            <a:endParaRPr lang="en-US" altLang="ja-JP" dirty="0"/>
          </a:p>
        </p:txBody>
      </p:sp>
      <p:sp>
        <p:nvSpPr>
          <p:cNvPr id="5" name="Rectangle 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wrap="square" numCol="1" anchor="t" anchorCtr="0" compatLnSpc="1">
            <a:prstTxWarp prst="textNoShape">
              <a:avLst/>
            </a:prstTxWarp>
          </a:bodyPr>
          <a:lstStyle>
            <a:lvl1pPr>
              <a:lnSpc>
                <a:spcPct val="100000"/>
              </a:lnSpc>
              <a:spcAft>
                <a:spcPct val="0"/>
              </a:spcAft>
              <a:buClrTx/>
              <a:buSzTx/>
              <a:defRPr sz="1400"/>
            </a:lvl1pPr>
          </a:lstStyle>
          <a:p>
            <a:pPr>
              <a:defRPr/>
            </a:pPr>
            <a:endParaRPr lang="en-US" altLang="ja-JP" dirty="0"/>
          </a:p>
        </p:txBody>
      </p:sp>
      <p:sp>
        <p:nvSpPr>
          <p:cNvPr id="6" name="Rectangle 7"/>
          <p:cNvSpPr>
            <a:spLocks noGrp="1" noChangeArrowheads="1"/>
          </p:cNvSpPr>
          <p:nvPr>
            <p:ph type="sldNum" sz="quarter" idx="12"/>
          </p:nvPr>
        </p:nvSpPr>
        <p:spPr bwMode="auto">
          <a:xfrm>
            <a:off x="6500813" y="5500688"/>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fontAlgn="auto">
              <a:lnSpc>
                <a:spcPct val="100000"/>
              </a:lnSpc>
              <a:spcBef>
                <a:spcPts val="0"/>
              </a:spcBef>
              <a:spcAft>
                <a:spcPct val="0"/>
              </a:spcAft>
              <a:buClrTx/>
              <a:buSzTx/>
              <a:defRPr sz="1400">
                <a:latin typeface="+mn-lt"/>
                <a:ea typeface="+mn-ea"/>
              </a:defRPr>
            </a:lvl1pPr>
          </a:lstStyle>
          <a:p>
            <a:pPr>
              <a:defRPr/>
            </a:pPr>
            <a:fld id="{FCAC2161-9101-4F8F-896C-C2F2F3BEB58B}" type="slidenum">
              <a:rPr lang="ja-JP" altLang="en-US"/>
              <a:pPr>
                <a:defRPr/>
              </a:pPr>
              <a:t>‹#›</a:t>
            </a:fld>
            <a:endParaRPr lang="en-US" altLang="ja-JP" dirty="0"/>
          </a:p>
        </p:txBody>
      </p:sp>
      <p:sp>
        <p:nvSpPr>
          <p:cNvPr id="7" name="正方形/長方形 6"/>
          <p:cNvSpPr/>
          <p:nvPr userDrawn="1"/>
        </p:nvSpPr>
        <p:spPr>
          <a:xfrm>
            <a:off x="7184629" y="6382434"/>
            <a:ext cx="1954381" cy="646331"/>
          </a:xfrm>
          <a:prstGeom prst="rect">
            <a:avLst/>
          </a:prstGeom>
        </p:spPr>
        <p:txBody>
          <a:bodyPr wrap="none">
            <a:spAutoFit/>
          </a:bodyPr>
          <a:lstStyle/>
          <a:p>
            <a:r>
              <a:rPr kumimoji="1" lang="ja-JP" altLang="en-US" sz="1800" kern="1200" baseline="0" dirty="0" smtClean="0">
                <a:solidFill>
                  <a:srgbClr val="FF0000"/>
                </a:solidFill>
                <a:latin typeface="Arial" pitchFamily="34" charset="0"/>
                <a:ea typeface="ＭＳ Ｐゴシック" pitchFamily="50" charset="-128"/>
                <a:cs typeface="+mn-cs"/>
              </a:rPr>
              <a:t>札幌　</a:t>
            </a:r>
            <a:r>
              <a:rPr kumimoji="1" lang="en-US" altLang="ja-JP" sz="1800" kern="1200" baseline="0" dirty="0" smtClean="0">
                <a:solidFill>
                  <a:srgbClr val="FF0000"/>
                </a:solidFill>
                <a:latin typeface="Arial" pitchFamily="34" charset="0"/>
                <a:ea typeface="ＭＳ Ｐゴシック" pitchFamily="50" charset="-128"/>
                <a:cs typeface="+mn-cs"/>
              </a:rPr>
              <a:t>2015.12.05</a:t>
            </a:r>
          </a:p>
          <a:p>
            <a:endParaRPr lang="ja-JP" altLang="en-US" dirty="0">
              <a:solidFill>
                <a:srgbClr val="FF0000"/>
              </a:solidFill>
            </a:endParaRPr>
          </a:p>
        </p:txBody>
      </p:sp>
    </p:spTree>
    <p:extLst>
      <p:ext uri="{BB962C8B-B14F-4D97-AF65-F5344CB8AC3E}">
        <p14:creationId xmlns:p14="http://schemas.microsoft.com/office/powerpoint/2010/main" val="3346319594"/>
      </p:ext>
    </p:extLst>
  </p:cSld>
  <p:clrMapOvr>
    <a:masterClrMapping/>
  </p:clrMapOvr>
  <p:transition>
    <p:wipe dir="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3_タイトル スライド">
    <p:spTree>
      <p:nvGrpSpPr>
        <p:cNvPr id="1" name=""/>
        <p:cNvGrpSpPr/>
        <p:nvPr/>
      </p:nvGrpSpPr>
      <p:grpSpPr>
        <a:xfrm>
          <a:off x="0" y="0"/>
          <a:ext cx="0" cy="0"/>
          <a:chOff x="0" y="0"/>
          <a:chExt cx="0" cy="0"/>
        </a:xfrm>
      </p:grpSpPr>
      <p:pic>
        <p:nvPicPr>
          <p:cNvPr id="2" name="Picture 2" descr="PEtemplate"/>
          <p:cNvPicPr>
            <a:picLocks noChangeAspect="1" noChangeArrowheads="1"/>
          </p:cNvPicPr>
          <p:nvPr/>
        </p:nvPicPr>
        <p:blipFill>
          <a:blip r:embed="rId2" cstate="print">
            <a:lum bright="-18000" contrast="-18000"/>
          </a:blip>
          <a:srcRect/>
          <a:stretch>
            <a:fillRect/>
          </a:stretch>
        </p:blipFill>
        <p:spPr bwMode="hidden">
          <a:xfrm>
            <a:off x="0" y="0"/>
            <a:ext cx="9144000" cy="6858000"/>
          </a:xfrm>
          <a:prstGeom prst="rect">
            <a:avLst/>
          </a:prstGeom>
          <a:noFill/>
          <a:ln w="9525">
            <a:noFill/>
            <a:miter lim="800000"/>
            <a:headEnd/>
            <a:tailEnd/>
          </a:ln>
        </p:spPr>
      </p:pic>
      <p:sp>
        <p:nvSpPr>
          <p:cNvPr id="4" name="Rectangle 5"/>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fontAlgn="auto">
              <a:lnSpc>
                <a:spcPct val="100000"/>
              </a:lnSpc>
              <a:spcBef>
                <a:spcPts val="0"/>
              </a:spcBef>
              <a:spcAft>
                <a:spcPct val="0"/>
              </a:spcAft>
              <a:buClrTx/>
              <a:buSzTx/>
              <a:defRPr sz="1400">
                <a:latin typeface="+mn-lt"/>
                <a:ea typeface="+mn-ea"/>
              </a:defRPr>
            </a:lvl1pPr>
          </a:lstStyle>
          <a:p>
            <a:pPr>
              <a:defRPr/>
            </a:pPr>
            <a:endParaRPr lang="en-US" altLang="ja-JP" dirty="0"/>
          </a:p>
        </p:txBody>
      </p:sp>
      <p:sp>
        <p:nvSpPr>
          <p:cNvPr id="5" name="Rectangle 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wrap="square" numCol="1" anchor="t" anchorCtr="0" compatLnSpc="1">
            <a:prstTxWarp prst="textNoShape">
              <a:avLst/>
            </a:prstTxWarp>
          </a:bodyPr>
          <a:lstStyle>
            <a:lvl1pPr>
              <a:lnSpc>
                <a:spcPct val="100000"/>
              </a:lnSpc>
              <a:spcAft>
                <a:spcPct val="0"/>
              </a:spcAft>
              <a:buClrTx/>
              <a:buSzTx/>
              <a:defRPr sz="1400"/>
            </a:lvl1pPr>
          </a:lstStyle>
          <a:p>
            <a:pPr>
              <a:defRPr/>
            </a:pPr>
            <a:endParaRPr lang="en-US" altLang="ja-JP" dirty="0"/>
          </a:p>
        </p:txBody>
      </p:sp>
      <p:sp>
        <p:nvSpPr>
          <p:cNvPr id="6" name="Rectangle 7"/>
          <p:cNvSpPr>
            <a:spLocks noGrp="1" noChangeArrowheads="1"/>
          </p:cNvSpPr>
          <p:nvPr>
            <p:ph type="sldNum" sz="quarter" idx="12"/>
          </p:nvPr>
        </p:nvSpPr>
        <p:spPr bwMode="auto">
          <a:xfrm>
            <a:off x="6500813" y="5500688"/>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fontAlgn="auto">
              <a:lnSpc>
                <a:spcPct val="100000"/>
              </a:lnSpc>
              <a:spcBef>
                <a:spcPts val="0"/>
              </a:spcBef>
              <a:spcAft>
                <a:spcPct val="0"/>
              </a:spcAft>
              <a:buClrTx/>
              <a:buSzTx/>
              <a:defRPr sz="1400">
                <a:latin typeface="+mn-lt"/>
                <a:ea typeface="+mn-ea"/>
              </a:defRPr>
            </a:lvl1pPr>
          </a:lstStyle>
          <a:p>
            <a:pPr>
              <a:defRPr/>
            </a:pPr>
            <a:fld id="{FCAC2161-9101-4F8F-896C-C2F2F3BEB58B}" type="slidenum">
              <a:rPr lang="ja-JP" altLang="en-US"/>
              <a:pPr>
                <a:defRPr/>
              </a:pPr>
              <a:t>‹#›</a:t>
            </a:fld>
            <a:endParaRPr lang="en-US" altLang="ja-JP" dirty="0"/>
          </a:p>
        </p:txBody>
      </p:sp>
      <p:sp>
        <p:nvSpPr>
          <p:cNvPr id="7" name="正方形/長方形 6"/>
          <p:cNvSpPr/>
          <p:nvPr userDrawn="1"/>
        </p:nvSpPr>
        <p:spPr>
          <a:xfrm>
            <a:off x="7184629" y="6382434"/>
            <a:ext cx="1954381" cy="646331"/>
          </a:xfrm>
          <a:prstGeom prst="rect">
            <a:avLst/>
          </a:prstGeom>
        </p:spPr>
        <p:txBody>
          <a:bodyPr wrap="none">
            <a:spAutoFit/>
          </a:bodyPr>
          <a:lstStyle/>
          <a:p>
            <a:r>
              <a:rPr kumimoji="1" lang="ja-JP" altLang="en-US" sz="1800" kern="1200" baseline="0" dirty="0" smtClean="0">
                <a:solidFill>
                  <a:srgbClr val="FF0000"/>
                </a:solidFill>
                <a:latin typeface="Arial" pitchFamily="34" charset="0"/>
                <a:ea typeface="ＭＳ Ｐゴシック" pitchFamily="50" charset="-128"/>
                <a:cs typeface="+mn-cs"/>
              </a:rPr>
              <a:t>札幌　</a:t>
            </a:r>
            <a:r>
              <a:rPr kumimoji="1" lang="en-US" altLang="ja-JP" sz="1800" kern="1200" baseline="0" dirty="0" smtClean="0">
                <a:solidFill>
                  <a:srgbClr val="FF0000"/>
                </a:solidFill>
                <a:latin typeface="Arial" pitchFamily="34" charset="0"/>
                <a:ea typeface="ＭＳ Ｐゴシック" pitchFamily="50" charset="-128"/>
                <a:cs typeface="+mn-cs"/>
              </a:rPr>
              <a:t>2015.12.05</a:t>
            </a:r>
          </a:p>
          <a:p>
            <a:endParaRPr lang="ja-JP" altLang="en-US" dirty="0">
              <a:solidFill>
                <a:srgbClr val="FF0000"/>
              </a:solidFill>
            </a:endParaRPr>
          </a:p>
        </p:txBody>
      </p:sp>
    </p:spTree>
    <p:extLst>
      <p:ext uri="{BB962C8B-B14F-4D97-AF65-F5344CB8AC3E}">
        <p14:creationId xmlns:p14="http://schemas.microsoft.com/office/powerpoint/2010/main" val="27268787"/>
      </p:ext>
    </p:extLst>
  </p:cSld>
  <p:clrMapOvr>
    <a:masterClrMapping/>
  </p:clrMapOvr>
  <p:transition>
    <p:wipe dir="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4_タイトル スライド">
    <p:spTree>
      <p:nvGrpSpPr>
        <p:cNvPr id="1" name=""/>
        <p:cNvGrpSpPr/>
        <p:nvPr/>
      </p:nvGrpSpPr>
      <p:grpSpPr>
        <a:xfrm>
          <a:off x="0" y="0"/>
          <a:ext cx="0" cy="0"/>
          <a:chOff x="0" y="0"/>
          <a:chExt cx="0" cy="0"/>
        </a:xfrm>
      </p:grpSpPr>
      <p:pic>
        <p:nvPicPr>
          <p:cNvPr id="2" name="Picture 2" descr="PEtemplate"/>
          <p:cNvPicPr>
            <a:picLocks noChangeAspect="1" noChangeArrowheads="1"/>
          </p:cNvPicPr>
          <p:nvPr/>
        </p:nvPicPr>
        <p:blipFill>
          <a:blip r:embed="rId2" cstate="print">
            <a:lum bright="-18000" contrast="-18000"/>
          </a:blip>
          <a:srcRect/>
          <a:stretch>
            <a:fillRect/>
          </a:stretch>
        </p:blipFill>
        <p:spPr bwMode="hidden">
          <a:xfrm>
            <a:off x="0" y="0"/>
            <a:ext cx="9144000" cy="6858000"/>
          </a:xfrm>
          <a:prstGeom prst="rect">
            <a:avLst/>
          </a:prstGeom>
          <a:noFill/>
          <a:ln w="9525">
            <a:noFill/>
            <a:miter lim="800000"/>
            <a:headEnd/>
            <a:tailEnd/>
          </a:ln>
        </p:spPr>
      </p:pic>
      <p:sp>
        <p:nvSpPr>
          <p:cNvPr id="4" name="Rectangle 5"/>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fontAlgn="auto">
              <a:lnSpc>
                <a:spcPct val="100000"/>
              </a:lnSpc>
              <a:spcBef>
                <a:spcPts val="0"/>
              </a:spcBef>
              <a:spcAft>
                <a:spcPct val="0"/>
              </a:spcAft>
              <a:buClrTx/>
              <a:buSzTx/>
              <a:defRPr sz="1400">
                <a:latin typeface="+mn-lt"/>
                <a:ea typeface="+mn-ea"/>
              </a:defRPr>
            </a:lvl1pPr>
          </a:lstStyle>
          <a:p>
            <a:pPr>
              <a:defRPr/>
            </a:pPr>
            <a:endParaRPr lang="en-US" altLang="ja-JP" dirty="0"/>
          </a:p>
        </p:txBody>
      </p:sp>
      <p:sp>
        <p:nvSpPr>
          <p:cNvPr id="5" name="Rectangle 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wrap="square" numCol="1" anchor="t" anchorCtr="0" compatLnSpc="1">
            <a:prstTxWarp prst="textNoShape">
              <a:avLst/>
            </a:prstTxWarp>
          </a:bodyPr>
          <a:lstStyle>
            <a:lvl1pPr>
              <a:lnSpc>
                <a:spcPct val="100000"/>
              </a:lnSpc>
              <a:spcAft>
                <a:spcPct val="0"/>
              </a:spcAft>
              <a:buClrTx/>
              <a:buSzTx/>
              <a:defRPr sz="1400"/>
            </a:lvl1pPr>
          </a:lstStyle>
          <a:p>
            <a:pPr>
              <a:defRPr/>
            </a:pPr>
            <a:endParaRPr lang="en-US" altLang="ja-JP" dirty="0"/>
          </a:p>
        </p:txBody>
      </p:sp>
      <p:sp>
        <p:nvSpPr>
          <p:cNvPr id="6" name="Rectangle 7"/>
          <p:cNvSpPr>
            <a:spLocks noGrp="1" noChangeArrowheads="1"/>
          </p:cNvSpPr>
          <p:nvPr>
            <p:ph type="sldNum" sz="quarter" idx="12"/>
          </p:nvPr>
        </p:nvSpPr>
        <p:spPr bwMode="auto">
          <a:xfrm>
            <a:off x="6500813" y="5500688"/>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fontAlgn="auto">
              <a:lnSpc>
                <a:spcPct val="100000"/>
              </a:lnSpc>
              <a:spcBef>
                <a:spcPts val="0"/>
              </a:spcBef>
              <a:spcAft>
                <a:spcPct val="0"/>
              </a:spcAft>
              <a:buClrTx/>
              <a:buSzTx/>
              <a:defRPr sz="1400">
                <a:latin typeface="+mn-lt"/>
                <a:ea typeface="+mn-ea"/>
              </a:defRPr>
            </a:lvl1pPr>
          </a:lstStyle>
          <a:p>
            <a:pPr>
              <a:defRPr/>
            </a:pPr>
            <a:fld id="{FCAC2161-9101-4F8F-896C-C2F2F3BEB58B}" type="slidenum">
              <a:rPr lang="ja-JP" altLang="en-US"/>
              <a:pPr>
                <a:defRPr/>
              </a:pPr>
              <a:t>‹#›</a:t>
            </a:fld>
            <a:endParaRPr lang="en-US" altLang="ja-JP" dirty="0"/>
          </a:p>
        </p:txBody>
      </p:sp>
      <p:sp>
        <p:nvSpPr>
          <p:cNvPr id="7" name="正方形/長方形 6"/>
          <p:cNvSpPr/>
          <p:nvPr userDrawn="1"/>
        </p:nvSpPr>
        <p:spPr>
          <a:xfrm>
            <a:off x="7184629" y="6382434"/>
            <a:ext cx="1954381" cy="646331"/>
          </a:xfrm>
          <a:prstGeom prst="rect">
            <a:avLst/>
          </a:prstGeom>
        </p:spPr>
        <p:txBody>
          <a:bodyPr wrap="none">
            <a:spAutoFit/>
          </a:bodyPr>
          <a:lstStyle/>
          <a:p>
            <a:r>
              <a:rPr kumimoji="1" lang="ja-JP" altLang="en-US" sz="1800" kern="1200" baseline="0" dirty="0" smtClean="0">
                <a:solidFill>
                  <a:srgbClr val="FF0000"/>
                </a:solidFill>
                <a:latin typeface="Arial" pitchFamily="34" charset="0"/>
                <a:ea typeface="ＭＳ Ｐゴシック" pitchFamily="50" charset="-128"/>
                <a:cs typeface="+mn-cs"/>
              </a:rPr>
              <a:t>札幌　</a:t>
            </a:r>
            <a:r>
              <a:rPr kumimoji="1" lang="en-US" altLang="ja-JP" sz="1800" kern="1200" baseline="0" dirty="0" smtClean="0">
                <a:solidFill>
                  <a:srgbClr val="FF0000"/>
                </a:solidFill>
                <a:latin typeface="Arial" pitchFamily="34" charset="0"/>
                <a:ea typeface="ＭＳ Ｐゴシック" pitchFamily="50" charset="-128"/>
                <a:cs typeface="+mn-cs"/>
              </a:rPr>
              <a:t>2015.12.05</a:t>
            </a:r>
          </a:p>
          <a:p>
            <a:endParaRPr lang="ja-JP" altLang="en-US" dirty="0">
              <a:solidFill>
                <a:srgbClr val="FF0000"/>
              </a:solidFill>
            </a:endParaRPr>
          </a:p>
        </p:txBody>
      </p:sp>
    </p:spTree>
    <p:extLst>
      <p:ext uri="{BB962C8B-B14F-4D97-AF65-F5344CB8AC3E}">
        <p14:creationId xmlns:p14="http://schemas.microsoft.com/office/powerpoint/2010/main" val="73796118"/>
      </p:ext>
    </p:extLst>
  </p:cSld>
  <p:clrMapOvr>
    <a:masterClrMapping/>
  </p:clrMapOvr>
  <p:transition>
    <p:wipe dir="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5_タイトル スライド">
    <p:spTree>
      <p:nvGrpSpPr>
        <p:cNvPr id="1" name=""/>
        <p:cNvGrpSpPr/>
        <p:nvPr/>
      </p:nvGrpSpPr>
      <p:grpSpPr>
        <a:xfrm>
          <a:off x="0" y="0"/>
          <a:ext cx="0" cy="0"/>
          <a:chOff x="0" y="0"/>
          <a:chExt cx="0" cy="0"/>
        </a:xfrm>
      </p:grpSpPr>
      <p:pic>
        <p:nvPicPr>
          <p:cNvPr id="2" name="Picture 2" descr="PEtemplate"/>
          <p:cNvPicPr>
            <a:picLocks noChangeAspect="1" noChangeArrowheads="1"/>
          </p:cNvPicPr>
          <p:nvPr/>
        </p:nvPicPr>
        <p:blipFill>
          <a:blip r:embed="rId2" cstate="print">
            <a:lum bright="-18000" contrast="-18000"/>
          </a:blip>
          <a:srcRect/>
          <a:stretch>
            <a:fillRect/>
          </a:stretch>
        </p:blipFill>
        <p:spPr bwMode="hidden">
          <a:xfrm>
            <a:off x="0" y="0"/>
            <a:ext cx="9144000" cy="6858000"/>
          </a:xfrm>
          <a:prstGeom prst="rect">
            <a:avLst/>
          </a:prstGeom>
          <a:noFill/>
          <a:ln w="9525">
            <a:noFill/>
            <a:miter lim="800000"/>
            <a:headEnd/>
            <a:tailEnd/>
          </a:ln>
        </p:spPr>
      </p:pic>
      <p:sp>
        <p:nvSpPr>
          <p:cNvPr id="4" name="Rectangle 5"/>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fontAlgn="auto">
              <a:lnSpc>
                <a:spcPct val="100000"/>
              </a:lnSpc>
              <a:spcBef>
                <a:spcPts val="0"/>
              </a:spcBef>
              <a:spcAft>
                <a:spcPct val="0"/>
              </a:spcAft>
              <a:buClrTx/>
              <a:buSzTx/>
              <a:defRPr sz="1400">
                <a:latin typeface="+mn-lt"/>
                <a:ea typeface="+mn-ea"/>
              </a:defRPr>
            </a:lvl1pPr>
          </a:lstStyle>
          <a:p>
            <a:pPr>
              <a:defRPr/>
            </a:pPr>
            <a:endParaRPr lang="en-US" altLang="ja-JP" dirty="0"/>
          </a:p>
        </p:txBody>
      </p:sp>
      <p:sp>
        <p:nvSpPr>
          <p:cNvPr id="5" name="Rectangle 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wrap="square" numCol="1" anchor="t" anchorCtr="0" compatLnSpc="1">
            <a:prstTxWarp prst="textNoShape">
              <a:avLst/>
            </a:prstTxWarp>
          </a:bodyPr>
          <a:lstStyle>
            <a:lvl1pPr>
              <a:lnSpc>
                <a:spcPct val="100000"/>
              </a:lnSpc>
              <a:spcAft>
                <a:spcPct val="0"/>
              </a:spcAft>
              <a:buClrTx/>
              <a:buSzTx/>
              <a:defRPr sz="1400"/>
            </a:lvl1pPr>
          </a:lstStyle>
          <a:p>
            <a:pPr>
              <a:defRPr/>
            </a:pPr>
            <a:endParaRPr lang="en-US" altLang="ja-JP" dirty="0"/>
          </a:p>
        </p:txBody>
      </p:sp>
      <p:sp>
        <p:nvSpPr>
          <p:cNvPr id="6" name="Rectangle 7"/>
          <p:cNvSpPr>
            <a:spLocks noGrp="1" noChangeArrowheads="1"/>
          </p:cNvSpPr>
          <p:nvPr>
            <p:ph type="sldNum" sz="quarter" idx="12"/>
          </p:nvPr>
        </p:nvSpPr>
        <p:spPr bwMode="auto">
          <a:xfrm>
            <a:off x="6500813" y="5500688"/>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fontAlgn="auto">
              <a:lnSpc>
                <a:spcPct val="100000"/>
              </a:lnSpc>
              <a:spcBef>
                <a:spcPts val="0"/>
              </a:spcBef>
              <a:spcAft>
                <a:spcPct val="0"/>
              </a:spcAft>
              <a:buClrTx/>
              <a:buSzTx/>
              <a:defRPr sz="1400">
                <a:latin typeface="+mn-lt"/>
                <a:ea typeface="+mn-ea"/>
              </a:defRPr>
            </a:lvl1pPr>
          </a:lstStyle>
          <a:p>
            <a:pPr>
              <a:defRPr/>
            </a:pPr>
            <a:fld id="{FCAC2161-9101-4F8F-896C-C2F2F3BEB58B}" type="slidenum">
              <a:rPr lang="ja-JP" altLang="en-US"/>
              <a:pPr>
                <a:defRPr/>
              </a:pPr>
              <a:t>‹#›</a:t>
            </a:fld>
            <a:endParaRPr lang="en-US" altLang="ja-JP" dirty="0"/>
          </a:p>
        </p:txBody>
      </p:sp>
      <p:sp>
        <p:nvSpPr>
          <p:cNvPr id="7" name="正方形/長方形 6"/>
          <p:cNvSpPr/>
          <p:nvPr userDrawn="1"/>
        </p:nvSpPr>
        <p:spPr>
          <a:xfrm>
            <a:off x="7184629" y="6382434"/>
            <a:ext cx="1954381" cy="646331"/>
          </a:xfrm>
          <a:prstGeom prst="rect">
            <a:avLst/>
          </a:prstGeom>
        </p:spPr>
        <p:txBody>
          <a:bodyPr wrap="none">
            <a:spAutoFit/>
          </a:bodyPr>
          <a:lstStyle/>
          <a:p>
            <a:r>
              <a:rPr kumimoji="1" lang="ja-JP" altLang="en-US" sz="1800" kern="1200" baseline="0" dirty="0" smtClean="0">
                <a:solidFill>
                  <a:srgbClr val="FF0000"/>
                </a:solidFill>
                <a:latin typeface="Arial" pitchFamily="34" charset="0"/>
                <a:ea typeface="ＭＳ Ｐゴシック" pitchFamily="50" charset="-128"/>
                <a:cs typeface="+mn-cs"/>
              </a:rPr>
              <a:t>札幌　</a:t>
            </a:r>
            <a:r>
              <a:rPr kumimoji="1" lang="en-US" altLang="ja-JP" sz="1800" kern="1200" baseline="0" dirty="0" smtClean="0">
                <a:solidFill>
                  <a:srgbClr val="FF0000"/>
                </a:solidFill>
                <a:latin typeface="Arial" pitchFamily="34" charset="0"/>
                <a:ea typeface="ＭＳ Ｐゴシック" pitchFamily="50" charset="-128"/>
                <a:cs typeface="+mn-cs"/>
              </a:rPr>
              <a:t>2015.12.05</a:t>
            </a:r>
          </a:p>
          <a:p>
            <a:endParaRPr lang="ja-JP" altLang="en-US" dirty="0">
              <a:solidFill>
                <a:srgbClr val="FF0000"/>
              </a:solidFill>
            </a:endParaRPr>
          </a:p>
        </p:txBody>
      </p:sp>
    </p:spTree>
    <p:extLst>
      <p:ext uri="{BB962C8B-B14F-4D97-AF65-F5344CB8AC3E}">
        <p14:creationId xmlns:p14="http://schemas.microsoft.com/office/powerpoint/2010/main" val="94997914"/>
      </p:ext>
    </p:extLst>
  </p:cSld>
  <p:clrMapOvr>
    <a:masterClrMapping/>
  </p:clrMapOvr>
  <p:transition>
    <p:wipe dir="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6_タイトル スライド">
    <p:spTree>
      <p:nvGrpSpPr>
        <p:cNvPr id="1" name=""/>
        <p:cNvGrpSpPr/>
        <p:nvPr/>
      </p:nvGrpSpPr>
      <p:grpSpPr>
        <a:xfrm>
          <a:off x="0" y="0"/>
          <a:ext cx="0" cy="0"/>
          <a:chOff x="0" y="0"/>
          <a:chExt cx="0" cy="0"/>
        </a:xfrm>
      </p:grpSpPr>
      <p:pic>
        <p:nvPicPr>
          <p:cNvPr id="2" name="Picture 2" descr="PEtemplate"/>
          <p:cNvPicPr>
            <a:picLocks noChangeAspect="1" noChangeArrowheads="1"/>
          </p:cNvPicPr>
          <p:nvPr/>
        </p:nvPicPr>
        <p:blipFill>
          <a:blip r:embed="rId2" cstate="print">
            <a:lum bright="-18000" contrast="-18000"/>
          </a:blip>
          <a:srcRect/>
          <a:stretch>
            <a:fillRect/>
          </a:stretch>
        </p:blipFill>
        <p:spPr bwMode="hidden">
          <a:xfrm>
            <a:off x="0" y="0"/>
            <a:ext cx="9144000" cy="6858000"/>
          </a:xfrm>
          <a:prstGeom prst="rect">
            <a:avLst/>
          </a:prstGeom>
          <a:noFill/>
          <a:ln w="9525">
            <a:noFill/>
            <a:miter lim="800000"/>
            <a:headEnd/>
            <a:tailEnd/>
          </a:ln>
        </p:spPr>
      </p:pic>
      <p:sp>
        <p:nvSpPr>
          <p:cNvPr id="4" name="Rectangle 5"/>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fontAlgn="auto">
              <a:lnSpc>
                <a:spcPct val="100000"/>
              </a:lnSpc>
              <a:spcBef>
                <a:spcPts val="0"/>
              </a:spcBef>
              <a:spcAft>
                <a:spcPct val="0"/>
              </a:spcAft>
              <a:buClrTx/>
              <a:buSzTx/>
              <a:defRPr sz="1400">
                <a:latin typeface="+mn-lt"/>
                <a:ea typeface="+mn-ea"/>
              </a:defRPr>
            </a:lvl1pPr>
          </a:lstStyle>
          <a:p>
            <a:pPr>
              <a:defRPr/>
            </a:pPr>
            <a:endParaRPr lang="en-US" altLang="ja-JP" dirty="0"/>
          </a:p>
        </p:txBody>
      </p:sp>
      <p:sp>
        <p:nvSpPr>
          <p:cNvPr id="5" name="Rectangle 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wrap="square" numCol="1" anchor="t" anchorCtr="0" compatLnSpc="1">
            <a:prstTxWarp prst="textNoShape">
              <a:avLst/>
            </a:prstTxWarp>
          </a:bodyPr>
          <a:lstStyle>
            <a:lvl1pPr>
              <a:lnSpc>
                <a:spcPct val="100000"/>
              </a:lnSpc>
              <a:spcAft>
                <a:spcPct val="0"/>
              </a:spcAft>
              <a:buClrTx/>
              <a:buSzTx/>
              <a:defRPr sz="1400"/>
            </a:lvl1pPr>
          </a:lstStyle>
          <a:p>
            <a:pPr>
              <a:defRPr/>
            </a:pPr>
            <a:endParaRPr lang="en-US" altLang="ja-JP" dirty="0"/>
          </a:p>
        </p:txBody>
      </p:sp>
      <p:sp>
        <p:nvSpPr>
          <p:cNvPr id="6" name="Rectangle 7"/>
          <p:cNvSpPr>
            <a:spLocks noGrp="1" noChangeArrowheads="1"/>
          </p:cNvSpPr>
          <p:nvPr>
            <p:ph type="sldNum" sz="quarter" idx="12"/>
          </p:nvPr>
        </p:nvSpPr>
        <p:spPr bwMode="auto">
          <a:xfrm>
            <a:off x="6500813" y="5500688"/>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fontAlgn="auto">
              <a:lnSpc>
                <a:spcPct val="100000"/>
              </a:lnSpc>
              <a:spcBef>
                <a:spcPts val="0"/>
              </a:spcBef>
              <a:spcAft>
                <a:spcPct val="0"/>
              </a:spcAft>
              <a:buClrTx/>
              <a:buSzTx/>
              <a:defRPr sz="1400">
                <a:latin typeface="+mn-lt"/>
                <a:ea typeface="+mn-ea"/>
              </a:defRPr>
            </a:lvl1pPr>
          </a:lstStyle>
          <a:p>
            <a:pPr>
              <a:defRPr/>
            </a:pPr>
            <a:fld id="{FCAC2161-9101-4F8F-896C-C2F2F3BEB58B}" type="slidenum">
              <a:rPr lang="ja-JP" altLang="en-US"/>
              <a:pPr>
                <a:defRPr/>
              </a:pPr>
              <a:t>‹#›</a:t>
            </a:fld>
            <a:endParaRPr lang="en-US" altLang="ja-JP" dirty="0"/>
          </a:p>
        </p:txBody>
      </p:sp>
      <p:sp>
        <p:nvSpPr>
          <p:cNvPr id="7" name="正方形/長方形 6"/>
          <p:cNvSpPr/>
          <p:nvPr userDrawn="1"/>
        </p:nvSpPr>
        <p:spPr>
          <a:xfrm>
            <a:off x="7184629" y="6382434"/>
            <a:ext cx="1954381" cy="646331"/>
          </a:xfrm>
          <a:prstGeom prst="rect">
            <a:avLst/>
          </a:prstGeom>
        </p:spPr>
        <p:txBody>
          <a:bodyPr wrap="none">
            <a:spAutoFit/>
          </a:bodyPr>
          <a:lstStyle/>
          <a:p>
            <a:r>
              <a:rPr kumimoji="1" lang="ja-JP" altLang="en-US" sz="1800" kern="1200" baseline="0" dirty="0" smtClean="0">
                <a:solidFill>
                  <a:srgbClr val="FF0000"/>
                </a:solidFill>
                <a:latin typeface="Arial" pitchFamily="34" charset="0"/>
                <a:ea typeface="ＭＳ Ｐゴシック" pitchFamily="50" charset="-128"/>
                <a:cs typeface="+mn-cs"/>
              </a:rPr>
              <a:t>札幌　</a:t>
            </a:r>
            <a:r>
              <a:rPr kumimoji="1" lang="en-US" altLang="ja-JP" sz="1800" kern="1200" baseline="0" dirty="0" smtClean="0">
                <a:solidFill>
                  <a:srgbClr val="FF0000"/>
                </a:solidFill>
                <a:latin typeface="Arial" pitchFamily="34" charset="0"/>
                <a:ea typeface="ＭＳ Ｐゴシック" pitchFamily="50" charset="-128"/>
                <a:cs typeface="+mn-cs"/>
              </a:rPr>
              <a:t>2015.12.05</a:t>
            </a:r>
          </a:p>
          <a:p>
            <a:endParaRPr lang="ja-JP" altLang="en-US" dirty="0">
              <a:solidFill>
                <a:srgbClr val="FF0000"/>
              </a:solidFill>
            </a:endParaRPr>
          </a:p>
        </p:txBody>
      </p:sp>
    </p:spTree>
    <p:extLst>
      <p:ext uri="{BB962C8B-B14F-4D97-AF65-F5344CB8AC3E}">
        <p14:creationId xmlns:p14="http://schemas.microsoft.com/office/powerpoint/2010/main" val="2564312856"/>
      </p:ext>
    </p:extLst>
  </p:cSld>
  <p:clrMapOvr>
    <a:masterClrMapping/>
  </p:clrMapOvr>
  <p:transition>
    <p:wipe dir="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7_タイトル スライド">
    <p:spTree>
      <p:nvGrpSpPr>
        <p:cNvPr id="1" name=""/>
        <p:cNvGrpSpPr/>
        <p:nvPr/>
      </p:nvGrpSpPr>
      <p:grpSpPr>
        <a:xfrm>
          <a:off x="0" y="0"/>
          <a:ext cx="0" cy="0"/>
          <a:chOff x="0" y="0"/>
          <a:chExt cx="0" cy="0"/>
        </a:xfrm>
      </p:grpSpPr>
      <p:pic>
        <p:nvPicPr>
          <p:cNvPr id="2" name="Picture 2" descr="PEtemplate"/>
          <p:cNvPicPr>
            <a:picLocks noChangeAspect="1" noChangeArrowheads="1"/>
          </p:cNvPicPr>
          <p:nvPr/>
        </p:nvPicPr>
        <p:blipFill>
          <a:blip r:embed="rId2" cstate="print">
            <a:lum bright="-18000" contrast="-18000"/>
          </a:blip>
          <a:srcRect/>
          <a:stretch>
            <a:fillRect/>
          </a:stretch>
        </p:blipFill>
        <p:spPr bwMode="hidden">
          <a:xfrm>
            <a:off x="0" y="0"/>
            <a:ext cx="9144000" cy="6858000"/>
          </a:xfrm>
          <a:prstGeom prst="rect">
            <a:avLst/>
          </a:prstGeom>
          <a:noFill/>
          <a:ln w="9525">
            <a:noFill/>
            <a:miter lim="800000"/>
            <a:headEnd/>
            <a:tailEnd/>
          </a:ln>
        </p:spPr>
      </p:pic>
      <p:sp>
        <p:nvSpPr>
          <p:cNvPr id="4" name="Rectangle 5"/>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fontAlgn="auto">
              <a:lnSpc>
                <a:spcPct val="100000"/>
              </a:lnSpc>
              <a:spcBef>
                <a:spcPts val="0"/>
              </a:spcBef>
              <a:spcAft>
                <a:spcPct val="0"/>
              </a:spcAft>
              <a:buClrTx/>
              <a:buSzTx/>
              <a:defRPr sz="1400">
                <a:latin typeface="+mn-lt"/>
                <a:ea typeface="+mn-ea"/>
              </a:defRPr>
            </a:lvl1pPr>
          </a:lstStyle>
          <a:p>
            <a:pPr>
              <a:defRPr/>
            </a:pPr>
            <a:endParaRPr lang="en-US" altLang="ja-JP" dirty="0"/>
          </a:p>
        </p:txBody>
      </p:sp>
      <p:sp>
        <p:nvSpPr>
          <p:cNvPr id="5" name="Rectangle 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wrap="square" numCol="1" anchor="t" anchorCtr="0" compatLnSpc="1">
            <a:prstTxWarp prst="textNoShape">
              <a:avLst/>
            </a:prstTxWarp>
          </a:bodyPr>
          <a:lstStyle>
            <a:lvl1pPr>
              <a:lnSpc>
                <a:spcPct val="100000"/>
              </a:lnSpc>
              <a:spcAft>
                <a:spcPct val="0"/>
              </a:spcAft>
              <a:buClrTx/>
              <a:buSzTx/>
              <a:defRPr sz="1400"/>
            </a:lvl1pPr>
          </a:lstStyle>
          <a:p>
            <a:pPr>
              <a:defRPr/>
            </a:pPr>
            <a:endParaRPr lang="en-US" altLang="ja-JP" dirty="0"/>
          </a:p>
        </p:txBody>
      </p:sp>
      <p:sp>
        <p:nvSpPr>
          <p:cNvPr id="6" name="Rectangle 7"/>
          <p:cNvSpPr>
            <a:spLocks noGrp="1" noChangeArrowheads="1"/>
          </p:cNvSpPr>
          <p:nvPr>
            <p:ph type="sldNum" sz="quarter" idx="12"/>
          </p:nvPr>
        </p:nvSpPr>
        <p:spPr bwMode="auto">
          <a:xfrm>
            <a:off x="6500813" y="5500688"/>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fontAlgn="auto">
              <a:lnSpc>
                <a:spcPct val="100000"/>
              </a:lnSpc>
              <a:spcBef>
                <a:spcPts val="0"/>
              </a:spcBef>
              <a:spcAft>
                <a:spcPct val="0"/>
              </a:spcAft>
              <a:buClrTx/>
              <a:buSzTx/>
              <a:defRPr sz="1400">
                <a:latin typeface="+mn-lt"/>
                <a:ea typeface="+mn-ea"/>
              </a:defRPr>
            </a:lvl1pPr>
          </a:lstStyle>
          <a:p>
            <a:pPr>
              <a:defRPr/>
            </a:pPr>
            <a:fld id="{FCAC2161-9101-4F8F-896C-C2F2F3BEB58B}" type="slidenum">
              <a:rPr lang="ja-JP" altLang="en-US"/>
              <a:pPr>
                <a:defRPr/>
              </a:pPr>
              <a:t>‹#›</a:t>
            </a:fld>
            <a:endParaRPr lang="en-US" altLang="ja-JP" dirty="0"/>
          </a:p>
        </p:txBody>
      </p:sp>
      <p:sp>
        <p:nvSpPr>
          <p:cNvPr id="7" name="正方形/長方形 6"/>
          <p:cNvSpPr/>
          <p:nvPr userDrawn="1"/>
        </p:nvSpPr>
        <p:spPr>
          <a:xfrm>
            <a:off x="7184629" y="6382434"/>
            <a:ext cx="1954381" cy="646331"/>
          </a:xfrm>
          <a:prstGeom prst="rect">
            <a:avLst/>
          </a:prstGeom>
        </p:spPr>
        <p:txBody>
          <a:bodyPr wrap="none">
            <a:spAutoFit/>
          </a:bodyPr>
          <a:lstStyle/>
          <a:p>
            <a:r>
              <a:rPr kumimoji="1" lang="ja-JP" altLang="en-US" sz="1800" kern="1200" baseline="0" dirty="0" smtClean="0">
                <a:solidFill>
                  <a:srgbClr val="FF0000"/>
                </a:solidFill>
                <a:latin typeface="Arial" pitchFamily="34" charset="0"/>
                <a:ea typeface="ＭＳ Ｐゴシック" pitchFamily="50" charset="-128"/>
                <a:cs typeface="+mn-cs"/>
              </a:rPr>
              <a:t>札幌　</a:t>
            </a:r>
            <a:r>
              <a:rPr kumimoji="1" lang="en-US" altLang="ja-JP" sz="1800" kern="1200" baseline="0" dirty="0" smtClean="0">
                <a:solidFill>
                  <a:srgbClr val="FF0000"/>
                </a:solidFill>
                <a:latin typeface="Arial" pitchFamily="34" charset="0"/>
                <a:ea typeface="ＭＳ Ｐゴシック" pitchFamily="50" charset="-128"/>
                <a:cs typeface="+mn-cs"/>
              </a:rPr>
              <a:t>2015.12.05</a:t>
            </a:r>
          </a:p>
          <a:p>
            <a:endParaRPr lang="ja-JP" altLang="en-US" dirty="0">
              <a:solidFill>
                <a:srgbClr val="FF0000"/>
              </a:solidFill>
            </a:endParaRPr>
          </a:p>
        </p:txBody>
      </p:sp>
    </p:spTree>
    <p:extLst>
      <p:ext uri="{BB962C8B-B14F-4D97-AF65-F5344CB8AC3E}">
        <p14:creationId xmlns:p14="http://schemas.microsoft.com/office/powerpoint/2010/main" val="2613718205"/>
      </p:ext>
    </p:extLst>
  </p:cSld>
  <p:clrMapOvr>
    <a:masterClrMapping/>
  </p:clrMapOvr>
  <p:transition>
    <p:wipe dir="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8_タイトル スライド">
    <p:spTree>
      <p:nvGrpSpPr>
        <p:cNvPr id="1" name=""/>
        <p:cNvGrpSpPr/>
        <p:nvPr/>
      </p:nvGrpSpPr>
      <p:grpSpPr>
        <a:xfrm>
          <a:off x="0" y="0"/>
          <a:ext cx="0" cy="0"/>
          <a:chOff x="0" y="0"/>
          <a:chExt cx="0" cy="0"/>
        </a:xfrm>
      </p:grpSpPr>
      <p:pic>
        <p:nvPicPr>
          <p:cNvPr id="2" name="Picture 2" descr="PEtemplate"/>
          <p:cNvPicPr>
            <a:picLocks noChangeAspect="1" noChangeArrowheads="1"/>
          </p:cNvPicPr>
          <p:nvPr/>
        </p:nvPicPr>
        <p:blipFill>
          <a:blip r:embed="rId2" cstate="print">
            <a:lum bright="-18000" contrast="-18000"/>
          </a:blip>
          <a:srcRect/>
          <a:stretch>
            <a:fillRect/>
          </a:stretch>
        </p:blipFill>
        <p:spPr bwMode="hidden">
          <a:xfrm>
            <a:off x="0" y="0"/>
            <a:ext cx="9144000" cy="6858000"/>
          </a:xfrm>
          <a:prstGeom prst="rect">
            <a:avLst/>
          </a:prstGeom>
          <a:noFill/>
          <a:ln w="9525">
            <a:noFill/>
            <a:miter lim="800000"/>
            <a:headEnd/>
            <a:tailEnd/>
          </a:ln>
        </p:spPr>
      </p:pic>
      <p:sp>
        <p:nvSpPr>
          <p:cNvPr id="4" name="Rectangle 5"/>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fontAlgn="auto">
              <a:lnSpc>
                <a:spcPct val="100000"/>
              </a:lnSpc>
              <a:spcBef>
                <a:spcPts val="0"/>
              </a:spcBef>
              <a:spcAft>
                <a:spcPct val="0"/>
              </a:spcAft>
              <a:buClrTx/>
              <a:buSzTx/>
              <a:defRPr sz="1400">
                <a:latin typeface="+mn-lt"/>
                <a:ea typeface="+mn-ea"/>
              </a:defRPr>
            </a:lvl1pPr>
          </a:lstStyle>
          <a:p>
            <a:pPr>
              <a:defRPr/>
            </a:pPr>
            <a:endParaRPr lang="en-US" altLang="ja-JP" dirty="0"/>
          </a:p>
        </p:txBody>
      </p:sp>
      <p:sp>
        <p:nvSpPr>
          <p:cNvPr id="5" name="Rectangle 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wrap="square" numCol="1" anchor="t" anchorCtr="0" compatLnSpc="1">
            <a:prstTxWarp prst="textNoShape">
              <a:avLst/>
            </a:prstTxWarp>
          </a:bodyPr>
          <a:lstStyle>
            <a:lvl1pPr>
              <a:lnSpc>
                <a:spcPct val="100000"/>
              </a:lnSpc>
              <a:spcAft>
                <a:spcPct val="0"/>
              </a:spcAft>
              <a:buClrTx/>
              <a:buSzTx/>
              <a:defRPr sz="1400"/>
            </a:lvl1pPr>
          </a:lstStyle>
          <a:p>
            <a:pPr>
              <a:defRPr/>
            </a:pPr>
            <a:endParaRPr lang="en-US" altLang="ja-JP" dirty="0"/>
          </a:p>
        </p:txBody>
      </p:sp>
      <p:sp>
        <p:nvSpPr>
          <p:cNvPr id="6" name="Rectangle 7"/>
          <p:cNvSpPr>
            <a:spLocks noGrp="1" noChangeArrowheads="1"/>
          </p:cNvSpPr>
          <p:nvPr>
            <p:ph type="sldNum" sz="quarter" idx="12"/>
          </p:nvPr>
        </p:nvSpPr>
        <p:spPr bwMode="auto">
          <a:xfrm>
            <a:off x="6500813" y="5500688"/>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fontAlgn="auto">
              <a:lnSpc>
                <a:spcPct val="100000"/>
              </a:lnSpc>
              <a:spcBef>
                <a:spcPts val="0"/>
              </a:spcBef>
              <a:spcAft>
                <a:spcPct val="0"/>
              </a:spcAft>
              <a:buClrTx/>
              <a:buSzTx/>
              <a:defRPr sz="1400">
                <a:latin typeface="+mn-lt"/>
                <a:ea typeface="+mn-ea"/>
              </a:defRPr>
            </a:lvl1pPr>
          </a:lstStyle>
          <a:p>
            <a:pPr>
              <a:defRPr/>
            </a:pPr>
            <a:fld id="{FCAC2161-9101-4F8F-896C-C2F2F3BEB58B}" type="slidenum">
              <a:rPr lang="ja-JP" altLang="en-US"/>
              <a:pPr>
                <a:defRPr/>
              </a:pPr>
              <a:t>‹#›</a:t>
            </a:fld>
            <a:endParaRPr lang="en-US" altLang="ja-JP" dirty="0"/>
          </a:p>
        </p:txBody>
      </p:sp>
      <p:sp>
        <p:nvSpPr>
          <p:cNvPr id="7" name="正方形/長方形 6"/>
          <p:cNvSpPr/>
          <p:nvPr userDrawn="1"/>
        </p:nvSpPr>
        <p:spPr>
          <a:xfrm>
            <a:off x="7184629" y="6382434"/>
            <a:ext cx="1954381" cy="646331"/>
          </a:xfrm>
          <a:prstGeom prst="rect">
            <a:avLst/>
          </a:prstGeom>
        </p:spPr>
        <p:txBody>
          <a:bodyPr wrap="none">
            <a:spAutoFit/>
          </a:bodyPr>
          <a:lstStyle/>
          <a:p>
            <a:r>
              <a:rPr kumimoji="1" lang="ja-JP" altLang="en-US" sz="1800" kern="1200" baseline="0" dirty="0" smtClean="0">
                <a:solidFill>
                  <a:srgbClr val="FF0000"/>
                </a:solidFill>
                <a:latin typeface="Arial" pitchFamily="34" charset="0"/>
                <a:ea typeface="ＭＳ Ｐゴシック" pitchFamily="50" charset="-128"/>
                <a:cs typeface="+mn-cs"/>
              </a:rPr>
              <a:t>札幌　</a:t>
            </a:r>
            <a:r>
              <a:rPr kumimoji="1" lang="en-US" altLang="ja-JP" sz="1800" kern="1200" baseline="0" dirty="0" smtClean="0">
                <a:solidFill>
                  <a:srgbClr val="FF0000"/>
                </a:solidFill>
                <a:latin typeface="Arial" pitchFamily="34" charset="0"/>
                <a:ea typeface="ＭＳ Ｐゴシック" pitchFamily="50" charset="-128"/>
                <a:cs typeface="+mn-cs"/>
              </a:rPr>
              <a:t>2015.12.05</a:t>
            </a:r>
          </a:p>
          <a:p>
            <a:endParaRPr lang="ja-JP" altLang="en-US" dirty="0">
              <a:solidFill>
                <a:srgbClr val="FF0000"/>
              </a:solidFill>
            </a:endParaRPr>
          </a:p>
        </p:txBody>
      </p:sp>
    </p:spTree>
    <p:extLst>
      <p:ext uri="{BB962C8B-B14F-4D97-AF65-F5344CB8AC3E}">
        <p14:creationId xmlns:p14="http://schemas.microsoft.com/office/powerpoint/2010/main" val="1470815450"/>
      </p:ext>
    </p:extLst>
  </p:cSld>
  <p:clrMapOvr>
    <a:masterClrMapping/>
  </p:clrMapOvr>
  <p:transition>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9_タイトル スライド">
    <p:spTree>
      <p:nvGrpSpPr>
        <p:cNvPr id="1" name=""/>
        <p:cNvGrpSpPr/>
        <p:nvPr/>
      </p:nvGrpSpPr>
      <p:grpSpPr>
        <a:xfrm>
          <a:off x="0" y="0"/>
          <a:ext cx="0" cy="0"/>
          <a:chOff x="0" y="0"/>
          <a:chExt cx="0" cy="0"/>
        </a:xfrm>
      </p:grpSpPr>
      <p:pic>
        <p:nvPicPr>
          <p:cNvPr id="2" name="Picture 2" descr="PEtemplate"/>
          <p:cNvPicPr>
            <a:picLocks noChangeAspect="1" noChangeArrowheads="1"/>
          </p:cNvPicPr>
          <p:nvPr/>
        </p:nvPicPr>
        <p:blipFill>
          <a:blip r:embed="rId2" cstate="print">
            <a:lum bright="-18000" contrast="-18000"/>
          </a:blip>
          <a:srcRect/>
          <a:stretch>
            <a:fillRect/>
          </a:stretch>
        </p:blipFill>
        <p:spPr bwMode="hidden">
          <a:xfrm>
            <a:off x="0" y="0"/>
            <a:ext cx="9144000" cy="6858000"/>
          </a:xfrm>
          <a:prstGeom prst="rect">
            <a:avLst/>
          </a:prstGeom>
          <a:noFill/>
          <a:ln w="9525">
            <a:noFill/>
            <a:miter lim="800000"/>
            <a:headEnd/>
            <a:tailEnd/>
          </a:ln>
        </p:spPr>
      </p:pic>
      <p:sp>
        <p:nvSpPr>
          <p:cNvPr id="4" name="Rectangle 5"/>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fontAlgn="auto">
              <a:lnSpc>
                <a:spcPct val="100000"/>
              </a:lnSpc>
              <a:spcBef>
                <a:spcPts val="0"/>
              </a:spcBef>
              <a:spcAft>
                <a:spcPct val="0"/>
              </a:spcAft>
              <a:buClrTx/>
              <a:buSzTx/>
              <a:defRPr sz="1400">
                <a:latin typeface="+mn-lt"/>
                <a:ea typeface="+mn-ea"/>
              </a:defRPr>
            </a:lvl1pPr>
          </a:lstStyle>
          <a:p>
            <a:pPr>
              <a:defRPr/>
            </a:pPr>
            <a:endParaRPr lang="en-US" altLang="ja-JP" dirty="0"/>
          </a:p>
        </p:txBody>
      </p:sp>
      <p:sp>
        <p:nvSpPr>
          <p:cNvPr id="5" name="Rectangle 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wrap="square" numCol="1" anchor="t" anchorCtr="0" compatLnSpc="1">
            <a:prstTxWarp prst="textNoShape">
              <a:avLst/>
            </a:prstTxWarp>
          </a:bodyPr>
          <a:lstStyle>
            <a:lvl1pPr>
              <a:lnSpc>
                <a:spcPct val="100000"/>
              </a:lnSpc>
              <a:spcAft>
                <a:spcPct val="0"/>
              </a:spcAft>
              <a:buClrTx/>
              <a:buSzTx/>
              <a:defRPr sz="1400"/>
            </a:lvl1pPr>
          </a:lstStyle>
          <a:p>
            <a:pPr>
              <a:defRPr/>
            </a:pPr>
            <a:endParaRPr lang="en-US" altLang="ja-JP" dirty="0"/>
          </a:p>
        </p:txBody>
      </p:sp>
      <p:sp>
        <p:nvSpPr>
          <p:cNvPr id="6" name="Rectangle 7"/>
          <p:cNvSpPr>
            <a:spLocks noGrp="1" noChangeArrowheads="1"/>
          </p:cNvSpPr>
          <p:nvPr>
            <p:ph type="sldNum" sz="quarter" idx="12"/>
          </p:nvPr>
        </p:nvSpPr>
        <p:spPr bwMode="auto">
          <a:xfrm>
            <a:off x="6500813" y="5500688"/>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fontAlgn="auto">
              <a:lnSpc>
                <a:spcPct val="100000"/>
              </a:lnSpc>
              <a:spcBef>
                <a:spcPts val="0"/>
              </a:spcBef>
              <a:spcAft>
                <a:spcPct val="0"/>
              </a:spcAft>
              <a:buClrTx/>
              <a:buSzTx/>
              <a:defRPr sz="1400">
                <a:latin typeface="+mn-lt"/>
                <a:ea typeface="+mn-ea"/>
              </a:defRPr>
            </a:lvl1pPr>
          </a:lstStyle>
          <a:p>
            <a:pPr>
              <a:defRPr/>
            </a:pPr>
            <a:fld id="{FCAC2161-9101-4F8F-896C-C2F2F3BEB58B}" type="slidenum">
              <a:rPr lang="ja-JP" altLang="en-US"/>
              <a:pPr>
                <a:defRPr/>
              </a:pPr>
              <a:t>‹#›</a:t>
            </a:fld>
            <a:endParaRPr lang="en-US" altLang="ja-JP" dirty="0"/>
          </a:p>
        </p:txBody>
      </p:sp>
      <p:sp>
        <p:nvSpPr>
          <p:cNvPr id="7" name="正方形/長方形 6"/>
          <p:cNvSpPr/>
          <p:nvPr userDrawn="1"/>
        </p:nvSpPr>
        <p:spPr>
          <a:xfrm>
            <a:off x="6732240" y="6488668"/>
            <a:ext cx="2266454" cy="369332"/>
          </a:xfrm>
          <a:prstGeom prst="rect">
            <a:avLst/>
          </a:prstGeom>
        </p:spPr>
        <p:txBody>
          <a:bodyPr wrap="none">
            <a:spAutoFit/>
          </a:bodyPr>
          <a:lstStyle/>
          <a:p>
            <a:r>
              <a:rPr kumimoji="1" lang="en-US" altLang="ja-JP" sz="1800" kern="1200" dirty="0" smtClean="0">
                <a:solidFill>
                  <a:srgbClr val="FF0000"/>
                </a:solidFill>
                <a:latin typeface="Arial" pitchFamily="34" charset="0"/>
                <a:ea typeface="ＭＳ Ｐゴシック" pitchFamily="50" charset="-128"/>
                <a:cs typeface="+mn-cs"/>
              </a:rPr>
              <a:t>Time</a:t>
            </a:r>
            <a:r>
              <a:rPr kumimoji="1" lang="en-US" altLang="ja-JP" sz="1800" kern="1200" baseline="0" dirty="0" smtClean="0">
                <a:solidFill>
                  <a:srgbClr val="FF0000"/>
                </a:solidFill>
                <a:latin typeface="Arial" pitchFamily="34" charset="0"/>
                <a:ea typeface="ＭＳ Ｐゴシック" pitchFamily="50" charset="-128"/>
                <a:cs typeface="+mn-cs"/>
              </a:rPr>
              <a:t> Travel Meeting</a:t>
            </a:r>
            <a:endParaRPr lang="ja-JP" altLang="en-US" dirty="0">
              <a:solidFill>
                <a:srgbClr val="FF0000"/>
              </a:solidFill>
            </a:endParaRPr>
          </a:p>
        </p:txBody>
      </p:sp>
    </p:spTree>
    <p:extLst>
      <p:ext uri="{BB962C8B-B14F-4D97-AF65-F5344CB8AC3E}">
        <p14:creationId xmlns:p14="http://schemas.microsoft.com/office/powerpoint/2010/main" val="1278121743"/>
      </p:ext>
    </p:extLst>
  </p:cSld>
  <p:clrMapOvr>
    <a:masterClrMapping/>
  </p:clrMapOvr>
  <p:transition>
    <p:wipe dir="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0_タイトル スライド">
    <p:spTree>
      <p:nvGrpSpPr>
        <p:cNvPr id="1" name=""/>
        <p:cNvGrpSpPr/>
        <p:nvPr/>
      </p:nvGrpSpPr>
      <p:grpSpPr>
        <a:xfrm>
          <a:off x="0" y="0"/>
          <a:ext cx="0" cy="0"/>
          <a:chOff x="0" y="0"/>
          <a:chExt cx="0" cy="0"/>
        </a:xfrm>
      </p:grpSpPr>
      <p:pic>
        <p:nvPicPr>
          <p:cNvPr id="2" name="Picture 2" descr="PEtemplate"/>
          <p:cNvPicPr>
            <a:picLocks noChangeAspect="1" noChangeArrowheads="1"/>
          </p:cNvPicPr>
          <p:nvPr/>
        </p:nvPicPr>
        <p:blipFill>
          <a:blip r:embed="rId2" cstate="print">
            <a:lum bright="-18000" contrast="-18000"/>
          </a:blip>
          <a:srcRect/>
          <a:stretch>
            <a:fillRect/>
          </a:stretch>
        </p:blipFill>
        <p:spPr bwMode="hidden">
          <a:xfrm>
            <a:off x="0" y="0"/>
            <a:ext cx="9144000" cy="6858000"/>
          </a:xfrm>
          <a:prstGeom prst="rect">
            <a:avLst/>
          </a:prstGeom>
          <a:noFill/>
          <a:ln w="9525">
            <a:noFill/>
            <a:miter lim="800000"/>
            <a:headEnd/>
            <a:tailEnd/>
          </a:ln>
        </p:spPr>
      </p:pic>
      <p:sp>
        <p:nvSpPr>
          <p:cNvPr id="4" name="Rectangle 5"/>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fontAlgn="auto">
              <a:lnSpc>
                <a:spcPct val="100000"/>
              </a:lnSpc>
              <a:spcBef>
                <a:spcPts val="0"/>
              </a:spcBef>
              <a:spcAft>
                <a:spcPct val="0"/>
              </a:spcAft>
              <a:buClrTx/>
              <a:buSzTx/>
              <a:defRPr sz="1400">
                <a:latin typeface="+mn-lt"/>
                <a:ea typeface="+mn-ea"/>
              </a:defRPr>
            </a:lvl1pPr>
          </a:lstStyle>
          <a:p>
            <a:pPr>
              <a:defRPr/>
            </a:pPr>
            <a:endParaRPr lang="en-US" altLang="ja-JP" dirty="0"/>
          </a:p>
        </p:txBody>
      </p:sp>
      <p:sp>
        <p:nvSpPr>
          <p:cNvPr id="5" name="Rectangle 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wrap="square" numCol="1" anchor="t" anchorCtr="0" compatLnSpc="1">
            <a:prstTxWarp prst="textNoShape">
              <a:avLst/>
            </a:prstTxWarp>
          </a:bodyPr>
          <a:lstStyle>
            <a:lvl1pPr>
              <a:lnSpc>
                <a:spcPct val="100000"/>
              </a:lnSpc>
              <a:spcAft>
                <a:spcPct val="0"/>
              </a:spcAft>
              <a:buClrTx/>
              <a:buSzTx/>
              <a:defRPr sz="1400"/>
            </a:lvl1pPr>
          </a:lstStyle>
          <a:p>
            <a:pPr>
              <a:defRPr/>
            </a:pPr>
            <a:endParaRPr lang="en-US" altLang="ja-JP" dirty="0"/>
          </a:p>
        </p:txBody>
      </p:sp>
      <p:sp>
        <p:nvSpPr>
          <p:cNvPr id="6" name="Rectangle 7"/>
          <p:cNvSpPr>
            <a:spLocks noGrp="1" noChangeArrowheads="1"/>
          </p:cNvSpPr>
          <p:nvPr>
            <p:ph type="sldNum" sz="quarter" idx="12"/>
          </p:nvPr>
        </p:nvSpPr>
        <p:spPr bwMode="auto">
          <a:xfrm>
            <a:off x="6500813" y="5500688"/>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fontAlgn="auto">
              <a:lnSpc>
                <a:spcPct val="100000"/>
              </a:lnSpc>
              <a:spcBef>
                <a:spcPts val="0"/>
              </a:spcBef>
              <a:spcAft>
                <a:spcPct val="0"/>
              </a:spcAft>
              <a:buClrTx/>
              <a:buSzTx/>
              <a:defRPr sz="1400">
                <a:latin typeface="+mn-lt"/>
                <a:ea typeface="+mn-ea"/>
              </a:defRPr>
            </a:lvl1pPr>
          </a:lstStyle>
          <a:p>
            <a:pPr>
              <a:defRPr/>
            </a:pPr>
            <a:fld id="{FCAC2161-9101-4F8F-896C-C2F2F3BEB58B}" type="slidenum">
              <a:rPr lang="ja-JP" altLang="en-US"/>
              <a:pPr>
                <a:defRPr/>
              </a:pPr>
              <a:t>‹#›</a:t>
            </a:fld>
            <a:endParaRPr lang="en-US" altLang="ja-JP" dirty="0"/>
          </a:p>
        </p:txBody>
      </p:sp>
      <p:sp>
        <p:nvSpPr>
          <p:cNvPr id="7" name="正方形/長方形 6"/>
          <p:cNvSpPr/>
          <p:nvPr userDrawn="1"/>
        </p:nvSpPr>
        <p:spPr>
          <a:xfrm>
            <a:off x="7601329" y="6477000"/>
            <a:ext cx="1210588" cy="369332"/>
          </a:xfrm>
          <a:prstGeom prst="rect">
            <a:avLst/>
          </a:prstGeom>
        </p:spPr>
        <p:txBody>
          <a:bodyPr wrap="none">
            <a:spAutoFit/>
          </a:bodyPr>
          <a:lstStyle/>
          <a:p>
            <a:r>
              <a:rPr kumimoji="1" lang="en-US" altLang="ja-JP" sz="1800" kern="1200" dirty="0" smtClean="0">
                <a:solidFill>
                  <a:srgbClr val="FF0000"/>
                </a:solidFill>
                <a:latin typeface="Arial" pitchFamily="34" charset="0"/>
                <a:ea typeface="ＭＳ Ｐゴシック" pitchFamily="50" charset="-128"/>
                <a:cs typeface="+mn-cs"/>
              </a:rPr>
              <a:t>JCR 2016</a:t>
            </a:r>
            <a:endParaRPr lang="ja-JP" altLang="en-US" dirty="0">
              <a:solidFill>
                <a:srgbClr val="FF0000"/>
              </a:solidFill>
            </a:endParaRPr>
          </a:p>
        </p:txBody>
      </p:sp>
    </p:spTree>
    <p:extLst>
      <p:ext uri="{BB962C8B-B14F-4D97-AF65-F5344CB8AC3E}">
        <p14:creationId xmlns:p14="http://schemas.microsoft.com/office/powerpoint/2010/main" val="3352844663"/>
      </p:ext>
    </p:extLst>
  </p:cSld>
  <p:clrMapOvr>
    <a:masterClrMapping/>
  </p:clrMapOvr>
  <p:transition>
    <p:wipe dir="r"/>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1_タイトル スライド">
    <p:spTree>
      <p:nvGrpSpPr>
        <p:cNvPr id="1" name=""/>
        <p:cNvGrpSpPr/>
        <p:nvPr/>
      </p:nvGrpSpPr>
      <p:grpSpPr>
        <a:xfrm>
          <a:off x="0" y="0"/>
          <a:ext cx="0" cy="0"/>
          <a:chOff x="0" y="0"/>
          <a:chExt cx="0" cy="0"/>
        </a:xfrm>
      </p:grpSpPr>
      <p:pic>
        <p:nvPicPr>
          <p:cNvPr id="2" name="Picture 2" descr="PEtemplate"/>
          <p:cNvPicPr>
            <a:picLocks noChangeAspect="1" noChangeArrowheads="1"/>
          </p:cNvPicPr>
          <p:nvPr/>
        </p:nvPicPr>
        <p:blipFill>
          <a:blip r:embed="rId2" cstate="print">
            <a:lum bright="-18000" contrast="-18000"/>
          </a:blip>
          <a:srcRect/>
          <a:stretch>
            <a:fillRect/>
          </a:stretch>
        </p:blipFill>
        <p:spPr bwMode="hidden">
          <a:xfrm>
            <a:off x="0" y="0"/>
            <a:ext cx="9144000" cy="6858000"/>
          </a:xfrm>
          <a:prstGeom prst="rect">
            <a:avLst/>
          </a:prstGeom>
          <a:noFill/>
          <a:ln w="9525">
            <a:noFill/>
            <a:miter lim="800000"/>
            <a:headEnd/>
            <a:tailEnd/>
          </a:ln>
        </p:spPr>
      </p:pic>
      <p:sp>
        <p:nvSpPr>
          <p:cNvPr id="4" name="Rectangle 5"/>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fontAlgn="auto">
              <a:lnSpc>
                <a:spcPct val="100000"/>
              </a:lnSpc>
              <a:spcBef>
                <a:spcPts val="0"/>
              </a:spcBef>
              <a:spcAft>
                <a:spcPct val="0"/>
              </a:spcAft>
              <a:buClrTx/>
              <a:buSzTx/>
              <a:defRPr sz="1400">
                <a:latin typeface="+mn-lt"/>
                <a:ea typeface="+mn-ea"/>
              </a:defRPr>
            </a:lvl1pPr>
          </a:lstStyle>
          <a:p>
            <a:pPr>
              <a:defRPr/>
            </a:pPr>
            <a:endParaRPr lang="en-US" altLang="ja-JP" dirty="0"/>
          </a:p>
        </p:txBody>
      </p:sp>
      <p:sp>
        <p:nvSpPr>
          <p:cNvPr id="5" name="Rectangle 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wrap="square" numCol="1" anchor="t" anchorCtr="0" compatLnSpc="1">
            <a:prstTxWarp prst="textNoShape">
              <a:avLst/>
            </a:prstTxWarp>
          </a:bodyPr>
          <a:lstStyle>
            <a:lvl1pPr>
              <a:lnSpc>
                <a:spcPct val="100000"/>
              </a:lnSpc>
              <a:spcAft>
                <a:spcPct val="0"/>
              </a:spcAft>
              <a:buClrTx/>
              <a:buSzTx/>
              <a:defRPr sz="1400"/>
            </a:lvl1pPr>
          </a:lstStyle>
          <a:p>
            <a:pPr>
              <a:defRPr/>
            </a:pPr>
            <a:endParaRPr lang="en-US" altLang="ja-JP" dirty="0"/>
          </a:p>
        </p:txBody>
      </p:sp>
      <p:sp>
        <p:nvSpPr>
          <p:cNvPr id="6" name="Rectangle 7"/>
          <p:cNvSpPr>
            <a:spLocks noGrp="1" noChangeArrowheads="1"/>
          </p:cNvSpPr>
          <p:nvPr>
            <p:ph type="sldNum" sz="quarter" idx="12"/>
          </p:nvPr>
        </p:nvSpPr>
        <p:spPr bwMode="auto">
          <a:xfrm>
            <a:off x="6500813" y="5500688"/>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fontAlgn="auto">
              <a:lnSpc>
                <a:spcPct val="100000"/>
              </a:lnSpc>
              <a:spcBef>
                <a:spcPts val="0"/>
              </a:spcBef>
              <a:spcAft>
                <a:spcPct val="0"/>
              </a:spcAft>
              <a:buClrTx/>
              <a:buSzTx/>
              <a:defRPr sz="1400">
                <a:latin typeface="+mn-lt"/>
                <a:ea typeface="+mn-ea"/>
              </a:defRPr>
            </a:lvl1pPr>
          </a:lstStyle>
          <a:p>
            <a:pPr>
              <a:defRPr/>
            </a:pPr>
            <a:fld id="{FCAC2161-9101-4F8F-896C-C2F2F3BEB58B}" type="slidenum">
              <a:rPr lang="ja-JP" altLang="en-US"/>
              <a:pPr>
                <a:defRPr/>
              </a:pPr>
              <a:t>‹#›</a:t>
            </a:fld>
            <a:endParaRPr lang="en-US" altLang="ja-JP" dirty="0"/>
          </a:p>
        </p:txBody>
      </p:sp>
      <p:sp>
        <p:nvSpPr>
          <p:cNvPr id="7" name="正方形/長方形 6"/>
          <p:cNvSpPr/>
          <p:nvPr userDrawn="1"/>
        </p:nvSpPr>
        <p:spPr>
          <a:xfrm>
            <a:off x="6732240" y="6488668"/>
            <a:ext cx="2266454" cy="369332"/>
          </a:xfrm>
          <a:prstGeom prst="rect">
            <a:avLst/>
          </a:prstGeom>
        </p:spPr>
        <p:txBody>
          <a:bodyPr wrap="none">
            <a:spAutoFit/>
          </a:bodyPr>
          <a:lstStyle/>
          <a:p>
            <a:r>
              <a:rPr kumimoji="1" lang="en-US" altLang="ja-JP" sz="1800" kern="1200" dirty="0" smtClean="0">
                <a:solidFill>
                  <a:srgbClr val="FF0000"/>
                </a:solidFill>
                <a:latin typeface="Arial" pitchFamily="34" charset="0"/>
                <a:ea typeface="ＭＳ Ｐゴシック" pitchFamily="50" charset="-128"/>
                <a:cs typeface="+mn-cs"/>
              </a:rPr>
              <a:t>Time</a:t>
            </a:r>
            <a:r>
              <a:rPr kumimoji="1" lang="en-US" altLang="ja-JP" sz="1800" kern="1200" baseline="0" dirty="0" smtClean="0">
                <a:solidFill>
                  <a:srgbClr val="FF0000"/>
                </a:solidFill>
                <a:latin typeface="Arial" pitchFamily="34" charset="0"/>
                <a:ea typeface="ＭＳ Ｐゴシック" pitchFamily="50" charset="-128"/>
                <a:cs typeface="+mn-cs"/>
              </a:rPr>
              <a:t> Travel Meeting</a:t>
            </a:r>
            <a:endParaRPr lang="ja-JP" altLang="en-US" dirty="0">
              <a:solidFill>
                <a:srgbClr val="FF0000"/>
              </a:solidFill>
            </a:endParaRPr>
          </a:p>
        </p:txBody>
      </p:sp>
    </p:spTree>
    <p:extLst>
      <p:ext uri="{BB962C8B-B14F-4D97-AF65-F5344CB8AC3E}">
        <p14:creationId xmlns:p14="http://schemas.microsoft.com/office/powerpoint/2010/main" val="570218747"/>
      </p:ext>
    </p:extLst>
  </p:cSld>
  <p:clrMapOvr>
    <a:masterClrMapping/>
  </p:clrMapOvr>
  <p:transition>
    <p:wipe dir="r"/>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2_タイトル スライド">
    <p:spTree>
      <p:nvGrpSpPr>
        <p:cNvPr id="1" name=""/>
        <p:cNvGrpSpPr/>
        <p:nvPr/>
      </p:nvGrpSpPr>
      <p:grpSpPr>
        <a:xfrm>
          <a:off x="0" y="0"/>
          <a:ext cx="0" cy="0"/>
          <a:chOff x="0" y="0"/>
          <a:chExt cx="0" cy="0"/>
        </a:xfrm>
      </p:grpSpPr>
      <p:pic>
        <p:nvPicPr>
          <p:cNvPr id="2" name="Picture 2" descr="PEtemplate"/>
          <p:cNvPicPr>
            <a:picLocks noChangeAspect="1" noChangeArrowheads="1"/>
          </p:cNvPicPr>
          <p:nvPr/>
        </p:nvPicPr>
        <p:blipFill>
          <a:blip r:embed="rId2" cstate="print">
            <a:lum bright="-18000" contrast="-18000"/>
          </a:blip>
          <a:srcRect/>
          <a:stretch>
            <a:fillRect/>
          </a:stretch>
        </p:blipFill>
        <p:spPr bwMode="hidden">
          <a:xfrm>
            <a:off x="0" y="0"/>
            <a:ext cx="9144000" cy="6858000"/>
          </a:xfrm>
          <a:prstGeom prst="rect">
            <a:avLst/>
          </a:prstGeom>
          <a:noFill/>
          <a:ln w="9525">
            <a:noFill/>
            <a:miter lim="800000"/>
            <a:headEnd/>
            <a:tailEnd/>
          </a:ln>
        </p:spPr>
      </p:pic>
      <p:sp>
        <p:nvSpPr>
          <p:cNvPr id="4" name="Rectangle 5"/>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fontAlgn="auto">
              <a:lnSpc>
                <a:spcPct val="100000"/>
              </a:lnSpc>
              <a:spcBef>
                <a:spcPts val="0"/>
              </a:spcBef>
              <a:spcAft>
                <a:spcPct val="0"/>
              </a:spcAft>
              <a:buClrTx/>
              <a:buSzTx/>
              <a:defRPr sz="1400">
                <a:latin typeface="+mn-lt"/>
                <a:ea typeface="+mn-ea"/>
              </a:defRPr>
            </a:lvl1pPr>
          </a:lstStyle>
          <a:p>
            <a:pPr>
              <a:defRPr/>
            </a:pPr>
            <a:endParaRPr lang="en-US" altLang="ja-JP" dirty="0"/>
          </a:p>
        </p:txBody>
      </p:sp>
      <p:sp>
        <p:nvSpPr>
          <p:cNvPr id="5" name="Rectangle 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wrap="square" numCol="1" anchor="t" anchorCtr="0" compatLnSpc="1">
            <a:prstTxWarp prst="textNoShape">
              <a:avLst/>
            </a:prstTxWarp>
          </a:bodyPr>
          <a:lstStyle>
            <a:lvl1pPr>
              <a:lnSpc>
                <a:spcPct val="100000"/>
              </a:lnSpc>
              <a:spcAft>
                <a:spcPct val="0"/>
              </a:spcAft>
              <a:buClrTx/>
              <a:buSzTx/>
              <a:defRPr sz="1400"/>
            </a:lvl1pPr>
          </a:lstStyle>
          <a:p>
            <a:pPr>
              <a:defRPr/>
            </a:pPr>
            <a:endParaRPr lang="en-US" altLang="ja-JP" dirty="0"/>
          </a:p>
        </p:txBody>
      </p:sp>
      <p:sp>
        <p:nvSpPr>
          <p:cNvPr id="6" name="Rectangle 7"/>
          <p:cNvSpPr>
            <a:spLocks noGrp="1" noChangeArrowheads="1"/>
          </p:cNvSpPr>
          <p:nvPr>
            <p:ph type="sldNum" sz="quarter" idx="12"/>
          </p:nvPr>
        </p:nvSpPr>
        <p:spPr bwMode="auto">
          <a:xfrm>
            <a:off x="6500813" y="5500688"/>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fontAlgn="auto">
              <a:lnSpc>
                <a:spcPct val="100000"/>
              </a:lnSpc>
              <a:spcBef>
                <a:spcPts val="0"/>
              </a:spcBef>
              <a:spcAft>
                <a:spcPct val="0"/>
              </a:spcAft>
              <a:buClrTx/>
              <a:buSzTx/>
              <a:defRPr sz="1400">
                <a:latin typeface="+mn-lt"/>
                <a:ea typeface="+mn-ea"/>
              </a:defRPr>
            </a:lvl1pPr>
          </a:lstStyle>
          <a:p>
            <a:pPr>
              <a:defRPr/>
            </a:pPr>
            <a:fld id="{FCAC2161-9101-4F8F-896C-C2F2F3BEB58B}" type="slidenum">
              <a:rPr lang="ja-JP" altLang="en-US"/>
              <a:pPr>
                <a:defRPr/>
              </a:pPr>
              <a:t>‹#›</a:t>
            </a:fld>
            <a:endParaRPr lang="en-US" altLang="ja-JP" dirty="0"/>
          </a:p>
        </p:txBody>
      </p:sp>
      <p:sp>
        <p:nvSpPr>
          <p:cNvPr id="7" name="正方形/長方形 6"/>
          <p:cNvSpPr/>
          <p:nvPr userDrawn="1"/>
        </p:nvSpPr>
        <p:spPr>
          <a:xfrm>
            <a:off x="6732240" y="6488668"/>
            <a:ext cx="2266454" cy="369332"/>
          </a:xfrm>
          <a:prstGeom prst="rect">
            <a:avLst/>
          </a:prstGeom>
        </p:spPr>
        <p:txBody>
          <a:bodyPr wrap="none">
            <a:spAutoFit/>
          </a:bodyPr>
          <a:lstStyle/>
          <a:p>
            <a:r>
              <a:rPr kumimoji="1" lang="en-US" altLang="ja-JP" sz="1800" kern="1200" dirty="0" smtClean="0">
                <a:solidFill>
                  <a:srgbClr val="FF0000"/>
                </a:solidFill>
                <a:latin typeface="Arial" pitchFamily="34" charset="0"/>
                <a:ea typeface="ＭＳ Ｐゴシック" pitchFamily="50" charset="-128"/>
                <a:cs typeface="+mn-cs"/>
              </a:rPr>
              <a:t>Time</a:t>
            </a:r>
            <a:r>
              <a:rPr kumimoji="1" lang="en-US" altLang="ja-JP" sz="1800" kern="1200" baseline="0" dirty="0" smtClean="0">
                <a:solidFill>
                  <a:srgbClr val="FF0000"/>
                </a:solidFill>
                <a:latin typeface="Arial" pitchFamily="34" charset="0"/>
                <a:ea typeface="ＭＳ Ｐゴシック" pitchFamily="50" charset="-128"/>
                <a:cs typeface="+mn-cs"/>
              </a:rPr>
              <a:t> Travel Meeting</a:t>
            </a:r>
            <a:endParaRPr lang="ja-JP" altLang="en-US" dirty="0">
              <a:solidFill>
                <a:srgbClr val="FF0000"/>
              </a:solidFill>
            </a:endParaRPr>
          </a:p>
        </p:txBody>
      </p:sp>
    </p:spTree>
    <p:extLst>
      <p:ext uri="{BB962C8B-B14F-4D97-AF65-F5344CB8AC3E}">
        <p14:creationId xmlns:p14="http://schemas.microsoft.com/office/powerpoint/2010/main" val="2334202489"/>
      </p:ext>
    </p:extLst>
  </p:cSld>
  <p:clrMapOvr>
    <a:masterClrMapping/>
  </p:clrMapOvr>
  <p:transition>
    <p:wipe dir="r"/>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3_タイトル スライド">
    <p:spTree>
      <p:nvGrpSpPr>
        <p:cNvPr id="1" name=""/>
        <p:cNvGrpSpPr/>
        <p:nvPr/>
      </p:nvGrpSpPr>
      <p:grpSpPr>
        <a:xfrm>
          <a:off x="0" y="0"/>
          <a:ext cx="0" cy="0"/>
          <a:chOff x="0" y="0"/>
          <a:chExt cx="0" cy="0"/>
        </a:xfrm>
      </p:grpSpPr>
      <p:pic>
        <p:nvPicPr>
          <p:cNvPr id="2" name="Picture 2" descr="PEtemplate"/>
          <p:cNvPicPr>
            <a:picLocks noChangeAspect="1" noChangeArrowheads="1"/>
          </p:cNvPicPr>
          <p:nvPr/>
        </p:nvPicPr>
        <p:blipFill>
          <a:blip r:embed="rId2" cstate="print">
            <a:lum bright="-18000" contrast="-18000"/>
          </a:blip>
          <a:srcRect/>
          <a:stretch>
            <a:fillRect/>
          </a:stretch>
        </p:blipFill>
        <p:spPr bwMode="hidden">
          <a:xfrm>
            <a:off x="0" y="0"/>
            <a:ext cx="9144000" cy="6858000"/>
          </a:xfrm>
          <a:prstGeom prst="rect">
            <a:avLst/>
          </a:prstGeom>
          <a:noFill/>
          <a:ln w="9525">
            <a:noFill/>
            <a:miter lim="800000"/>
            <a:headEnd/>
            <a:tailEnd/>
          </a:ln>
        </p:spPr>
      </p:pic>
      <p:sp>
        <p:nvSpPr>
          <p:cNvPr id="3" name="Text Box 9"/>
          <p:cNvSpPr txBox="1">
            <a:spLocks noChangeArrowheads="1"/>
          </p:cNvSpPr>
          <p:nvPr userDrawn="1"/>
        </p:nvSpPr>
        <p:spPr bwMode="auto">
          <a:xfrm>
            <a:off x="6757096" y="6516063"/>
            <a:ext cx="2386904" cy="341937"/>
          </a:xfrm>
          <a:prstGeom prst="rect">
            <a:avLst/>
          </a:prstGeom>
          <a:noFill/>
          <a:ln w="28575">
            <a:noFill/>
            <a:miter lim="800000"/>
            <a:headEnd/>
            <a:tailEnd/>
          </a:ln>
          <a:effectLst/>
        </p:spPr>
        <p:txBody>
          <a:bodyPr wrap="none" lIns="64310" tIns="32155" rIns="64310" bIns="32155">
            <a:spAutoFit/>
          </a:bodyPr>
          <a:lstStyle/>
          <a:p>
            <a:pPr fontAlgn="auto">
              <a:spcBef>
                <a:spcPts val="0"/>
              </a:spcBef>
              <a:spcAft>
                <a:spcPts val="0"/>
              </a:spcAft>
              <a:defRPr/>
            </a:pPr>
            <a:r>
              <a:rPr lang="en-US" altLang="ja-JP" b="1" dirty="0" smtClean="0">
                <a:solidFill>
                  <a:srgbClr val="FF3300"/>
                </a:solidFill>
                <a:latin typeface="+mn-lt"/>
                <a:ea typeface="+mn-ea"/>
              </a:rPr>
              <a:t>ENCORE</a:t>
            </a:r>
            <a:r>
              <a:rPr lang="en-US" altLang="ja-JP" b="1" baseline="0" dirty="0" smtClean="0">
                <a:solidFill>
                  <a:srgbClr val="FF3300"/>
                </a:solidFill>
                <a:latin typeface="+mn-lt"/>
                <a:ea typeface="+mn-ea"/>
              </a:rPr>
              <a:t> Seoul 2016</a:t>
            </a:r>
            <a:endParaRPr lang="ja-JP" altLang="en-US" b="1" dirty="0">
              <a:solidFill>
                <a:srgbClr val="FF3300"/>
              </a:solidFill>
              <a:latin typeface="+mn-lt"/>
              <a:ea typeface="+mn-ea"/>
            </a:endParaRPr>
          </a:p>
        </p:txBody>
      </p:sp>
      <p:sp>
        <p:nvSpPr>
          <p:cNvPr id="4" name="Rectangle 5"/>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fontAlgn="auto">
              <a:lnSpc>
                <a:spcPct val="100000"/>
              </a:lnSpc>
              <a:spcBef>
                <a:spcPts val="0"/>
              </a:spcBef>
              <a:spcAft>
                <a:spcPct val="0"/>
              </a:spcAft>
              <a:buClrTx/>
              <a:buSzTx/>
              <a:defRPr sz="1400">
                <a:latin typeface="+mn-lt"/>
                <a:ea typeface="+mn-ea"/>
              </a:defRPr>
            </a:lvl1pPr>
          </a:lstStyle>
          <a:p>
            <a:pPr>
              <a:defRPr/>
            </a:pPr>
            <a:endParaRPr lang="en-US" altLang="ja-JP" dirty="0"/>
          </a:p>
        </p:txBody>
      </p:sp>
      <p:sp>
        <p:nvSpPr>
          <p:cNvPr id="5" name="Rectangle 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wrap="square" numCol="1" anchor="t" anchorCtr="0" compatLnSpc="1">
            <a:prstTxWarp prst="textNoShape">
              <a:avLst/>
            </a:prstTxWarp>
          </a:bodyPr>
          <a:lstStyle>
            <a:lvl1pPr>
              <a:lnSpc>
                <a:spcPct val="100000"/>
              </a:lnSpc>
              <a:spcAft>
                <a:spcPct val="0"/>
              </a:spcAft>
              <a:buClrTx/>
              <a:buSzTx/>
              <a:defRPr sz="1400"/>
            </a:lvl1pPr>
          </a:lstStyle>
          <a:p>
            <a:pPr>
              <a:defRPr/>
            </a:pPr>
            <a:endParaRPr lang="en-US" altLang="ja-JP" dirty="0"/>
          </a:p>
        </p:txBody>
      </p:sp>
      <p:sp>
        <p:nvSpPr>
          <p:cNvPr id="6" name="Rectangle 7"/>
          <p:cNvSpPr>
            <a:spLocks noGrp="1" noChangeArrowheads="1"/>
          </p:cNvSpPr>
          <p:nvPr>
            <p:ph type="sldNum" sz="quarter" idx="12"/>
          </p:nvPr>
        </p:nvSpPr>
        <p:spPr bwMode="auto">
          <a:xfrm>
            <a:off x="6500813" y="5500688"/>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fontAlgn="auto">
              <a:lnSpc>
                <a:spcPct val="100000"/>
              </a:lnSpc>
              <a:spcBef>
                <a:spcPts val="0"/>
              </a:spcBef>
              <a:spcAft>
                <a:spcPct val="0"/>
              </a:spcAft>
              <a:buClrTx/>
              <a:buSzTx/>
              <a:defRPr sz="1400">
                <a:latin typeface="+mn-lt"/>
                <a:ea typeface="+mn-ea"/>
              </a:defRPr>
            </a:lvl1pPr>
          </a:lstStyle>
          <a:p>
            <a:pPr>
              <a:defRPr/>
            </a:pPr>
            <a:fld id="{1EE0117B-017B-4F0D-B81C-0067ADFB6D70}" type="slidenum">
              <a:rPr lang="ja-JP" altLang="en-US"/>
              <a:pPr>
                <a:defRPr/>
              </a:pPr>
              <a:t>‹#›</a:t>
            </a:fld>
            <a:endParaRPr lang="en-US" altLang="ja-JP" dirty="0"/>
          </a:p>
        </p:txBody>
      </p:sp>
    </p:spTree>
    <p:extLst>
      <p:ext uri="{BB962C8B-B14F-4D97-AF65-F5344CB8AC3E}">
        <p14:creationId xmlns:p14="http://schemas.microsoft.com/office/powerpoint/2010/main" val="3222704421"/>
      </p:ext>
    </p:extLst>
  </p:cSld>
  <p:clrMapOvr>
    <a:masterClrMapping/>
  </p:clrMapOvr>
  <p:transition>
    <p:wipe dir="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4_タイトル スライド">
    <p:spTree>
      <p:nvGrpSpPr>
        <p:cNvPr id="1" name=""/>
        <p:cNvGrpSpPr/>
        <p:nvPr/>
      </p:nvGrpSpPr>
      <p:grpSpPr>
        <a:xfrm>
          <a:off x="0" y="0"/>
          <a:ext cx="0" cy="0"/>
          <a:chOff x="0" y="0"/>
          <a:chExt cx="0" cy="0"/>
        </a:xfrm>
      </p:grpSpPr>
      <p:pic>
        <p:nvPicPr>
          <p:cNvPr id="2" name="Picture 2" descr="PEtemplate"/>
          <p:cNvPicPr>
            <a:picLocks noChangeAspect="1" noChangeArrowheads="1"/>
          </p:cNvPicPr>
          <p:nvPr/>
        </p:nvPicPr>
        <p:blipFill>
          <a:blip r:embed="rId2" cstate="print">
            <a:lum bright="-18000" contrast="-18000"/>
          </a:blip>
          <a:srcRect/>
          <a:stretch>
            <a:fillRect/>
          </a:stretch>
        </p:blipFill>
        <p:spPr bwMode="hidden">
          <a:xfrm>
            <a:off x="0" y="0"/>
            <a:ext cx="9144000" cy="6858000"/>
          </a:xfrm>
          <a:prstGeom prst="rect">
            <a:avLst/>
          </a:prstGeom>
          <a:noFill/>
          <a:ln w="9525">
            <a:noFill/>
            <a:miter lim="800000"/>
            <a:headEnd/>
            <a:tailEnd/>
          </a:ln>
        </p:spPr>
      </p:pic>
      <p:sp>
        <p:nvSpPr>
          <p:cNvPr id="3" name="Text Box 9"/>
          <p:cNvSpPr txBox="1">
            <a:spLocks noChangeArrowheads="1"/>
          </p:cNvSpPr>
          <p:nvPr userDrawn="1"/>
        </p:nvSpPr>
        <p:spPr bwMode="auto">
          <a:xfrm>
            <a:off x="6757096" y="6516063"/>
            <a:ext cx="2386904" cy="341937"/>
          </a:xfrm>
          <a:prstGeom prst="rect">
            <a:avLst/>
          </a:prstGeom>
          <a:noFill/>
          <a:ln w="28575">
            <a:noFill/>
            <a:miter lim="800000"/>
            <a:headEnd/>
            <a:tailEnd/>
          </a:ln>
          <a:effectLst/>
        </p:spPr>
        <p:txBody>
          <a:bodyPr wrap="none" lIns="64310" tIns="32155" rIns="64310" bIns="32155">
            <a:spAutoFit/>
          </a:bodyPr>
          <a:lstStyle/>
          <a:p>
            <a:pPr fontAlgn="auto">
              <a:spcBef>
                <a:spcPts val="0"/>
              </a:spcBef>
              <a:spcAft>
                <a:spcPts val="0"/>
              </a:spcAft>
              <a:defRPr/>
            </a:pPr>
            <a:r>
              <a:rPr lang="en-US" altLang="ja-JP" b="1" dirty="0" smtClean="0">
                <a:solidFill>
                  <a:srgbClr val="FF3300"/>
                </a:solidFill>
                <a:latin typeface="+mn-lt"/>
                <a:ea typeface="+mn-ea"/>
              </a:rPr>
              <a:t>ENCORE</a:t>
            </a:r>
            <a:r>
              <a:rPr lang="en-US" altLang="ja-JP" b="1" baseline="0" dirty="0" smtClean="0">
                <a:solidFill>
                  <a:srgbClr val="FF3300"/>
                </a:solidFill>
                <a:latin typeface="+mn-lt"/>
                <a:ea typeface="+mn-ea"/>
              </a:rPr>
              <a:t> Seoul 2016</a:t>
            </a:r>
            <a:endParaRPr lang="ja-JP" altLang="en-US" b="1" dirty="0">
              <a:solidFill>
                <a:srgbClr val="FF3300"/>
              </a:solidFill>
              <a:latin typeface="+mn-lt"/>
              <a:ea typeface="+mn-ea"/>
            </a:endParaRPr>
          </a:p>
        </p:txBody>
      </p:sp>
      <p:sp>
        <p:nvSpPr>
          <p:cNvPr id="4" name="Rectangle 5"/>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fontAlgn="auto">
              <a:lnSpc>
                <a:spcPct val="100000"/>
              </a:lnSpc>
              <a:spcBef>
                <a:spcPts val="0"/>
              </a:spcBef>
              <a:spcAft>
                <a:spcPct val="0"/>
              </a:spcAft>
              <a:buClrTx/>
              <a:buSzTx/>
              <a:defRPr sz="1400">
                <a:latin typeface="+mn-lt"/>
                <a:ea typeface="+mn-ea"/>
              </a:defRPr>
            </a:lvl1pPr>
          </a:lstStyle>
          <a:p>
            <a:pPr>
              <a:defRPr/>
            </a:pPr>
            <a:endParaRPr lang="en-US" altLang="ja-JP" dirty="0"/>
          </a:p>
        </p:txBody>
      </p:sp>
      <p:sp>
        <p:nvSpPr>
          <p:cNvPr id="5" name="Rectangle 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wrap="square" numCol="1" anchor="t" anchorCtr="0" compatLnSpc="1">
            <a:prstTxWarp prst="textNoShape">
              <a:avLst/>
            </a:prstTxWarp>
          </a:bodyPr>
          <a:lstStyle>
            <a:lvl1pPr>
              <a:lnSpc>
                <a:spcPct val="100000"/>
              </a:lnSpc>
              <a:spcAft>
                <a:spcPct val="0"/>
              </a:spcAft>
              <a:buClrTx/>
              <a:buSzTx/>
              <a:defRPr sz="1400"/>
            </a:lvl1pPr>
          </a:lstStyle>
          <a:p>
            <a:pPr>
              <a:defRPr/>
            </a:pPr>
            <a:endParaRPr lang="en-US" altLang="ja-JP" dirty="0"/>
          </a:p>
        </p:txBody>
      </p:sp>
      <p:sp>
        <p:nvSpPr>
          <p:cNvPr id="6" name="Rectangle 7"/>
          <p:cNvSpPr>
            <a:spLocks noGrp="1" noChangeArrowheads="1"/>
          </p:cNvSpPr>
          <p:nvPr>
            <p:ph type="sldNum" sz="quarter" idx="12"/>
          </p:nvPr>
        </p:nvSpPr>
        <p:spPr bwMode="auto">
          <a:xfrm>
            <a:off x="6500813" y="5500688"/>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fontAlgn="auto">
              <a:lnSpc>
                <a:spcPct val="100000"/>
              </a:lnSpc>
              <a:spcBef>
                <a:spcPts val="0"/>
              </a:spcBef>
              <a:spcAft>
                <a:spcPct val="0"/>
              </a:spcAft>
              <a:buClrTx/>
              <a:buSzTx/>
              <a:defRPr sz="1400">
                <a:latin typeface="+mn-lt"/>
                <a:ea typeface="+mn-ea"/>
              </a:defRPr>
            </a:lvl1pPr>
          </a:lstStyle>
          <a:p>
            <a:pPr>
              <a:defRPr/>
            </a:pPr>
            <a:fld id="{1EE0117B-017B-4F0D-B81C-0067ADFB6D70}" type="slidenum">
              <a:rPr lang="ja-JP" altLang="en-US"/>
              <a:pPr>
                <a:defRPr/>
              </a:pPr>
              <a:t>‹#›</a:t>
            </a:fld>
            <a:endParaRPr lang="en-US" altLang="ja-JP" dirty="0"/>
          </a:p>
        </p:txBody>
      </p:sp>
    </p:spTree>
    <p:extLst>
      <p:ext uri="{BB962C8B-B14F-4D97-AF65-F5344CB8AC3E}">
        <p14:creationId xmlns:p14="http://schemas.microsoft.com/office/powerpoint/2010/main" val="3806283722"/>
      </p:ext>
    </p:extLst>
  </p:cSld>
  <p:clrMapOvr>
    <a:masterClrMapping/>
  </p:clrMapOvr>
  <p:transition>
    <p:wipe dir="r"/>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5_タイトル スライド">
    <p:spTree>
      <p:nvGrpSpPr>
        <p:cNvPr id="1" name=""/>
        <p:cNvGrpSpPr/>
        <p:nvPr/>
      </p:nvGrpSpPr>
      <p:grpSpPr>
        <a:xfrm>
          <a:off x="0" y="0"/>
          <a:ext cx="0" cy="0"/>
          <a:chOff x="0" y="0"/>
          <a:chExt cx="0" cy="0"/>
        </a:xfrm>
      </p:grpSpPr>
      <p:pic>
        <p:nvPicPr>
          <p:cNvPr id="2" name="Picture 2" descr="PEtemplate"/>
          <p:cNvPicPr>
            <a:picLocks noChangeAspect="1" noChangeArrowheads="1"/>
          </p:cNvPicPr>
          <p:nvPr/>
        </p:nvPicPr>
        <p:blipFill>
          <a:blip r:embed="rId2" cstate="print">
            <a:lum bright="-18000" contrast="-18000"/>
          </a:blip>
          <a:srcRect/>
          <a:stretch>
            <a:fillRect/>
          </a:stretch>
        </p:blipFill>
        <p:spPr bwMode="hidden">
          <a:xfrm>
            <a:off x="0" y="0"/>
            <a:ext cx="9144000" cy="6858000"/>
          </a:xfrm>
          <a:prstGeom prst="rect">
            <a:avLst/>
          </a:prstGeom>
          <a:noFill/>
          <a:ln w="9525">
            <a:noFill/>
            <a:miter lim="800000"/>
            <a:headEnd/>
            <a:tailEnd/>
          </a:ln>
        </p:spPr>
      </p:pic>
      <p:sp>
        <p:nvSpPr>
          <p:cNvPr id="3" name="Text Box 9"/>
          <p:cNvSpPr txBox="1">
            <a:spLocks noChangeArrowheads="1"/>
          </p:cNvSpPr>
          <p:nvPr userDrawn="1"/>
        </p:nvSpPr>
        <p:spPr bwMode="auto">
          <a:xfrm>
            <a:off x="6757096" y="6516063"/>
            <a:ext cx="2386904" cy="341937"/>
          </a:xfrm>
          <a:prstGeom prst="rect">
            <a:avLst/>
          </a:prstGeom>
          <a:noFill/>
          <a:ln w="28575">
            <a:noFill/>
            <a:miter lim="800000"/>
            <a:headEnd/>
            <a:tailEnd/>
          </a:ln>
          <a:effectLst/>
        </p:spPr>
        <p:txBody>
          <a:bodyPr wrap="none" lIns="64310" tIns="32155" rIns="64310" bIns="32155">
            <a:spAutoFit/>
          </a:bodyPr>
          <a:lstStyle/>
          <a:p>
            <a:pPr fontAlgn="auto">
              <a:spcBef>
                <a:spcPts val="0"/>
              </a:spcBef>
              <a:spcAft>
                <a:spcPts val="0"/>
              </a:spcAft>
              <a:defRPr/>
            </a:pPr>
            <a:r>
              <a:rPr lang="en-US" altLang="ja-JP" b="1" dirty="0" smtClean="0">
                <a:solidFill>
                  <a:srgbClr val="FF3300"/>
                </a:solidFill>
                <a:latin typeface="+mn-lt"/>
                <a:ea typeface="+mn-ea"/>
              </a:rPr>
              <a:t>ENCORE</a:t>
            </a:r>
            <a:r>
              <a:rPr lang="en-US" altLang="ja-JP" b="1" baseline="0" dirty="0" smtClean="0">
                <a:solidFill>
                  <a:srgbClr val="FF3300"/>
                </a:solidFill>
                <a:latin typeface="+mn-lt"/>
                <a:ea typeface="+mn-ea"/>
              </a:rPr>
              <a:t> Seoul 2016</a:t>
            </a:r>
            <a:endParaRPr lang="ja-JP" altLang="en-US" b="1" dirty="0">
              <a:solidFill>
                <a:srgbClr val="FF3300"/>
              </a:solidFill>
              <a:latin typeface="+mn-lt"/>
              <a:ea typeface="+mn-ea"/>
            </a:endParaRPr>
          </a:p>
        </p:txBody>
      </p:sp>
      <p:sp>
        <p:nvSpPr>
          <p:cNvPr id="4" name="Rectangle 5"/>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fontAlgn="auto">
              <a:lnSpc>
                <a:spcPct val="100000"/>
              </a:lnSpc>
              <a:spcBef>
                <a:spcPts val="0"/>
              </a:spcBef>
              <a:spcAft>
                <a:spcPct val="0"/>
              </a:spcAft>
              <a:buClrTx/>
              <a:buSzTx/>
              <a:defRPr sz="1400">
                <a:latin typeface="+mn-lt"/>
                <a:ea typeface="+mn-ea"/>
              </a:defRPr>
            </a:lvl1pPr>
          </a:lstStyle>
          <a:p>
            <a:pPr>
              <a:defRPr/>
            </a:pPr>
            <a:endParaRPr lang="en-US" altLang="ja-JP" dirty="0"/>
          </a:p>
        </p:txBody>
      </p:sp>
      <p:sp>
        <p:nvSpPr>
          <p:cNvPr id="5" name="Rectangle 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wrap="square" numCol="1" anchor="t" anchorCtr="0" compatLnSpc="1">
            <a:prstTxWarp prst="textNoShape">
              <a:avLst/>
            </a:prstTxWarp>
          </a:bodyPr>
          <a:lstStyle>
            <a:lvl1pPr>
              <a:lnSpc>
                <a:spcPct val="100000"/>
              </a:lnSpc>
              <a:spcAft>
                <a:spcPct val="0"/>
              </a:spcAft>
              <a:buClrTx/>
              <a:buSzTx/>
              <a:defRPr sz="1400"/>
            </a:lvl1pPr>
          </a:lstStyle>
          <a:p>
            <a:pPr>
              <a:defRPr/>
            </a:pPr>
            <a:endParaRPr lang="en-US" altLang="ja-JP" dirty="0"/>
          </a:p>
        </p:txBody>
      </p:sp>
      <p:sp>
        <p:nvSpPr>
          <p:cNvPr id="6" name="Rectangle 7"/>
          <p:cNvSpPr>
            <a:spLocks noGrp="1" noChangeArrowheads="1"/>
          </p:cNvSpPr>
          <p:nvPr>
            <p:ph type="sldNum" sz="quarter" idx="12"/>
          </p:nvPr>
        </p:nvSpPr>
        <p:spPr bwMode="auto">
          <a:xfrm>
            <a:off x="6500813" y="5500688"/>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fontAlgn="auto">
              <a:lnSpc>
                <a:spcPct val="100000"/>
              </a:lnSpc>
              <a:spcBef>
                <a:spcPts val="0"/>
              </a:spcBef>
              <a:spcAft>
                <a:spcPct val="0"/>
              </a:spcAft>
              <a:buClrTx/>
              <a:buSzTx/>
              <a:defRPr sz="1400">
                <a:latin typeface="+mn-lt"/>
                <a:ea typeface="+mn-ea"/>
              </a:defRPr>
            </a:lvl1pPr>
          </a:lstStyle>
          <a:p>
            <a:pPr>
              <a:defRPr/>
            </a:pPr>
            <a:fld id="{1EE0117B-017B-4F0D-B81C-0067ADFB6D70}" type="slidenum">
              <a:rPr lang="ja-JP" altLang="en-US"/>
              <a:pPr>
                <a:defRPr/>
              </a:pPr>
              <a:t>‹#›</a:t>
            </a:fld>
            <a:endParaRPr lang="en-US" altLang="ja-JP" dirty="0"/>
          </a:p>
        </p:txBody>
      </p:sp>
    </p:spTree>
    <p:extLst>
      <p:ext uri="{BB962C8B-B14F-4D97-AF65-F5344CB8AC3E}">
        <p14:creationId xmlns:p14="http://schemas.microsoft.com/office/powerpoint/2010/main" val="2562841510"/>
      </p:ext>
    </p:extLst>
  </p:cSld>
  <p:clrMapOvr>
    <a:masterClrMapping/>
  </p:clrMapOvr>
  <p:transition>
    <p:wipe dir="r"/>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6_タイトル スライド">
    <p:spTree>
      <p:nvGrpSpPr>
        <p:cNvPr id="1" name=""/>
        <p:cNvGrpSpPr/>
        <p:nvPr/>
      </p:nvGrpSpPr>
      <p:grpSpPr>
        <a:xfrm>
          <a:off x="0" y="0"/>
          <a:ext cx="0" cy="0"/>
          <a:chOff x="0" y="0"/>
          <a:chExt cx="0" cy="0"/>
        </a:xfrm>
      </p:grpSpPr>
      <p:pic>
        <p:nvPicPr>
          <p:cNvPr id="2" name="Picture 2" descr="PEtemplate"/>
          <p:cNvPicPr>
            <a:picLocks noChangeAspect="1" noChangeArrowheads="1"/>
          </p:cNvPicPr>
          <p:nvPr/>
        </p:nvPicPr>
        <p:blipFill>
          <a:blip r:embed="rId2" cstate="print">
            <a:lum bright="-18000" contrast="-18000"/>
          </a:blip>
          <a:srcRect/>
          <a:stretch>
            <a:fillRect/>
          </a:stretch>
        </p:blipFill>
        <p:spPr bwMode="hidden">
          <a:xfrm>
            <a:off x="0" y="0"/>
            <a:ext cx="9144000" cy="6858000"/>
          </a:xfrm>
          <a:prstGeom prst="rect">
            <a:avLst/>
          </a:prstGeom>
          <a:noFill/>
          <a:ln w="9525">
            <a:noFill/>
            <a:miter lim="800000"/>
            <a:headEnd/>
            <a:tailEnd/>
          </a:ln>
        </p:spPr>
      </p:pic>
      <p:sp>
        <p:nvSpPr>
          <p:cNvPr id="3" name="Text Box 9"/>
          <p:cNvSpPr txBox="1">
            <a:spLocks noChangeArrowheads="1"/>
          </p:cNvSpPr>
          <p:nvPr userDrawn="1"/>
        </p:nvSpPr>
        <p:spPr bwMode="auto">
          <a:xfrm>
            <a:off x="6757096" y="6516063"/>
            <a:ext cx="2386904" cy="341937"/>
          </a:xfrm>
          <a:prstGeom prst="rect">
            <a:avLst/>
          </a:prstGeom>
          <a:noFill/>
          <a:ln w="28575">
            <a:noFill/>
            <a:miter lim="800000"/>
            <a:headEnd/>
            <a:tailEnd/>
          </a:ln>
          <a:effectLst/>
        </p:spPr>
        <p:txBody>
          <a:bodyPr wrap="none" lIns="64310" tIns="32155" rIns="64310" bIns="32155">
            <a:spAutoFit/>
          </a:bodyPr>
          <a:lstStyle/>
          <a:p>
            <a:pPr fontAlgn="auto">
              <a:spcBef>
                <a:spcPts val="0"/>
              </a:spcBef>
              <a:spcAft>
                <a:spcPts val="0"/>
              </a:spcAft>
              <a:defRPr/>
            </a:pPr>
            <a:r>
              <a:rPr lang="en-US" altLang="ja-JP" b="1" dirty="0" smtClean="0">
                <a:solidFill>
                  <a:srgbClr val="FF3300"/>
                </a:solidFill>
                <a:latin typeface="+mn-lt"/>
                <a:ea typeface="+mn-ea"/>
              </a:rPr>
              <a:t>ENCORE</a:t>
            </a:r>
            <a:r>
              <a:rPr lang="en-US" altLang="ja-JP" b="1" baseline="0" dirty="0" smtClean="0">
                <a:solidFill>
                  <a:srgbClr val="FF3300"/>
                </a:solidFill>
                <a:latin typeface="+mn-lt"/>
                <a:ea typeface="+mn-ea"/>
              </a:rPr>
              <a:t> Seoul 2016</a:t>
            </a:r>
            <a:endParaRPr lang="ja-JP" altLang="en-US" b="1" dirty="0">
              <a:solidFill>
                <a:srgbClr val="FF3300"/>
              </a:solidFill>
              <a:latin typeface="+mn-lt"/>
              <a:ea typeface="+mn-ea"/>
            </a:endParaRPr>
          </a:p>
        </p:txBody>
      </p:sp>
      <p:sp>
        <p:nvSpPr>
          <p:cNvPr id="4" name="Rectangle 5"/>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fontAlgn="auto">
              <a:lnSpc>
                <a:spcPct val="100000"/>
              </a:lnSpc>
              <a:spcBef>
                <a:spcPts val="0"/>
              </a:spcBef>
              <a:spcAft>
                <a:spcPct val="0"/>
              </a:spcAft>
              <a:buClrTx/>
              <a:buSzTx/>
              <a:defRPr sz="1400">
                <a:latin typeface="+mn-lt"/>
                <a:ea typeface="+mn-ea"/>
              </a:defRPr>
            </a:lvl1pPr>
          </a:lstStyle>
          <a:p>
            <a:pPr>
              <a:defRPr/>
            </a:pPr>
            <a:endParaRPr lang="en-US" altLang="ja-JP" dirty="0"/>
          </a:p>
        </p:txBody>
      </p:sp>
      <p:sp>
        <p:nvSpPr>
          <p:cNvPr id="5" name="Rectangle 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wrap="square" numCol="1" anchor="t" anchorCtr="0" compatLnSpc="1">
            <a:prstTxWarp prst="textNoShape">
              <a:avLst/>
            </a:prstTxWarp>
          </a:bodyPr>
          <a:lstStyle>
            <a:lvl1pPr>
              <a:lnSpc>
                <a:spcPct val="100000"/>
              </a:lnSpc>
              <a:spcAft>
                <a:spcPct val="0"/>
              </a:spcAft>
              <a:buClrTx/>
              <a:buSzTx/>
              <a:defRPr sz="1400"/>
            </a:lvl1pPr>
          </a:lstStyle>
          <a:p>
            <a:pPr>
              <a:defRPr/>
            </a:pPr>
            <a:endParaRPr lang="en-US" altLang="ja-JP" dirty="0"/>
          </a:p>
        </p:txBody>
      </p:sp>
      <p:sp>
        <p:nvSpPr>
          <p:cNvPr id="6" name="Rectangle 7"/>
          <p:cNvSpPr>
            <a:spLocks noGrp="1" noChangeArrowheads="1"/>
          </p:cNvSpPr>
          <p:nvPr>
            <p:ph type="sldNum" sz="quarter" idx="12"/>
          </p:nvPr>
        </p:nvSpPr>
        <p:spPr bwMode="auto">
          <a:xfrm>
            <a:off x="6500813" y="5500688"/>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fontAlgn="auto">
              <a:lnSpc>
                <a:spcPct val="100000"/>
              </a:lnSpc>
              <a:spcBef>
                <a:spcPts val="0"/>
              </a:spcBef>
              <a:spcAft>
                <a:spcPct val="0"/>
              </a:spcAft>
              <a:buClrTx/>
              <a:buSzTx/>
              <a:defRPr sz="1400">
                <a:latin typeface="+mn-lt"/>
                <a:ea typeface="+mn-ea"/>
              </a:defRPr>
            </a:lvl1pPr>
          </a:lstStyle>
          <a:p>
            <a:pPr>
              <a:defRPr/>
            </a:pPr>
            <a:fld id="{1EE0117B-017B-4F0D-B81C-0067ADFB6D70}" type="slidenum">
              <a:rPr lang="ja-JP" altLang="en-US"/>
              <a:pPr>
                <a:defRPr/>
              </a:pPr>
              <a:t>‹#›</a:t>
            </a:fld>
            <a:endParaRPr lang="en-US" altLang="ja-JP" dirty="0"/>
          </a:p>
        </p:txBody>
      </p:sp>
    </p:spTree>
    <p:extLst>
      <p:ext uri="{BB962C8B-B14F-4D97-AF65-F5344CB8AC3E}">
        <p14:creationId xmlns:p14="http://schemas.microsoft.com/office/powerpoint/2010/main" val="2913302603"/>
      </p:ext>
    </p:extLst>
  </p:cSld>
  <p:clrMapOvr>
    <a:masterClrMapping/>
  </p:clrMapOvr>
  <p:transition>
    <p:wipe dir="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7_タイトル スライド">
    <p:spTree>
      <p:nvGrpSpPr>
        <p:cNvPr id="1" name=""/>
        <p:cNvGrpSpPr/>
        <p:nvPr/>
      </p:nvGrpSpPr>
      <p:grpSpPr>
        <a:xfrm>
          <a:off x="0" y="0"/>
          <a:ext cx="0" cy="0"/>
          <a:chOff x="0" y="0"/>
          <a:chExt cx="0" cy="0"/>
        </a:xfrm>
      </p:grpSpPr>
      <p:pic>
        <p:nvPicPr>
          <p:cNvPr id="2" name="Picture 2" descr="PEtemplate"/>
          <p:cNvPicPr>
            <a:picLocks noChangeAspect="1" noChangeArrowheads="1"/>
          </p:cNvPicPr>
          <p:nvPr/>
        </p:nvPicPr>
        <p:blipFill>
          <a:blip r:embed="rId2" cstate="print">
            <a:lum bright="-18000" contrast="-18000"/>
          </a:blip>
          <a:srcRect/>
          <a:stretch>
            <a:fillRect/>
          </a:stretch>
        </p:blipFill>
        <p:spPr bwMode="hidden">
          <a:xfrm>
            <a:off x="0" y="0"/>
            <a:ext cx="9144000" cy="6858000"/>
          </a:xfrm>
          <a:prstGeom prst="rect">
            <a:avLst/>
          </a:prstGeom>
          <a:noFill/>
          <a:ln w="9525">
            <a:noFill/>
            <a:miter lim="800000"/>
            <a:headEnd/>
            <a:tailEnd/>
          </a:ln>
        </p:spPr>
      </p:pic>
      <p:sp>
        <p:nvSpPr>
          <p:cNvPr id="3" name="Text Box 9"/>
          <p:cNvSpPr txBox="1">
            <a:spLocks noChangeArrowheads="1"/>
          </p:cNvSpPr>
          <p:nvPr userDrawn="1"/>
        </p:nvSpPr>
        <p:spPr bwMode="auto">
          <a:xfrm>
            <a:off x="6757096" y="6516063"/>
            <a:ext cx="2386904" cy="341937"/>
          </a:xfrm>
          <a:prstGeom prst="rect">
            <a:avLst/>
          </a:prstGeom>
          <a:noFill/>
          <a:ln w="28575">
            <a:noFill/>
            <a:miter lim="800000"/>
            <a:headEnd/>
            <a:tailEnd/>
          </a:ln>
          <a:effectLst/>
        </p:spPr>
        <p:txBody>
          <a:bodyPr wrap="none" lIns="64310" tIns="32155" rIns="64310" bIns="32155">
            <a:spAutoFit/>
          </a:bodyPr>
          <a:lstStyle/>
          <a:p>
            <a:pPr fontAlgn="auto">
              <a:spcBef>
                <a:spcPts val="0"/>
              </a:spcBef>
              <a:spcAft>
                <a:spcPts val="0"/>
              </a:spcAft>
              <a:defRPr/>
            </a:pPr>
            <a:r>
              <a:rPr lang="en-US" altLang="ja-JP" b="1" dirty="0" smtClean="0">
                <a:solidFill>
                  <a:srgbClr val="FF3300"/>
                </a:solidFill>
                <a:latin typeface="+mn-lt"/>
                <a:ea typeface="+mn-ea"/>
              </a:rPr>
              <a:t>ENCORE</a:t>
            </a:r>
            <a:r>
              <a:rPr lang="en-US" altLang="ja-JP" b="1" baseline="0" dirty="0" smtClean="0">
                <a:solidFill>
                  <a:srgbClr val="FF3300"/>
                </a:solidFill>
                <a:latin typeface="+mn-lt"/>
                <a:ea typeface="+mn-ea"/>
              </a:rPr>
              <a:t> Seoul 2016</a:t>
            </a:r>
            <a:endParaRPr lang="ja-JP" altLang="en-US" b="1" dirty="0">
              <a:solidFill>
                <a:srgbClr val="FF3300"/>
              </a:solidFill>
              <a:latin typeface="+mn-lt"/>
              <a:ea typeface="+mn-ea"/>
            </a:endParaRPr>
          </a:p>
        </p:txBody>
      </p:sp>
      <p:sp>
        <p:nvSpPr>
          <p:cNvPr id="4" name="Rectangle 5"/>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fontAlgn="auto">
              <a:lnSpc>
                <a:spcPct val="100000"/>
              </a:lnSpc>
              <a:spcBef>
                <a:spcPts val="0"/>
              </a:spcBef>
              <a:spcAft>
                <a:spcPct val="0"/>
              </a:spcAft>
              <a:buClrTx/>
              <a:buSzTx/>
              <a:defRPr sz="1400">
                <a:latin typeface="+mn-lt"/>
                <a:ea typeface="+mn-ea"/>
              </a:defRPr>
            </a:lvl1pPr>
          </a:lstStyle>
          <a:p>
            <a:pPr>
              <a:defRPr/>
            </a:pPr>
            <a:endParaRPr lang="en-US" altLang="ja-JP" dirty="0"/>
          </a:p>
        </p:txBody>
      </p:sp>
      <p:sp>
        <p:nvSpPr>
          <p:cNvPr id="5" name="Rectangle 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wrap="square" numCol="1" anchor="t" anchorCtr="0" compatLnSpc="1">
            <a:prstTxWarp prst="textNoShape">
              <a:avLst/>
            </a:prstTxWarp>
          </a:bodyPr>
          <a:lstStyle>
            <a:lvl1pPr>
              <a:lnSpc>
                <a:spcPct val="100000"/>
              </a:lnSpc>
              <a:spcAft>
                <a:spcPct val="0"/>
              </a:spcAft>
              <a:buClrTx/>
              <a:buSzTx/>
              <a:defRPr sz="1400"/>
            </a:lvl1pPr>
          </a:lstStyle>
          <a:p>
            <a:pPr>
              <a:defRPr/>
            </a:pPr>
            <a:endParaRPr lang="en-US" altLang="ja-JP" dirty="0"/>
          </a:p>
        </p:txBody>
      </p:sp>
      <p:sp>
        <p:nvSpPr>
          <p:cNvPr id="6" name="Rectangle 7"/>
          <p:cNvSpPr>
            <a:spLocks noGrp="1" noChangeArrowheads="1"/>
          </p:cNvSpPr>
          <p:nvPr>
            <p:ph type="sldNum" sz="quarter" idx="12"/>
          </p:nvPr>
        </p:nvSpPr>
        <p:spPr bwMode="auto">
          <a:xfrm>
            <a:off x="6500813" y="5500688"/>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fontAlgn="auto">
              <a:lnSpc>
                <a:spcPct val="100000"/>
              </a:lnSpc>
              <a:spcBef>
                <a:spcPts val="0"/>
              </a:spcBef>
              <a:spcAft>
                <a:spcPct val="0"/>
              </a:spcAft>
              <a:buClrTx/>
              <a:buSzTx/>
              <a:defRPr sz="1400">
                <a:latin typeface="+mn-lt"/>
                <a:ea typeface="+mn-ea"/>
              </a:defRPr>
            </a:lvl1pPr>
          </a:lstStyle>
          <a:p>
            <a:pPr>
              <a:defRPr/>
            </a:pPr>
            <a:fld id="{1EE0117B-017B-4F0D-B81C-0067ADFB6D70}" type="slidenum">
              <a:rPr lang="ja-JP" altLang="en-US"/>
              <a:pPr>
                <a:defRPr/>
              </a:pPr>
              <a:t>‹#›</a:t>
            </a:fld>
            <a:endParaRPr lang="en-US" altLang="ja-JP" dirty="0"/>
          </a:p>
        </p:txBody>
      </p:sp>
    </p:spTree>
    <p:extLst>
      <p:ext uri="{BB962C8B-B14F-4D97-AF65-F5344CB8AC3E}">
        <p14:creationId xmlns:p14="http://schemas.microsoft.com/office/powerpoint/2010/main" val="572548636"/>
      </p:ext>
    </p:extLst>
  </p:cSld>
  <p:clrMapOvr>
    <a:masterClrMapping/>
  </p:clrMapOvr>
  <p:transition>
    <p:wipe dir="r"/>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8_タイトル スライド">
    <p:spTree>
      <p:nvGrpSpPr>
        <p:cNvPr id="1" name=""/>
        <p:cNvGrpSpPr/>
        <p:nvPr/>
      </p:nvGrpSpPr>
      <p:grpSpPr>
        <a:xfrm>
          <a:off x="0" y="0"/>
          <a:ext cx="0" cy="0"/>
          <a:chOff x="0" y="0"/>
          <a:chExt cx="0" cy="0"/>
        </a:xfrm>
      </p:grpSpPr>
      <p:pic>
        <p:nvPicPr>
          <p:cNvPr id="2" name="Picture 2" descr="PEtemplate"/>
          <p:cNvPicPr>
            <a:picLocks noChangeAspect="1" noChangeArrowheads="1"/>
          </p:cNvPicPr>
          <p:nvPr/>
        </p:nvPicPr>
        <p:blipFill>
          <a:blip r:embed="rId2" cstate="print">
            <a:lum bright="-18000" contrast="-18000"/>
          </a:blip>
          <a:srcRect/>
          <a:stretch>
            <a:fillRect/>
          </a:stretch>
        </p:blipFill>
        <p:spPr bwMode="hidden">
          <a:xfrm>
            <a:off x="0" y="0"/>
            <a:ext cx="9144000" cy="6858000"/>
          </a:xfrm>
          <a:prstGeom prst="rect">
            <a:avLst/>
          </a:prstGeom>
          <a:noFill/>
          <a:ln w="9525">
            <a:noFill/>
            <a:miter lim="800000"/>
            <a:headEnd/>
            <a:tailEnd/>
          </a:ln>
        </p:spPr>
      </p:pic>
      <p:sp>
        <p:nvSpPr>
          <p:cNvPr id="3" name="Text Box 9"/>
          <p:cNvSpPr txBox="1">
            <a:spLocks noChangeArrowheads="1"/>
          </p:cNvSpPr>
          <p:nvPr userDrawn="1"/>
        </p:nvSpPr>
        <p:spPr bwMode="auto">
          <a:xfrm>
            <a:off x="6757096" y="6516063"/>
            <a:ext cx="2386904" cy="341937"/>
          </a:xfrm>
          <a:prstGeom prst="rect">
            <a:avLst/>
          </a:prstGeom>
          <a:noFill/>
          <a:ln w="28575">
            <a:noFill/>
            <a:miter lim="800000"/>
            <a:headEnd/>
            <a:tailEnd/>
          </a:ln>
          <a:effectLst/>
        </p:spPr>
        <p:txBody>
          <a:bodyPr wrap="none" lIns="64310" tIns="32155" rIns="64310" bIns="32155">
            <a:spAutoFit/>
          </a:bodyPr>
          <a:lstStyle/>
          <a:p>
            <a:pPr fontAlgn="auto">
              <a:spcBef>
                <a:spcPts val="0"/>
              </a:spcBef>
              <a:spcAft>
                <a:spcPts val="0"/>
              </a:spcAft>
              <a:defRPr/>
            </a:pPr>
            <a:r>
              <a:rPr lang="en-US" altLang="ja-JP" b="1" dirty="0" smtClean="0">
                <a:solidFill>
                  <a:srgbClr val="FF3300"/>
                </a:solidFill>
                <a:latin typeface="+mn-lt"/>
                <a:ea typeface="+mn-ea"/>
              </a:rPr>
              <a:t>ENCORE</a:t>
            </a:r>
            <a:r>
              <a:rPr lang="en-US" altLang="ja-JP" b="1" baseline="0" dirty="0" smtClean="0">
                <a:solidFill>
                  <a:srgbClr val="FF3300"/>
                </a:solidFill>
                <a:latin typeface="+mn-lt"/>
                <a:ea typeface="+mn-ea"/>
              </a:rPr>
              <a:t> Seoul 2016</a:t>
            </a:r>
            <a:endParaRPr lang="ja-JP" altLang="en-US" b="1" dirty="0">
              <a:solidFill>
                <a:srgbClr val="FF3300"/>
              </a:solidFill>
              <a:latin typeface="+mn-lt"/>
              <a:ea typeface="+mn-ea"/>
            </a:endParaRPr>
          </a:p>
        </p:txBody>
      </p:sp>
      <p:sp>
        <p:nvSpPr>
          <p:cNvPr id="4" name="Rectangle 5"/>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fontAlgn="auto">
              <a:lnSpc>
                <a:spcPct val="100000"/>
              </a:lnSpc>
              <a:spcBef>
                <a:spcPts val="0"/>
              </a:spcBef>
              <a:spcAft>
                <a:spcPct val="0"/>
              </a:spcAft>
              <a:buClrTx/>
              <a:buSzTx/>
              <a:defRPr sz="1400">
                <a:latin typeface="+mn-lt"/>
                <a:ea typeface="+mn-ea"/>
              </a:defRPr>
            </a:lvl1pPr>
          </a:lstStyle>
          <a:p>
            <a:pPr>
              <a:defRPr/>
            </a:pPr>
            <a:endParaRPr lang="en-US" altLang="ja-JP" dirty="0"/>
          </a:p>
        </p:txBody>
      </p:sp>
      <p:sp>
        <p:nvSpPr>
          <p:cNvPr id="5" name="Rectangle 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wrap="square" numCol="1" anchor="t" anchorCtr="0" compatLnSpc="1">
            <a:prstTxWarp prst="textNoShape">
              <a:avLst/>
            </a:prstTxWarp>
          </a:bodyPr>
          <a:lstStyle>
            <a:lvl1pPr>
              <a:lnSpc>
                <a:spcPct val="100000"/>
              </a:lnSpc>
              <a:spcAft>
                <a:spcPct val="0"/>
              </a:spcAft>
              <a:buClrTx/>
              <a:buSzTx/>
              <a:defRPr sz="1400"/>
            </a:lvl1pPr>
          </a:lstStyle>
          <a:p>
            <a:pPr>
              <a:defRPr/>
            </a:pPr>
            <a:endParaRPr lang="en-US" altLang="ja-JP" dirty="0"/>
          </a:p>
        </p:txBody>
      </p:sp>
      <p:sp>
        <p:nvSpPr>
          <p:cNvPr id="6" name="Rectangle 7"/>
          <p:cNvSpPr>
            <a:spLocks noGrp="1" noChangeArrowheads="1"/>
          </p:cNvSpPr>
          <p:nvPr>
            <p:ph type="sldNum" sz="quarter" idx="12"/>
          </p:nvPr>
        </p:nvSpPr>
        <p:spPr bwMode="auto">
          <a:xfrm>
            <a:off x="6500813" y="5500688"/>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fontAlgn="auto">
              <a:lnSpc>
                <a:spcPct val="100000"/>
              </a:lnSpc>
              <a:spcBef>
                <a:spcPts val="0"/>
              </a:spcBef>
              <a:spcAft>
                <a:spcPct val="0"/>
              </a:spcAft>
              <a:buClrTx/>
              <a:buSzTx/>
              <a:defRPr sz="1400">
                <a:latin typeface="+mn-lt"/>
                <a:ea typeface="+mn-ea"/>
              </a:defRPr>
            </a:lvl1pPr>
          </a:lstStyle>
          <a:p>
            <a:pPr>
              <a:defRPr/>
            </a:pPr>
            <a:fld id="{1EE0117B-017B-4F0D-B81C-0067ADFB6D70}" type="slidenum">
              <a:rPr lang="ja-JP" altLang="en-US"/>
              <a:pPr>
                <a:defRPr/>
              </a:pPr>
              <a:t>‹#›</a:t>
            </a:fld>
            <a:endParaRPr lang="en-US" altLang="ja-JP" dirty="0"/>
          </a:p>
        </p:txBody>
      </p:sp>
    </p:spTree>
    <p:extLst>
      <p:ext uri="{BB962C8B-B14F-4D97-AF65-F5344CB8AC3E}">
        <p14:creationId xmlns:p14="http://schemas.microsoft.com/office/powerpoint/2010/main" val="1496673580"/>
      </p:ext>
    </p:extLst>
  </p:cSld>
  <p:clrMapOvr>
    <a:masterClrMapping/>
  </p:clrMapOvr>
  <p:transition>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cSld>
  <p:clrMapOvr>
    <a:masterClrMapping/>
  </p:clrMapOvr>
  <p:transition>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9_タイトル スライド">
    <p:spTree>
      <p:nvGrpSpPr>
        <p:cNvPr id="1" name=""/>
        <p:cNvGrpSpPr/>
        <p:nvPr/>
      </p:nvGrpSpPr>
      <p:grpSpPr>
        <a:xfrm>
          <a:off x="0" y="0"/>
          <a:ext cx="0" cy="0"/>
          <a:chOff x="0" y="0"/>
          <a:chExt cx="0" cy="0"/>
        </a:xfrm>
      </p:grpSpPr>
      <p:pic>
        <p:nvPicPr>
          <p:cNvPr id="2" name="Picture 2" descr="PEtemplate"/>
          <p:cNvPicPr>
            <a:picLocks noChangeAspect="1" noChangeArrowheads="1"/>
          </p:cNvPicPr>
          <p:nvPr/>
        </p:nvPicPr>
        <p:blipFill>
          <a:blip r:embed="rId2" cstate="print">
            <a:lum bright="-18000" contrast="-18000"/>
          </a:blip>
          <a:srcRect/>
          <a:stretch>
            <a:fillRect/>
          </a:stretch>
        </p:blipFill>
        <p:spPr bwMode="hidden">
          <a:xfrm>
            <a:off x="0" y="0"/>
            <a:ext cx="9144000" cy="6858000"/>
          </a:xfrm>
          <a:prstGeom prst="rect">
            <a:avLst/>
          </a:prstGeom>
          <a:noFill/>
          <a:ln w="9525">
            <a:noFill/>
            <a:miter lim="800000"/>
            <a:headEnd/>
            <a:tailEnd/>
          </a:ln>
        </p:spPr>
      </p:pic>
      <p:sp>
        <p:nvSpPr>
          <p:cNvPr id="3" name="Text Box 9"/>
          <p:cNvSpPr txBox="1">
            <a:spLocks noChangeArrowheads="1"/>
          </p:cNvSpPr>
          <p:nvPr userDrawn="1"/>
        </p:nvSpPr>
        <p:spPr bwMode="auto">
          <a:xfrm>
            <a:off x="6757096" y="6516063"/>
            <a:ext cx="2386904" cy="341937"/>
          </a:xfrm>
          <a:prstGeom prst="rect">
            <a:avLst/>
          </a:prstGeom>
          <a:noFill/>
          <a:ln w="28575">
            <a:noFill/>
            <a:miter lim="800000"/>
            <a:headEnd/>
            <a:tailEnd/>
          </a:ln>
          <a:effectLst/>
        </p:spPr>
        <p:txBody>
          <a:bodyPr wrap="none" lIns="64310" tIns="32155" rIns="64310" bIns="32155">
            <a:spAutoFit/>
          </a:bodyPr>
          <a:lstStyle/>
          <a:p>
            <a:pPr fontAlgn="auto">
              <a:spcBef>
                <a:spcPts val="0"/>
              </a:spcBef>
              <a:spcAft>
                <a:spcPts val="0"/>
              </a:spcAft>
              <a:defRPr/>
            </a:pPr>
            <a:r>
              <a:rPr lang="en-US" altLang="ja-JP" b="1" dirty="0" smtClean="0">
                <a:solidFill>
                  <a:srgbClr val="FF3300"/>
                </a:solidFill>
                <a:latin typeface="+mn-lt"/>
                <a:ea typeface="+mn-ea"/>
              </a:rPr>
              <a:t>ENCORE</a:t>
            </a:r>
            <a:r>
              <a:rPr lang="en-US" altLang="ja-JP" b="1" baseline="0" dirty="0" smtClean="0">
                <a:solidFill>
                  <a:srgbClr val="FF3300"/>
                </a:solidFill>
                <a:latin typeface="+mn-lt"/>
                <a:ea typeface="+mn-ea"/>
              </a:rPr>
              <a:t> Seoul 2016</a:t>
            </a:r>
            <a:endParaRPr lang="ja-JP" altLang="en-US" b="1" dirty="0">
              <a:solidFill>
                <a:srgbClr val="FF3300"/>
              </a:solidFill>
              <a:latin typeface="+mn-lt"/>
              <a:ea typeface="+mn-ea"/>
            </a:endParaRPr>
          </a:p>
        </p:txBody>
      </p:sp>
      <p:sp>
        <p:nvSpPr>
          <p:cNvPr id="4" name="Rectangle 5"/>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fontAlgn="auto">
              <a:lnSpc>
                <a:spcPct val="100000"/>
              </a:lnSpc>
              <a:spcBef>
                <a:spcPts val="0"/>
              </a:spcBef>
              <a:spcAft>
                <a:spcPct val="0"/>
              </a:spcAft>
              <a:buClrTx/>
              <a:buSzTx/>
              <a:defRPr sz="1400">
                <a:latin typeface="+mn-lt"/>
                <a:ea typeface="+mn-ea"/>
              </a:defRPr>
            </a:lvl1pPr>
          </a:lstStyle>
          <a:p>
            <a:pPr>
              <a:defRPr/>
            </a:pPr>
            <a:endParaRPr lang="en-US" altLang="ja-JP" dirty="0"/>
          </a:p>
        </p:txBody>
      </p:sp>
      <p:sp>
        <p:nvSpPr>
          <p:cNvPr id="5" name="Rectangle 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wrap="square" numCol="1" anchor="t" anchorCtr="0" compatLnSpc="1">
            <a:prstTxWarp prst="textNoShape">
              <a:avLst/>
            </a:prstTxWarp>
          </a:bodyPr>
          <a:lstStyle>
            <a:lvl1pPr>
              <a:lnSpc>
                <a:spcPct val="100000"/>
              </a:lnSpc>
              <a:spcAft>
                <a:spcPct val="0"/>
              </a:spcAft>
              <a:buClrTx/>
              <a:buSzTx/>
              <a:defRPr sz="1400"/>
            </a:lvl1pPr>
          </a:lstStyle>
          <a:p>
            <a:pPr>
              <a:defRPr/>
            </a:pPr>
            <a:endParaRPr lang="en-US" altLang="ja-JP" dirty="0"/>
          </a:p>
        </p:txBody>
      </p:sp>
      <p:sp>
        <p:nvSpPr>
          <p:cNvPr id="6" name="Rectangle 7"/>
          <p:cNvSpPr>
            <a:spLocks noGrp="1" noChangeArrowheads="1"/>
          </p:cNvSpPr>
          <p:nvPr>
            <p:ph type="sldNum" sz="quarter" idx="12"/>
          </p:nvPr>
        </p:nvSpPr>
        <p:spPr bwMode="auto">
          <a:xfrm>
            <a:off x="6500813" y="5500688"/>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fontAlgn="auto">
              <a:lnSpc>
                <a:spcPct val="100000"/>
              </a:lnSpc>
              <a:spcBef>
                <a:spcPts val="0"/>
              </a:spcBef>
              <a:spcAft>
                <a:spcPct val="0"/>
              </a:spcAft>
              <a:buClrTx/>
              <a:buSzTx/>
              <a:defRPr sz="1400">
                <a:latin typeface="+mn-lt"/>
                <a:ea typeface="+mn-ea"/>
              </a:defRPr>
            </a:lvl1pPr>
          </a:lstStyle>
          <a:p>
            <a:pPr>
              <a:defRPr/>
            </a:pPr>
            <a:fld id="{1EE0117B-017B-4F0D-B81C-0067ADFB6D70}" type="slidenum">
              <a:rPr lang="ja-JP" altLang="en-US"/>
              <a:pPr>
                <a:defRPr/>
              </a:pPr>
              <a:t>‹#›</a:t>
            </a:fld>
            <a:endParaRPr lang="en-US" altLang="ja-JP" dirty="0"/>
          </a:p>
        </p:txBody>
      </p:sp>
    </p:spTree>
    <p:extLst>
      <p:ext uri="{BB962C8B-B14F-4D97-AF65-F5344CB8AC3E}">
        <p14:creationId xmlns:p14="http://schemas.microsoft.com/office/powerpoint/2010/main" val="598381061"/>
      </p:ext>
    </p:extLst>
  </p:cSld>
  <p:clrMapOvr>
    <a:masterClrMapping/>
  </p:clrMapOvr>
  <p:transition>
    <p:wipe dir="r"/>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0_タイトル スライド">
    <p:spTree>
      <p:nvGrpSpPr>
        <p:cNvPr id="1" name=""/>
        <p:cNvGrpSpPr/>
        <p:nvPr/>
      </p:nvGrpSpPr>
      <p:grpSpPr>
        <a:xfrm>
          <a:off x="0" y="0"/>
          <a:ext cx="0" cy="0"/>
          <a:chOff x="0" y="0"/>
          <a:chExt cx="0" cy="0"/>
        </a:xfrm>
      </p:grpSpPr>
      <p:pic>
        <p:nvPicPr>
          <p:cNvPr id="2" name="Picture 2" descr="PEtemplate"/>
          <p:cNvPicPr>
            <a:picLocks noChangeAspect="1" noChangeArrowheads="1"/>
          </p:cNvPicPr>
          <p:nvPr/>
        </p:nvPicPr>
        <p:blipFill>
          <a:blip r:embed="rId2" cstate="print">
            <a:lum bright="-18000" contrast="-18000"/>
          </a:blip>
          <a:srcRect/>
          <a:stretch>
            <a:fillRect/>
          </a:stretch>
        </p:blipFill>
        <p:spPr bwMode="hidden">
          <a:xfrm>
            <a:off x="0" y="0"/>
            <a:ext cx="9144000" cy="6858000"/>
          </a:xfrm>
          <a:prstGeom prst="rect">
            <a:avLst/>
          </a:prstGeom>
          <a:noFill/>
          <a:ln w="9525">
            <a:noFill/>
            <a:miter lim="800000"/>
            <a:headEnd/>
            <a:tailEnd/>
          </a:ln>
        </p:spPr>
      </p:pic>
      <p:sp>
        <p:nvSpPr>
          <p:cNvPr id="3" name="Text Box 9"/>
          <p:cNvSpPr txBox="1">
            <a:spLocks noChangeArrowheads="1"/>
          </p:cNvSpPr>
          <p:nvPr userDrawn="1"/>
        </p:nvSpPr>
        <p:spPr bwMode="auto">
          <a:xfrm>
            <a:off x="6757096" y="6516063"/>
            <a:ext cx="2386904" cy="341937"/>
          </a:xfrm>
          <a:prstGeom prst="rect">
            <a:avLst/>
          </a:prstGeom>
          <a:noFill/>
          <a:ln w="28575">
            <a:noFill/>
            <a:miter lim="800000"/>
            <a:headEnd/>
            <a:tailEnd/>
          </a:ln>
          <a:effectLst/>
        </p:spPr>
        <p:txBody>
          <a:bodyPr wrap="none" lIns="64310" tIns="32155" rIns="64310" bIns="32155">
            <a:spAutoFit/>
          </a:bodyPr>
          <a:lstStyle/>
          <a:p>
            <a:pPr fontAlgn="auto">
              <a:spcBef>
                <a:spcPts val="0"/>
              </a:spcBef>
              <a:spcAft>
                <a:spcPts val="0"/>
              </a:spcAft>
              <a:defRPr/>
            </a:pPr>
            <a:r>
              <a:rPr lang="en-US" altLang="ja-JP" b="1" dirty="0" smtClean="0">
                <a:solidFill>
                  <a:srgbClr val="FF3300"/>
                </a:solidFill>
                <a:latin typeface="+mn-lt"/>
                <a:ea typeface="+mn-ea"/>
              </a:rPr>
              <a:t>ENCORE</a:t>
            </a:r>
            <a:r>
              <a:rPr lang="en-US" altLang="ja-JP" b="1" baseline="0" dirty="0" smtClean="0">
                <a:solidFill>
                  <a:srgbClr val="FF3300"/>
                </a:solidFill>
                <a:latin typeface="+mn-lt"/>
                <a:ea typeface="+mn-ea"/>
              </a:rPr>
              <a:t> Seoul 2016</a:t>
            </a:r>
            <a:endParaRPr lang="ja-JP" altLang="en-US" b="1" dirty="0">
              <a:solidFill>
                <a:srgbClr val="FF3300"/>
              </a:solidFill>
              <a:latin typeface="+mn-lt"/>
              <a:ea typeface="+mn-ea"/>
            </a:endParaRPr>
          </a:p>
        </p:txBody>
      </p:sp>
      <p:sp>
        <p:nvSpPr>
          <p:cNvPr id="4" name="Rectangle 5"/>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fontAlgn="auto">
              <a:lnSpc>
                <a:spcPct val="100000"/>
              </a:lnSpc>
              <a:spcBef>
                <a:spcPts val="0"/>
              </a:spcBef>
              <a:spcAft>
                <a:spcPct val="0"/>
              </a:spcAft>
              <a:buClrTx/>
              <a:buSzTx/>
              <a:defRPr sz="1400">
                <a:latin typeface="+mn-lt"/>
                <a:ea typeface="+mn-ea"/>
              </a:defRPr>
            </a:lvl1pPr>
          </a:lstStyle>
          <a:p>
            <a:pPr>
              <a:defRPr/>
            </a:pPr>
            <a:endParaRPr lang="en-US" altLang="ja-JP" dirty="0"/>
          </a:p>
        </p:txBody>
      </p:sp>
      <p:sp>
        <p:nvSpPr>
          <p:cNvPr id="5" name="Rectangle 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wrap="square" numCol="1" anchor="t" anchorCtr="0" compatLnSpc="1">
            <a:prstTxWarp prst="textNoShape">
              <a:avLst/>
            </a:prstTxWarp>
          </a:bodyPr>
          <a:lstStyle>
            <a:lvl1pPr>
              <a:lnSpc>
                <a:spcPct val="100000"/>
              </a:lnSpc>
              <a:spcAft>
                <a:spcPct val="0"/>
              </a:spcAft>
              <a:buClrTx/>
              <a:buSzTx/>
              <a:defRPr sz="1400"/>
            </a:lvl1pPr>
          </a:lstStyle>
          <a:p>
            <a:pPr>
              <a:defRPr/>
            </a:pPr>
            <a:endParaRPr lang="en-US" altLang="ja-JP" dirty="0"/>
          </a:p>
        </p:txBody>
      </p:sp>
      <p:sp>
        <p:nvSpPr>
          <p:cNvPr id="6" name="Rectangle 7"/>
          <p:cNvSpPr>
            <a:spLocks noGrp="1" noChangeArrowheads="1"/>
          </p:cNvSpPr>
          <p:nvPr>
            <p:ph type="sldNum" sz="quarter" idx="12"/>
          </p:nvPr>
        </p:nvSpPr>
        <p:spPr bwMode="auto">
          <a:xfrm>
            <a:off x="6500813" y="5500688"/>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fontAlgn="auto">
              <a:lnSpc>
                <a:spcPct val="100000"/>
              </a:lnSpc>
              <a:spcBef>
                <a:spcPts val="0"/>
              </a:spcBef>
              <a:spcAft>
                <a:spcPct val="0"/>
              </a:spcAft>
              <a:buClrTx/>
              <a:buSzTx/>
              <a:defRPr sz="1400">
                <a:latin typeface="+mn-lt"/>
                <a:ea typeface="+mn-ea"/>
              </a:defRPr>
            </a:lvl1pPr>
          </a:lstStyle>
          <a:p>
            <a:pPr>
              <a:defRPr/>
            </a:pPr>
            <a:fld id="{1EE0117B-017B-4F0D-B81C-0067ADFB6D70}" type="slidenum">
              <a:rPr lang="ja-JP" altLang="en-US"/>
              <a:pPr>
                <a:defRPr/>
              </a:pPr>
              <a:t>‹#›</a:t>
            </a:fld>
            <a:endParaRPr lang="en-US" altLang="ja-JP" dirty="0"/>
          </a:p>
        </p:txBody>
      </p:sp>
    </p:spTree>
    <p:extLst>
      <p:ext uri="{BB962C8B-B14F-4D97-AF65-F5344CB8AC3E}">
        <p14:creationId xmlns:p14="http://schemas.microsoft.com/office/powerpoint/2010/main" val="1431603876"/>
      </p:ext>
    </p:extLst>
  </p:cSld>
  <p:clrMapOvr>
    <a:masterClrMapping/>
  </p:clrMapOvr>
  <p:transition>
    <p:wipe dir="r"/>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21_タイトル スライド">
    <p:spTree>
      <p:nvGrpSpPr>
        <p:cNvPr id="1" name=""/>
        <p:cNvGrpSpPr/>
        <p:nvPr/>
      </p:nvGrpSpPr>
      <p:grpSpPr>
        <a:xfrm>
          <a:off x="0" y="0"/>
          <a:ext cx="0" cy="0"/>
          <a:chOff x="0" y="0"/>
          <a:chExt cx="0" cy="0"/>
        </a:xfrm>
      </p:grpSpPr>
      <p:pic>
        <p:nvPicPr>
          <p:cNvPr id="2" name="Picture 2" descr="PEtemplate"/>
          <p:cNvPicPr>
            <a:picLocks noChangeAspect="1" noChangeArrowheads="1"/>
          </p:cNvPicPr>
          <p:nvPr/>
        </p:nvPicPr>
        <p:blipFill>
          <a:blip r:embed="rId2" cstate="print">
            <a:lum bright="-18000" contrast="-18000"/>
          </a:blip>
          <a:srcRect/>
          <a:stretch>
            <a:fillRect/>
          </a:stretch>
        </p:blipFill>
        <p:spPr bwMode="hidden">
          <a:xfrm>
            <a:off x="0" y="0"/>
            <a:ext cx="9144000" cy="6858000"/>
          </a:xfrm>
          <a:prstGeom prst="rect">
            <a:avLst/>
          </a:prstGeom>
          <a:noFill/>
          <a:ln w="9525">
            <a:noFill/>
            <a:miter lim="800000"/>
            <a:headEnd/>
            <a:tailEnd/>
          </a:ln>
        </p:spPr>
      </p:pic>
      <p:sp>
        <p:nvSpPr>
          <p:cNvPr id="3" name="Text Box 9"/>
          <p:cNvSpPr txBox="1">
            <a:spLocks noChangeArrowheads="1"/>
          </p:cNvSpPr>
          <p:nvPr userDrawn="1"/>
        </p:nvSpPr>
        <p:spPr bwMode="auto">
          <a:xfrm>
            <a:off x="6757096" y="6516063"/>
            <a:ext cx="2386904" cy="341937"/>
          </a:xfrm>
          <a:prstGeom prst="rect">
            <a:avLst/>
          </a:prstGeom>
          <a:noFill/>
          <a:ln w="28575">
            <a:noFill/>
            <a:miter lim="800000"/>
            <a:headEnd/>
            <a:tailEnd/>
          </a:ln>
          <a:effectLst/>
        </p:spPr>
        <p:txBody>
          <a:bodyPr wrap="none" lIns="64310" tIns="32155" rIns="64310" bIns="32155">
            <a:spAutoFit/>
          </a:bodyPr>
          <a:lstStyle/>
          <a:p>
            <a:pPr fontAlgn="auto">
              <a:spcBef>
                <a:spcPts val="0"/>
              </a:spcBef>
              <a:spcAft>
                <a:spcPts val="0"/>
              </a:spcAft>
              <a:defRPr/>
            </a:pPr>
            <a:r>
              <a:rPr lang="en-US" altLang="ja-JP" b="1" dirty="0" smtClean="0">
                <a:solidFill>
                  <a:srgbClr val="FF3300"/>
                </a:solidFill>
                <a:latin typeface="+mn-lt"/>
                <a:ea typeface="+mn-ea"/>
              </a:rPr>
              <a:t>ENCORE</a:t>
            </a:r>
            <a:r>
              <a:rPr lang="en-US" altLang="ja-JP" b="1" baseline="0" dirty="0" smtClean="0">
                <a:solidFill>
                  <a:srgbClr val="FF3300"/>
                </a:solidFill>
                <a:latin typeface="+mn-lt"/>
                <a:ea typeface="+mn-ea"/>
              </a:rPr>
              <a:t> Seoul 2016</a:t>
            </a:r>
            <a:endParaRPr lang="ja-JP" altLang="en-US" b="1" dirty="0">
              <a:solidFill>
                <a:srgbClr val="FF3300"/>
              </a:solidFill>
              <a:latin typeface="+mn-lt"/>
              <a:ea typeface="+mn-ea"/>
            </a:endParaRPr>
          </a:p>
        </p:txBody>
      </p:sp>
      <p:sp>
        <p:nvSpPr>
          <p:cNvPr id="4" name="Rectangle 5"/>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fontAlgn="auto">
              <a:lnSpc>
                <a:spcPct val="100000"/>
              </a:lnSpc>
              <a:spcBef>
                <a:spcPts val="0"/>
              </a:spcBef>
              <a:spcAft>
                <a:spcPct val="0"/>
              </a:spcAft>
              <a:buClrTx/>
              <a:buSzTx/>
              <a:defRPr sz="1400">
                <a:latin typeface="+mn-lt"/>
                <a:ea typeface="+mn-ea"/>
              </a:defRPr>
            </a:lvl1pPr>
          </a:lstStyle>
          <a:p>
            <a:pPr>
              <a:defRPr/>
            </a:pPr>
            <a:endParaRPr lang="en-US" altLang="ja-JP" dirty="0"/>
          </a:p>
        </p:txBody>
      </p:sp>
      <p:sp>
        <p:nvSpPr>
          <p:cNvPr id="5" name="Rectangle 6"/>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wrap="square" numCol="1" anchor="t" anchorCtr="0" compatLnSpc="1">
            <a:prstTxWarp prst="textNoShape">
              <a:avLst/>
            </a:prstTxWarp>
          </a:bodyPr>
          <a:lstStyle>
            <a:lvl1pPr>
              <a:lnSpc>
                <a:spcPct val="100000"/>
              </a:lnSpc>
              <a:spcAft>
                <a:spcPct val="0"/>
              </a:spcAft>
              <a:buClrTx/>
              <a:buSzTx/>
              <a:defRPr sz="1400"/>
            </a:lvl1pPr>
          </a:lstStyle>
          <a:p>
            <a:pPr>
              <a:defRPr/>
            </a:pPr>
            <a:endParaRPr lang="en-US" altLang="ja-JP" dirty="0"/>
          </a:p>
        </p:txBody>
      </p:sp>
      <p:sp>
        <p:nvSpPr>
          <p:cNvPr id="6" name="Rectangle 7"/>
          <p:cNvSpPr>
            <a:spLocks noGrp="1" noChangeArrowheads="1"/>
          </p:cNvSpPr>
          <p:nvPr>
            <p:ph type="sldNum" sz="quarter" idx="12"/>
          </p:nvPr>
        </p:nvSpPr>
        <p:spPr bwMode="auto">
          <a:xfrm>
            <a:off x="6500813" y="5500688"/>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fontAlgn="auto">
              <a:lnSpc>
                <a:spcPct val="100000"/>
              </a:lnSpc>
              <a:spcBef>
                <a:spcPts val="0"/>
              </a:spcBef>
              <a:spcAft>
                <a:spcPct val="0"/>
              </a:spcAft>
              <a:buClrTx/>
              <a:buSzTx/>
              <a:defRPr sz="1400">
                <a:latin typeface="+mn-lt"/>
                <a:ea typeface="+mn-ea"/>
              </a:defRPr>
            </a:lvl1pPr>
          </a:lstStyle>
          <a:p>
            <a:pPr>
              <a:defRPr/>
            </a:pPr>
            <a:fld id="{1EE0117B-017B-4F0D-B81C-0067ADFB6D70}" type="slidenum">
              <a:rPr lang="ja-JP" altLang="en-US"/>
              <a:pPr>
                <a:defRPr/>
              </a:pPr>
              <a:t>‹#›</a:t>
            </a:fld>
            <a:endParaRPr lang="en-US" altLang="ja-JP" dirty="0"/>
          </a:p>
        </p:txBody>
      </p:sp>
    </p:spTree>
    <p:extLst>
      <p:ext uri="{BB962C8B-B14F-4D97-AF65-F5344CB8AC3E}">
        <p14:creationId xmlns:p14="http://schemas.microsoft.com/office/powerpoint/2010/main" val="3969707440"/>
      </p:ext>
    </p:extLst>
  </p:cSld>
  <p:clrMapOvr>
    <a:masterClrMapping/>
  </p:clrMapOvr>
  <p:transition>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276225" y="1524000"/>
            <a:ext cx="4219575"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524000"/>
            <a:ext cx="4219575"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 descr="PEtemplate"/>
          <p:cNvPicPr>
            <a:picLocks noChangeAspect="1" noChangeArrowheads="1"/>
          </p:cNvPicPr>
          <p:nvPr/>
        </p:nvPicPr>
        <p:blipFill>
          <a:blip r:embed="rId34" cstate="print">
            <a:lum bright="-18000" contrast="-18000"/>
          </a:blip>
          <a:srcRect/>
          <a:stretch>
            <a:fillRect/>
          </a:stretch>
        </p:blipFill>
        <p:spPr bwMode="hidden">
          <a:xfrm>
            <a:off x="0" y="0"/>
            <a:ext cx="9144000" cy="6858000"/>
          </a:xfrm>
          <a:prstGeom prst="rect">
            <a:avLst/>
          </a:prstGeom>
          <a:noFill/>
          <a:ln w="9525">
            <a:noFill/>
            <a:miter lim="800000"/>
            <a:headEnd/>
            <a:tailEnd/>
          </a:ln>
        </p:spPr>
      </p:pic>
      <p:sp>
        <p:nvSpPr>
          <p:cNvPr id="2" name="Rectangle 2"/>
          <p:cNvSpPr>
            <a:spLocks noGrp="1" noChangeArrowheads="1"/>
          </p:cNvSpPr>
          <p:nvPr>
            <p:ph type="title"/>
          </p:nvPr>
        </p:nvSpPr>
        <p:spPr bwMode="hidden">
          <a:xfrm>
            <a:off x="330200" y="25400"/>
            <a:ext cx="8489950" cy="1219200"/>
          </a:xfrm>
          <a:prstGeom prst="rect">
            <a:avLst/>
          </a:prstGeom>
          <a:noFill/>
          <a:ln w="9525">
            <a:noFill/>
            <a:miter lim="800000"/>
            <a:headEnd/>
            <a:tailEnd/>
          </a:ln>
          <a:effectLst>
            <a:outerShdw dist="35921" dir="2700000" algn="ctr" rotWithShape="0">
              <a:schemeClr val="bg1"/>
            </a:outerShdw>
          </a:effectLst>
        </p:spPr>
        <p:txBody>
          <a:bodyPr vert="horz" wrap="square" lIns="91440" tIns="45720" rIns="91440" bIns="45720" numCol="1" anchor="b" anchorCtr="0" compatLnSpc="1">
            <a:prstTxWarp prst="textNoShape">
              <a:avLst/>
            </a:prstTxWarp>
          </a:bodyPr>
          <a:lstStyle/>
          <a:p>
            <a:pPr lvl="0"/>
            <a:r>
              <a:rPr lang="en-US" altLang="en-US" smtClean="0"/>
              <a:t>Click To Edit Title (Initial Cap)</a:t>
            </a:r>
          </a:p>
        </p:txBody>
      </p:sp>
      <p:sp>
        <p:nvSpPr>
          <p:cNvPr id="1027" name="Rectangle 3"/>
          <p:cNvSpPr>
            <a:spLocks noGrp="1" noChangeArrowheads="1"/>
          </p:cNvSpPr>
          <p:nvPr>
            <p:ph type="body" idx="1"/>
          </p:nvPr>
        </p:nvSpPr>
        <p:spPr bwMode="auto">
          <a:xfrm>
            <a:off x="276225" y="1524000"/>
            <a:ext cx="8591550" cy="4953000"/>
          </a:xfrm>
          <a:prstGeom prst="rect">
            <a:avLst/>
          </a:prstGeom>
          <a:noFill/>
          <a:ln w="9525">
            <a:noFill/>
            <a:miter lim="800000"/>
            <a:headEnd/>
            <a:tailEnd/>
          </a:ln>
          <a:effectLst>
            <a:outerShdw dist="28398" dir="3806097" algn="ctr" rotWithShape="0">
              <a:schemeClr val="bg1"/>
            </a:outerShdw>
          </a:effectLst>
        </p:spPr>
        <p:txBody>
          <a:bodyPr vert="horz" wrap="square" lIns="91440" tIns="45720" rIns="91440" bIns="45720" numCol="1" anchor="t" anchorCtr="0" compatLnSpc="1">
            <a:prstTxWarp prst="textNoShape">
              <a:avLst/>
            </a:prstTxWarp>
          </a:bodyPr>
          <a:lstStyle/>
          <a:p>
            <a:pPr lvl="0"/>
            <a:r>
              <a:rPr lang="en-US" altLang="en-US" smtClean="0"/>
              <a:t>Click to edit Master text (sentence case) capitalize first letter of sentence only 30 pt bold</a:t>
            </a:r>
          </a:p>
          <a:p>
            <a:pPr lvl="1"/>
            <a:r>
              <a:rPr lang="en-US" altLang="en-US" smtClean="0"/>
              <a:t>Second level (capitalize first letter of sentence only) 28 pt reg</a:t>
            </a:r>
          </a:p>
          <a:p>
            <a:pPr lvl="2"/>
            <a:r>
              <a:rPr lang="en-US" altLang="en-US" smtClean="0"/>
              <a:t>Third level 24 pt reg</a:t>
            </a:r>
          </a:p>
          <a:p>
            <a:pPr lvl="3"/>
            <a:r>
              <a:rPr lang="en-US" altLang="en-US" smtClean="0"/>
              <a:t>Fourth level 20 pt reg</a:t>
            </a:r>
          </a:p>
          <a:p>
            <a:pPr lvl="4"/>
            <a:r>
              <a:rPr lang="en-US" altLang="en-US" smtClean="0"/>
              <a:t>Fifth level 20 pt reg</a:t>
            </a:r>
          </a:p>
        </p:txBody>
      </p:sp>
      <p:sp>
        <p:nvSpPr>
          <p:cNvPr id="1032" name="Rectangle 8"/>
          <p:cNvSpPr>
            <a:spLocks noChangeArrowheads="1"/>
          </p:cNvSpPr>
          <p:nvPr/>
        </p:nvSpPr>
        <p:spPr bwMode="auto">
          <a:xfrm>
            <a:off x="0" y="1219200"/>
            <a:ext cx="8839200" cy="76200"/>
          </a:xfrm>
          <a:prstGeom prst="rect">
            <a:avLst/>
          </a:prstGeom>
          <a:gradFill rotWithShape="0">
            <a:gsLst>
              <a:gs pos="0">
                <a:srgbClr val="9A40DE"/>
              </a:gs>
              <a:gs pos="100000">
                <a:srgbClr val="61E0ED"/>
              </a:gs>
            </a:gsLst>
            <a:lin ang="0" scaled="1"/>
          </a:gradFill>
          <a:ln w="9525">
            <a:noFill/>
            <a:miter lim="800000"/>
            <a:headEnd/>
            <a:tailEnd/>
          </a:ln>
          <a:effectLst>
            <a:outerShdw dist="35921" dir="2700000" algn="ctr" rotWithShape="0">
              <a:schemeClr val="bg2"/>
            </a:outerShdw>
          </a:effectLst>
        </p:spPr>
        <p:txBody>
          <a:bodyPr wrap="none" anchor="ctr"/>
          <a:lstStyle/>
          <a:p>
            <a:pPr eaLnBrk="0" hangingPunct="0">
              <a:lnSpc>
                <a:spcPct val="90000"/>
              </a:lnSpc>
              <a:spcAft>
                <a:spcPct val="30000"/>
              </a:spcAft>
              <a:buClr>
                <a:srgbClr val="66EC66"/>
              </a:buClr>
              <a:buSzPct val="120000"/>
              <a:defRPr/>
            </a:pPr>
            <a:endParaRPr kumimoji="0" lang="ja-JP" altLang="en-US" dirty="0"/>
          </a:p>
        </p:txBody>
      </p:sp>
    </p:spTree>
  </p:cSld>
  <p:clrMap bg1="dk2" tx1="lt1" bg2="dk1" tx2="lt2" accent1="accent1" accent2="accent2" accent3="accent3" accent4="accent4" accent5="accent5" accent6="accent6" hlink="hlink" folHlink="folHlink"/>
  <p:sldLayoutIdLst>
    <p:sldLayoutId id="2147483708"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8" r:id="rId24"/>
    <p:sldLayoutId id="2147483749" r:id="rId25"/>
    <p:sldLayoutId id="2147483750" r:id="rId26"/>
    <p:sldLayoutId id="2147483751" r:id="rId27"/>
    <p:sldLayoutId id="2147483752" r:id="rId28"/>
    <p:sldLayoutId id="2147483753" r:id="rId29"/>
    <p:sldLayoutId id="2147483754" r:id="rId30"/>
    <p:sldLayoutId id="2147483755" r:id="rId31"/>
    <p:sldLayoutId id="2147483756" r:id="rId32"/>
  </p:sldLayoutIdLst>
  <p:transition>
    <p:wipe dir="r"/>
  </p:transition>
  <p:txStyles>
    <p:titleStyle>
      <a:lvl1pPr algn="ctr" rtl="0" eaLnBrk="0" fontAlgn="base" hangingPunct="0">
        <a:lnSpc>
          <a:spcPct val="85000"/>
        </a:lnSpc>
        <a:spcBef>
          <a:spcPct val="0"/>
        </a:spcBef>
        <a:spcAft>
          <a:spcPct val="0"/>
        </a:spcAft>
        <a:defRPr sz="4200" b="1">
          <a:solidFill>
            <a:srgbClr val="FFFF00"/>
          </a:solidFill>
          <a:latin typeface="+mj-lt"/>
          <a:ea typeface="+mj-ea"/>
          <a:cs typeface="+mj-cs"/>
        </a:defRPr>
      </a:lvl1pPr>
      <a:lvl2pPr algn="ctr" rtl="0" eaLnBrk="0" fontAlgn="base" hangingPunct="0">
        <a:lnSpc>
          <a:spcPct val="85000"/>
        </a:lnSpc>
        <a:spcBef>
          <a:spcPct val="0"/>
        </a:spcBef>
        <a:spcAft>
          <a:spcPct val="0"/>
        </a:spcAft>
        <a:defRPr sz="4200" b="1">
          <a:solidFill>
            <a:srgbClr val="FFFF00"/>
          </a:solidFill>
          <a:latin typeface="Arial" pitchFamily="34" charset="0"/>
          <a:ea typeface="ＭＳ Ｐゴシック" pitchFamily="50" charset="-128"/>
        </a:defRPr>
      </a:lvl2pPr>
      <a:lvl3pPr algn="ctr" rtl="0" eaLnBrk="0" fontAlgn="base" hangingPunct="0">
        <a:lnSpc>
          <a:spcPct val="85000"/>
        </a:lnSpc>
        <a:spcBef>
          <a:spcPct val="0"/>
        </a:spcBef>
        <a:spcAft>
          <a:spcPct val="0"/>
        </a:spcAft>
        <a:defRPr sz="4200" b="1">
          <a:solidFill>
            <a:srgbClr val="FFFF00"/>
          </a:solidFill>
          <a:latin typeface="Arial" pitchFamily="34" charset="0"/>
          <a:ea typeface="ＭＳ Ｐゴシック" pitchFamily="50" charset="-128"/>
        </a:defRPr>
      </a:lvl3pPr>
      <a:lvl4pPr algn="ctr" rtl="0" eaLnBrk="0" fontAlgn="base" hangingPunct="0">
        <a:lnSpc>
          <a:spcPct val="85000"/>
        </a:lnSpc>
        <a:spcBef>
          <a:spcPct val="0"/>
        </a:spcBef>
        <a:spcAft>
          <a:spcPct val="0"/>
        </a:spcAft>
        <a:defRPr sz="4200" b="1">
          <a:solidFill>
            <a:srgbClr val="FFFF00"/>
          </a:solidFill>
          <a:latin typeface="Arial" pitchFamily="34" charset="0"/>
          <a:ea typeface="ＭＳ Ｐゴシック" pitchFamily="50" charset="-128"/>
        </a:defRPr>
      </a:lvl4pPr>
      <a:lvl5pPr algn="ctr" rtl="0" eaLnBrk="0" fontAlgn="base" hangingPunct="0">
        <a:lnSpc>
          <a:spcPct val="85000"/>
        </a:lnSpc>
        <a:spcBef>
          <a:spcPct val="0"/>
        </a:spcBef>
        <a:spcAft>
          <a:spcPct val="0"/>
        </a:spcAft>
        <a:defRPr sz="4200" b="1">
          <a:solidFill>
            <a:srgbClr val="FFFF00"/>
          </a:solidFill>
          <a:latin typeface="Arial" pitchFamily="34" charset="0"/>
          <a:ea typeface="ＭＳ Ｐゴシック" pitchFamily="50" charset="-128"/>
        </a:defRPr>
      </a:lvl5pPr>
      <a:lvl6pPr marL="457200" algn="ctr" rtl="0" eaLnBrk="0" fontAlgn="base" hangingPunct="0">
        <a:lnSpc>
          <a:spcPct val="85000"/>
        </a:lnSpc>
        <a:spcBef>
          <a:spcPct val="0"/>
        </a:spcBef>
        <a:spcAft>
          <a:spcPct val="0"/>
        </a:spcAft>
        <a:defRPr sz="4200" b="1">
          <a:solidFill>
            <a:srgbClr val="FFFF00"/>
          </a:solidFill>
          <a:latin typeface="Arial" pitchFamily="34" charset="0"/>
          <a:ea typeface="ＭＳ Ｐゴシック" pitchFamily="50" charset="-128"/>
        </a:defRPr>
      </a:lvl6pPr>
      <a:lvl7pPr marL="914400" algn="ctr" rtl="0" eaLnBrk="0" fontAlgn="base" hangingPunct="0">
        <a:lnSpc>
          <a:spcPct val="85000"/>
        </a:lnSpc>
        <a:spcBef>
          <a:spcPct val="0"/>
        </a:spcBef>
        <a:spcAft>
          <a:spcPct val="0"/>
        </a:spcAft>
        <a:defRPr sz="4200" b="1">
          <a:solidFill>
            <a:srgbClr val="FFFF00"/>
          </a:solidFill>
          <a:latin typeface="Arial" pitchFamily="34" charset="0"/>
          <a:ea typeface="ＭＳ Ｐゴシック" pitchFamily="50" charset="-128"/>
        </a:defRPr>
      </a:lvl7pPr>
      <a:lvl8pPr marL="1371600" algn="ctr" rtl="0" eaLnBrk="0" fontAlgn="base" hangingPunct="0">
        <a:lnSpc>
          <a:spcPct val="85000"/>
        </a:lnSpc>
        <a:spcBef>
          <a:spcPct val="0"/>
        </a:spcBef>
        <a:spcAft>
          <a:spcPct val="0"/>
        </a:spcAft>
        <a:defRPr sz="4200" b="1">
          <a:solidFill>
            <a:srgbClr val="FFFF00"/>
          </a:solidFill>
          <a:latin typeface="Arial" pitchFamily="34" charset="0"/>
          <a:ea typeface="ＭＳ Ｐゴシック" pitchFamily="50" charset="-128"/>
        </a:defRPr>
      </a:lvl8pPr>
      <a:lvl9pPr marL="1828800" algn="ctr" rtl="0" eaLnBrk="0" fontAlgn="base" hangingPunct="0">
        <a:lnSpc>
          <a:spcPct val="85000"/>
        </a:lnSpc>
        <a:spcBef>
          <a:spcPct val="0"/>
        </a:spcBef>
        <a:spcAft>
          <a:spcPct val="0"/>
        </a:spcAft>
        <a:defRPr sz="4200" b="1">
          <a:solidFill>
            <a:srgbClr val="FFFF00"/>
          </a:solidFill>
          <a:latin typeface="Arial" pitchFamily="34" charset="0"/>
          <a:ea typeface="ＭＳ Ｐゴシック" pitchFamily="50" charset="-128"/>
        </a:defRPr>
      </a:lvl9pPr>
    </p:titleStyle>
    <p:bodyStyle>
      <a:lvl1pPr marL="342900" indent="-342900" algn="l" rtl="0" eaLnBrk="0" fontAlgn="base" hangingPunct="0">
        <a:lnSpc>
          <a:spcPct val="90000"/>
        </a:lnSpc>
        <a:spcBef>
          <a:spcPct val="0"/>
        </a:spcBef>
        <a:spcAft>
          <a:spcPct val="30000"/>
        </a:spcAft>
        <a:buClr>
          <a:srgbClr val="66EC66"/>
        </a:buClr>
        <a:buSzPct val="120000"/>
        <a:buChar char="•"/>
        <a:defRPr sz="3000">
          <a:solidFill>
            <a:schemeClr val="tx1"/>
          </a:solidFill>
          <a:latin typeface="+mn-lt"/>
          <a:ea typeface="+mn-ea"/>
          <a:cs typeface="+mn-cs"/>
        </a:defRPr>
      </a:lvl1pPr>
      <a:lvl2pPr marL="742950" indent="-285750" algn="l" rtl="0" eaLnBrk="0" fontAlgn="base" hangingPunct="0">
        <a:lnSpc>
          <a:spcPct val="90000"/>
        </a:lnSpc>
        <a:spcBef>
          <a:spcPct val="0"/>
        </a:spcBef>
        <a:spcAft>
          <a:spcPct val="30000"/>
        </a:spcAft>
        <a:buClr>
          <a:srgbClr val="66EC66"/>
        </a:buClr>
        <a:buSzPct val="120000"/>
        <a:buChar char="–"/>
        <a:defRPr sz="2800">
          <a:solidFill>
            <a:schemeClr val="tx1"/>
          </a:solidFill>
          <a:latin typeface="+mn-lt"/>
          <a:ea typeface="+mn-ea"/>
        </a:defRPr>
      </a:lvl2pPr>
      <a:lvl3pPr marL="1143000" indent="-228600" algn="l" rtl="0" eaLnBrk="0" fontAlgn="base" hangingPunct="0">
        <a:lnSpc>
          <a:spcPct val="90000"/>
        </a:lnSpc>
        <a:spcBef>
          <a:spcPct val="0"/>
        </a:spcBef>
        <a:spcAft>
          <a:spcPct val="30000"/>
        </a:spcAft>
        <a:buClr>
          <a:srgbClr val="66EC66"/>
        </a:buClr>
        <a:buSzPct val="120000"/>
        <a:buChar char="•"/>
        <a:defRPr sz="2400">
          <a:solidFill>
            <a:schemeClr val="tx1"/>
          </a:solidFill>
          <a:latin typeface="+mn-lt"/>
          <a:ea typeface="+mn-ea"/>
        </a:defRPr>
      </a:lvl3pPr>
      <a:lvl4pPr marL="1600200" indent="-228600" algn="l" rtl="0" eaLnBrk="0" fontAlgn="base" hangingPunct="0">
        <a:lnSpc>
          <a:spcPct val="90000"/>
        </a:lnSpc>
        <a:spcBef>
          <a:spcPct val="0"/>
        </a:spcBef>
        <a:spcAft>
          <a:spcPct val="30000"/>
        </a:spcAft>
        <a:buClr>
          <a:srgbClr val="66EC66"/>
        </a:buClr>
        <a:buSzPct val="120000"/>
        <a:buChar char="–"/>
        <a:defRPr sz="2000">
          <a:solidFill>
            <a:schemeClr val="tx1"/>
          </a:solidFill>
          <a:latin typeface="+mn-lt"/>
          <a:ea typeface="+mn-ea"/>
        </a:defRPr>
      </a:lvl4pPr>
      <a:lvl5pPr marL="2057400" indent="-228600" algn="l" rtl="0" eaLnBrk="0" fontAlgn="base" hangingPunct="0">
        <a:lnSpc>
          <a:spcPct val="90000"/>
        </a:lnSpc>
        <a:spcBef>
          <a:spcPct val="0"/>
        </a:spcBef>
        <a:spcAft>
          <a:spcPct val="30000"/>
        </a:spcAft>
        <a:buClr>
          <a:srgbClr val="66EC66"/>
        </a:buClr>
        <a:buSzPct val="120000"/>
        <a:buChar char="•"/>
        <a:defRPr sz="2000">
          <a:solidFill>
            <a:schemeClr val="tx1"/>
          </a:solidFill>
          <a:latin typeface="+mn-lt"/>
          <a:ea typeface="+mn-ea"/>
        </a:defRPr>
      </a:lvl5pPr>
      <a:lvl6pPr marL="2514600" indent="-228600" algn="l" rtl="0" eaLnBrk="0" fontAlgn="base" hangingPunct="0">
        <a:lnSpc>
          <a:spcPct val="90000"/>
        </a:lnSpc>
        <a:spcBef>
          <a:spcPct val="0"/>
        </a:spcBef>
        <a:spcAft>
          <a:spcPct val="30000"/>
        </a:spcAft>
        <a:buClr>
          <a:srgbClr val="66EC66"/>
        </a:buClr>
        <a:buSzPct val="120000"/>
        <a:buChar char="•"/>
        <a:defRPr sz="2000">
          <a:solidFill>
            <a:schemeClr val="tx1"/>
          </a:solidFill>
          <a:latin typeface="+mn-lt"/>
          <a:ea typeface="+mn-ea"/>
        </a:defRPr>
      </a:lvl6pPr>
      <a:lvl7pPr marL="2971800" indent="-228600" algn="l" rtl="0" eaLnBrk="0" fontAlgn="base" hangingPunct="0">
        <a:lnSpc>
          <a:spcPct val="90000"/>
        </a:lnSpc>
        <a:spcBef>
          <a:spcPct val="0"/>
        </a:spcBef>
        <a:spcAft>
          <a:spcPct val="30000"/>
        </a:spcAft>
        <a:buClr>
          <a:srgbClr val="66EC66"/>
        </a:buClr>
        <a:buSzPct val="120000"/>
        <a:buChar char="•"/>
        <a:defRPr sz="2000">
          <a:solidFill>
            <a:schemeClr val="tx1"/>
          </a:solidFill>
          <a:latin typeface="+mn-lt"/>
          <a:ea typeface="+mn-ea"/>
        </a:defRPr>
      </a:lvl7pPr>
      <a:lvl8pPr marL="3429000" indent="-228600" algn="l" rtl="0" eaLnBrk="0" fontAlgn="base" hangingPunct="0">
        <a:lnSpc>
          <a:spcPct val="90000"/>
        </a:lnSpc>
        <a:spcBef>
          <a:spcPct val="0"/>
        </a:spcBef>
        <a:spcAft>
          <a:spcPct val="30000"/>
        </a:spcAft>
        <a:buClr>
          <a:srgbClr val="66EC66"/>
        </a:buClr>
        <a:buSzPct val="120000"/>
        <a:buChar char="•"/>
        <a:defRPr sz="2000">
          <a:solidFill>
            <a:schemeClr val="tx1"/>
          </a:solidFill>
          <a:latin typeface="+mn-lt"/>
          <a:ea typeface="+mn-ea"/>
        </a:defRPr>
      </a:lvl8pPr>
      <a:lvl9pPr marL="3886200" indent="-228600" algn="l" rtl="0" eaLnBrk="0" fontAlgn="base" hangingPunct="0">
        <a:lnSpc>
          <a:spcPct val="90000"/>
        </a:lnSpc>
        <a:spcBef>
          <a:spcPct val="0"/>
        </a:spcBef>
        <a:spcAft>
          <a:spcPct val="30000"/>
        </a:spcAft>
        <a:buClr>
          <a:srgbClr val="66EC66"/>
        </a:buClr>
        <a:buSzPct val="120000"/>
        <a:buChar char="•"/>
        <a:defRPr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3.jpe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D:\&#20117;&#19978;&#12503;&#12524;&#12476;&#12531;&#38306;&#20418;\2011&#35611;&#28436;\DVX&#31038;&#20869;&#35611;&#28436;&#20250;\Laser\TURBO-Booster%20Full%20Animation.wmv" TargetMode="External"/><Relationship Id="rId1" Type="http://schemas.microsoft.com/office/2007/relationships/media" Target="file:///D:\&#20117;&#19978;&#12503;&#12524;&#12476;&#12531;&#38306;&#20418;\2011&#35611;&#28436;\DVX&#31038;&#20869;&#35611;&#28436;&#20250;\Laser\TURBO-Booster%20Full%20Animation.wmv" TargetMode="Externa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video" Target="&#26716;&#20117;&#12288;&#29467;&#22827;.17.mpg" TargetMode="Externa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60648"/>
            <a:ext cx="9144000" cy="2842437"/>
          </a:xfrm>
        </p:spPr>
        <p:txBody>
          <a:bodyPr>
            <a:noAutofit/>
          </a:bodyPr>
          <a:lstStyle/>
          <a:p>
            <a:pPr algn="ctr">
              <a:lnSpc>
                <a:spcPct val="150000"/>
              </a:lnSpc>
            </a:pPr>
            <a:r>
              <a:rPr lang="en-US" altLang="ja-JP" sz="3800" b="1" cap="none" dirty="0" smtClean="0">
                <a:effectLst>
                  <a:outerShdw blurRad="38100" dist="38100" dir="2700000" algn="tl">
                    <a:srgbClr val="000000">
                      <a:alpha val="43137"/>
                    </a:srgbClr>
                  </a:outerShdw>
                </a:effectLst>
              </a:rPr>
              <a:t>Long-term Efficacy of Drug Coated </a:t>
            </a:r>
            <a:br>
              <a:rPr lang="en-US" altLang="ja-JP" sz="3800" b="1" cap="none" dirty="0" smtClean="0">
                <a:effectLst>
                  <a:outerShdw blurRad="38100" dist="38100" dir="2700000" algn="tl">
                    <a:srgbClr val="000000">
                      <a:alpha val="43137"/>
                    </a:srgbClr>
                  </a:outerShdw>
                </a:effectLst>
              </a:rPr>
            </a:br>
            <a:r>
              <a:rPr lang="en-US" altLang="ja-JP" sz="3800" b="1" cap="none" dirty="0" smtClean="0">
                <a:effectLst>
                  <a:outerShdw blurRad="38100" dist="38100" dir="2700000" algn="tl">
                    <a:srgbClr val="000000">
                      <a:alpha val="43137"/>
                    </a:srgbClr>
                  </a:outerShdw>
                </a:effectLst>
              </a:rPr>
              <a:t>Balloon for Superficial Femoral Artery </a:t>
            </a:r>
            <a:br>
              <a:rPr lang="en-US" altLang="ja-JP" sz="3800" b="1" cap="none" dirty="0" smtClean="0">
                <a:effectLst>
                  <a:outerShdw blurRad="38100" dist="38100" dir="2700000" algn="tl">
                    <a:srgbClr val="000000">
                      <a:alpha val="43137"/>
                    </a:srgbClr>
                  </a:outerShdw>
                </a:effectLst>
              </a:rPr>
            </a:br>
            <a:r>
              <a:rPr lang="en-US" altLang="ja-JP" sz="3800" b="1" cap="none" dirty="0" smtClean="0">
                <a:effectLst>
                  <a:outerShdw blurRad="38100" dist="38100" dir="2700000" algn="tl">
                    <a:srgbClr val="000000">
                      <a:alpha val="43137"/>
                    </a:srgbClr>
                  </a:outerShdw>
                </a:effectLst>
              </a:rPr>
              <a:t>In-stent Restenosis </a:t>
            </a:r>
            <a:endParaRPr kumimoji="1" lang="ja-JP" altLang="en-US" sz="3800" b="1" u="sng" cap="none" dirty="0">
              <a:effectLst>
                <a:outerShdw blurRad="38100" dist="38100" dir="2700000" algn="tl">
                  <a:srgbClr val="000000">
                    <a:alpha val="43137"/>
                  </a:srgbClr>
                </a:outerShdw>
              </a:effectLst>
            </a:endParaRPr>
          </a:p>
        </p:txBody>
      </p:sp>
      <p:sp>
        <p:nvSpPr>
          <p:cNvPr id="4" name="サブタイトル 3"/>
          <p:cNvSpPr>
            <a:spLocks noGrp="1"/>
          </p:cNvSpPr>
          <p:nvPr>
            <p:ph type="subTitle" idx="1"/>
          </p:nvPr>
        </p:nvSpPr>
        <p:spPr/>
        <p:txBody>
          <a:bodyPr/>
          <a:lstStyle/>
          <a:p>
            <a:endParaRPr kumimoji="1" lang="ja-JP" altLang="en-US"/>
          </a:p>
        </p:txBody>
      </p:sp>
      <p:sp>
        <p:nvSpPr>
          <p:cNvPr id="5" name="Text Box 6"/>
          <p:cNvSpPr txBox="1">
            <a:spLocks noChangeArrowheads="1"/>
          </p:cNvSpPr>
          <p:nvPr/>
        </p:nvSpPr>
        <p:spPr bwMode="auto">
          <a:xfrm>
            <a:off x="971600" y="4869160"/>
            <a:ext cx="7929062" cy="840535"/>
          </a:xfrm>
          <a:prstGeom prst="rect">
            <a:avLst/>
          </a:prstGeom>
          <a:noFill/>
          <a:ln w="28575">
            <a:noFill/>
            <a:miter lim="800000"/>
            <a:headEnd/>
            <a:tailEnd/>
          </a:ln>
        </p:spPr>
        <p:txBody>
          <a:bodyPr wrap="none" lIns="64310" tIns="32155" rIns="64310" bIns="32155">
            <a:spAutoFit/>
          </a:bodyPr>
          <a:lstStyle/>
          <a:p>
            <a:pPr eaLnBrk="0" hangingPunct="0">
              <a:lnSpc>
                <a:spcPct val="90000"/>
              </a:lnSpc>
              <a:spcAft>
                <a:spcPct val="30000"/>
              </a:spcAft>
              <a:buClr>
                <a:srgbClr val="66EC66"/>
              </a:buClr>
              <a:buSzPct val="120000"/>
            </a:pPr>
            <a:r>
              <a:rPr kumimoji="0" lang="en-US" altLang="ja-JP" i="1" dirty="0"/>
              <a:t>	</a:t>
            </a:r>
            <a:r>
              <a:rPr kumimoji="0" lang="en-US" altLang="ja-JP" i="1" dirty="0" smtClean="0"/>
              <a:t>Sendai </a:t>
            </a:r>
            <a:r>
              <a:rPr kumimoji="0" lang="en-US" altLang="ja-JP" i="1" dirty="0"/>
              <a:t>Kousei Hospital, </a:t>
            </a:r>
            <a:r>
              <a:rPr kumimoji="0" lang="en-US" altLang="ja-JP" i="1" dirty="0" smtClean="0"/>
              <a:t>Tokyo Kamata Hospital, Japan</a:t>
            </a:r>
            <a:endParaRPr kumimoji="0" lang="en-US" altLang="ja-JP" i="1" dirty="0"/>
          </a:p>
          <a:p>
            <a:pPr eaLnBrk="0" hangingPunct="0">
              <a:lnSpc>
                <a:spcPct val="90000"/>
              </a:lnSpc>
              <a:spcAft>
                <a:spcPct val="30000"/>
              </a:spcAft>
              <a:buClr>
                <a:srgbClr val="66EC66"/>
              </a:buClr>
              <a:buSzPct val="120000"/>
            </a:pPr>
            <a:r>
              <a:rPr kumimoji="0" lang="en-US" altLang="ja-JP" i="1" dirty="0"/>
              <a:t>                 Naoto Inoue M.D. FSCAI, FJCC, FAHA</a:t>
            </a:r>
          </a:p>
        </p:txBody>
      </p:sp>
    </p:spTree>
    <p:extLst>
      <p:ext uri="{BB962C8B-B14F-4D97-AF65-F5344CB8AC3E}">
        <p14:creationId xmlns:p14="http://schemas.microsoft.com/office/powerpoint/2010/main" val="864135108"/>
      </p:ext>
    </p:extLst>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タイトル 1"/>
          <p:cNvSpPr>
            <a:spLocks noGrp="1"/>
          </p:cNvSpPr>
          <p:nvPr>
            <p:ph type="ctrTitle"/>
          </p:nvPr>
        </p:nvSpPr>
        <p:spPr/>
        <p:txBody>
          <a:bodyPr/>
          <a:lstStyle/>
          <a:p>
            <a:endParaRPr kumimoji="1" lang="ja-JP" altLang="en-US" smtClean="0"/>
          </a:p>
        </p:txBody>
      </p:sp>
      <p:sp>
        <p:nvSpPr>
          <p:cNvPr id="71683" name="サブタイトル 2"/>
          <p:cNvSpPr>
            <a:spLocks noGrp="1"/>
          </p:cNvSpPr>
          <p:nvPr>
            <p:ph type="subTitle" idx="1"/>
          </p:nvPr>
        </p:nvSpPr>
        <p:spPr>
          <a:xfrm>
            <a:off x="628650" y="4191000"/>
            <a:ext cx="7886700" cy="1752600"/>
          </a:xfrm>
        </p:spPr>
        <p:txBody>
          <a:bodyPr/>
          <a:lstStyle/>
          <a:p>
            <a:endParaRPr kumimoji="1" lang="ja-JP" altLang="en-US" smtClean="0"/>
          </a:p>
        </p:txBody>
      </p:sp>
      <p:pic>
        <p:nvPicPr>
          <p:cNvPr id="7" name="Pr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0" y="1357313"/>
            <a:ext cx="4786313"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1243013" y="357188"/>
            <a:ext cx="7086600" cy="1143000"/>
          </a:xfrm>
          <a:prstGeom prst="rect">
            <a:avLst/>
          </a:prstGeom>
        </p:spPr>
        <p:txBody>
          <a:bodyPr>
            <a:norm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altLang="ja-JP" sz="4000" b="1" kern="0" dirty="0" smtClean="0">
                <a:solidFill>
                  <a:srgbClr val="FFFF00"/>
                </a:solidFill>
                <a:latin typeface="Franklin Gothic Medium" pitchFamily="34" charset="0"/>
                <a:ea typeface="+mj-ea"/>
                <a:cs typeface="+mj-cs"/>
              </a:rPr>
              <a:t>Laser </a:t>
            </a:r>
            <a:r>
              <a:rPr kumimoji="0" lang="en-US" altLang="ja-JP" sz="4000" b="1" kern="0" dirty="0" err="1" smtClean="0">
                <a:solidFill>
                  <a:srgbClr val="FFFF00"/>
                </a:solidFill>
                <a:latin typeface="Franklin Gothic Medium" pitchFamily="34" charset="0"/>
                <a:ea typeface="+mj-ea"/>
                <a:cs typeface="+mj-cs"/>
              </a:rPr>
              <a:t>atherectomy+DCB</a:t>
            </a:r>
            <a:endParaRPr kumimoji="0" lang="en-US" altLang="ja-JP" sz="4000" b="1" kern="0" dirty="0" smtClean="0">
              <a:solidFill>
                <a:srgbClr val="FFFF00"/>
              </a:solidFill>
              <a:latin typeface="Franklin Gothic Medium" pitchFamily="34" charset="0"/>
              <a:ea typeface="+mj-ea"/>
              <a:cs typeface="+mj-cs"/>
            </a:endParaRPr>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6313" y="2321370"/>
            <a:ext cx="4190035" cy="310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065903"/>
      </p:ext>
    </p:extLst>
  </p:cSld>
  <p:clrMapOvr>
    <a:masterClrMapping/>
  </p:clrMapOvr>
  <p:transition>
    <p:wipe dir="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タイトル 2"/>
          <p:cNvSpPr>
            <a:spLocks noGrp="1"/>
          </p:cNvSpPr>
          <p:nvPr>
            <p:ph type="ctrTitle"/>
          </p:nvPr>
        </p:nvSpPr>
        <p:spPr/>
        <p:txBody>
          <a:bodyPr/>
          <a:lstStyle/>
          <a:p>
            <a:endParaRPr kumimoji="1" lang="ja-JP" altLang="en-US" smtClean="0"/>
          </a:p>
        </p:txBody>
      </p:sp>
      <p:sp>
        <p:nvSpPr>
          <p:cNvPr id="69635" name="サブタイトル 4"/>
          <p:cNvSpPr>
            <a:spLocks noGrp="1"/>
          </p:cNvSpPr>
          <p:nvPr>
            <p:ph type="subTitle" idx="1"/>
          </p:nvPr>
        </p:nvSpPr>
        <p:spPr>
          <a:xfrm>
            <a:off x="628650" y="4191000"/>
            <a:ext cx="7886700" cy="1752600"/>
          </a:xfrm>
        </p:spPr>
        <p:txBody>
          <a:bodyPr/>
          <a:lstStyle/>
          <a:p>
            <a:endParaRPr kumimoji="1" lang="ja-JP" altLang="en-US" smtClean="0"/>
          </a:p>
        </p:txBody>
      </p:sp>
      <p:pic>
        <p:nvPicPr>
          <p:cNvPr id="6" name="TURBO-Booster Full Animation.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042988" y="765175"/>
            <a:ext cx="7462837" cy="559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8884445"/>
      </p:ext>
    </p:extLst>
  </p:cSld>
  <p:clrMapOvr>
    <a:masterClrMapping/>
  </p:clrMapOvr>
  <p:transition>
    <p:wipe dir="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タイトル 1"/>
          <p:cNvSpPr>
            <a:spLocks noGrp="1"/>
          </p:cNvSpPr>
          <p:nvPr>
            <p:ph type="ctrTitle"/>
          </p:nvPr>
        </p:nvSpPr>
        <p:spPr/>
        <p:txBody>
          <a:bodyPr/>
          <a:lstStyle/>
          <a:p>
            <a:endParaRPr kumimoji="1" lang="ja-JP" altLang="en-US" dirty="0" smtClean="0"/>
          </a:p>
        </p:txBody>
      </p:sp>
      <p:sp>
        <p:nvSpPr>
          <p:cNvPr id="72707" name="サブタイトル 2"/>
          <p:cNvSpPr>
            <a:spLocks noGrp="1"/>
          </p:cNvSpPr>
          <p:nvPr>
            <p:ph type="subTitle" idx="1"/>
          </p:nvPr>
        </p:nvSpPr>
        <p:spPr>
          <a:xfrm>
            <a:off x="628650" y="4191000"/>
            <a:ext cx="7886700" cy="1752600"/>
          </a:xfrm>
        </p:spPr>
        <p:txBody>
          <a:bodyPr/>
          <a:lstStyle/>
          <a:p>
            <a:endParaRPr kumimoji="1" lang="ja-JP" altLang="en-US" smtClean="0"/>
          </a:p>
        </p:txBody>
      </p:sp>
      <p:sp>
        <p:nvSpPr>
          <p:cNvPr id="72709" name="テキスト ボックス 7"/>
          <p:cNvSpPr txBox="1">
            <a:spLocks noChangeArrowheads="1"/>
          </p:cNvSpPr>
          <p:nvPr/>
        </p:nvSpPr>
        <p:spPr bwMode="auto">
          <a:xfrm>
            <a:off x="1476375" y="333375"/>
            <a:ext cx="7181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6" rIns="91436" bIns="45716">
            <a:spAutoFit/>
          </a:bodyPr>
          <a:lstStyle>
            <a:lvl1pPr>
              <a:lnSpc>
                <a:spcPct val="90000"/>
              </a:lnSpc>
              <a:spcAft>
                <a:spcPct val="30000"/>
              </a:spcAft>
              <a:buClr>
                <a:srgbClr val="66EC66"/>
              </a:buClr>
              <a:buSzPct val="120000"/>
              <a:buChar char="•"/>
              <a:defRPr sz="3000">
                <a:solidFill>
                  <a:schemeClr val="tx1"/>
                </a:solidFill>
                <a:latin typeface="Arial" panose="020B0604020202020204" pitchFamily="34" charset="0"/>
                <a:ea typeface="ＭＳ Ｐゴシック" panose="020B0600070205080204" pitchFamily="50" charset="-128"/>
              </a:defRPr>
            </a:lvl1pPr>
            <a:lvl2pPr marL="742950" indent="-285750">
              <a:lnSpc>
                <a:spcPct val="90000"/>
              </a:lnSpc>
              <a:spcAft>
                <a:spcPct val="30000"/>
              </a:spcAft>
              <a:buClr>
                <a:srgbClr val="66EC66"/>
              </a:buClr>
              <a:buSzPct val="120000"/>
              <a:buChar char="–"/>
              <a:defRPr sz="2800">
                <a:solidFill>
                  <a:schemeClr val="tx1"/>
                </a:solidFill>
                <a:latin typeface="Arial" panose="020B0604020202020204" pitchFamily="34" charset="0"/>
                <a:ea typeface="ＭＳ Ｐゴシック" panose="020B0600070205080204" pitchFamily="50" charset="-128"/>
              </a:defRPr>
            </a:lvl2pPr>
            <a:lvl3pPr marL="1143000" indent="-228600">
              <a:lnSpc>
                <a:spcPct val="90000"/>
              </a:lnSpc>
              <a:spcAft>
                <a:spcPct val="30000"/>
              </a:spcAft>
              <a:buClr>
                <a:srgbClr val="66EC66"/>
              </a:buClr>
              <a:buSzPct val="120000"/>
              <a:buChar char="•"/>
              <a:defRPr sz="2400">
                <a:solidFill>
                  <a:schemeClr val="tx1"/>
                </a:solidFill>
                <a:latin typeface="Arial" panose="020B0604020202020204" pitchFamily="34" charset="0"/>
                <a:ea typeface="ＭＳ Ｐゴシック" panose="020B0600070205080204" pitchFamily="50" charset="-128"/>
              </a:defRPr>
            </a:lvl3pPr>
            <a:lvl4pPr marL="1600200" indent="-228600">
              <a:lnSpc>
                <a:spcPct val="90000"/>
              </a:lnSpc>
              <a:spcAft>
                <a:spcPct val="30000"/>
              </a:spcAft>
              <a:buClr>
                <a:srgbClr val="66EC66"/>
              </a:buClr>
              <a:buSzPct val="120000"/>
              <a:buChar char="–"/>
              <a:defRPr sz="2000">
                <a:solidFill>
                  <a:schemeClr val="tx1"/>
                </a:solidFill>
                <a:latin typeface="Arial" panose="020B0604020202020204" pitchFamily="34" charset="0"/>
                <a:ea typeface="ＭＳ Ｐゴシック" panose="020B0600070205080204" pitchFamily="50" charset="-128"/>
              </a:defRPr>
            </a:lvl4pPr>
            <a:lvl5pPr marL="2057400" indent="-228600">
              <a:lnSpc>
                <a:spcPct val="90000"/>
              </a:lnSpc>
              <a:spcAft>
                <a:spcPct val="30000"/>
              </a:spcAft>
              <a:buClr>
                <a:srgbClr val="66EC66"/>
              </a:buClr>
              <a:buSzPct val="120000"/>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lnSpc>
                <a:spcPct val="90000"/>
              </a:lnSpc>
              <a:spcBef>
                <a:spcPct val="0"/>
              </a:spcBef>
              <a:spcAft>
                <a:spcPct val="30000"/>
              </a:spcAft>
              <a:buClr>
                <a:srgbClr val="66EC66"/>
              </a:buClr>
              <a:buSzPct val="120000"/>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lnSpc>
                <a:spcPct val="90000"/>
              </a:lnSpc>
              <a:spcBef>
                <a:spcPct val="0"/>
              </a:spcBef>
              <a:spcAft>
                <a:spcPct val="30000"/>
              </a:spcAft>
              <a:buClr>
                <a:srgbClr val="66EC66"/>
              </a:buClr>
              <a:buSzPct val="120000"/>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lnSpc>
                <a:spcPct val="90000"/>
              </a:lnSpc>
              <a:spcBef>
                <a:spcPct val="0"/>
              </a:spcBef>
              <a:spcAft>
                <a:spcPct val="30000"/>
              </a:spcAft>
              <a:buClr>
                <a:srgbClr val="66EC66"/>
              </a:buClr>
              <a:buSzPct val="120000"/>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lnSpc>
                <a:spcPct val="90000"/>
              </a:lnSpc>
              <a:spcBef>
                <a:spcPct val="0"/>
              </a:spcBef>
              <a:spcAft>
                <a:spcPct val="30000"/>
              </a:spcAft>
              <a:buClr>
                <a:srgbClr val="66EC66"/>
              </a:buClr>
              <a:buSzPct val="120000"/>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spcAft>
                <a:spcPct val="0"/>
              </a:spcAft>
              <a:buClrTx/>
              <a:buSzTx/>
              <a:buFontTx/>
              <a:buNone/>
            </a:pPr>
            <a:r>
              <a:rPr lang="en-US" altLang="ja-JP" sz="3200" dirty="0">
                <a:solidFill>
                  <a:schemeClr val="tx2"/>
                </a:solidFill>
                <a:latin typeface="Times New Roman" panose="02020603050405020304" pitchFamily="18" charset="0"/>
              </a:rPr>
              <a:t>Turbo</a:t>
            </a:r>
            <a:r>
              <a:rPr lang="ja-JP" altLang="en-US" sz="3200" dirty="0">
                <a:solidFill>
                  <a:schemeClr val="tx2"/>
                </a:solidFill>
                <a:latin typeface="Times New Roman" panose="02020603050405020304" pitchFamily="18" charset="0"/>
              </a:rPr>
              <a:t> </a:t>
            </a:r>
            <a:r>
              <a:rPr lang="en-US" altLang="ja-JP" sz="3200" dirty="0">
                <a:solidFill>
                  <a:schemeClr val="tx2"/>
                </a:solidFill>
                <a:latin typeface="Times New Roman" panose="02020603050405020304" pitchFamily="18" charset="0"/>
              </a:rPr>
              <a:t>Booster for long stent occlusion </a:t>
            </a:r>
            <a:endParaRPr lang="ja-JP" altLang="en-US" sz="3200" dirty="0">
              <a:solidFill>
                <a:schemeClr val="tx2"/>
              </a:solidFill>
              <a:latin typeface="Times New Roman" panose="02020603050405020304" pitchFamily="18" charset="0"/>
            </a:endParaRPr>
          </a:p>
        </p:txBody>
      </p:sp>
      <p:pic>
        <p:nvPicPr>
          <p:cNvPr id="8" name="Final.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4378325" y="981075"/>
            <a:ext cx="4765675"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桜井　猛夫.17.mpg">
            <a:hlinkClick r:id="" action="ppaction://media"/>
          </p:cNvPr>
          <p:cNvPicPr>
            <a:picLocks noRot="1" noChangeAspect="1"/>
          </p:cNvPicPr>
          <p:nvPr>
            <a:videoFile r:link="rId3"/>
          </p:nvPr>
        </p:nvPicPr>
        <p:blipFill>
          <a:blip r:embed="rId6">
            <a:extLst>
              <a:ext uri="{28A0092B-C50C-407E-A947-70E740481C1C}">
                <a14:useLocalDpi xmlns:a14="http://schemas.microsoft.com/office/drawing/2010/main" val="0"/>
              </a:ext>
            </a:extLst>
          </a:blip>
          <a:srcRect/>
          <a:stretch>
            <a:fillRect/>
          </a:stretch>
        </p:blipFill>
        <p:spPr bwMode="auto">
          <a:xfrm>
            <a:off x="36353" y="981075"/>
            <a:ext cx="4462784" cy="446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7"/>
          <p:cNvSpPr txBox="1">
            <a:spLocks noChangeArrowheads="1"/>
          </p:cNvSpPr>
          <p:nvPr/>
        </p:nvSpPr>
        <p:spPr bwMode="auto">
          <a:xfrm>
            <a:off x="1753024" y="5507359"/>
            <a:ext cx="1029441"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6" rIns="91436" bIns="45716">
            <a:spAutoFit/>
          </a:bodyPr>
          <a:lstStyle>
            <a:lvl1pPr>
              <a:lnSpc>
                <a:spcPct val="90000"/>
              </a:lnSpc>
              <a:spcAft>
                <a:spcPct val="30000"/>
              </a:spcAft>
              <a:buClr>
                <a:srgbClr val="66EC66"/>
              </a:buClr>
              <a:buSzPct val="120000"/>
              <a:buChar char="•"/>
              <a:defRPr sz="3000">
                <a:solidFill>
                  <a:schemeClr val="tx1"/>
                </a:solidFill>
                <a:latin typeface="Arial" panose="020B0604020202020204" pitchFamily="34" charset="0"/>
                <a:ea typeface="ＭＳ Ｐゴシック" panose="020B0600070205080204" pitchFamily="50" charset="-128"/>
              </a:defRPr>
            </a:lvl1pPr>
            <a:lvl2pPr marL="742950" indent="-285750">
              <a:lnSpc>
                <a:spcPct val="90000"/>
              </a:lnSpc>
              <a:spcAft>
                <a:spcPct val="30000"/>
              </a:spcAft>
              <a:buClr>
                <a:srgbClr val="66EC66"/>
              </a:buClr>
              <a:buSzPct val="120000"/>
              <a:buChar char="–"/>
              <a:defRPr sz="2800">
                <a:solidFill>
                  <a:schemeClr val="tx1"/>
                </a:solidFill>
                <a:latin typeface="Arial" panose="020B0604020202020204" pitchFamily="34" charset="0"/>
                <a:ea typeface="ＭＳ Ｐゴシック" panose="020B0600070205080204" pitchFamily="50" charset="-128"/>
              </a:defRPr>
            </a:lvl2pPr>
            <a:lvl3pPr marL="1143000" indent="-228600">
              <a:lnSpc>
                <a:spcPct val="90000"/>
              </a:lnSpc>
              <a:spcAft>
                <a:spcPct val="30000"/>
              </a:spcAft>
              <a:buClr>
                <a:srgbClr val="66EC66"/>
              </a:buClr>
              <a:buSzPct val="120000"/>
              <a:buChar char="•"/>
              <a:defRPr sz="2400">
                <a:solidFill>
                  <a:schemeClr val="tx1"/>
                </a:solidFill>
                <a:latin typeface="Arial" panose="020B0604020202020204" pitchFamily="34" charset="0"/>
                <a:ea typeface="ＭＳ Ｐゴシック" panose="020B0600070205080204" pitchFamily="50" charset="-128"/>
              </a:defRPr>
            </a:lvl3pPr>
            <a:lvl4pPr marL="1600200" indent="-228600">
              <a:lnSpc>
                <a:spcPct val="90000"/>
              </a:lnSpc>
              <a:spcAft>
                <a:spcPct val="30000"/>
              </a:spcAft>
              <a:buClr>
                <a:srgbClr val="66EC66"/>
              </a:buClr>
              <a:buSzPct val="120000"/>
              <a:buChar char="–"/>
              <a:defRPr sz="2000">
                <a:solidFill>
                  <a:schemeClr val="tx1"/>
                </a:solidFill>
                <a:latin typeface="Arial" panose="020B0604020202020204" pitchFamily="34" charset="0"/>
                <a:ea typeface="ＭＳ Ｐゴシック" panose="020B0600070205080204" pitchFamily="50" charset="-128"/>
              </a:defRPr>
            </a:lvl4pPr>
            <a:lvl5pPr marL="2057400" indent="-228600">
              <a:lnSpc>
                <a:spcPct val="90000"/>
              </a:lnSpc>
              <a:spcAft>
                <a:spcPct val="30000"/>
              </a:spcAft>
              <a:buClr>
                <a:srgbClr val="66EC66"/>
              </a:buClr>
              <a:buSzPct val="120000"/>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lnSpc>
                <a:spcPct val="90000"/>
              </a:lnSpc>
              <a:spcBef>
                <a:spcPct val="0"/>
              </a:spcBef>
              <a:spcAft>
                <a:spcPct val="30000"/>
              </a:spcAft>
              <a:buClr>
                <a:srgbClr val="66EC66"/>
              </a:buClr>
              <a:buSzPct val="120000"/>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lnSpc>
                <a:spcPct val="90000"/>
              </a:lnSpc>
              <a:spcBef>
                <a:spcPct val="0"/>
              </a:spcBef>
              <a:spcAft>
                <a:spcPct val="30000"/>
              </a:spcAft>
              <a:buClr>
                <a:srgbClr val="66EC66"/>
              </a:buClr>
              <a:buSzPct val="120000"/>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lnSpc>
                <a:spcPct val="90000"/>
              </a:lnSpc>
              <a:spcBef>
                <a:spcPct val="0"/>
              </a:spcBef>
              <a:spcAft>
                <a:spcPct val="30000"/>
              </a:spcAft>
              <a:buClr>
                <a:srgbClr val="66EC66"/>
              </a:buClr>
              <a:buSzPct val="120000"/>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lnSpc>
                <a:spcPct val="90000"/>
              </a:lnSpc>
              <a:spcBef>
                <a:spcPct val="0"/>
              </a:spcBef>
              <a:spcAft>
                <a:spcPct val="30000"/>
              </a:spcAft>
              <a:buClr>
                <a:srgbClr val="66EC66"/>
              </a:buClr>
              <a:buSzPct val="120000"/>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00000"/>
              </a:lnSpc>
              <a:spcAft>
                <a:spcPct val="0"/>
              </a:spcAft>
              <a:buClrTx/>
              <a:buSzTx/>
              <a:buFontTx/>
              <a:buNone/>
            </a:pPr>
            <a:r>
              <a:rPr lang="en-US" altLang="ja-JP" sz="3200" dirty="0" smtClean="0">
                <a:latin typeface="Times New Roman" panose="02020603050405020304" pitchFamily="18" charset="0"/>
              </a:rPr>
              <a:t>DCB</a:t>
            </a:r>
            <a:endParaRPr lang="ja-JP" altLang="en-US" sz="3200" dirty="0">
              <a:latin typeface="Times New Roman" panose="02020603050405020304" pitchFamily="18" charset="0"/>
            </a:endParaRPr>
          </a:p>
        </p:txBody>
      </p:sp>
    </p:spTree>
    <p:extLst>
      <p:ext uri="{BB962C8B-B14F-4D97-AF65-F5344CB8AC3E}">
        <p14:creationId xmlns:p14="http://schemas.microsoft.com/office/powerpoint/2010/main" val="1955195648"/>
      </p:ext>
    </p:extLst>
  </p:cSld>
  <p:clrMapOvr>
    <a:masterClrMapping/>
  </p:clrMapOvr>
  <p:transition>
    <p:wipe dir="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video>
              <p:cMediaNode>
                <p:cTn id="8" repeatCount="indefinite"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4294967295"/>
          </p:nvPr>
        </p:nvSpPr>
        <p:spPr>
          <a:xfrm>
            <a:off x="482600" y="1852613"/>
            <a:ext cx="8661400" cy="4421187"/>
          </a:xfrm>
        </p:spPr>
        <p:txBody>
          <a:bodyPr>
            <a:normAutofit/>
          </a:bodyPr>
          <a:lstStyle/>
          <a:p>
            <a:pPr>
              <a:lnSpc>
                <a:spcPct val="100000"/>
              </a:lnSpc>
            </a:pPr>
            <a:r>
              <a:rPr lang="en-US" altLang="ja-JP" sz="2800" dirty="0"/>
              <a:t>Patients were evaluated through </a:t>
            </a:r>
            <a:r>
              <a:rPr lang="en-US" altLang="ja-JP" sz="2800" dirty="0" smtClean="0"/>
              <a:t>baseline, hospital </a:t>
            </a:r>
            <a:r>
              <a:rPr lang="en-US" altLang="ja-JP" sz="2800" dirty="0"/>
              <a:t>discharge and every 6 months </a:t>
            </a:r>
            <a:r>
              <a:rPr lang="en-US" altLang="ja-JP" sz="2800" dirty="0" smtClean="0"/>
              <a:t>until </a:t>
            </a:r>
            <a:r>
              <a:rPr lang="en-US" altLang="ja-JP" sz="2800" dirty="0"/>
              <a:t>30 months post-procedure.</a:t>
            </a:r>
          </a:p>
          <a:p>
            <a:pPr>
              <a:lnSpc>
                <a:spcPct val="100000"/>
              </a:lnSpc>
            </a:pPr>
            <a:endParaRPr lang="en-US" altLang="ja-JP" sz="800" dirty="0" smtClean="0"/>
          </a:p>
          <a:p>
            <a:pPr>
              <a:lnSpc>
                <a:spcPct val="100000"/>
              </a:lnSpc>
            </a:pPr>
            <a:r>
              <a:rPr lang="en-US" altLang="ja-JP" sz="2800" dirty="0" smtClean="0"/>
              <a:t>Clinical follow-up was performed by clinical examination and duplex ultrasonography scan.</a:t>
            </a:r>
          </a:p>
          <a:p>
            <a:pPr>
              <a:lnSpc>
                <a:spcPct val="100000"/>
              </a:lnSpc>
            </a:pPr>
            <a:endParaRPr lang="en-US" altLang="ja-JP" sz="800" dirty="0" smtClean="0"/>
          </a:p>
          <a:p>
            <a:pPr>
              <a:lnSpc>
                <a:spcPct val="100000"/>
              </a:lnSpc>
            </a:pPr>
            <a:r>
              <a:rPr lang="en-US" altLang="ja-JP" sz="2800" dirty="0" smtClean="0"/>
              <a:t>Primary endpoint was </a:t>
            </a:r>
            <a:r>
              <a:rPr lang="en-US" altLang="ja-JP" sz="2800" u="sng" dirty="0" smtClean="0">
                <a:solidFill>
                  <a:srgbClr val="FFFF00"/>
                </a:solidFill>
              </a:rPr>
              <a:t>primary patency of DCB site</a:t>
            </a:r>
            <a:r>
              <a:rPr lang="en-US" altLang="ja-JP" sz="2800" dirty="0" smtClean="0"/>
              <a:t>.</a:t>
            </a:r>
            <a:endParaRPr lang="en-US" altLang="ja-JP" sz="2800" dirty="0"/>
          </a:p>
          <a:p>
            <a:pPr marL="0" indent="0">
              <a:lnSpc>
                <a:spcPct val="100000"/>
              </a:lnSpc>
              <a:buNone/>
            </a:pPr>
            <a:r>
              <a:rPr lang="en-US" altLang="ja-JP" sz="2400" dirty="0"/>
              <a:t> </a:t>
            </a:r>
            <a:r>
              <a:rPr lang="en-US" altLang="ja-JP" sz="2400" dirty="0" smtClean="0"/>
              <a:t>   </a:t>
            </a:r>
            <a:r>
              <a:rPr lang="ja-JP" altLang="en-US" sz="2400" dirty="0" smtClean="0"/>
              <a:t>＊</a:t>
            </a:r>
            <a:r>
              <a:rPr lang="en-US" altLang="ja-JP" sz="2400" dirty="0" smtClean="0"/>
              <a:t>Peak systolic Velocity Ratio by Duplex &lt; 2.5</a:t>
            </a:r>
          </a:p>
          <a:p>
            <a:pPr marL="0" indent="0">
              <a:lnSpc>
                <a:spcPct val="100000"/>
              </a:lnSpc>
              <a:buNone/>
            </a:pPr>
            <a:r>
              <a:rPr lang="en-US" altLang="ja-JP" sz="2400" dirty="0"/>
              <a:t> </a:t>
            </a:r>
            <a:r>
              <a:rPr lang="en-US" altLang="ja-JP" sz="2400" dirty="0" smtClean="0"/>
              <a:t>   </a:t>
            </a:r>
            <a:r>
              <a:rPr lang="ja-JP" altLang="en-US" sz="2400" dirty="0" smtClean="0"/>
              <a:t>＊</a:t>
            </a:r>
            <a:r>
              <a:rPr lang="en-US" altLang="ja-JP" sz="2400" dirty="0" smtClean="0"/>
              <a:t>Angiographic restenosis &lt; 50%</a:t>
            </a:r>
          </a:p>
        </p:txBody>
      </p:sp>
      <p:sp>
        <p:nvSpPr>
          <p:cNvPr id="4" name="テキスト ボックス 3"/>
          <p:cNvSpPr txBox="1"/>
          <p:nvPr/>
        </p:nvSpPr>
        <p:spPr>
          <a:xfrm>
            <a:off x="3707904" y="548680"/>
            <a:ext cx="2337499" cy="830997"/>
          </a:xfrm>
          <a:prstGeom prst="rect">
            <a:avLst/>
          </a:prstGeom>
          <a:noFill/>
        </p:spPr>
        <p:txBody>
          <a:bodyPr wrap="none" rtlCol="0">
            <a:spAutoFit/>
          </a:bodyPr>
          <a:lstStyle/>
          <a:p>
            <a:r>
              <a:rPr lang="en-US" altLang="ja-JP" sz="4800" dirty="0" smtClean="0">
                <a:solidFill>
                  <a:schemeClr val="tx2"/>
                </a:solidFill>
              </a:rPr>
              <a:t>Methods</a:t>
            </a:r>
            <a:endParaRPr kumimoji="1" lang="ja-JP" altLang="en-US" sz="4800" dirty="0">
              <a:solidFill>
                <a:schemeClr val="tx2"/>
              </a:solidFill>
            </a:endParaRPr>
          </a:p>
        </p:txBody>
      </p:sp>
    </p:spTree>
    <p:extLst>
      <p:ext uri="{BB962C8B-B14F-4D97-AF65-F5344CB8AC3E}">
        <p14:creationId xmlns:p14="http://schemas.microsoft.com/office/powerpoint/2010/main" val="1524988798"/>
      </p:ext>
    </p:extLst>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xfrm>
            <a:off x="20545" y="-614867"/>
            <a:ext cx="9432925" cy="1676400"/>
          </a:xfrm>
        </p:spPr>
        <p:txBody>
          <a:bodyPr>
            <a:normAutofit/>
          </a:bodyPr>
          <a:lstStyle/>
          <a:p>
            <a:pPr algn="ctr"/>
            <a:r>
              <a:rPr lang="en-US" altLang="ja-JP" sz="4400" b="0" dirty="0" smtClean="0">
                <a:latin typeface="Times New Roman" panose="02020603050405020304" pitchFamily="18" charset="0"/>
                <a:cs typeface="Times New Roman" panose="02020603050405020304" pitchFamily="18" charset="0"/>
              </a:rPr>
              <a:t>PRE Lesion Characteristics </a:t>
            </a:r>
            <a:endParaRPr kumimoji="1" lang="ja-JP" altLang="en-US" sz="4400" b="0" dirty="0">
              <a:latin typeface="Times New Roman" panose="02020603050405020304" pitchFamily="18" charset="0"/>
              <a:cs typeface="Times New Roman" panose="02020603050405020304" pitchFamily="18" charset="0"/>
            </a:endParaRPr>
          </a:p>
        </p:txBody>
      </p:sp>
      <p:graphicFrame>
        <p:nvGraphicFramePr>
          <p:cNvPr id="5" name="表 4"/>
          <p:cNvGraphicFramePr>
            <a:graphicFrameLocks noGrp="1"/>
          </p:cNvGraphicFramePr>
          <p:nvPr>
            <p:extLst/>
          </p:nvPr>
        </p:nvGraphicFramePr>
        <p:xfrm>
          <a:off x="239730" y="1922387"/>
          <a:ext cx="4340219" cy="4407187"/>
        </p:xfrm>
        <a:graphic>
          <a:graphicData uri="http://schemas.openxmlformats.org/drawingml/2006/table">
            <a:tbl>
              <a:tblPr firstRow="1" firstCol="1" bandRow="1">
                <a:tableStyleId>{5C22544A-7EE6-4342-B048-85BDC9FD1C3A}</a:tableStyleId>
              </a:tblPr>
              <a:tblGrid>
                <a:gridCol w="2672462"/>
                <a:gridCol w="1667757"/>
              </a:tblGrid>
              <a:tr h="427165">
                <a:tc>
                  <a:txBody>
                    <a:bodyPr/>
                    <a:lstStyle/>
                    <a:p>
                      <a:endParaRPr lang="ja-JP" sz="1400" kern="100" dirty="0">
                        <a:effectLst/>
                        <a:latin typeface="+mn-lt"/>
                      </a:endParaRPr>
                    </a:p>
                  </a:txBody>
                  <a:tcPr marL="101600" marR="101600" marT="26670" marB="26670" anchor="ctr"/>
                </a:tc>
                <a:tc>
                  <a:txBody>
                    <a:bodyPr/>
                    <a:lstStyle/>
                    <a:p>
                      <a:pPr algn="ctr">
                        <a:spcAft>
                          <a:spcPts val="0"/>
                        </a:spcAft>
                      </a:pPr>
                      <a:r>
                        <a:rPr lang="en-US" sz="1400" kern="100" dirty="0">
                          <a:effectLst/>
                          <a:latin typeface="+mn-lt"/>
                        </a:rPr>
                        <a:t>Total  </a:t>
                      </a:r>
                      <a:r>
                        <a:rPr lang="en-US" sz="1400" kern="100" dirty="0" smtClean="0">
                          <a:effectLst/>
                          <a:latin typeface="+mn-lt"/>
                        </a:rPr>
                        <a:t>n=27</a:t>
                      </a:r>
                      <a:endParaRPr lang="ja-JP" sz="14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427165">
                <a:tc>
                  <a:txBody>
                    <a:bodyPr/>
                    <a:lstStyle/>
                    <a:p>
                      <a:pPr algn="just">
                        <a:spcAft>
                          <a:spcPts val="0"/>
                        </a:spcAft>
                      </a:pPr>
                      <a:r>
                        <a:rPr lang="en-US" altLang="ja-JP" sz="1400" kern="100" dirty="0" smtClean="0">
                          <a:effectLst/>
                          <a:latin typeface="+mn-lt"/>
                          <a:ea typeface="+mn-ea"/>
                          <a:cs typeface="+mn-cs"/>
                        </a:rPr>
                        <a:t>Before</a:t>
                      </a:r>
                      <a:r>
                        <a:rPr lang="en-US" altLang="ja-JP" sz="1400" kern="100" baseline="0" dirty="0" smtClean="0">
                          <a:effectLst/>
                          <a:latin typeface="+mn-lt"/>
                          <a:ea typeface="+mn-ea"/>
                          <a:cs typeface="+mn-cs"/>
                        </a:rPr>
                        <a:t> primary EVT</a:t>
                      </a:r>
                      <a:endParaRPr lang="ja-JP" sz="14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endParaRPr lang="ja-JP" sz="14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427165">
                <a:tc>
                  <a:txBody>
                    <a:bodyPr/>
                    <a:lstStyle/>
                    <a:p>
                      <a:pPr algn="just">
                        <a:spcAft>
                          <a:spcPts val="0"/>
                        </a:spcAft>
                      </a:pPr>
                      <a:r>
                        <a:rPr lang="en-US" altLang="ja-JP" sz="1400" kern="100" baseline="0" dirty="0" smtClean="0">
                          <a:effectLst/>
                          <a:latin typeface="+mn-lt"/>
                          <a:ea typeface="+mn-ea"/>
                          <a:cs typeface="+mn-cs"/>
                        </a:rPr>
                        <a:t>    CTO</a:t>
                      </a:r>
                      <a:r>
                        <a:rPr lang="en-US" altLang="ja-JP" sz="1400" kern="100" dirty="0" smtClean="0">
                          <a:effectLst/>
                          <a:latin typeface="+mn-lt"/>
                          <a:ea typeface="ＭＳ 明朝" panose="02020609040205080304" pitchFamily="17" charset="-128"/>
                          <a:cs typeface="Times New Roman" panose="02020603050405020304" pitchFamily="18" charset="0"/>
                        </a:rPr>
                        <a:t>, n (%)</a:t>
                      </a:r>
                      <a:endParaRPr lang="ja-JP" sz="14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sz="1400" b="1" kern="100" dirty="0" smtClean="0">
                          <a:effectLst/>
                          <a:latin typeface="+mn-lt"/>
                        </a:rPr>
                        <a:t>25 (92.6)</a:t>
                      </a:r>
                      <a:endParaRPr lang="ja-JP" sz="14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427165">
                <a:tc>
                  <a:txBody>
                    <a:bodyPr/>
                    <a:lstStyle/>
                    <a:p>
                      <a:pPr algn="just">
                        <a:spcAft>
                          <a:spcPts val="0"/>
                        </a:spcAft>
                      </a:pPr>
                      <a:r>
                        <a:rPr lang="en-US" altLang="ja-JP" sz="1400" kern="100" baseline="0" dirty="0" smtClean="0">
                          <a:effectLst/>
                          <a:latin typeface="+mn-lt"/>
                          <a:ea typeface="ＭＳ 明朝" panose="02020609040205080304" pitchFamily="17" charset="-128"/>
                          <a:cs typeface="Times New Roman" panose="02020603050405020304" pitchFamily="18" charset="0"/>
                        </a:rPr>
                        <a:t>   </a:t>
                      </a:r>
                      <a:r>
                        <a:rPr lang="ja-JP" altLang="en-US" sz="1400" kern="100" baseline="0" dirty="0" smtClean="0">
                          <a:effectLst/>
                          <a:latin typeface="+mn-lt"/>
                          <a:ea typeface="ＭＳ 明朝" panose="02020609040205080304" pitchFamily="17" charset="-128"/>
                          <a:cs typeface="Times New Roman" panose="02020603050405020304" pitchFamily="18" charset="0"/>
                        </a:rPr>
                        <a:t> </a:t>
                      </a:r>
                      <a:r>
                        <a:rPr lang="en-US" altLang="ja-JP" sz="1400" kern="100" dirty="0" err="1" smtClean="0">
                          <a:effectLst/>
                          <a:latin typeface="+mn-lt"/>
                          <a:ea typeface="ＭＳ 明朝" panose="02020609040205080304" pitchFamily="17" charset="-128"/>
                          <a:cs typeface="Times New Roman" panose="02020603050405020304" pitchFamily="18" charset="0"/>
                        </a:rPr>
                        <a:t>TASCⅡ</a:t>
                      </a:r>
                      <a:r>
                        <a:rPr lang="en-US" altLang="ja-JP" sz="1400" kern="100" dirty="0" smtClean="0">
                          <a:effectLst/>
                          <a:latin typeface="+mn-lt"/>
                          <a:ea typeface="ＭＳ 明朝" panose="02020609040205080304" pitchFamily="17" charset="-128"/>
                          <a:cs typeface="Times New Roman" panose="02020603050405020304" pitchFamily="18" charset="0"/>
                        </a:rPr>
                        <a:t> category A, n (%)</a:t>
                      </a:r>
                      <a:endParaRPr lang="ja-JP" sz="14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1400" b="1" kern="100" dirty="0" smtClean="0">
                          <a:effectLst/>
                          <a:latin typeface="+mn-lt"/>
                          <a:ea typeface="+mn-ea"/>
                          <a:cs typeface="+mn-cs"/>
                        </a:rPr>
                        <a:t>0</a:t>
                      </a:r>
                      <a:r>
                        <a:rPr lang="en-US" altLang="ja-JP" sz="1400" b="1" kern="100" baseline="0" dirty="0" smtClean="0">
                          <a:effectLst/>
                          <a:latin typeface="+mn-lt"/>
                          <a:ea typeface="+mn-ea"/>
                          <a:cs typeface="+mn-cs"/>
                        </a:rPr>
                        <a:t> (0)</a:t>
                      </a:r>
                      <a:endParaRPr lang="ja-JP" sz="14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480066">
                <a:tc>
                  <a:txBody>
                    <a:bodyPr/>
                    <a:lstStyle/>
                    <a:p>
                      <a:pPr algn="just">
                        <a:spcAft>
                          <a:spcPts val="0"/>
                        </a:spcAft>
                      </a:pPr>
                      <a:r>
                        <a:rPr lang="en-US" altLang="ja-JP" sz="1400" kern="100" dirty="0" smtClean="0">
                          <a:effectLst/>
                          <a:latin typeface="+mn-lt"/>
                          <a:ea typeface="ＭＳ 明朝" panose="02020609040205080304" pitchFamily="17" charset="-128"/>
                          <a:cs typeface="Times New Roman" panose="02020603050405020304" pitchFamily="18" charset="0"/>
                        </a:rPr>
                        <a:t>    </a:t>
                      </a:r>
                      <a:r>
                        <a:rPr lang="en-US" altLang="ja-JP" sz="1400" kern="100" dirty="0" err="1" smtClean="0">
                          <a:effectLst/>
                          <a:latin typeface="+mn-lt"/>
                          <a:ea typeface="ＭＳ 明朝" panose="02020609040205080304" pitchFamily="17" charset="-128"/>
                          <a:cs typeface="Times New Roman" panose="02020603050405020304" pitchFamily="18" charset="0"/>
                        </a:rPr>
                        <a:t>TASCⅡ</a:t>
                      </a:r>
                      <a:r>
                        <a:rPr lang="en-US" altLang="ja-JP" sz="1400" kern="100" dirty="0" smtClean="0">
                          <a:effectLst/>
                          <a:latin typeface="+mn-lt"/>
                          <a:ea typeface="ＭＳ 明朝" panose="02020609040205080304" pitchFamily="17" charset="-128"/>
                          <a:cs typeface="Times New Roman" panose="02020603050405020304" pitchFamily="18" charset="0"/>
                        </a:rPr>
                        <a:t> category B, n (%)</a:t>
                      </a:r>
                      <a:endParaRPr lang="ja-JP" sz="14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1400" b="1" kern="100" dirty="0" smtClean="0">
                          <a:effectLst/>
                          <a:latin typeface="+mn-lt"/>
                          <a:ea typeface="ＭＳ 明朝" panose="02020609040205080304" pitchFamily="17" charset="-128"/>
                          <a:cs typeface="Times New Roman" panose="02020603050405020304" pitchFamily="18" charset="0"/>
                        </a:rPr>
                        <a:t>3 (11.1)</a:t>
                      </a:r>
                      <a:endParaRPr lang="ja-JP" sz="14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483103">
                <a:tc>
                  <a:txBody>
                    <a:bodyPr/>
                    <a:lstStyle/>
                    <a:p>
                      <a:pPr algn="just">
                        <a:spcAft>
                          <a:spcPts val="0"/>
                        </a:spcAft>
                      </a:pPr>
                      <a:r>
                        <a:rPr lang="en-US" altLang="ja-JP" sz="1400" kern="100" dirty="0" smtClean="0">
                          <a:effectLst/>
                          <a:latin typeface="+mn-lt"/>
                          <a:ea typeface="ＭＳ 明朝" panose="02020609040205080304" pitchFamily="17" charset="-128"/>
                          <a:cs typeface="Times New Roman" panose="02020603050405020304" pitchFamily="18" charset="0"/>
                        </a:rPr>
                        <a:t>    </a:t>
                      </a:r>
                      <a:r>
                        <a:rPr lang="en-US" altLang="ja-JP" sz="1400" kern="100" dirty="0" err="1" smtClean="0">
                          <a:effectLst/>
                          <a:latin typeface="+mn-lt"/>
                          <a:ea typeface="ＭＳ 明朝" panose="02020609040205080304" pitchFamily="17" charset="-128"/>
                          <a:cs typeface="Times New Roman" panose="02020603050405020304" pitchFamily="18" charset="0"/>
                        </a:rPr>
                        <a:t>TASCⅡ</a:t>
                      </a:r>
                      <a:r>
                        <a:rPr lang="en-US" altLang="ja-JP" sz="1400" kern="100" dirty="0" smtClean="0">
                          <a:effectLst/>
                          <a:latin typeface="+mn-lt"/>
                          <a:ea typeface="ＭＳ 明朝" panose="02020609040205080304" pitchFamily="17" charset="-128"/>
                          <a:cs typeface="Times New Roman" panose="02020603050405020304" pitchFamily="18" charset="0"/>
                        </a:rPr>
                        <a:t> category C, n (%)</a:t>
                      </a:r>
                      <a:endParaRPr lang="ja-JP" sz="14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sz="1400" b="1" kern="100" baseline="0" dirty="0" smtClean="0">
                          <a:effectLst/>
                          <a:latin typeface="+mn-lt"/>
                        </a:rPr>
                        <a:t>3 (11.1</a:t>
                      </a:r>
                      <a:r>
                        <a:rPr lang="en-US" sz="1400" b="1" kern="100" dirty="0" smtClean="0">
                          <a:effectLst/>
                          <a:latin typeface="+mn-lt"/>
                        </a:rPr>
                        <a:t>)</a:t>
                      </a:r>
                      <a:endParaRPr lang="ja-JP" sz="14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453863">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n-lt"/>
                          <a:ea typeface="ＭＳ 明朝" panose="02020609040205080304" pitchFamily="17" charset="-128"/>
                          <a:cs typeface="Times New Roman" panose="02020603050405020304" pitchFamily="18" charset="0"/>
                        </a:rPr>
                        <a:t>    </a:t>
                      </a:r>
                      <a:r>
                        <a:rPr lang="en-US" altLang="ja-JP" sz="1400" kern="100" dirty="0" err="1" smtClean="0">
                          <a:effectLst/>
                          <a:latin typeface="+mn-lt"/>
                          <a:ea typeface="ＭＳ 明朝" panose="02020609040205080304" pitchFamily="17" charset="-128"/>
                          <a:cs typeface="Times New Roman" panose="02020603050405020304" pitchFamily="18" charset="0"/>
                        </a:rPr>
                        <a:t>TASCⅡ</a:t>
                      </a:r>
                      <a:r>
                        <a:rPr lang="en-US" altLang="ja-JP" sz="1400" kern="100" dirty="0" smtClean="0">
                          <a:effectLst/>
                          <a:latin typeface="+mn-lt"/>
                          <a:ea typeface="ＭＳ 明朝" panose="02020609040205080304" pitchFamily="17" charset="-128"/>
                          <a:cs typeface="Times New Roman" panose="02020603050405020304" pitchFamily="18" charset="0"/>
                        </a:rPr>
                        <a:t> category D, n (%)</a:t>
                      </a:r>
                      <a:endParaRPr lang="ja-JP" altLang="ja-JP" sz="1400" kern="100" dirty="0" smtClean="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sz="1400" b="1" kern="100" dirty="0" smtClean="0">
                          <a:effectLst/>
                          <a:latin typeface="+mn-lt"/>
                        </a:rPr>
                        <a:t>21 (77.8)</a:t>
                      </a:r>
                      <a:endParaRPr lang="ja-JP" sz="14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427165">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n-lt"/>
                          <a:ea typeface="ＭＳ 明朝" panose="02020609040205080304" pitchFamily="17" charset="-128"/>
                          <a:cs typeface="Times New Roman" panose="02020603050405020304" pitchFamily="18" charset="0"/>
                        </a:rPr>
                        <a:t>Total STENT</a:t>
                      </a:r>
                      <a:r>
                        <a:rPr lang="en-US" altLang="ja-JP" sz="1400" kern="100" baseline="0" dirty="0" smtClean="0">
                          <a:effectLst/>
                          <a:latin typeface="+mn-lt"/>
                          <a:ea typeface="ＭＳ 明朝" panose="02020609040205080304" pitchFamily="17" charset="-128"/>
                          <a:cs typeface="Times New Roman" panose="02020603050405020304" pitchFamily="18" charset="0"/>
                        </a:rPr>
                        <a:t> length, (cm)</a:t>
                      </a:r>
                      <a:endParaRPr lang="ja-JP" altLang="ja-JP" sz="1400" kern="100" dirty="0" smtClean="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sz="1400" b="1" kern="100" dirty="0" smtClean="0">
                          <a:effectLst/>
                          <a:latin typeface="+mn-lt"/>
                        </a:rPr>
                        <a:t>25.1</a:t>
                      </a:r>
                      <a:r>
                        <a:rPr lang="en-US" altLang="ja-JP" sz="1400" b="1" kern="100" dirty="0" smtClean="0">
                          <a:effectLst/>
                          <a:latin typeface="+mn-lt"/>
                        </a:rPr>
                        <a:t>± 6.20</a:t>
                      </a:r>
                      <a:endParaRPr lang="ja-JP" sz="14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427165">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n-lt"/>
                          <a:ea typeface="ＭＳ 明朝" panose="02020609040205080304" pitchFamily="17" charset="-128"/>
                          <a:cs typeface="Times New Roman" panose="02020603050405020304" pitchFamily="18" charset="0"/>
                        </a:rPr>
                        <a:t>Total STENT number, n</a:t>
                      </a:r>
                      <a:endParaRPr lang="ja-JP" altLang="ja-JP" sz="1400" kern="100" dirty="0" smtClean="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b="1" kern="100" dirty="0" smtClean="0">
                          <a:effectLst/>
                          <a:latin typeface="+mn-lt"/>
                        </a:rPr>
                        <a:t>2.37± 0.75</a:t>
                      </a:r>
                      <a:endParaRPr lang="ja-JP" altLang="ja-JP" sz="1400" b="1" kern="100" dirty="0" smtClean="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427165">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n-lt"/>
                          <a:ea typeface="ＭＳ 明朝" panose="02020609040205080304" pitchFamily="17" charset="-128"/>
                          <a:cs typeface="Times New Roman" panose="02020603050405020304" pitchFamily="18" charset="0"/>
                        </a:rPr>
                        <a:t>Pre EVT number for</a:t>
                      </a:r>
                      <a:r>
                        <a:rPr lang="en-US" altLang="ja-JP" sz="1400" kern="100" baseline="0" dirty="0" smtClean="0">
                          <a:effectLst/>
                          <a:latin typeface="+mn-lt"/>
                          <a:ea typeface="ＭＳ 明朝" panose="02020609040205080304" pitchFamily="17" charset="-128"/>
                          <a:cs typeface="Times New Roman" panose="02020603050405020304" pitchFamily="18" charset="0"/>
                        </a:rPr>
                        <a:t> SFA</a:t>
                      </a:r>
                      <a:endParaRPr lang="ja-JP" altLang="ja-JP" sz="1400" kern="100" dirty="0" smtClean="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b="1" kern="100" dirty="0" smtClean="0">
                          <a:effectLst/>
                          <a:latin typeface="+mn-lt"/>
                          <a:ea typeface="ＭＳ 明朝" panose="02020609040205080304" pitchFamily="17" charset="-128"/>
                          <a:cs typeface="Times New Roman" panose="02020603050405020304" pitchFamily="18" charset="0"/>
                        </a:rPr>
                        <a:t>1.85 </a:t>
                      </a:r>
                      <a:r>
                        <a:rPr lang="en-US" altLang="ja-JP" sz="1400" b="1" kern="100" dirty="0" smtClean="0">
                          <a:effectLst/>
                          <a:latin typeface="+mn-lt"/>
                        </a:rPr>
                        <a:t>± 0.88</a:t>
                      </a:r>
                      <a:endParaRPr lang="ja-JP" altLang="ja-JP" sz="1400" b="1" kern="100" dirty="0" smtClean="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bl>
          </a:graphicData>
        </a:graphic>
      </p:graphicFrame>
      <p:pic>
        <p:nvPicPr>
          <p:cNvPr id="8" name="図 7"/>
          <p:cNvPicPr/>
          <p:nvPr/>
        </p:nvPicPr>
        <p:blipFill>
          <a:blip r:embed="rId3">
            <a:extLst>
              <a:ext uri="{28A0092B-C50C-407E-A947-70E740481C1C}">
                <a14:useLocalDpi xmlns:a14="http://schemas.microsoft.com/office/drawing/2010/main" val="0"/>
              </a:ext>
            </a:extLst>
          </a:blip>
          <a:srcRect/>
          <a:stretch>
            <a:fillRect/>
          </a:stretch>
        </p:blipFill>
        <p:spPr bwMode="auto">
          <a:xfrm>
            <a:off x="4857478" y="1664762"/>
            <a:ext cx="1371600" cy="4752975"/>
          </a:xfrm>
          <a:prstGeom prst="rect">
            <a:avLst/>
          </a:prstGeom>
          <a:noFill/>
          <a:ln>
            <a:noFill/>
          </a:ln>
        </p:spPr>
      </p:pic>
      <p:pic>
        <p:nvPicPr>
          <p:cNvPr id="9" name="図 8"/>
          <p:cNvPicPr/>
          <p:nvPr/>
        </p:nvPicPr>
        <p:blipFill>
          <a:blip r:embed="rId4">
            <a:extLst>
              <a:ext uri="{28A0092B-C50C-407E-A947-70E740481C1C}">
                <a14:useLocalDpi xmlns:a14="http://schemas.microsoft.com/office/drawing/2010/main" val="0"/>
              </a:ext>
            </a:extLst>
          </a:blip>
          <a:srcRect/>
          <a:stretch>
            <a:fillRect/>
          </a:stretch>
        </p:blipFill>
        <p:spPr bwMode="auto">
          <a:xfrm>
            <a:off x="6501309" y="1664763"/>
            <a:ext cx="1100139" cy="4736034"/>
          </a:xfrm>
          <a:prstGeom prst="rect">
            <a:avLst/>
          </a:prstGeom>
          <a:noFill/>
          <a:ln>
            <a:noFill/>
          </a:ln>
        </p:spPr>
      </p:pic>
      <p:pic>
        <p:nvPicPr>
          <p:cNvPr id="10" name="図 9"/>
          <p:cNvPicPr/>
          <p:nvPr/>
        </p:nvPicPr>
        <p:blipFill>
          <a:blip r:embed="rId5">
            <a:extLst>
              <a:ext uri="{28A0092B-C50C-407E-A947-70E740481C1C}">
                <a14:useLocalDpi xmlns:a14="http://schemas.microsoft.com/office/drawing/2010/main" val="0"/>
              </a:ext>
            </a:extLst>
          </a:blip>
          <a:srcRect/>
          <a:stretch>
            <a:fillRect/>
          </a:stretch>
        </p:blipFill>
        <p:spPr bwMode="auto">
          <a:xfrm>
            <a:off x="7927450" y="1690214"/>
            <a:ext cx="1026943" cy="4728919"/>
          </a:xfrm>
          <a:prstGeom prst="rect">
            <a:avLst/>
          </a:prstGeom>
          <a:noFill/>
          <a:ln>
            <a:noFill/>
          </a:ln>
        </p:spPr>
      </p:pic>
      <p:sp>
        <p:nvSpPr>
          <p:cNvPr id="3" name="円/楕円 2"/>
          <p:cNvSpPr/>
          <p:nvPr/>
        </p:nvSpPr>
        <p:spPr>
          <a:xfrm>
            <a:off x="3206812" y="2779546"/>
            <a:ext cx="1031233" cy="4645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3206812" y="4569915"/>
            <a:ext cx="1032558" cy="4645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3206812" y="5023138"/>
            <a:ext cx="1048461" cy="4645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3195664" y="5443165"/>
            <a:ext cx="1048461" cy="4645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3217966" y="5911520"/>
            <a:ext cx="1048461" cy="4645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右矢印 14"/>
          <p:cNvSpPr/>
          <p:nvPr/>
        </p:nvSpPr>
        <p:spPr>
          <a:xfrm>
            <a:off x="7590845" y="3686789"/>
            <a:ext cx="317401" cy="484632"/>
          </a:xfrm>
          <a:prstGeom prst="righ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a:off x="6239124" y="3710638"/>
            <a:ext cx="317401" cy="484632"/>
          </a:xfrm>
          <a:prstGeom prst="righ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48919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1091216139"/>
              </p:ext>
            </p:extLst>
          </p:nvPr>
        </p:nvGraphicFramePr>
        <p:xfrm>
          <a:off x="1536174" y="1219809"/>
          <a:ext cx="5763237" cy="4249600"/>
        </p:xfrm>
        <a:graphic>
          <a:graphicData uri="http://schemas.openxmlformats.org/drawingml/2006/table">
            <a:tbl>
              <a:tblPr firstRow="1" firstCol="1" bandRow="1">
                <a:tableStyleId>{5C22544A-7EE6-4342-B048-85BDC9FD1C3A}</a:tableStyleId>
              </a:tblPr>
              <a:tblGrid>
                <a:gridCol w="3087149"/>
                <a:gridCol w="2676088"/>
              </a:tblGrid>
              <a:tr h="209294">
                <a:tc>
                  <a:txBody>
                    <a:bodyPr/>
                    <a:lstStyle/>
                    <a:p>
                      <a:endParaRPr lang="ja-JP" sz="1600" kern="100" dirty="0">
                        <a:effectLst/>
                        <a:latin typeface="+mn-lt"/>
                      </a:endParaRPr>
                    </a:p>
                  </a:txBody>
                  <a:tcPr marL="101600" marR="101600" marT="26670" marB="26670" anchor="ctr"/>
                </a:tc>
                <a:tc>
                  <a:txBody>
                    <a:bodyPr/>
                    <a:lstStyle/>
                    <a:p>
                      <a:pPr algn="ctr">
                        <a:spcAft>
                          <a:spcPts val="0"/>
                        </a:spcAft>
                      </a:pPr>
                      <a:r>
                        <a:rPr lang="en-US" sz="1600" kern="100" dirty="0">
                          <a:effectLst/>
                          <a:latin typeface="+mn-lt"/>
                        </a:rPr>
                        <a:t>Total  </a:t>
                      </a:r>
                      <a:r>
                        <a:rPr lang="en-US" sz="1600" kern="100" dirty="0" smtClean="0">
                          <a:effectLst/>
                          <a:latin typeface="+mn-lt"/>
                        </a:rPr>
                        <a:t>n=27</a:t>
                      </a:r>
                      <a:endParaRPr lang="ja-JP" sz="16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395242">
                <a:tc>
                  <a:txBody>
                    <a:bodyPr/>
                    <a:lstStyle/>
                    <a:p>
                      <a:pPr algn="just">
                        <a:spcAft>
                          <a:spcPts val="0"/>
                        </a:spcAft>
                      </a:pPr>
                      <a:r>
                        <a:rPr lang="en-US" altLang="ja-JP" sz="1600" kern="100" dirty="0" smtClean="0">
                          <a:effectLst/>
                          <a:latin typeface="+mn-lt"/>
                          <a:ea typeface="ＭＳ 明朝" panose="02020609040205080304" pitchFamily="17" charset="-128"/>
                          <a:cs typeface="Times New Roman" panose="02020603050405020304" pitchFamily="18" charset="0"/>
                        </a:rPr>
                        <a:t>Kind</a:t>
                      </a:r>
                      <a:r>
                        <a:rPr lang="en-US" altLang="ja-JP" sz="1600" kern="100" baseline="0" dirty="0" smtClean="0">
                          <a:effectLst/>
                          <a:latin typeface="+mn-lt"/>
                          <a:ea typeface="ＭＳ 明朝" panose="02020609040205080304" pitchFamily="17" charset="-128"/>
                          <a:cs typeface="Times New Roman" panose="02020603050405020304" pitchFamily="18" charset="0"/>
                        </a:rPr>
                        <a:t> of STENT</a:t>
                      </a:r>
                      <a:endParaRPr lang="ja-JP" sz="16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endParaRPr lang="ja-JP" sz="16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395242">
                <a:tc>
                  <a:txBody>
                    <a:bodyPr/>
                    <a:lstStyle/>
                    <a:p>
                      <a:pPr algn="just">
                        <a:spcAft>
                          <a:spcPts val="0"/>
                        </a:spcAft>
                      </a:pPr>
                      <a:r>
                        <a:rPr lang="en-US" sz="1600" kern="1800" dirty="0" smtClean="0">
                          <a:effectLst/>
                          <a:latin typeface="+mn-lt"/>
                        </a:rPr>
                        <a:t>   </a:t>
                      </a:r>
                      <a:r>
                        <a:rPr lang="en-US" sz="1600" kern="1800" baseline="0" dirty="0" smtClean="0">
                          <a:effectLst/>
                          <a:latin typeface="+mn-lt"/>
                        </a:rPr>
                        <a:t> </a:t>
                      </a:r>
                      <a:r>
                        <a:rPr lang="en-US" sz="1600" kern="1800" dirty="0" err="1" smtClean="0">
                          <a:effectLst/>
                          <a:latin typeface="+mn-lt"/>
                        </a:rPr>
                        <a:t>Luminexx</a:t>
                      </a:r>
                      <a:r>
                        <a:rPr lang="en-US" sz="1600" kern="1800" dirty="0" smtClean="0">
                          <a:effectLst/>
                          <a:latin typeface="+mn-lt"/>
                        </a:rPr>
                        <a:t>,</a:t>
                      </a:r>
                      <a:r>
                        <a:rPr lang="en-US" sz="1600" kern="1800" baseline="0" dirty="0" smtClean="0">
                          <a:effectLst/>
                          <a:latin typeface="+mn-lt"/>
                        </a:rPr>
                        <a:t> n (%)</a:t>
                      </a:r>
                      <a:r>
                        <a:rPr lang="en-US" sz="1600" kern="100" dirty="0" smtClean="0">
                          <a:effectLst/>
                          <a:latin typeface="+mn-lt"/>
                        </a:rPr>
                        <a:t> </a:t>
                      </a:r>
                      <a:endParaRPr lang="ja-JP" sz="16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sz="1600" b="1" kern="100" dirty="0" smtClean="0">
                          <a:effectLst/>
                          <a:latin typeface="+mn-lt"/>
                        </a:rPr>
                        <a:t>22 (81.5)</a:t>
                      </a:r>
                      <a:endParaRPr lang="ja-JP" sz="16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39524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1600" kern="1800" dirty="0" smtClean="0">
                          <a:effectLst/>
                          <a:latin typeface="+mn-lt"/>
                        </a:rPr>
                        <a:t>    SMART</a:t>
                      </a:r>
                      <a:r>
                        <a:rPr lang="en-US" altLang="ja-JP" sz="1600" kern="100" dirty="0" smtClean="0">
                          <a:effectLst/>
                          <a:latin typeface="+mn-lt"/>
                        </a:rPr>
                        <a:t>, n (%) </a:t>
                      </a:r>
                      <a:endParaRPr lang="ja-JP" altLang="ja-JP" sz="1600" kern="100" dirty="0" smtClean="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1600" b="1" kern="100" dirty="0" smtClean="0">
                          <a:effectLst/>
                          <a:latin typeface="+mn-lt"/>
                          <a:ea typeface="ＭＳ 明朝" panose="02020609040205080304" pitchFamily="17" charset="-128"/>
                          <a:cs typeface="Times New Roman" panose="02020603050405020304" pitchFamily="18" charset="0"/>
                        </a:rPr>
                        <a:t>9 (33.3)</a:t>
                      </a:r>
                      <a:endParaRPr lang="ja-JP" sz="16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39524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1600" kern="1800" dirty="0" smtClean="0">
                          <a:effectLst/>
                          <a:latin typeface="+mn-lt"/>
                        </a:rPr>
                        <a:t>    </a:t>
                      </a:r>
                      <a:r>
                        <a:rPr lang="en-US" altLang="ja-JP" sz="1600" kern="1800" dirty="0" err="1" smtClean="0">
                          <a:effectLst/>
                          <a:latin typeface="+mn-lt"/>
                        </a:rPr>
                        <a:t>Zilver</a:t>
                      </a:r>
                      <a:r>
                        <a:rPr lang="en-US" altLang="ja-JP" sz="1600" kern="1800" baseline="0" dirty="0" smtClean="0">
                          <a:effectLst/>
                          <a:latin typeface="+mn-lt"/>
                        </a:rPr>
                        <a:t> 518</a:t>
                      </a:r>
                      <a:r>
                        <a:rPr lang="en-US" altLang="ja-JP" sz="1600" kern="100" dirty="0" smtClean="0">
                          <a:effectLst/>
                          <a:latin typeface="+mn-lt"/>
                        </a:rPr>
                        <a:t>, n (%) </a:t>
                      </a:r>
                      <a:endParaRPr lang="ja-JP" altLang="ja-JP" sz="1600" kern="100" dirty="0" smtClean="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1600" b="1" kern="100" dirty="0" smtClean="0">
                          <a:effectLst/>
                          <a:latin typeface="+mn-lt"/>
                          <a:ea typeface="ＭＳ 明朝" panose="02020609040205080304" pitchFamily="17" charset="-128"/>
                          <a:cs typeface="Times New Roman" panose="02020603050405020304" pitchFamily="18" charset="0"/>
                        </a:rPr>
                        <a:t>2 (7.41)</a:t>
                      </a:r>
                      <a:endParaRPr lang="ja-JP" sz="16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39524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1600" kern="1800" dirty="0" smtClean="0">
                          <a:effectLst/>
                          <a:latin typeface="+mn-lt"/>
                        </a:rPr>
                        <a:t>    </a:t>
                      </a:r>
                      <a:r>
                        <a:rPr lang="en-US" altLang="ja-JP" sz="1600" kern="1800" dirty="0" err="1" smtClean="0">
                          <a:effectLst/>
                          <a:latin typeface="+mn-lt"/>
                        </a:rPr>
                        <a:t>Zilver</a:t>
                      </a:r>
                      <a:r>
                        <a:rPr lang="en-US" altLang="ja-JP" sz="1600" kern="1800" baseline="0" dirty="0" smtClean="0">
                          <a:effectLst/>
                          <a:latin typeface="+mn-lt"/>
                        </a:rPr>
                        <a:t> PTX</a:t>
                      </a:r>
                      <a:r>
                        <a:rPr lang="en-US" altLang="ja-JP" sz="1600" kern="100" dirty="0" smtClean="0">
                          <a:effectLst/>
                          <a:latin typeface="+mn-lt"/>
                        </a:rPr>
                        <a:t>, n (%) </a:t>
                      </a:r>
                      <a:r>
                        <a:rPr lang="en-US" sz="1600" kern="1800" dirty="0" smtClean="0">
                          <a:effectLst/>
                          <a:latin typeface="+mn-lt"/>
                        </a:rPr>
                        <a:t> </a:t>
                      </a:r>
                      <a:r>
                        <a:rPr lang="en-US" sz="1600" kern="1800" baseline="0" dirty="0" smtClean="0">
                          <a:effectLst/>
                          <a:latin typeface="+mn-lt"/>
                        </a:rPr>
                        <a:t> </a:t>
                      </a:r>
                      <a:endParaRPr lang="ja-JP" sz="16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1600" b="1" kern="100" dirty="0" smtClean="0">
                          <a:effectLst/>
                          <a:latin typeface="+mn-lt"/>
                          <a:ea typeface="+mn-ea"/>
                          <a:cs typeface="+mn-cs"/>
                        </a:rPr>
                        <a:t>1</a:t>
                      </a:r>
                      <a:r>
                        <a:rPr lang="en-US" altLang="ja-JP" sz="1600" b="1" kern="100" baseline="0" dirty="0" smtClean="0">
                          <a:effectLst/>
                          <a:latin typeface="+mn-lt"/>
                          <a:ea typeface="+mn-ea"/>
                          <a:cs typeface="+mn-cs"/>
                        </a:rPr>
                        <a:t> (3.70)</a:t>
                      </a:r>
                      <a:endParaRPr lang="ja-JP" sz="16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39524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cap="none" normalizeH="0" baseline="0" dirty="0" smtClean="0">
                          <a:ln>
                            <a:noFill/>
                          </a:ln>
                          <a:solidFill>
                            <a:schemeClr val="tx1"/>
                          </a:solidFill>
                          <a:effectLst/>
                          <a:latin typeface="+mn-lt"/>
                          <a:ea typeface="+mn-ea"/>
                        </a:rPr>
                        <a:t>Mixed STENT type use, n(%)</a:t>
                      </a:r>
                      <a:endParaRPr kumimoji="1" lang="ja-JP" altLang="en-US" sz="1600" b="1" i="0" u="none" strike="noStrike" cap="none" normalizeH="0" baseline="0" dirty="0" smtClean="0">
                        <a:ln>
                          <a:noFill/>
                        </a:ln>
                        <a:solidFill>
                          <a:schemeClr val="tx1"/>
                        </a:solidFill>
                        <a:effectLst/>
                        <a:latin typeface="+mn-lt"/>
                        <a:ea typeface="+mn-ea"/>
                      </a:endParaRPr>
                    </a:p>
                  </a:txBody>
                  <a:tcPr marL="101600" marR="101600" marT="26670" marB="26670" anchor="ctr"/>
                </a:tc>
                <a:tc>
                  <a:txBody>
                    <a:bodyPr/>
                    <a:lstStyle/>
                    <a:p>
                      <a:pPr algn="ctr">
                        <a:spcAft>
                          <a:spcPts val="0"/>
                        </a:spcAft>
                      </a:pPr>
                      <a:r>
                        <a:rPr lang="en-US" altLang="ja-JP" sz="1600" b="1" kern="100" dirty="0" smtClean="0">
                          <a:effectLst/>
                          <a:latin typeface="+mn-lt"/>
                          <a:ea typeface="ＭＳ 明朝" panose="02020609040205080304" pitchFamily="17" charset="-128"/>
                          <a:cs typeface="Times New Roman" panose="02020603050405020304" pitchFamily="18" charset="0"/>
                        </a:rPr>
                        <a:t>5 (18.5)</a:t>
                      </a:r>
                      <a:endParaRPr lang="ja-JP" sz="16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39524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cap="none" normalizeH="0" baseline="0" dirty="0" smtClean="0">
                          <a:ln>
                            <a:noFill/>
                          </a:ln>
                          <a:solidFill>
                            <a:schemeClr val="tx1"/>
                          </a:solidFill>
                          <a:effectLst/>
                          <a:latin typeface="+mn-lt"/>
                          <a:ea typeface="+mn-ea"/>
                        </a:rPr>
                        <a:t>STENT Diameter</a:t>
                      </a:r>
                      <a:endParaRPr kumimoji="1" lang="ja-JP" altLang="en-US" sz="1600" b="1" i="0" u="none" strike="noStrike" cap="none" normalizeH="0" baseline="0" dirty="0" smtClean="0">
                        <a:ln>
                          <a:noFill/>
                        </a:ln>
                        <a:solidFill>
                          <a:schemeClr val="tx1"/>
                        </a:solidFill>
                        <a:effectLst/>
                        <a:latin typeface="+mn-lt"/>
                        <a:ea typeface="+mn-ea"/>
                      </a:endParaRPr>
                    </a:p>
                  </a:txBody>
                  <a:tcPr marL="101600" marR="101600" marT="26670" marB="26670" anchor="ctr"/>
                </a:tc>
                <a:tc>
                  <a:txBody>
                    <a:bodyPr/>
                    <a:lstStyle/>
                    <a:p>
                      <a:pPr algn="ctr">
                        <a:spcAft>
                          <a:spcPts val="0"/>
                        </a:spcAft>
                      </a:pPr>
                      <a:r>
                        <a:rPr lang="en-US" altLang="ja-JP" sz="1600" b="1" kern="100" dirty="0" smtClean="0">
                          <a:effectLst/>
                          <a:latin typeface="+mn-lt"/>
                          <a:ea typeface="ＭＳ 明朝" panose="02020609040205080304" pitchFamily="17" charset="-128"/>
                          <a:cs typeface="Times New Roman" panose="02020603050405020304" pitchFamily="18" charset="0"/>
                        </a:rPr>
                        <a:t>4 (14.8)</a:t>
                      </a:r>
                      <a:endParaRPr lang="ja-JP" sz="16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39524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cap="none" normalizeH="0" baseline="0" dirty="0" smtClean="0">
                          <a:ln>
                            <a:noFill/>
                          </a:ln>
                          <a:solidFill>
                            <a:schemeClr val="tx1"/>
                          </a:solidFill>
                          <a:effectLst/>
                          <a:latin typeface="+mn-lt"/>
                          <a:ea typeface="+mn-ea"/>
                        </a:rPr>
                        <a:t>     6mm only</a:t>
                      </a:r>
                      <a:r>
                        <a:rPr lang="en-US" altLang="ja-JP" sz="1600" kern="100" dirty="0" smtClean="0">
                          <a:effectLst/>
                          <a:latin typeface="+mn-lt"/>
                        </a:rPr>
                        <a:t>, n (%) </a:t>
                      </a:r>
                      <a:r>
                        <a:rPr kumimoji="1" lang="en-US" altLang="ja-JP" sz="1600" b="1" i="0" u="none" strike="noStrike" cap="none" normalizeH="0" baseline="0" dirty="0" smtClean="0">
                          <a:ln>
                            <a:noFill/>
                          </a:ln>
                          <a:solidFill>
                            <a:schemeClr val="tx1"/>
                          </a:solidFill>
                          <a:effectLst/>
                          <a:latin typeface="+mn-lt"/>
                          <a:ea typeface="+mn-ea"/>
                        </a:rPr>
                        <a:t> </a:t>
                      </a:r>
                      <a:endParaRPr kumimoji="1" lang="ja-JP" altLang="en-US" sz="1600" b="1" i="0" u="none" strike="noStrike" cap="none" normalizeH="0" baseline="0" dirty="0" smtClean="0">
                        <a:ln>
                          <a:noFill/>
                        </a:ln>
                        <a:solidFill>
                          <a:schemeClr val="tx1"/>
                        </a:solidFill>
                        <a:effectLst/>
                        <a:latin typeface="+mn-lt"/>
                        <a:ea typeface="+mn-ea"/>
                      </a:endParaRPr>
                    </a:p>
                  </a:txBody>
                  <a:tcPr marL="101600" marR="101600" marT="26670" marB="26670" anchor="ctr"/>
                </a:tc>
                <a:tc>
                  <a:txBody>
                    <a:bodyPr/>
                    <a:lstStyle/>
                    <a:p>
                      <a:pPr algn="ctr">
                        <a:spcAft>
                          <a:spcPts val="0"/>
                        </a:spcAft>
                      </a:pPr>
                      <a:r>
                        <a:rPr lang="en-US" altLang="ja-JP" sz="1600" b="1" kern="100" dirty="0" smtClean="0">
                          <a:effectLst/>
                          <a:latin typeface="+mn-lt"/>
                          <a:ea typeface="ＭＳ 明朝" panose="02020609040205080304" pitchFamily="17" charset="-128"/>
                          <a:cs typeface="Times New Roman" panose="02020603050405020304" pitchFamily="18" charset="0"/>
                        </a:rPr>
                        <a:t>18 (66.7)</a:t>
                      </a:r>
                      <a:endParaRPr lang="ja-JP" sz="16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39524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cap="none" normalizeH="0" baseline="0" dirty="0" smtClean="0">
                          <a:ln>
                            <a:noFill/>
                          </a:ln>
                          <a:solidFill>
                            <a:schemeClr val="tx1"/>
                          </a:solidFill>
                          <a:effectLst/>
                          <a:latin typeface="+mn-lt"/>
                          <a:ea typeface="+mn-ea"/>
                        </a:rPr>
                        <a:t>     6mm  and 7mm</a:t>
                      </a:r>
                      <a:r>
                        <a:rPr lang="en-US" altLang="ja-JP" sz="1600" kern="100" dirty="0" smtClean="0">
                          <a:effectLst/>
                          <a:latin typeface="+mn-lt"/>
                        </a:rPr>
                        <a:t>, n (%) </a:t>
                      </a:r>
                      <a:r>
                        <a:rPr kumimoji="1" lang="en-US" altLang="ja-JP" sz="1600" b="1" i="0" u="none" strike="noStrike" cap="none" normalizeH="0" baseline="0" dirty="0" smtClean="0">
                          <a:ln>
                            <a:noFill/>
                          </a:ln>
                          <a:solidFill>
                            <a:schemeClr val="tx1"/>
                          </a:solidFill>
                          <a:effectLst/>
                          <a:latin typeface="+mn-lt"/>
                          <a:ea typeface="+mn-ea"/>
                        </a:rPr>
                        <a:t> </a:t>
                      </a:r>
                      <a:endParaRPr kumimoji="1" lang="ja-JP" altLang="en-US" sz="1600" b="1" i="0" u="none" strike="noStrike" cap="none" normalizeH="0" baseline="0" dirty="0" smtClean="0">
                        <a:ln>
                          <a:noFill/>
                        </a:ln>
                        <a:solidFill>
                          <a:schemeClr val="tx1"/>
                        </a:solidFill>
                        <a:effectLst/>
                        <a:latin typeface="+mn-lt"/>
                        <a:ea typeface="+mn-ea"/>
                      </a:endParaRPr>
                    </a:p>
                  </a:txBody>
                  <a:tcPr marL="101600" marR="101600" marT="26670" marB="26670" anchor="ctr"/>
                </a:tc>
                <a:tc>
                  <a:txBody>
                    <a:bodyPr/>
                    <a:lstStyle/>
                    <a:p>
                      <a:pPr algn="ctr">
                        <a:spcAft>
                          <a:spcPts val="0"/>
                        </a:spcAft>
                      </a:pPr>
                      <a:r>
                        <a:rPr lang="en-US" altLang="ja-JP" sz="1600" b="1" kern="100" dirty="0" smtClean="0">
                          <a:effectLst/>
                          <a:latin typeface="+mn-lt"/>
                          <a:ea typeface="ＭＳ 明朝" panose="02020609040205080304" pitchFamily="17" charset="-128"/>
                          <a:cs typeface="Times New Roman" panose="02020603050405020304" pitchFamily="18" charset="0"/>
                        </a:rPr>
                        <a:t>9 (33.3)</a:t>
                      </a:r>
                      <a:endParaRPr lang="ja-JP" sz="16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39524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cap="none" normalizeH="0" baseline="0" dirty="0" smtClean="0">
                          <a:ln>
                            <a:noFill/>
                          </a:ln>
                          <a:solidFill>
                            <a:schemeClr val="tx1"/>
                          </a:solidFill>
                          <a:effectLst/>
                          <a:latin typeface="+mn-lt"/>
                          <a:ea typeface="+mn-ea"/>
                        </a:rPr>
                        <a:t>     7mm</a:t>
                      </a:r>
                      <a:r>
                        <a:rPr lang="en-US" altLang="ja-JP" sz="1600" kern="100" dirty="0" smtClean="0">
                          <a:effectLst/>
                          <a:latin typeface="+mn-lt"/>
                        </a:rPr>
                        <a:t> only, n (%) </a:t>
                      </a:r>
                      <a:endParaRPr kumimoji="1" lang="ja-JP" altLang="en-US" sz="1600" b="1" i="0" u="none" strike="noStrike" cap="none" normalizeH="0" baseline="0" dirty="0" smtClean="0">
                        <a:ln>
                          <a:noFill/>
                        </a:ln>
                        <a:solidFill>
                          <a:schemeClr val="tx1"/>
                        </a:solidFill>
                        <a:effectLst/>
                        <a:latin typeface="+mn-lt"/>
                        <a:ea typeface="+mn-ea"/>
                      </a:endParaRPr>
                    </a:p>
                  </a:txBody>
                  <a:tcPr marL="101600" marR="101600" marT="26670" marB="26670" anchor="ctr"/>
                </a:tc>
                <a:tc>
                  <a:txBody>
                    <a:bodyPr/>
                    <a:lstStyle/>
                    <a:p>
                      <a:pPr algn="ctr">
                        <a:spcAft>
                          <a:spcPts val="0"/>
                        </a:spcAft>
                      </a:pPr>
                      <a:r>
                        <a:rPr lang="en-US" altLang="ja-JP" sz="1600" b="1" kern="100" dirty="0" smtClean="0">
                          <a:effectLst/>
                          <a:latin typeface="+mn-lt"/>
                          <a:ea typeface="ＭＳ 明朝" panose="02020609040205080304" pitchFamily="17" charset="-128"/>
                          <a:cs typeface="Times New Roman" panose="02020603050405020304" pitchFamily="18" charset="0"/>
                        </a:rPr>
                        <a:t>0 (0)</a:t>
                      </a:r>
                      <a:endParaRPr lang="ja-JP" sz="16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bl>
          </a:graphicData>
        </a:graphic>
      </p:graphicFrame>
      <p:sp>
        <p:nvSpPr>
          <p:cNvPr id="8" name="タイトル 1"/>
          <p:cNvSpPr>
            <a:spLocks noGrp="1"/>
          </p:cNvSpPr>
          <p:nvPr>
            <p:ph type="title" idx="4294967295"/>
          </p:nvPr>
        </p:nvSpPr>
        <p:spPr>
          <a:xfrm>
            <a:off x="-298671" y="-603448"/>
            <a:ext cx="9432925" cy="1676400"/>
          </a:xfrm>
        </p:spPr>
        <p:txBody>
          <a:bodyPr>
            <a:normAutofit/>
          </a:bodyPr>
          <a:lstStyle/>
          <a:p>
            <a:pPr algn="ctr"/>
            <a:r>
              <a:rPr lang="en-US" altLang="ja-JP" sz="4400" b="0" dirty="0" smtClean="0">
                <a:latin typeface="Times New Roman" panose="02020603050405020304" pitchFamily="18" charset="0"/>
                <a:cs typeface="Times New Roman" panose="02020603050405020304" pitchFamily="18" charset="0"/>
              </a:rPr>
              <a:t>Stent Characteristics </a:t>
            </a:r>
            <a:endParaRPr kumimoji="1" lang="ja-JP" altLang="en-US" sz="4400" b="0" dirty="0">
              <a:latin typeface="Times New Roman" panose="02020603050405020304" pitchFamily="18" charset="0"/>
              <a:cs typeface="Times New Roman" panose="02020603050405020304" pitchFamily="18" charset="0"/>
            </a:endParaRPr>
          </a:p>
        </p:txBody>
      </p:sp>
      <p:graphicFrame>
        <p:nvGraphicFramePr>
          <p:cNvPr id="7" name="表 6"/>
          <p:cNvGraphicFramePr>
            <a:graphicFrameLocks noGrp="1"/>
          </p:cNvGraphicFramePr>
          <p:nvPr>
            <p:extLst>
              <p:ext uri="{D42A27DB-BD31-4B8C-83A1-F6EECF244321}">
                <p14:modId xmlns:p14="http://schemas.microsoft.com/office/powerpoint/2010/main" val="3217223862"/>
              </p:ext>
            </p:extLst>
          </p:nvPr>
        </p:nvGraphicFramePr>
        <p:xfrm>
          <a:off x="341352" y="5565651"/>
          <a:ext cx="8332006" cy="676811"/>
        </p:xfrm>
        <a:graphic>
          <a:graphicData uri="http://schemas.openxmlformats.org/drawingml/2006/table">
            <a:tbl>
              <a:tblPr firstRow="1" firstCol="1" bandRow="1">
                <a:tableStyleId>{5C22544A-7EE6-4342-B048-85BDC9FD1C3A}</a:tableStyleId>
              </a:tblPr>
              <a:tblGrid>
                <a:gridCol w="1442151"/>
                <a:gridCol w="2674694"/>
                <a:gridCol w="2743200"/>
                <a:gridCol w="1471961"/>
              </a:tblGrid>
              <a:tr h="311051">
                <a:tc>
                  <a:txBody>
                    <a:bodyPr/>
                    <a:lstStyle/>
                    <a:p>
                      <a:endParaRPr lang="ja-JP" sz="1200" kern="100" dirty="0">
                        <a:effectLst/>
                        <a:latin typeface="+mn-lt"/>
                      </a:endParaRPr>
                    </a:p>
                  </a:txBody>
                  <a:tcPr marL="62865" marR="62865"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cap="none" normalizeH="0" baseline="0" dirty="0" smtClean="0">
                          <a:ln>
                            <a:noFill/>
                          </a:ln>
                          <a:solidFill>
                            <a:schemeClr val="tx1"/>
                          </a:solidFill>
                          <a:effectLst/>
                          <a:latin typeface="+mn-lt"/>
                          <a:ea typeface="+mn-ea"/>
                        </a:rPr>
                        <a:t>Single STENT type use, n</a:t>
                      </a:r>
                      <a:endParaRPr kumimoji="1" lang="ja-JP" altLang="en-US" sz="1200" b="1" i="0" u="none" strike="noStrike" cap="none" normalizeH="0" baseline="0" dirty="0" smtClean="0">
                        <a:ln>
                          <a:noFill/>
                        </a:ln>
                        <a:solidFill>
                          <a:schemeClr val="tx1"/>
                        </a:solidFill>
                        <a:effectLst/>
                        <a:latin typeface="+mn-lt"/>
                        <a:ea typeface="+mn-ea"/>
                      </a:endParaRPr>
                    </a:p>
                  </a:txBody>
                  <a:tcPr marL="62865" marR="62865"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cap="none" normalizeH="0" baseline="0" dirty="0" smtClean="0">
                          <a:ln>
                            <a:noFill/>
                          </a:ln>
                          <a:solidFill>
                            <a:schemeClr val="tx1"/>
                          </a:solidFill>
                          <a:effectLst/>
                          <a:latin typeface="+mn-lt"/>
                          <a:ea typeface="+mn-ea"/>
                        </a:rPr>
                        <a:t>Mixed STENT type use, n</a:t>
                      </a:r>
                      <a:endParaRPr kumimoji="1" lang="ja-JP" altLang="en-US" sz="1200" b="1" i="0" u="none" strike="noStrike" cap="none" normalizeH="0" baseline="0" dirty="0" smtClean="0">
                        <a:ln>
                          <a:noFill/>
                        </a:ln>
                        <a:solidFill>
                          <a:schemeClr val="tx1"/>
                        </a:solidFill>
                        <a:effectLst/>
                        <a:latin typeface="+mn-lt"/>
                        <a:ea typeface="+mn-ea"/>
                      </a:endParaRPr>
                    </a:p>
                  </a:txBody>
                  <a:tcPr marL="62865" marR="62865" marT="0" marB="0" anchor="ctr"/>
                </a:tc>
                <a:tc>
                  <a:txBody>
                    <a:bodyPr/>
                    <a:lstStyle/>
                    <a:p>
                      <a:pPr algn="ctr">
                        <a:spcAft>
                          <a:spcPts val="0"/>
                        </a:spcAft>
                      </a:pPr>
                      <a:r>
                        <a:rPr lang="en-US" sz="1200" kern="100" dirty="0">
                          <a:effectLst/>
                          <a:latin typeface="+mn-lt"/>
                        </a:rPr>
                        <a:t> P value</a:t>
                      </a:r>
                      <a:endParaRPr lang="ja-JP" sz="1200" kern="100" dirty="0">
                        <a:effectLst/>
                        <a:latin typeface="+mn-lt"/>
                        <a:ea typeface="ＭＳ 明朝" panose="02020609040205080304" pitchFamily="17" charset="-128"/>
                        <a:cs typeface="Times New Roman" panose="02020603050405020304" pitchFamily="18" charset="0"/>
                      </a:endParaRPr>
                    </a:p>
                  </a:txBody>
                  <a:tcPr marL="62865" marR="62865" marT="0" marB="0" anchor="ctr"/>
                </a:tc>
              </a:tr>
              <a:tr h="27750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200" kern="100" dirty="0" smtClean="0">
                          <a:effectLst/>
                          <a:latin typeface="+mn-lt"/>
                          <a:ea typeface="ＭＳ 明朝" panose="02020609040205080304" pitchFamily="17" charset="-128"/>
                          <a:cs typeface="Times New Roman" panose="02020603050405020304" pitchFamily="18" charset="0"/>
                        </a:rPr>
                        <a:t>Total number of EVT for</a:t>
                      </a:r>
                      <a:r>
                        <a:rPr lang="en-US" altLang="ja-JP" sz="1200" kern="100" baseline="0" dirty="0" smtClean="0">
                          <a:effectLst/>
                          <a:latin typeface="+mn-lt"/>
                          <a:ea typeface="ＭＳ 明朝" panose="02020609040205080304" pitchFamily="17" charset="-128"/>
                          <a:cs typeface="Times New Roman" panose="02020603050405020304" pitchFamily="18" charset="0"/>
                        </a:rPr>
                        <a:t> SFA</a:t>
                      </a:r>
                      <a:endParaRPr lang="ja-JP" altLang="ja-JP" sz="1200" kern="100" dirty="0" smtClean="0">
                        <a:effectLst/>
                        <a:latin typeface="+mn-lt"/>
                        <a:ea typeface="ＭＳ 明朝" panose="02020609040205080304" pitchFamily="17" charset="-128"/>
                        <a:cs typeface="Times New Roman" panose="02020603050405020304" pitchFamily="18" charset="0"/>
                      </a:endParaRPr>
                    </a:p>
                  </a:txBody>
                  <a:tcPr marL="62865" marR="6286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200" b="1" kern="100" dirty="0" smtClean="0">
                          <a:effectLst/>
                          <a:latin typeface="+mn-lt"/>
                        </a:rPr>
                        <a:t>1.55 ± 0.69</a:t>
                      </a:r>
                      <a:endParaRPr lang="ja-JP" altLang="ja-JP" sz="1200" b="1" kern="100" dirty="0" smtClean="0">
                        <a:effectLst/>
                        <a:latin typeface="+mn-lt"/>
                        <a:ea typeface="ＭＳ 明朝" panose="02020609040205080304" pitchFamily="17" charset="-128"/>
                        <a:cs typeface="Times New Roman" panose="02020603050405020304" pitchFamily="18" charset="0"/>
                      </a:endParaRPr>
                    </a:p>
                  </a:txBody>
                  <a:tcPr marL="62865" marR="62865" marT="0" marB="0" anchor="ctr"/>
                </a:tc>
                <a:tc>
                  <a:txBody>
                    <a:bodyPr/>
                    <a:lstStyle/>
                    <a:p>
                      <a:pPr algn="ctr">
                        <a:spcAft>
                          <a:spcPts val="0"/>
                        </a:spcAft>
                      </a:pPr>
                      <a:r>
                        <a:rPr lang="en-US" sz="1200" b="1" kern="0" baseline="0" dirty="0" smtClean="0">
                          <a:solidFill>
                            <a:srgbClr val="000000"/>
                          </a:solidFill>
                          <a:effectLst/>
                          <a:latin typeface="+mn-lt"/>
                          <a:ea typeface="ＭＳ Ｐゴシック" panose="020B0600070205080204" pitchFamily="50" charset="-128"/>
                          <a:cs typeface="Times New Roman" panose="02020603050405020304" pitchFamily="18" charset="0"/>
                        </a:rPr>
                        <a:t>3.20 </a:t>
                      </a:r>
                      <a:r>
                        <a:rPr lang="en-US" altLang="ja-JP" sz="1200" b="1" kern="0" dirty="0" smtClean="0">
                          <a:effectLst/>
                          <a:latin typeface="+mn-lt"/>
                        </a:rPr>
                        <a:t>± 1.12</a:t>
                      </a:r>
                      <a:endParaRPr lang="ja-JP" sz="1200" b="1" kern="100" dirty="0">
                        <a:effectLst/>
                        <a:latin typeface="+mn-lt"/>
                        <a:ea typeface="ＭＳ 明朝" panose="02020609040205080304" pitchFamily="17" charset="-128"/>
                        <a:cs typeface="Times New Roman" panose="02020603050405020304" pitchFamily="18" charset="0"/>
                      </a:endParaRPr>
                    </a:p>
                  </a:txBody>
                  <a:tcPr marL="62865" marR="62865" marT="0" marB="0" anchor="ctr"/>
                </a:tc>
                <a:tc>
                  <a:txBody>
                    <a:bodyPr/>
                    <a:lstStyle/>
                    <a:p>
                      <a:pPr algn="ctr">
                        <a:spcAft>
                          <a:spcPts val="0"/>
                        </a:spcAft>
                      </a:pPr>
                      <a:r>
                        <a:rPr lang="en-US" altLang="ja-JP" sz="1200" b="1" kern="100" dirty="0" smtClean="0">
                          <a:solidFill>
                            <a:srgbClr val="FF0000"/>
                          </a:solidFill>
                          <a:effectLst/>
                          <a:latin typeface="+mn-lt"/>
                          <a:ea typeface="+mn-ea"/>
                          <a:cs typeface="+mn-cs"/>
                        </a:rPr>
                        <a:t>0.007</a:t>
                      </a:r>
                      <a:endParaRPr lang="ja-JP" sz="1200" b="1" kern="100" dirty="0">
                        <a:solidFill>
                          <a:srgbClr val="FF0000"/>
                        </a:solidFill>
                        <a:effectLst/>
                        <a:latin typeface="+mn-lt"/>
                        <a:ea typeface="ＭＳ 明朝" panose="02020609040205080304" pitchFamily="17" charset="-128"/>
                        <a:cs typeface="Times New Roman" panose="02020603050405020304" pitchFamily="18" charset="0"/>
                      </a:endParaRPr>
                    </a:p>
                  </a:txBody>
                  <a:tcPr marL="62865" marR="62865" marT="0" marB="0" anchor="ctr"/>
                </a:tc>
              </a:tr>
            </a:tbl>
          </a:graphicData>
        </a:graphic>
      </p:graphicFrame>
      <p:sp>
        <p:nvSpPr>
          <p:cNvPr id="9" name="円/楕円 8"/>
          <p:cNvSpPr/>
          <p:nvPr/>
        </p:nvSpPr>
        <p:spPr>
          <a:xfrm>
            <a:off x="5401996" y="3462950"/>
            <a:ext cx="1031233" cy="4645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矢印コネクタ 3"/>
          <p:cNvCxnSpPr/>
          <p:nvPr/>
        </p:nvCxnSpPr>
        <p:spPr>
          <a:xfrm flipH="1">
            <a:off x="5401996" y="3955023"/>
            <a:ext cx="382991" cy="1700903"/>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94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nvPr>
        </p:nvGraphicFramePr>
        <p:xfrm>
          <a:off x="582219" y="2137979"/>
          <a:ext cx="5252975" cy="4249600"/>
        </p:xfrm>
        <a:graphic>
          <a:graphicData uri="http://schemas.openxmlformats.org/drawingml/2006/table">
            <a:tbl>
              <a:tblPr firstRow="1" firstCol="1" bandRow="1">
                <a:tableStyleId>{5C22544A-7EE6-4342-B048-85BDC9FD1C3A}</a:tableStyleId>
              </a:tblPr>
              <a:tblGrid>
                <a:gridCol w="2660603"/>
                <a:gridCol w="2592372"/>
              </a:tblGrid>
              <a:tr h="209294">
                <a:tc>
                  <a:txBody>
                    <a:bodyPr/>
                    <a:lstStyle/>
                    <a:p>
                      <a:endParaRPr lang="ja-JP" sz="1600" kern="100" dirty="0">
                        <a:effectLst/>
                        <a:latin typeface="+mn-lt"/>
                      </a:endParaRPr>
                    </a:p>
                  </a:txBody>
                  <a:tcPr marL="101600" marR="101600" marT="26670" marB="26670" anchor="ctr"/>
                </a:tc>
                <a:tc>
                  <a:txBody>
                    <a:bodyPr/>
                    <a:lstStyle/>
                    <a:p>
                      <a:pPr algn="ctr">
                        <a:spcAft>
                          <a:spcPts val="0"/>
                        </a:spcAft>
                      </a:pPr>
                      <a:r>
                        <a:rPr lang="en-US" sz="1600" kern="100" dirty="0">
                          <a:effectLst/>
                          <a:latin typeface="+mn-lt"/>
                        </a:rPr>
                        <a:t>Total  </a:t>
                      </a:r>
                      <a:r>
                        <a:rPr lang="en-US" sz="1600" kern="100" dirty="0" smtClean="0">
                          <a:effectLst/>
                          <a:latin typeface="+mn-lt"/>
                        </a:rPr>
                        <a:t>n=27</a:t>
                      </a:r>
                      <a:endParaRPr lang="ja-JP" sz="16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395242">
                <a:tc>
                  <a:txBody>
                    <a:bodyPr/>
                    <a:lstStyle/>
                    <a:p>
                      <a:pPr algn="just">
                        <a:spcAft>
                          <a:spcPts val="0"/>
                        </a:spcAft>
                      </a:pPr>
                      <a:r>
                        <a:rPr lang="en-US" altLang="ja-JP" sz="1600" kern="100" dirty="0" smtClean="0">
                          <a:effectLst/>
                          <a:latin typeface="+mn-lt"/>
                          <a:ea typeface="ＭＳ 明朝" panose="02020609040205080304" pitchFamily="17" charset="-128"/>
                          <a:cs typeface="Times New Roman" panose="02020603050405020304" pitchFamily="18" charset="0"/>
                        </a:rPr>
                        <a:t>Lesion </a:t>
                      </a:r>
                      <a:r>
                        <a:rPr lang="en-US" altLang="ja-JP" sz="1600" kern="100" dirty="0" err="1" smtClean="0">
                          <a:effectLst/>
                          <a:latin typeface="+mn-lt"/>
                          <a:ea typeface="ＭＳ 明朝" panose="02020609040205080304" pitchFamily="17" charset="-128"/>
                          <a:cs typeface="Times New Roman" panose="02020603050405020304" pitchFamily="18" charset="0"/>
                        </a:rPr>
                        <a:t>lengh</a:t>
                      </a:r>
                      <a:r>
                        <a:rPr lang="en-US" altLang="ja-JP" sz="1600" kern="100" dirty="0" smtClean="0">
                          <a:effectLst/>
                          <a:latin typeface="+mn-lt"/>
                          <a:ea typeface="ＭＳ 明朝" panose="02020609040205080304" pitchFamily="17" charset="-128"/>
                          <a:cs typeface="Times New Roman" panose="02020603050405020304" pitchFamily="18" charset="0"/>
                        </a:rPr>
                        <a:t>,</a:t>
                      </a:r>
                      <a:r>
                        <a:rPr lang="en-US" altLang="ja-JP" sz="1600" kern="100" baseline="0" dirty="0" smtClean="0">
                          <a:effectLst/>
                          <a:latin typeface="+mn-lt"/>
                          <a:ea typeface="ＭＳ 明朝" panose="02020609040205080304" pitchFamily="17" charset="-128"/>
                          <a:cs typeface="Times New Roman" panose="02020603050405020304" pitchFamily="18" charset="0"/>
                        </a:rPr>
                        <a:t> (cm)</a:t>
                      </a:r>
                      <a:endParaRPr lang="ja-JP" sz="16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1600" b="1" kern="100" dirty="0" smtClean="0">
                          <a:effectLst/>
                          <a:latin typeface="+mn-lt"/>
                          <a:ea typeface="ＭＳ 明朝" panose="02020609040205080304" pitchFamily="17" charset="-128"/>
                          <a:cs typeface="Times New Roman" panose="02020603050405020304" pitchFamily="18" charset="0"/>
                        </a:rPr>
                        <a:t>12.4 </a:t>
                      </a:r>
                      <a:r>
                        <a:rPr lang="en-US" altLang="ja-JP" sz="1600" b="1" kern="100" dirty="0" smtClean="0">
                          <a:effectLst/>
                          <a:latin typeface="+mn-lt"/>
                        </a:rPr>
                        <a:t>± 7.28</a:t>
                      </a:r>
                      <a:endParaRPr lang="ja-JP" sz="16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395242">
                <a:tc>
                  <a:txBody>
                    <a:bodyPr/>
                    <a:lstStyle/>
                    <a:p>
                      <a:pPr algn="just">
                        <a:spcAft>
                          <a:spcPts val="0"/>
                        </a:spcAft>
                      </a:pPr>
                      <a:r>
                        <a:rPr lang="en-US" altLang="ja-JP" sz="1600" dirty="0" smtClean="0"/>
                        <a:t>Angiographic restenosis</a:t>
                      </a:r>
                      <a:endParaRPr lang="ja-JP" sz="16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endParaRPr lang="ja-JP" sz="16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39524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1600" kern="1800" dirty="0" smtClean="0">
                          <a:effectLst/>
                          <a:latin typeface="+mn-lt"/>
                        </a:rPr>
                        <a:t>    75% (&gt;50</a:t>
                      </a:r>
                      <a:r>
                        <a:rPr lang="en-US" altLang="ja-JP" sz="1600" kern="1800" baseline="0" dirty="0" smtClean="0">
                          <a:effectLst/>
                          <a:latin typeface="+mn-lt"/>
                        </a:rPr>
                        <a:t>  </a:t>
                      </a:r>
                      <a:r>
                        <a:rPr lang="ja-JP" altLang="en-US" sz="1600" kern="1800" baseline="0" dirty="0" smtClean="0">
                          <a:effectLst/>
                          <a:latin typeface="+mn-lt"/>
                        </a:rPr>
                        <a:t>≤</a:t>
                      </a:r>
                      <a:r>
                        <a:rPr lang="en-US" altLang="ja-JP" sz="1600" kern="1800" baseline="0" dirty="0" smtClean="0">
                          <a:effectLst/>
                          <a:latin typeface="+mn-lt"/>
                        </a:rPr>
                        <a:t>75)</a:t>
                      </a:r>
                      <a:r>
                        <a:rPr lang="en-US" altLang="ja-JP" sz="1600" kern="100" dirty="0" smtClean="0">
                          <a:effectLst/>
                          <a:latin typeface="+mn-lt"/>
                        </a:rPr>
                        <a:t>, n</a:t>
                      </a:r>
                      <a:r>
                        <a:rPr lang="en-US" altLang="ja-JP" sz="1600" kern="100" baseline="0" dirty="0" smtClean="0">
                          <a:effectLst/>
                          <a:latin typeface="+mn-lt"/>
                        </a:rPr>
                        <a:t> (%)</a:t>
                      </a:r>
                      <a:endParaRPr lang="ja-JP" altLang="ja-JP" sz="1600" kern="100" dirty="0" smtClean="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1600" b="1" kern="100" dirty="0" smtClean="0">
                          <a:effectLst/>
                          <a:latin typeface="+mn-lt"/>
                          <a:ea typeface="ＭＳ 明朝" panose="02020609040205080304" pitchFamily="17" charset="-128"/>
                          <a:cs typeface="Times New Roman" panose="02020603050405020304" pitchFamily="18" charset="0"/>
                        </a:rPr>
                        <a:t>8 (29.6)</a:t>
                      </a:r>
                      <a:endParaRPr lang="ja-JP" sz="16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39524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1600" kern="1800" dirty="0" smtClean="0">
                          <a:effectLst/>
                          <a:latin typeface="+mn-lt"/>
                        </a:rPr>
                        <a:t>    90%</a:t>
                      </a:r>
                      <a:r>
                        <a:rPr lang="en-US" altLang="ja-JP" sz="1600" kern="1800" baseline="0" dirty="0" smtClean="0">
                          <a:effectLst/>
                          <a:latin typeface="+mn-lt"/>
                        </a:rPr>
                        <a:t> </a:t>
                      </a:r>
                      <a:r>
                        <a:rPr lang="en-US" altLang="ja-JP" sz="1600" kern="1800" dirty="0" smtClean="0">
                          <a:effectLst/>
                          <a:latin typeface="+mn-lt"/>
                        </a:rPr>
                        <a:t>(&gt;75</a:t>
                      </a:r>
                      <a:r>
                        <a:rPr lang="en-US" altLang="ja-JP" sz="1600" kern="1800" baseline="0" dirty="0" smtClean="0">
                          <a:effectLst/>
                          <a:latin typeface="+mn-lt"/>
                        </a:rPr>
                        <a:t>  </a:t>
                      </a:r>
                      <a:r>
                        <a:rPr lang="ja-JP" altLang="en-US" sz="1600" kern="1800" baseline="0" dirty="0" smtClean="0">
                          <a:effectLst/>
                          <a:latin typeface="+mn-lt"/>
                        </a:rPr>
                        <a:t>≤</a:t>
                      </a:r>
                      <a:r>
                        <a:rPr lang="en-US" altLang="ja-JP" sz="1600" kern="1800" baseline="0" dirty="0" smtClean="0">
                          <a:effectLst/>
                          <a:latin typeface="+mn-lt"/>
                        </a:rPr>
                        <a:t>90)</a:t>
                      </a:r>
                      <a:r>
                        <a:rPr lang="en-US" altLang="ja-JP" sz="1600" kern="100" dirty="0" smtClean="0">
                          <a:effectLst/>
                          <a:latin typeface="+mn-lt"/>
                        </a:rPr>
                        <a:t>, n (%) </a:t>
                      </a:r>
                      <a:endParaRPr lang="ja-JP" altLang="ja-JP" sz="1600" kern="100" dirty="0" smtClean="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1600" b="1" kern="100" dirty="0" smtClean="0">
                          <a:effectLst/>
                          <a:latin typeface="+mn-lt"/>
                          <a:ea typeface="ＭＳ 明朝" panose="02020609040205080304" pitchFamily="17" charset="-128"/>
                          <a:cs typeface="Times New Roman" panose="02020603050405020304" pitchFamily="18" charset="0"/>
                        </a:rPr>
                        <a:t>12 (44.4)</a:t>
                      </a:r>
                      <a:endParaRPr lang="ja-JP" sz="16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39524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1600" kern="1800" dirty="0" smtClean="0">
                          <a:effectLst/>
                          <a:latin typeface="+mn-lt"/>
                        </a:rPr>
                        <a:t>    99%</a:t>
                      </a:r>
                      <a:r>
                        <a:rPr lang="en-US" altLang="ja-JP" sz="1600" kern="1800" baseline="0" dirty="0" smtClean="0">
                          <a:effectLst/>
                          <a:latin typeface="+mn-lt"/>
                        </a:rPr>
                        <a:t> </a:t>
                      </a:r>
                      <a:r>
                        <a:rPr lang="en-US" altLang="ja-JP" sz="1600" kern="1800" dirty="0" smtClean="0">
                          <a:effectLst/>
                          <a:latin typeface="+mn-lt"/>
                        </a:rPr>
                        <a:t>(&gt;90</a:t>
                      </a:r>
                      <a:r>
                        <a:rPr lang="en-US" altLang="ja-JP" sz="1600" kern="1800" baseline="0" dirty="0" smtClean="0">
                          <a:effectLst/>
                          <a:latin typeface="+mn-lt"/>
                        </a:rPr>
                        <a:t>  </a:t>
                      </a:r>
                      <a:r>
                        <a:rPr lang="ja-JP" altLang="en-US" sz="1600" kern="1800" baseline="0" dirty="0" smtClean="0">
                          <a:effectLst/>
                          <a:latin typeface="+mn-lt"/>
                        </a:rPr>
                        <a:t>≤</a:t>
                      </a:r>
                      <a:r>
                        <a:rPr lang="en-US" altLang="ja-JP" sz="1600" kern="1800" baseline="0" dirty="0" smtClean="0">
                          <a:effectLst/>
                          <a:latin typeface="+mn-lt"/>
                        </a:rPr>
                        <a:t>99)</a:t>
                      </a:r>
                      <a:r>
                        <a:rPr lang="en-US" altLang="ja-JP" sz="1600" kern="100" dirty="0" smtClean="0">
                          <a:effectLst/>
                          <a:latin typeface="+mn-lt"/>
                        </a:rPr>
                        <a:t>, n (%) </a:t>
                      </a:r>
                      <a:endParaRPr lang="ja-JP" sz="16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1600" b="1" kern="100" baseline="0" dirty="0" smtClean="0">
                          <a:effectLst/>
                          <a:latin typeface="+mn-lt"/>
                          <a:ea typeface="+mn-ea"/>
                          <a:cs typeface="+mn-cs"/>
                        </a:rPr>
                        <a:t>3 (11.1)</a:t>
                      </a:r>
                      <a:endParaRPr lang="ja-JP" sz="16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39524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cap="none" normalizeH="0" baseline="0" dirty="0" smtClean="0">
                          <a:ln>
                            <a:noFill/>
                          </a:ln>
                          <a:solidFill>
                            <a:schemeClr val="tx1"/>
                          </a:solidFill>
                          <a:effectLst/>
                          <a:latin typeface="+mn-lt"/>
                          <a:ea typeface="+mn-ea"/>
                        </a:rPr>
                        <a:t>   </a:t>
                      </a:r>
                      <a:r>
                        <a:rPr kumimoji="1" lang="en-US" altLang="ja-JP" sz="1600" b="1" i="0" u="none" strike="noStrike" kern="1800" cap="none" normalizeH="0" baseline="0" dirty="0" smtClean="0">
                          <a:ln>
                            <a:noFill/>
                          </a:ln>
                          <a:solidFill>
                            <a:schemeClr val="lt1"/>
                          </a:solidFill>
                          <a:effectLst/>
                          <a:latin typeface="+mn-lt"/>
                          <a:ea typeface="+mn-ea"/>
                        </a:rPr>
                        <a:t>10</a:t>
                      </a:r>
                      <a:r>
                        <a:rPr lang="en-US" altLang="ja-JP" sz="1600" kern="1800" dirty="0" smtClean="0">
                          <a:effectLst/>
                          <a:latin typeface="+mn-lt"/>
                        </a:rPr>
                        <a:t>0%</a:t>
                      </a:r>
                      <a:r>
                        <a:rPr lang="en-US" altLang="ja-JP" sz="1600" kern="100" dirty="0" smtClean="0">
                          <a:effectLst/>
                          <a:latin typeface="+mn-lt"/>
                        </a:rPr>
                        <a:t>, n (%) </a:t>
                      </a:r>
                      <a:endParaRPr kumimoji="1" lang="ja-JP" altLang="en-US" sz="1600" b="1" i="0" u="none" strike="noStrike" cap="none" normalizeH="0" baseline="0" dirty="0" smtClean="0">
                        <a:ln>
                          <a:noFill/>
                        </a:ln>
                        <a:solidFill>
                          <a:schemeClr val="tx1"/>
                        </a:solidFill>
                        <a:effectLst/>
                        <a:latin typeface="+mn-lt"/>
                        <a:ea typeface="+mn-ea"/>
                      </a:endParaRPr>
                    </a:p>
                  </a:txBody>
                  <a:tcPr marL="101600" marR="101600" marT="26670" marB="26670" anchor="ctr"/>
                </a:tc>
                <a:tc>
                  <a:txBody>
                    <a:bodyPr/>
                    <a:lstStyle/>
                    <a:p>
                      <a:pPr algn="ctr">
                        <a:spcAft>
                          <a:spcPts val="0"/>
                        </a:spcAft>
                      </a:pPr>
                      <a:r>
                        <a:rPr lang="en-US" altLang="ja-JP" sz="1600" b="1" kern="100" dirty="0" smtClean="0">
                          <a:effectLst/>
                          <a:latin typeface="+mn-lt"/>
                          <a:ea typeface="ＭＳ 明朝" panose="02020609040205080304" pitchFamily="17" charset="-128"/>
                          <a:cs typeface="Times New Roman" panose="02020603050405020304" pitchFamily="18" charset="0"/>
                        </a:rPr>
                        <a:t>4 (14.8)</a:t>
                      </a:r>
                      <a:endParaRPr lang="ja-JP" sz="16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39524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ja-JP" sz="1600" b="1" dirty="0" smtClean="0">
                          <a:solidFill>
                            <a:schemeClr val="tx1"/>
                          </a:solidFill>
                        </a:rPr>
                        <a:t>Classification of ISR</a:t>
                      </a:r>
                      <a:endParaRPr lang="ja-JP" altLang="ja-JP" sz="1600" dirty="0" smtClean="0">
                        <a:solidFill>
                          <a:schemeClr val="tx1"/>
                        </a:solidFill>
                      </a:endParaRPr>
                    </a:p>
                  </a:txBody>
                  <a:tcPr marL="101600" marR="101600" marT="26670" marB="26670" anchor="ctr"/>
                </a:tc>
                <a:tc>
                  <a:txBody>
                    <a:bodyPr/>
                    <a:lstStyle/>
                    <a:p>
                      <a:pPr algn="ctr">
                        <a:spcAft>
                          <a:spcPts val="0"/>
                        </a:spcAft>
                      </a:pPr>
                      <a:endParaRPr lang="ja-JP" sz="16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39524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cap="none" normalizeH="0" baseline="0" dirty="0" smtClean="0">
                          <a:ln>
                            <a:noFill/>
                          </a:ln>
                          <a:solidFill>
                            <a:schemeClr val="tx1"/>
                          </a:solidFill>
                          <a:effectLst/>
                          <a:latin typeface="+mn-lt"/>
                          <a:ea typeface="+mn-ea"/>
                        </a:rPr>
                        <a:t>     Class Ⅰ</a:t>
                      </a:r>
                      <a:r>
                        <a:rPr lang="en-US" altLang="ja-JP" sz="1600" kern="100" dirty="0" smtClean="0">
                          <a:effectLst/>
                          <a:latin typeface="+mn-lt"/>
                        </a:rPr>
                        <a:t>, n (%) </a:t>
                      </a:r>
                      <a:r>
                        <a:rPr kumimoji="1" lang="en-US" altLang="ja-JP" sz="1600" b="1" i="0" u="none" strike="noStrike" cap="none" normalizeH="0" baseline="0" dirty="0" smtClean="0">
                          <a:ln>
                            <a:noFill/>
                          </a:ln>
                          <a:solidFill>
                            <a:schemeClr val="tx1"/>
                          </a:solidFill>
                          <a:effectLst/>
                          <a:latin typeface="+mn-lt"/>
                          <a:ea typeface="+mn-ea"/>
                        </a:rPr>
                        <a:t> </a:t>
                      </a:r>
                      <a:endParaRPr kumimoji="1" lang="ja-JP" altLang="en-US" sz="1600" b="1" i="0" u="none" strike="noStrike" cap="none" normalizeH="0" baseline="0" dirty="0" smtClean="0">
                        <a:ln>
                          <a:noFill/>
                        </a:ln>
                        <a:solidFill>
                          <a:schemeClr val="tx1"/>
                        </a:solidFill>
                        <a:effectLst/>
                        <a:latin typeface="+mn-lt"/>
                        <a:ea typeface="+mn-ea"/>
                      </a:endParaRPr>
                    </a:p>
                  </a:txBody>
                  <a:tcPr marL="101600" marR="101600" marT="26670" marB="26670" anchor="ctr"/>
                </a:tc>
                <a:tc>
                  <a:txBody>
                    <a:bodyPr/>
                    <a:lstStyle/>
                    <a:p>
                      <a:pPr algn="ctr">
                        <a:spcAft>
                          <a:spcPts val="0"/>
                        </a:spcAft>
                      </a:pPr>
                      <a:r>
                        <a:rPr lang="en-US" altLang="ja-JP" sz="1600" b="1" kern="100" dirty="0" smtClean="0">
                          <a:effectLst/>
                          <a:latin typeface="+mn-lt"/>
                          <a:ea typeface="ＭＳ 明朝" panose="02020609040205080304" pitchFamily="17" charset="-128"/>
                          <a:cs typeface="Times New Roman" panose="02020603050405020304" pitchFamily="18" charset="0"/>
                        </a:rPr>
                        <a:t>11 (40.7)</a:t>
                      </a:r>
                      <a:endParaRPr lang="ja-JP" sz="16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39524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cap="none" normalizeH="0" baseline="0" dirty="0" smtClean="0">
                          <a:ln>
                            <a:noFill/>
                          </a:ln>
                          <a:solidFill>
                            <a:schemeClr val="tx1"/>
                          </a:solidFill>
                          <a:effectLst/>
                          <a:latin typeface="+mn-lt"/>
                          <a:ea typeface="+mn-ea"/>
                        </a:rPr>
                        <a:t>     Class Ⅱ</a:t>
                      </a:r>
                      <a:r>
                        <a:rPr lang="en-US" altLang="ja-JP" sz="1600" kern="100" dirty="0" smtClean="0">
                          <a:effectLst/>
                          <a:latin typeface="+mn-lt"/>
                        </a:rPr>
                        <a:t>, n (%) </a:t>
                      </a:r>
                      <a:r>
                        <a:rPr kumimoji="1" lang="en-US" altLang="ja-JP" sz="1600" b="1" i="0" u="none" strike="noStrike" cap="none" normalizeH="0" baseline="0" dirty="0" smtClean="0">
                          <a:ln>
                            <a:noFill/>
                          </a:ln>
                          <a:solidFill>
                            <a:schemeClr val="tx1"/>
                          </a:solidFill>
                          <a:effectLst/>
                          <a:latin typeface="+mn-lt"/>
                          <a:ea typeface="+mn-ea"/>
                        </a:rPr>
                        <a:t> </a:t>
                      </a:r>
                      <a:endParaRPr kumimoji="1" lang="ja-JP" altLang="en-US" sz="1600" b="1" i="0" u="none" strike="noStrike" cap="none" normalizeH="0" baseline="0" dirty="0" smtClean="0">
                        <a:ln>
                          <a:noFill/>
                        </a:ln>
                        <a:solidFill>
                          <a:schemeClr val="tx1"/>
                        </a:solidFill>
                        <a:effectLst/>
                        <a:latin typeface="+mn-lt"/>
                        <a:ea typeface="+mn-ea"/>
                      </a:endParaRPr>
                    </a:p>
                  </a:txBody>
                  <a:tcPr marL="101600" marR="101600" marT="26670" marB="26670" anchor="ctr"/>
                </a:tc>
                <a:tc>
                  <a:txBody>
                    <a:bodyPr/>
                    <a:lstStyle/>
                    <a:p>
                      <a:pPr algn="ctr">
                        <a:spcAft>
                          <a:spcPts val="0"/>
                        </a:spcAft>
                      </a:pPr>
                      <a:r>
                        <a:rPr lang="en-US" altLang="ja-JP" sz="1600" b="1" kern="100" dirty="0" smtClean="0">
                          <a:effectLst/>
                          <a:latin typeface="+mn-lt"/>
                          <a:ea typeface="ＭＳ 明朝" panose="02020609040205080304" pitchFamily="17" charset="-128"/>
                          <a:cs typeface="Times New Roman" panose="02020603050405020304" pitchFamily="18" charset="0"/>
                        </a:rPr>
                        <a:t>12 (44.4)</a:t>
                      </a:r>
                      <a:endParaRPr lang="ja-JP" sz="16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39524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cap="none" normalizeH="0" baseline="0" dirty="0" smtClean="0">
                          <a:ln>
                            <a:noFill/>
                          </a:ln>
                          <a:solidFill>
                            <a:schemeClr val="tx1"/>
                          </a:solidFill>
                          <a:effectLst/>
                          <a:latin typeface="+mn-lt"/>
                          <a:ea typeface="+mn-ea"/>
                        </a:rPr>
                        <a:t>     Class Ⅲ</a:t>
                      </a:r>
                      <a:r>
                        <a:rPr lang="en-US" altLang="ja-JP" sz="1600" kern="100" dirty="0" smtClean="0">
                          <a:effectLst/>
                          <a:latin typeface="+mn-lt"/>
                        </a:rPr>
                        <a:t>, n (%) </a:t>
                      </a:r>
                      <a:endParaRPr kumimoji="1" lang="ja-JP" altLang="en-US" sz="1600" b="1" i="0" u="none" strike="noStrike" cap="none" normalizeH="0" baseline="0" dirty="0" smtClean="0">
                        <a:ln>
                          <a:noFill/>
                        </a:ln>
                        <a:solidFill>
                          <a:schemeClr val="tx1"/>
                        </a:solidFill>
                        <a:effectLst/>
                        <a:latin typeface="+mn-lt"/>
                        <a:ea typeface="+mn-ea"/>
                      </a:endParaRPr>
                    </a:p>
                  </a:txBody>
                  <a:tcPr marL="101600" marR="101600" marT="26670" marB="26670" anchor="ctr"/>
                </a:tc>
                <a:tc>
                  <a:txBody>
                    <a:bodyPr/>
                    <a:lstStyle/>
                    <a:p>
                      <a:pPr algn="ctr">
                        <a:spcAft>
                          <a:spcPts val="0"/>
                        </a:spcAft>
                      </a:pPr>
                      <a:r>
                        <a:rPr lang="en-US" altLang="ja-JP" sz="1600" b="1" kern="100" dirty="0" smtClean="0">
                          <a:effectLst/>
                          <a:latin typeface="+mn-lt"/>
                          <a:ea typeface="ＭＳ 明朝" panose="02020609040205080304" pitchFamily="17" charset="-128"/>
                          <a:cs typeface="Times New Roman" panose="02020603050405020304" pitchFamily="18" charset="0"/>
                        </a:rPr>
                        <a:t>4 (14.8)</a:t>
                      </a:r>
                      <a:endParaRPr lang="ja-JP" sz="16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bl>
          </a:graphicData>
        </a:graphic>
      </p:graphicFrame>
      <p:sp>
        <p:nvSpPr>
          <p:cNvPr id="6" name="テキスト ボックス 5"/>
          <p:cNvSpPr txBox="1"/>
          <p:nvPr/>
        </p:nvSpPr>
        <p:spPr>
          <a:xfrm>
            <a:off x="1880965" y="1698261"/>
            <a:ext cx="2723823" cy="646331"/>
          </a:xfrm>
          <a:prstGeom prst="rect">
            <a:avLst/>
          </a:prstGeom>
          <a:noFill/>
        </p:spPr>
        <p:txBody>
          <a:bodyPr wrap="none" rtlCol="0">
            <a:spAutoFit/>
          </a:bodyPr>
          <a:lstStyle/>
          <a:p>
            <a:pPr algn="ctr"/>
            <a:r>
              <a:rPr lang="en-US" altLang="ja-JP" b="1" dirty="0" smtClean="0">
                <a:solidFill>
                  <a:srgbClr val="E9E9BD"/>
                </a:solidFill>
              </a:rPr>
              <a:t>Lesion Characteristics</a:t>
            </a:r>
            <a:endParaRPr lang="ja-JP" altLang="ja-JP" dirty="0">
              <a:solidFill>
                <a:srgbClr val="E9E9BD"/>
              </a:solidFill>
            </a:endParaRPr>
          </a:p>
          <a:p>
            <a:pPr algn="ctr"/>
            <a:endParaRPr kumimoji="1" lang="ja-JP" altLang="en-US" dirty="0">
              <a:solidFill>
                <a:srgbClr val="E9E9BD"/>
              </a:solidFill>
            </a:endParaRPr>
          </a:p>
        </p:txBody>
      </p:sp>
      <p:pic>
        <p:nvPicPr>
          <p:cNvPr id="7" name="Picture 3"/>
          <p:cNvPicPr>
            <a:picLocks noChangeAspect="1" noChangeArrowheads="1"/>
          </p:cNvPicPr>
          <p:nvPr/>
        </p:nvPicPr>
        <p:blipFill>
          <a:blip r:embed="rId3">
            <a:lum contrast="10000"/>
            <a:extLst>
              <a:ext uri="{28A0092B-C50C-407E-A947-70E740481C1C}">
                <a14:useLocalDpi xmlns:a14="http://schemas.microsoft.com/office/drawing/2010/main" val="0"/>
              </a:ext>
            </a:extLst>
          </a:blip>
          <a:srcRect/>
          <a:stretch>
            <a:fillRect/>
          </a:stretch>
        </p:blipFill>
        <p:spPr bwMode="auto">
          <a:xfrm>
            <a:off x="6576492" y="2312669"/>
            <a:ext cx="2041763" cy="355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p:cNvSpPr txBox="1"/>
          <p:nvPr/>
        </p:nvSpPr>
        <p:spPr>
          <a:xfrm>
            <a:off x="6349184" y="1706127"/>
            <a:ext cx="2416046" cy="646331"/>
          </a:xfrm>
          <a:prstGeom prst="rect">
            <a:avLst/>
          </a:prstGeom>
          <a:noFill/>
        </p:spPr>
        <p:txBody>
          <a:bodyPr wrap="none" rtlCol="0">
            <a:spAutoFit/>
          </a:bodyPr>
          <a:lstStyle/>
          <a:p>
            <a:pPr algn="ctr"/>
            <a:r>
              <a:rPr lang="en-US" altLang="ja-JP" b="1" dirty="0" smtClean="0">
                <a:solidFill>
                  <a:srgbClr val="E9E9BD"/>
                </a:solidFill>
              </a:rPr>
              <a:t>Classification </a:t>
            </a:r>
            <a:r>
              <a:rPr lang="en-US" altLang="ja-JP" b="1" dirty="0">
                <a:solidFill>
                  <a:srgbClr val="E9E9BD"/>
                </a:solidFill>
              </a:rPr>
              <a:t>of </a:t>
            </a:r>
            <a:r>
              <a:rPr lang="en-US" altLang="ja-JP" b="1" dirty="0" smtClean="0">
                <a:solidFill>
                  <a:srgbClr val="E9E9BD"/>
                </a:solidFill>
              </a:rPr>
              <a:t>ISR</a:t>
            </a:r>
            <a:endParaRPr lang="ja-JP" altLang="ja-JP" dirty="0">
              <a:solidFill>
                <a:srgbClr val="E9E9BD"/>
              </a:solidFill>
            </a:endParaRPr>
          </a:p>
          <a:p>
            <a:pPr algn="ctr"/>
            <a:endParaRPr kumimoji="1" lang="ja-JP" altLang="en-US" dirty="0">
              <a:solidFill>
                <a:srgbClr val="E9E9BD"/>
              </a:solidFill>
            </a:endParaRPr>
          </a:p>
        </p:txBody>
      </p:sp>
      <p:sp>
        <p:nvSpPr>
          <p:cNvPr id="3" name="テキスト ボックス 2"/>
          <p:cNvSpPr txBox="1"/>
          <p:nvPr/>
        </p:nvSpPr>
        <p:spPr>
          <a:xfrm>
            <a:off x="5366081" y="6039850"/>
            <a:ext cx="3813486" cy="461665"/>
          </a:xfrm>
          <a:prstGeom prst="rect">
            <a:avLst/>
          </a:prstGeom>
          <a:noFill/>
        </p:spPr>
        <p:txBody>
          <a:bodyPr wrap="square" rtlCol="0">
            <a:spAutoFit/>
          </a:bodyPr>
          <a:lstStyle/>
          <a:p>
            <a:pPr algn="r">
              <a:spcBef>
                <a:spcPct val="0"/>
              </a:spcBef>
            </a:pPr>
            <a:r>
              <a:rPr lang="en-US" altLang="ja-JP" sz="800" dirty="0">
                <a:solidFill>
                  <a:srgbClr val="E9E9BD"/>
                </a:solidFill>
              </a:rPr>
              <a:t>Atsushi </a:t>
            </a:r>
            <a:r>
              <a:rPr lang="en-US" altLang="ja-JP" sz="800" dirty="0" err="1">
                <a:solidFill>
                  <a:srgbClr val="E9E9BD"/>
                </a:solidFill>
              </a:rPr>
              <a:t>Tosaka</a:t>
            </a:r>
            <a:r>
              <a:rPr lang="en-US" altLang="ja-JP" sz="800" dirty="0">
                <a:solidFill>
                  <a:srgbClr val="E9E9BD"/>
                </a:solidFill>
              </a:rPr>
              <a:t>, et al. Classification and Clinical Impact of Restenosis</a:t>
            </a:r>
          </a:p>
          <a:p>
            <a:pPr algn="r">
              <a:spcBef>
                <a:spcPct val="0"/>
              </a:spcBef>
            </a:pPr>
            <a:r>
              <a:rPr lang="en-US" altLang="ja-JP" sz="800" dirty="0">
                <a:solidFill>
                  <a:srgbClr val="E9E9BD"/>
                </a:solidFill>
              </a:rPr>
              <a:t> After </a:t>
            </a:r>
            <a:r>
              <a:rPr lang="en-US" altLang="ja-JP" sz="800" dirty="0" err="1">
                <a:solidFill>
                  <a:srgbClr val="E9E9BD"/>
                </a:solidFill>
              </a:rPr>
              <a:t>Femoropopliteal</a:t>
            </a:r>
            <a:r>
              <a:rPr lang="en-US" altLang="ja-JP" sz="800" dirty="0">
                <a:solidFill>
                  <a:srgbClr val="E9E9BD"/>
                </a:solidFill>
              </a:rPr>
              <a:t> Stenting. JACC. 2012; 59(1):16-23</a:t>
            </a:r>
          </a:p>
          <a:p>
            <a:endParaRPr kumimoji="1" lang="ja-JP" altLang="en-US" sz="800" dirty="0">
              <a:solidFill>
                <a:srgbClr val="E9E9BD"/>
              </a:solidFill>
            </a:endParaRPr>
          </a:p>
        </p:txBody>
      </p:sp>
      <p:sp>
        <p:nvSpPr>
          <p:cNvPr id="8" name="円/楕円 7"/>
          <p:cNvSpPr/>
          <p:nvPr/>
        </p:nvSpPr>
        <p:spPr>
          <a:xfrm>
            <a:off x="4068415" y="4463386"/>
            <a:ext cx="1031233" cy="339202"/>
          </a:xfrm>
          <a:prstGeom prst="ellipse">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4068414" y="6039850"/>
            <a:ext cx="1031233" cy="339202"/>
          </a:xfrm>
          <a:prstGeom prst="ellipse">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619672" y="368097"/>
            <a:ext cx="6437981" cy="830997"/>
          </a:xfrm>
          <a:prstGeom prst="rect">
            <a:avLst/>
          </a:prstGeom>
          <a:noFill/>
        </p:spPr>
        <p:txBody>
          <a:bodyPr wrap="none" rtlCol="0">
            <a:spAutoFit/>
          </a:bodyPr>
          <a:lstStyle/>
          <a:p>
            <a:r>
              <a:rPr lang="en-US" altLang="ja-JP" sz="4800" dirty="0" smtClean="0">
                <a:solidFill>
                  <a:schemeClr val="tx2"/>
                </a:solidFill>
              </a:rPr>
              <a:t>ISR lesion characteristics</a:t>
            </a:r>
            <a:endParaRPr kumimoji="1" lang="ja-JP" altLang="en-US" sz="4800" dirty="0">
              <a:solidFill>
                <a:schemeClr val="tx2"/>
              </a:solidFill>
            </a:endParaRPr>
          </a:p>
        </p:txBody>
      </p:sp>
    </p:spTree>
    <p:extLst>
      <p:ext uri="{BB962C8B-B14F-4D97-AF65-F5344CB8AC3E}">
        <p14:creationId xmlns:p14="http://schemas.microsoft.com/office/powerpoint/2010/main" val="3984764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xfrm>
            <a:off x="-576329" y="-584452"/>
            <a:ext cx="10155238" cy="1676400"/>
          </a:xfrm>
        </p:spPr>
        <p:txBody>
          <a:bodyPr>
            <a:normAutofit/>
          </a:bodyPr>
          <a:lstStyle/>
          <a:p>
            <a:pPr algn="ctr"/>
            <a:r>
              <a:rPr lang="en-US" altLang="ja-JP" sz="4800" b="0" dirty="0" smtClean="0">
                <a:latin typeface="Times New Roman" panose="02020603050405020304" pitchFamily="18" charset="0"/>
                <a:cs typeface="Times New Roman" panose="02020603050405020304" pitchFamily="18" charset="0"/>
              </a:rPr>
              <a:t>Patient </a:t>
            </a:r>
            <a:r>
              <a:rPr lang="en-US" altLang="ja-JP" sz="4800" b="0" dirty="0">
                <a:latin typeface="Times New Roman" panose="02020603050405020304" pitchFamily="18" charset="0"/>
                <a:cs typeface="Times New Roman" panose="02020603050405020304" pitchFamily="18" charset="0"/>
              </a:rPr>
              <a:t>Characteristics </a:t>
            </a:r>
            <a:endParaRPr kumimoji="1" lang="ja-JP" altLang="en-US" sz="4800" b="0" dirty="0">
              <a:latin typeface="Times New Roman" panose="02020603050405020304" pitchFamily="18" charset="0"/>
              <a:cs typeface="Times New Roman" panose="02020603050405020304" pitchFamily="18" charset="0"/>
            </a:endParaRPr>
          </a:p>
        </p:txBody>
      </p:sp>
      <p:graphicFrame>
        <p:nvGraphicFramePr>
          <p:cNvPr id="5" name="表 4"/>
          <p:cNvGraphicFramePr>
            <a:graphicFrameLocks noGrp="1"/>
          </p:cNvGraphicFramePr>
          <p:nvPr>
            <p:extLst>
              <p:ext uri="{D42A27DB-BD31-4B8C-83A1-F6EECF244321}">
                <p14:modId xmlns:p14="http://schemas.microsoft.com/office/powerpoint/2010/main" val="1087253535"/>
              </p:ext>
            </p:extLst>
          </p:nvPr>
        </p:nvGraphicFramePr>
        <p:xfrm>
          <a:off x="1619672" y="1484784"/>
          <a:ext cx="5763237" cy="4962635"/>
        </p:xfrm>
        <a:graphic>
          <a:graphicData uri="http://schemas.openxmlformats.org/drawingml/2006/table">
            <a:tbl>
              <a:tblPr firstRow="1" firstCol="1" bandRow="1">
                <a:tableStyleId>{5C22544A-7EE6-4342-B048-85BDC9FD1C3A}</a:tableStyleId>
              </a:tblPr>
              <a:tblGrid>
                <a:gridCol w="3087149"/>
                <a:gridCol w="2676088"/>
              </a:tblGrid>
              <a:tr h="270821">
                <a:tc>
                  <a:txBody>
                    <a:bodyPr/>
                    <a:lstStyle/>
                    <a:p>
                      <a:endParaRPr lang="ja-JP" sz="1400" kern="100" dirty="0">
                        <a:effectLst/>
                        <a:latin typeface="+mn-lt"/>
                      </a:endParaRPr>
                    </a:p>
                  </a:txBody>
                  <a:tcPr marL="101600" marR="101600" marT="26670" marB="26670" anchor="ctr"/>
                </a:tc>
                <a:tc>
                  <a:txBody>
                    <a:bodyPr/>
                    <a:lstStyle/>
                    <a:p>
                      <a:pPr algn="ctr">
                        <a:spcAft>
                          <a:spcPts val="0"/>
                        </a:spcAft>
                      </a:pPr>
                      <a:r>
                        <a:rPr lang="en-US" sz="1400" kern="100" dirty="0">
                          <a:effectLst/>
                          <a:latin typeface="+mn-lt"/>
                        </a:rPr>
                        <a:t>Total  </a:t>
                      </a:r>
                      <a:r>
                        <a:rPr lang="en-US" sz="1400" kern="100" dirty="0" smtClean="0">
                          <a:effectLst/>
                          <a:latin typeface="+mn-lt"/>
                        </a:rPr>
                        <a:t>n=27</a:t>
                      </a:r>
                      <a:endParaRPr lang="ja-JP" sz="14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70821">
                <a:tc>
                  <a:txBody>
                    <a:bodyPr/>
                    <a:lstStyle/>
                    <a:p>
                      <a:pPr algn="just">
                        <a:spcAft>
                          <a:spcPts val="0"/>
                        </a:spcAft>
                      </a:pPr>
                      <a:r>
                        <a:rPr lang="en-US" sz="1400" kern="100" dirty="0">
                          <a:effectLst/>
                          <a:latin typeface="+mn-lt"/>
                        </a:rPr>
                        <a:t>Age, (years) </a:t>
                      </a:r>
                      <a:endParaRPr lang="ja-JP" sz="14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sz="1400" b="1" kern="100" dirty="0" smtClean="0">
                          <a:effectLst/>
                          <a:latin typeface="+mn-lt"/>
                        </a:rPr>
                        <a:t>70.9 </a:t>
                      </a:r>
                      <a:r>
                        <a:rPr lang="en-US" altLang="ja-JP" sz="1400" b="1" kern="100" dirty="0" smtClean="0">
                          <a:effectLst/>
                          <a:latin typeface="+mn-lt"/>
                        </a:rPr>
                        <a:t>±</a:t>
                      </a:r>
                      <a:r>
                        <a:rPr lang="en-US" sz="1400" b="1" kern="100" dirty="0" smtClean="0">
                          <a:effectLst/>
                          <a:latin typeface="+mn-lt"/>
                        </a:rPr>
                        <a:t> 6.1</a:t>
                      </a:r>
                      <a:endParaRPr lang="ja-JP" sz="14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70821">
                <a:tc>
                  <a:txBody>
                    <a:bodyPr/>
                    <a:lstStyle/>
                    <a:p>
                      <a:pPr algn="just">
                        <a:spcAft>
                          <a:spcPts val="0"/>
                        </a:spcAft>
                      </a:pPr>
                      <a:r>
                        <a:rPr lang="en-US" sz="1400" kern="100" dirty="0">
                          <a:effectLst/>
                          <a:latin typeface="+mn-lt"/>
                        </a:rPr>
                        <a:t>Sex (Male), n (%) </a:t>
                      </a:r>
                      <a:endParaRPr lang="ja-JP" sz="14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sz="1400" b="1" kern="100" dirty="0" smtClean="0">
                          <a:effectLst/>
                          <a:latin typeface="+mn-lt"/>
                        </a:rPr>
                        <a:t>16 (59.3)</a:t>
                      </a:r>
                      <a:endParaRPr lang="ja-JP" sz="14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70821">
                <a:tc>
                  <a:txBody>
                    <a:bodyPr/>
                    <a:lstStyle/>
                    <a:p>
                      <a:pPr algn="just">
                        <a:spcAft>
                          <a:spcPts val="0"/>
                        </a:spcAft>
                      </a:pPr>
                      <a:r>
                        <a:rPr lang="en-US" sz="1400" kern="100" dirty="0">
                          <a:effectLst/>
                          <a:latin typeface="+mn-lt"/>
                        </a:rPr>
                        <a:t>Body mass index, (kg/m2)</a:t>
                      </a:r>
                      <a:endParaRPr lang="ja-JP" sz="14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1400" b="1" kern="100" dirty="0" smtClean="0">
                          <a:effectLst/>
                          <a:latin typeface="+mn-lt"/>
                        </a:rPr>
                        <a:t>23.5 ±</a:t>
                      </a:r>
                      <a:r>
                        <a:rPr lang="en-US" sz="1400" b="1" kern="100" dirty="0" smtClean="0">
                          <a:effectLst/>
                          <a:latin typeface="+mn-lt"/>
                        </a:rPr>
                        <a:t> 2.73</a:t>
                      </a:r>
                      <a:endParaRPr lang="ja-JP" sz="14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306286">
                <a:tc>
                  <a:txBody>
                    <a:bodyPr/>
                    <a:lstStyle/>
                    <a:p>
                      <a:pPr algn="just">
                        <a:spcAft>
                          <a:spcPts val="0"/>
                        </a:spcAft>
                      </a:pPr>
                      <a:r>
                        <a:rPr lang="en-US" altLang="ja-JP" sz="1400" kern="100" dirty="0" smtClean="0">
                          <a:effectLst/>
                          <a:latin typeface="+mn-lt"/>
                          <a:ea typeface="ＭＳ 明朝" panose="02020609040205080304" pitchFamily="17" charset="-128"/>
                          <a:cs typeface="Times New Roman" panose="02020603050405020304" pitchFamily="18" charset="0"/>
                        </a:rPr>
                        <a:t>Risk</a:t>
                      </a:r>
                      <a:r>
                        <a:rPr lang="en-US" altLang="ja-JP" sz="1400" kern="100" baseline="0" dirty="0" smtClean="0">
                          <a:effectLst/>
                          <a:latin typeface="+mn-lt"/>
                          <a:ea typeface="ＭＳ 明朝" panose="02020609040205080304" pitchFamily="17" charset="-128"/>
                          <a:cs typeface="Times New Roman" panose="02020603050405020304" pitchFamily="18" charset="0"/>
                        </a:rPr>
                        <a:t> factor history</a:t>
                      </a:r>
                      <a:endParaRPr lang="ja-JP" sz="14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endParaRPr lang="ja-JP" sz="14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306286">
                <a:tc>
                  <a:txBody>
                    <a:bodyPr/>
                    <a:lstStyle/>
                    <a:p>
                      <a:pPr algn="just">
                        <a:spcAft>
                          <a:spcPts val="0"/>
                        </a:spcAft>
                      </a:pPr>
                      <a:r>
                        <a:rPr lang="en-US" sz="1400" kern="100" dirty="0" smtClean="0">
                          <a:effectLst/>
                          <a:latin typeface="+mn-lt"/>
                        </a:rPr>
                        <a:t>    Hypertension</a:t>
                      </a:r>
                      <a:r>
                        <a:rPr lang="en-US" sz="1400" kern="100" dirty="0">
                          <a:effectLst/>
                          <a:latin typeface="+mn-lt"/>
                        </a:rPr>
                        <a:t>, n (%) </a:t>
                      </a:r>
                      <a:endParaRPr lang="ja-JP" sz="14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sz="1400" b="1" kern="100" dirty="0" smtClean="0">
                          <a:effectLst/>
                          <a:latin typeface="+mn-lt"/>
                        </a:rPr>
                        <a:t>26 (96.2)</a:t>
                      </a:r>
                      <a:endParaRPr lang="ja-JP" sz="14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87748">
                <a:tc>
                  <a:txBody>
                    <a:bodyPr/>
                    <a:lstStyle/>
                    <a:p>
                      <a:pPr algn="just">
                        <a:spcAft>
                          <a:spcPts val="0"/>
                        </a:spcAft>
                      </a:pPr>
                      <a:r>
                        <a:rPr lang="en-US" sz="1400" kern="100" dirty="0" smtClean="0">
                          <a:effectLst/>
                          <a:latin typeface="+mn-lt"/>
                        </a:rPr>
                        <a:t>    Dyslipidemia</a:t>
                      </a:r>
                      <a:r>
                        <a:rPr lang="en-US" sz="1400" kern="100" dirty="0">
                          <a:effectLst/>
                          <a:latin typeface="+mn-lt"/>
                        </a:rPr>
                        <a:t>, n (%) </a:t>
                      </a:r>
                      <a:endParaRPr lang="ja-JP" sz="14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sz="1400" b="1" kern="100" dirty="0" smtClean="0">
                          <a:effectLst/>
                          <a:latin typeface="+mn-lt"/>
                        </a:rPr>
                        <a:t>13 (48.1)</a:t>
                      </a:r>
                      <a:endParaRPr lang="ja-JP" sz="14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70821">
                <a:tc>
                  <a:txBody>
                    <a:bodyPr/>
                    <a:lstStyle/>
                    <a:p>
                      <a:pPr algn="just">
                        <a:spcAft>
                          <a:spcPts val="0"/>
                        </a:spcAft>
                      </a:pPr>
                      <a:r>
                        <a:rPr lang="en-US" sz="1400" kern="100" dirty="0" smtClean="0">
                          <a:effectLst/>
                          <a:latin typeface="+mn-lt"/>
                        </a:rPr>
                        <a:t>    Diabetes</a:t>
                      </a:r>
                      <a:r>
                        <a:rPr lang="en-US" sz="1400" kern="100" dirty="0">
                          <a:effectLst/>
                          <a:latin typeface="+mn-lt"/>
                        </a:rPr>
                        <a:t>, n (%) </a:t>
                      </a:r>
                      <a:endParaRPr lang="ja-JP" sz="14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sz="1400" b="1" kern="100" dirty="0" smtClean="0">
                          <a:effectLst/>
                          <a:latin typeface="+mn-lt"/>
                        </a:rPr>
                        <a:t>23 (85.2)</a:t>
                      </a:r>
                      <a:endParaRPr lang="ja-JP" sz="14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70821">
                <a:tc>
                  <a:txBody>
                    <a:bodyPr/>
                    <a:lstStyle/>
                    <a:p>
                      <a:pPr algn="just">
                        <a:spcAft>
                          <a:spcPts val="0"/>
                        </a:spcAft>
                      </a:pPr>
                      <a:r>
                        <a:rPr lang="en-US" sz="1400" kern="100" dirty="0" smtClean="0">
                          <a:effectLst/>
                          <a:latin typeface="+mn-lt"/>
                        </a:rPr>
                        <a:t>    Smoking</a:t>
                      </a:r>
                      <a:r>
                        <a:rPr lang="en-US" sz="1400" kern="100" dirty="0">
                          <a:effectLst/>
                          <a:latin typeface="+mn-lt"/>
                        </a:rPr>
                        <a:t>, n (%) </a:t>
                      </a:r>
                      <a:endParaRPr lang="ja-JP" sz="14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sz="1400" b="1" kern="100" dirty="0" smtClean="0">
                          <a:effectLst/>
                          <a:latin typeface="+mn-lt"/>
                        </a:rPr>
                        <a:t>18 (66.7)</a:t>
                      </a:r>
                      <a:endParaRPr lang="ja-JP" sz="14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70821">
                <a:tc>
                  <a:txBody>
                    <a:bodyPr/>
                    <a:lstStyle/>
                    <a:p>
                      <a:pPr algn="just">
                        <a:spcAft>
                          <a:spcPts val="0"/>
                        </a:spcAft>
                      </a:pPr>
                      <a:r>
                        <a:rPr lang="en-US" sz="1400" kern="1800" dirty="0" smtClean="0">
                          <a:effectLst/>
                          <a:latin typeface="+mn-lt"/>
                        </a:rPr>
                        <a:t>Hemodialysis,</a:t>
                      </a:r>
                      <a:r>
                        <a:rPr lang="en-US" sz="1400" kern="1800" baseline="0" dirty="0" smtClean="0">
                          <a:effectLst/>
                          <a:latin typeface="+mn-lt"/>
                        </a:rPr>
                        <a:t> n (%)</a:t>
                      </a:r>
                      <a:r>
                        <a:rPr lang="en-US" sz="1400" kern="100" dirty="0" smtClean="0">
                          <a:effectLst/>
                          <a:latin typeface="+mn-lt"/>
                        </a:rPr>
                        <a:t> </a:t>
                      </a:r>
                      <a:endParaRPr lang="ja-JP" sz="14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sz="1400" b="1" kern="100" dirty="0" smtClean="0">
                          <a:effectLst/>
                          <a:latin typeface="+mn-lt"/>
                        </a:rPr>
                        <a:t>3 (11.1)</a:t>
                      </a:r>
                      <a:endParaRPr lang="ja-JP" sz="14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70821">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1400" kern="1800" dirty="0" smtClean="0">
                          <a:effectLst/>
                          <a:latin typeface="+mn-lt"/>
                        </a:rPr>
                        <a:t>History of CAD</a:t>
                      </a:r>
                      <a:r>
                        <a:rPr lang="en-US" altLang="ja-JP" sz="1400" kern="100" dirty="0" smtClean="0">
                          <a:effectLst/>
                          <a:latin typeface="+mn-lt"/>
                        </a:rPr>
                        <a:t>, n (%) </a:t>
                      </a:r>
                      <a:endParaRPr lang="ja-JP" altLang="ja-JP" sz="1400" kern="100" dirty="0" smtClean="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1400" b="1" kern="100" dirty="0" smtClean="0">
                          <a:effectLst/>
                          <a:latin typeface="+mn-lt"/>
                          <a:ea typeface="ＭＳ 明朝" panose="02020609040205080304" pitchFamily="17" charset="-128"/>
                          <a:cs typeface="Times New Roman" panose="02020603050405020304" pitchFamily="18" charset="0"/>
                        </a:rPr>
                        <a:t>17 (63.0)</a:t>
                      </a:r>
                      <a:endParaRPr lang="ja-JP" sz="14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70821">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1400" kern="1800" dirty="0" smtClean="0">
                          <a:effectLst/>
                          <a:latin typeface="+mn-lt"/>
                        </a:rPr>
                        <a:t>History of CVD</a:t>
                      </a:r>
                      <a:r>
                        <a:rPr lang="en-US" altLang="ja-JP" sz="1400" kern="100" dirty="0" smtClean="0">
                          <a:effectLst/>
                          <a:latin typeface="+mn-lt"/>
                        </a:rPr>
                        <a:t>, n (%) </a:t>
                      </a:r>
                      <a:endParaRPr lang="ja-JP" altLang="ja-JP" sz="1400" kern="100" dirty="0" smtClean="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1400" b="1" kern="100" dirty="0" smtClean="0">
                          <a:effectLst/>
                          <a:latin typeface="+mn-lt"/>
                          <a:ea typeface="ＭＳ 明朝" panose="02020609040205080304" pitchFamily="17" charset="-128"/>
                          <a:cs typeface="Times New Roman" panose="02020603050405020304" pitchFamily="18" charset="0"/>
                        </a:rPr>
                        <a:t>5 (18.5)</a:t>
                      </a:r>
                      <a:endParaRPr lang="ja-JP" sz="14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70821">
                <a:tc>
                  <a:txBody>
                    <a:bodyPr/>
                    <a:lstStyle/>
                    <a:p>
                      <a:pPr algn="just">
                        <a:spcAft>
                          <a:spcPts val="0"/>
                        </a:spcAft>
                      </a:pPr>
                      <a:r>
                        <a:rPr lang="en-US" sz="1400" kern="1800" dirty="0" smtClean="0">
                          <a:effectLst/>
                          <a:latin typeface="+mn-lt"/>
                        </a:rPr>
                        <a:t>Ankle</a:t>
                      </a:r>
                      <a:r>
                        <a:rPr lang="en-US" sz="1400" kern="1800" baseline="0" dirty="0" smtClean="0">
                          <a:effectLst/>
                          <a:latin typeface="+mn-lt"/>
                        </a:rPr>
                        <a:t> </a:t>
                      </a:r>
                      <a:r>
                        <a:rPr lang="en-US" sz="1400" kern="1800" dirty="0" smtClean="0">
                          <a:effectLst/>
                          <a:latin typeface="+mn-lt"/>
                        </a:rPr>
                        <a:t>Brachial Index </a:t>
                      </a:r>
                      <a:r>
                        <a:rPr lang="en-US" sz="1400" kern="1800" baseline="0" dirty="0" smtClean="0">
                          <a:effectLst/>
                          <a:latin typeface="+mn-lt"/>
                        </a:rPr>
                        <a:t> </a:t>
                      </a:r>
                      <a:endParaRPr lang="ja-JP" sz="14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sz="1400" b="1" kern="100" dirty="0" smtClean="0">
                          <a:effectLst/>
                          <a:latin typeface="+mn-lt"/>
                        </a:rPr>
                        <a:t>0.65</a:t>
                      </a:r>
                      <a:r>
                        <a:rPr lang="en-US" altLang="ja-JP" sz="1400" b="1" kern="100" dirty="0" smtClean="0">
                          <a:effectLst/>
                          <a:latin typeface="+mn-lt"/>
                        </a:rPr>
                        <a:t> ± </a:t>
                      </a:r>
                      <a:r>
                        <a:rPr lang="en-US" sz="1400" b="1" kern="100" dirty="0" smtClean="0">
                          <a:effectLst/>
                          <a:latin typeface="+mn-lt"/>
                        </a:rPr>
                        <a:t>0.08</a:t>
                      </a:r>
                      <a:endParaRPr lang="ja-JP" sz="14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70821">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cap="none" normalizeH="0" baseline="0" dirty="0" smtClean="0">
                          <a:ln>
                            <a:noFill/>
                          </a:ln>
                          <a:solidFill>
                            <a:schemeClr val="tx1"/>
                          </a:solidFill>
                          <a:effectLst/>
                          <a:latin typeface="+mn-lt"/>
                          <a:ea typeface="+mn-ea"/>
                        </a:rPr>
                        <a:t>PAD</a:t>
                      </a:r>
                      <a:r>
                        <a:rPr kumimoji="1" lang="ja-JP" altLang="en-US" sz="1400" b="1" i="0" u="none" strike="noStrike" cap="none" normalizeH="0" baseline="0" dirty="0" smtClean="0">
                          <a:ln>
                            <a:noFill/>
                          </a:ln>
                          <a:solidFill>
                            <a:schemeClr val="tx1"/>
                          </a:solidFill>
                          <a:effectLst/>
                          <a:latin typeface="+mn-lt"/>
                          <a:ea typeface="+mn-ea"/>
                        </a:rPr>
                        <a:t> </a:t>
                      </a:r>
                      <a:r>
                        <a:rPr kumimoji="1" lang="en-US" altLang="ja-JP" sz="1400" b="1" i="0" u="none" strike="noStrike" cap="none" normalizeH="0" baseline="0" dirty="0" smtClean="0">
                          <a:ln>
                            <a:noFill/>
                          </a:ln>
                          <a:solidFill>
                            <a:schemeClr val="tx1"/>
                          </a:solidFill>
                          <a:effectLst/>
                          <a:latin typeface="+mn-lt"/>
                          <a:ea typeface="+mn-ea"/>
                        </a:rPr>
                        <a:t>clinical stage before EVT</a:t>
                      </a:r>
                      <a:endParaRPr kumimoji="1" lang="ja-JP" altLang="en-US" sz="1400" b="1" i="0" u="none" strike="noStrike" cap="none" normalizeH="0" baseline="0" dirty="0" smtClean="0">
                        <a:ln>
                          <a:noFill/>
                        </a:ln>
                        <a:solidFill>
                          <a:schemeClr val="tx1"/>
                        </a:solidFill>
                        <a:effectLst/>
                        <a:latin typeface="+mn-lt"/>
                        <a:ea typeface="+mn-ea"/>
                      </a:endParaRPr>
                    </a:p>
                  </a:txBody>
                  <a:tcPr marL="101600" marR="101600" marT="26670" marB="26670" anchor="ctr"/>
                </a:tc>
                <a:tc>
                  <a:txBody>
                    <a:bodyPr/>
                    <a:lstStyle/>
                    <a:p>
                      <a:pPr algn="ctr">
                        <a:spcAft>
                          <a:spcPts val="0"/>
                        </a:spcAft>
                      </a:pPr>
                      <a:endParaRPr lang="ja-JP" sz="14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70821">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cap="none" normalizeH="0" baseline="0" dirty="0" smtClean="0">
                          <a:ln>
                            <a:noFill/>
                          </a:ln>
                          <a:solidFill>
                            <a:schemeClr val="tx1"/>
                          </a:solidFill>
                          <a:effectLst/>
                          <a:latin typeface="+mn-lt"/>
                          <a:ea typeface="+mn-ea"/>
                        </a:rPr>
                        <a:t>     </a:t>
                      </a:r>
                      <a:r>
                        <a:rPr kumimoji="1" lang="en-US" altLang="ja-JP" sz="1400" b="1" i="0" u="none" strike="noStrike" cap="none" normalizeH="0" baseline="0" dirty="0" err="1" smtClean="0">
                          <a:ln>
                            <a:noFill/>
                          </a:ln>
                          <a:solidFill>
                            <a:schemeClr val="tx1"/>
                          </a:solidFill>
                          <a:effectLst/>
                          <a:latin typeface="+mn-lt"/>
                          <a:ea typeface="+mn-ea"/>
                        </a:rPr>
                        <a:t>Ruterford</a:t>
                      </a:r>
                      <a:r>
                        <a:rPr kumimoji="1" lang="en-US" altLang="ja-JP" sz="1400" b="1" i="0" u="none" strike="noStrike" cap="none" normalizeH="0" baseline="0" dirty="0" smtClean="0">
                          <a:ln>
                            <a:noFill/>
                          </a:ln>
                          <a:solidFill>
                            <a:schemeClr val="tx1"/>
                          </a:solidFill>
                          <a:effectLst/>
                          <a:latin typeface="+mn-lt"/>
                          <a:ea typeface="+mn-ea"/>
                        </a:rPr>
                        <a:t> 2</a:t>
                      </a:r>
                      <a:r>
                        <a:rPr lang="en-US" altLang="ja-JP" sz="1400" kern="100" dirty="0" smtClean="0">
                          <a:effectLst/>
                          <a:latin typeface="+mn-lt"/>
                        </a:rPr>
                        <a:t>, n (%) </a:t>
                      </a:r>
                      <a:r>
                        <a:rPr kumimoji="1" lang="en-US" altLang="ja-JP" sz="1400" b="1" i="0" u="none" strike="noStrike" cap="none" normalizeH="0" baseline="0" dirty="0" smtClean="0">
                          <a:ln>
                            <a:noFill/>
                          </a:ln>
                          <a:solidFill>
                            <a:schemeClr val="tx1"/>
                          </a:solidFill>
                          <a:effectLst/>
                          <a:latin typeface="+mn-lt"/>
                          <a:ea typeface="+mn-ea"/>
                        </a:rPr>
                        <a:t> </a:t>
                      </a:r>
                      <a:endParaRPr kumimoji="1" lang="ja-JP" altLang="en-US" sz="1400" b="1" i="0" u="none" strike="noStrike" cap="none" normalizeH="0" baseline="0" dirty="0" smtClean="0">
                        <a:ln>
                          <a:noFill/>
                        </a:ln>
                        <a:solidFill>
                          <a:schemeClr val="tx1"/>
                        </a:solidFill>
                        <a:effectLst/>
                        <a:latin typeface="+mn-lt"/>
                        <a:ea typeface="+mn-ea"/>
                      </a:endParaRPr>
                    </a:p>
                  </a:txBody>
                  <a:tcPr marL="101600" marR="101600" marT="26670" marB="26670" anchor="ctr"/>
                </a:tc>
                <a:tc>
                  <a:txBody>
                    <a:bodyPr/>
                    <a:lstStyle/>
                    <a:p>
                      <a:pPr algn="ctr">
                        <a:spcAft>
                          <a:spcPts val="0"/>
                        </a:spcAft>
                      </a:pPr>
                      <a:r>
                        <a:rPr lang="en-US" altLang="ja-JP" sz="1400" b="1" kern="100" dirty="0" smtClean="0">
                          <a:effectLst/>
                          <a:latin typeface="+mn-lt"/>
                          <a:ea typeface="ＭＳ 明朝" panose="02020609040205080304" pitchFamily="17" charset="-128"/>
                          <a:cs typeface="Times New Roman" panose="02020603050405020304" pitchFamily="18" charset="0"/>
                        </a:rPr>
                        <a:t>4 (14.8)</a:t>
                      </a:r>
                      <a:endParaRPr lang="ja-JP" sz="14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70821">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cap="none" normalizeH="0" baseline="0" dirty="0" smtClean="0">
                          <a:ln>
                            <a:noFill/>
                          </a:ln>
                          <a:solidFill>
                            <a:schemeClr val="tx1"/>
                          </a:solidFill>
                          <a:effectLst/>
                          <a:latin typeface="+mn-lt"/>
                          <a:ea typeface="+mn-ea"/>
                        </a:rPr>
                        <a:t>     </a:t>
                      </a:r>
                      <a:r>
                        <a:rPr kumimoji="1" lang="en-US" altLang="ja-JP" sz="1400" b="1" i="0" u="none" strike="noStrike" cap="none" normalizeH="0" baseline="0" dirty="0" err="1" smtClean="0">
                          <a:ln>
                            <a:noFill/>
                          </a:ln>
                          <a:solidFill>
                            <a:schemeClr val="tx1"/>
                          </a:solidFill>
                          <a:effectLst/>
                          <a:latin typeface="+mn-lt"/>
                          <a:ea typeface="+mn-ea"/>
                        </a:rPr>
                        <a:t>Ruterford</a:t>
                      </a:r>
                      <a:r>
                        <a:rPr kumimoji="1" lang="en-US" altLang="ja-JP" sz="1400" b="1" i="0" u="none" strike="noStrike" cap="none" normalizeH="0" baseline="0" dirty="0" smtClean="0">
                          <a:ln>
                            <a:noFill/>
                          </a:ln>
                          <a:solidFill>
                            <a:schemeClr val="tx1"/>
                          </a:solidFill>
                          <a:effectLst/>
                          <a:latin typeface="+mn-lt"/>
                          <a:ea typeface="+mn-ea"/>
                        </a:rPr>
                        <a:t> 3</a:t>
                      </a:r>
                      <a:r>
                        <a:rPr lang="en-US" altLang="ja-JP" sz="1400" kern="100" dirty="0" smtClean="0">
                          <a:effectLst/>
                          <a:latin typeface="+mn-lt"/>
                        </a:rPr>
                        <a:t>, n (%) </a:t>
                      </a:r>
                      <a:r>
                        <a:rPr kumimoji="1" lang="en-US" altLang="ja-JP" sz="1400" b="1" i="0" u="none" strike="noStrike" cap="none" normalizeH="0" baseline="0" dirty="0" smtClean="0">
                          <a:ln>
                            <a:noFill/>
                          </a:ln>
                          <a:solidFill>
                            <a:schemeClr val="tx1"/>
                          </a:solidFill>
                          <a:effectLst/>
                          <a:latin typeface="+mn-lt"/>
                          <a:ea typeface="+mn-ea"/>
                        </a:rPr>
                        <a:t> </a:t>
                      </a:r>
                      <a:endParaRPr kumimoji="1" lang="ja-JP" altLang="en-US" sz="1400" b="1" i="0" u="none" strike="noStrike" cap="none" normalizeH="0" baseline="0" dirty="0" smtClean="0">
                        <a:ln>
                          <a:noFill/>
                        </a:ln>
                        <a:solidFill>
                          <a:schemeClr val="tx1"/>
                        </a:solidFill>
                        <a:effectLst/>
                        <a:latin typeface="+mn-lt"/>
                        <a:ea typeface="+mn-ea"/>
                      </a:endParaRPr>
                    </a:p>
                  </a:txBody>
                  <a:tcPr marL="101600" marR="101600" marT="26670" marB="26670" anchor="ctr"/>
                </a:tc>
                <a:tc>
                  <a:txBody>
                    <a:bodyPr/>
                    <a:lstStyle/>
                    <a:p>
                      <a:pPr algn="ctr">
                        <a:spcAft>
                          <a:spcPts val="0"/>
                        </a:spcAft>
                      </a:pPr>
                      <a:r>
                        <a:rPr lang="en-US" altLang="ja-JP" sz="1400" b="1" kern="100" dirty="0" smtClean="0">
                          <a:effectLst/>
                          <a:latin typeface="+mn-lt"/>
                          <a:ea typeface="ＭＳ 明朝" panose="02020609040205080304" pitchFamily="17" charset="-128"/>
                          <a:cs typeface="Times New Roman" panose="02020603050405020304" pitchFamily="18" charset="0"/>
                        </a:rPr>
                        <a:t>22 (81.5)</a:t>
                      </a:r>
                      <a:endParaRPr lang="ja-JP" sz="14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70821">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cap="none" normalizeH="0" baseline="0" dirty="0" smtClean="0">
                          <a:ln>
                            <a:noFill/>
                          </a:ln>
                          <a:solidFill>
                            <a:schemeClr val="tx1"/>
                          </a:solidFill>
                          <a:effectLst/>
                          <a:latin typeface="+mn-lt"/>
                          <a:ea typeface="+mn-ea"/>
                        </a:rPr>
                        <a:t>     </a:t>
                      </a:r>
                      <a:r>
                        <a:rPr kumimoji="1" lang="en-US" altLang="ja-JP" sz="1400" b="1" i="0" u="none" strike="noStrike" cap="none" normalizeH="0" baseline="0" dirty="0" err="1" smtClean="0">
                          <a:ln>
                            <a:noFill/>
                          </a:ln>
                          <a:solidFill>
                            <a:schemeClr val="tx1"/>
                          </a:solidFill>
                          <a:effectLst/>
                          <a:latin typeface="+mn-lt"/>
                          <a:ea typeface="+mn-ea"/>
                        </a:rPr>
                        <a:t>Ruterford</a:t>
                      </a:r>
                      <a:r>
                        <a:rPr kumimoji="1" lang="en-US" altLang="ja-JP" sz="1400" b="1" i="0" u="none" strike="noStrike" cap="none" normalizeH="0" baseline="0" dirty="0" smtClean="0">
                          <a:ln>
                            <a:noFill/>
                          </a:ln>
                          <a:solidFill>
                            <a:schemeClr val="tx1"/>
                          </a:solidFill>
                          <a:effectLst/>
                          <a:latin typeface="+mn-lt"/>
                          <a:ea typeface="+mn-ea"/>
                        </a:rPr>
                        <a:t> 4</a:t>
                      </a:r>
                      <a:r>
                        <a:rPr lang="en-US" altLang="ja-JP" sz="1400" kern="100" dirty="0" smtClean="0">
                          <a:effectLst/>
                          <a:latin typeface="+mn-lt"/>
                        </a:rPr>
                        <a:t>, n (%) </a:t>
                      </a:r>
                      <a:r>
                        <a:rPr kumimoji="1" lang="en-US" altLang="ja-JP" sz="1400" b="1" i="0" u="none" strike="noStrike" cap="none" normalizeH="0" baseline="0" dirty="0" smtClean="0">
                          <a:ln>
                            <a:noFill/>
                          </a:ln>
                          <a:solidFill>
                            <a:schemeClr val="tx1"/>
                          </a:solidFill>
                          <a:effectLst/>
                          <a:latin typeface="+mn-lt"/>
                          <a:ea typeface="+mn-ea"/>
                        </a:rPr>
                        <a:t> </a:t>
                      </a:r>
                      <a:endParaRPr kumimoji="1" lang="ja-JP" altLang="en-US" sz="1400" b="1" i="0" u="none" strike="noStrike" cap="none" normalizeH="0" baseline="0" dirty="0" smtClean="0">
                        <a:ln>
                          <a:noFill/>
                        </a:ln>
                        <a:solidFill>
                          <a:schemeClr val="tx1"/>
                        </a:solidFill>
                        <a:effectLst/>
                        <a:latin typeface="+mn-lt"/>
                        <a:ea typeface="+mn-ea"/>
                      </a:endParaRPr>
                    </a:p>
                  </a:txBody>
                  <a:tcPr marL="101600" marR="101600" marT="26670" marB="26670" anchor="ctr"/>
                </a:tc>
                <a:tc>
                  <a:txBody>
                    <a:bodyPr/>
                    <a:lstStyle/>
                    <a:p>
                      <a:pPr algn="ctr">
                        <a:spcAft>
                          <a:spcPts val="0"/>
                        </a:spcAft>
                      </a:pPr>
                      <a:r>
                        <a:rPr lang="en-US" altLang="ja-JP" sz="1400" b="1" kern="100" dirty="0" smtClean="0">
                          <a:effectLst/>
                          <a:latin typeface="+mn-lt"/>
                          <a:ea typeface="ＭＳ 明朝" panose="02020609040205080304" pitchFamily="17" charset="-128"/>
                          <a:cs typeface="Times New Roman" panose="02020603050405020304" pitchFamily="18" charset="0"/>
                        </a:rPr>
                        <a:t>0 (0)</a:t>
                      </a:r>
                      <a:endParaRPr lang="ja-JP" sz="14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70821">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cap="none" normalizeH="0" baseline="0" dirty="0" smtClean="0">
                          <a:ln>
                            <a:noFill/>
                          </a:ln>
                          <a:solidFill>
                            <a:schemeClr val="tx1"/>
                          </a:solidFill>
                          <a:effectLst/>
                          <a:latin typeface="+mn-lt"/>
                          <a:ea typeface="+mn-ea"/>
                        </a:rPr>
                        <a:t>     </a:t>
                      </a:r>
                      <a:r>
                        <a:rPr kumimoji="1" lang="en-US" altLang="ja-JP" sz="1400" b="1" i="0" u="none" strike="noStrike" cap="none" normalizeH="0" baseline="0" dirty="0" err="1" smtClean="0">
                          <a:ln>
                            <a:noFill/>
                          </a:ln>
                          <a:solidFill>
                            <a:schemeClr val="tx1"/>
                          </a:solidFill>
                          <a:effectLst/>
                          <a:latin typeface="+mn-lt"/>
                          <a:ea typeface="+mn-ea"/>
                        </a:rPr>
                        <a:t>Ruterford</a:t>
                      </a:r>
                      <a:r>
                        <a:rPr kumimoji="1" lang="en-US" altLang="ja-JP" sz="1400" b="1" i="0" u="none" strike="noStrike" cap="none" normalizeH="0" baseline="0" dirty="0" smtClean="0">
                          <a:ln>
                            <a:noFill/>
                          </a:ln>
                          <a:solidFill>
                            <a:schemeClr val="tx1"/>
                          </a:solidFill>
                          <a:effectLst/>
                          <a:latin typeface="+mn-lt"/>
                          <a:ea typeface="+mn-ea"/>
                        </a:rPr>
                        <a:t> 5</a:t>
                      </a:r>
                      <a:r>
                        <a:rPr lang="en-US" altLang="ja-JP" sz="1400" kern="100" dirty="0" smtClean="0">
                          <a:effectLst/>
                          <a:latin typeface="+mn-lt"/>
                        </a:rPr>
                        <a:t>, n (%) </a:t>
                      </a:r>
                      <a:endParaRPr kumimoji="1" lang="ja-JP" altLang="en-US" sz="1400" b="1" i="0" u="none" strike="noStrike" cap="none" normalizeH="0" baseline="0" dirty="0" smtClean="0">
                        <a:ln>
                          <a:noFill/>
                        </a:ln>
                        <a:solidFill>
                          <a:schemeClr val="tx1"/>
                        </a:solidFill>
                        <a:effectLst/>
                        <a:latin typeface="+mn-lt"/>
                        <a:ea typeface="+mn-ea"/>
                      </a:endParaRPr>
                    </a:p>
                  </a:txBody>
                  <a:tcPr marL="101600" marR="101600" marT="26670" marB="26670" anchor="ctr"/>
                </a:tc>
                <a:tc>
                  <a:txBody>
                    <a:bodyPr/>
                    <a:lstStyle/>
                    <a:p>
                      <a:pPr algn="ctr">
                        <a:spcAft>
                          <a:spcPts val="0"/>
                        </a:spcAft>
                      </a:pPr>
                      <a:r>
                        <a:rPr lang="en-US" altLang="ja-JP" sz="1400" b="1" kern="100" dirty="0" smtClean="0">
                          <a:effectLst/>
                          <a:latin typeface="+mn-lt"/>
                          <a:ea typeface="ＭＳ 明朝" panose="02020609040205080304" pitchFamily="17" charset="-128"/>
                          <a:cs typeface="Times New Roman" panose="02020603050405020304" pitchFamily="18" charset="0"/>
                        </a:rPr>
                        <a:t>1 (3.7)</a:t>
                      </a:r>
                      <a:endParaRPr lang="ja-JP" sz="14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bl>
          </a:graphicData>
        </a:graphic>
      </p:graphicFrame>
      <p:sp>
        <p:nvSpPr>
          <p:cNvPr id="7" name="円/楕円 6"/>
          <p:cNvSpPr/>
          <p:nvPr/>
        </p:nvSpPr>
        <p:spPr>
          <a:xfrm>
            <a:off x="5515168" y="3966101"/>
            <a:ext cx="1031233" cy="339202"/>
          </a:xfrm>
          <a:prstGeom prst="ellipse">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5515168" y="5370472"/>
            <a:ext cx="1031233" cy="525737"/>
          </a:xfrm>
          <a:prstGeom prst="ellipse">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09295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4294967295"/>
          </p:nvPr>
        </p:nvSpPr>
        <p:spPr>
          <a:xfrm>
            <a:off x="558125" y="1263965"/>
            <a:ext cx="8569325" cy="3519487"/>
          </a:xfrm>
        </p:spPr>
        <p:txBody>
          <a:bodyPr>
            <a:normAutofit/>
          </a:bodyPr>
          <a:lstStyle/>
          <a:p>
            <a:pPr>
              <a:lnSpc>
                <a:spcPct val="120000"/>
              </a:lnSpc>
            </a:pPr>
            <a:r>
              <a:rPr lang="en-US" altLang="ja-JP" sz="2800" dirty="0" smtClean="0"/>
              <a:t>Procedure success was achieved in all cases</a:t>
            </a:r>
          </a:p>
          <a:p>
            <a:pPr>
              <a:lnSpc>
                <a:spcPct val="120000"/>
              </a:lnSpc>
            </a:pPr>
            <a:r>
              <a:rPr lang="en-US" altLang="ja-JP" sz="2800" dirty="0"/>
              <a:t>There were no bail-out stenting</a:t>
            </a:r>
            <a:r>
              <a:rPr lang="en-US" altLang="ja-JP" sz="2800" dirty="0" smtClean="0"/>
              <a:t>.</a:t>
            </a:r>
          </a:p>
          <a:p>
            <a:pPr>
              <a:lnSpc>
                <a:spcPct val="120000"/>
              </a:lnSpc>
            </a:pPr>
            <a:r>
              <a:rPr lang="en-US" altLang="ja-JP" sz="2800" dirty="0"/>
              <a:t>Two DCB was used in 6 cases. </a:t>
            </a:r>
            <a:endParaRPr lang="en-US" altLang="ja-JP" sz="2800" dirty="0" smtClean="0"/>
          </a:p>
          <a:p>
            <a:pPr>
              <a:lnSpc>
                <a:spcPct val="120000"/>
              </a:lnSpc>
            </a:pPr>
            <a:r>
              <a:rPr lang="en-US" altLang="ja-JP" sz="2800" dirty="0"/>
              <a:t>Mean DCB length was </a:t>
            </a:r>
            <a:r>
              <a:rPr lang="en-US" altLang="ja-JP" sz="2800" dirty="0" smtClean="0"/>
              <a:t>12.9 </a:t>
            </a:r>
            <a:r>
              <a:rPr lang="ja-JP" altLang="ja-JP" sz="2800" dirty="0"/>
              <a:t>±</a:t>
            </a:r>
            <a:r>
              <a:rPr lang="en-US" altLang="ja-JP" sz="2800" dirty="0"/>
              <a:t> </a:t>
            </a:r>
            <a:r>
              <a:rPr lang="en-US" altLang="ja-JP" sz="2800" dirty="0" smtClean="0"/>
              <a:t>3.75 </a:t>
            </a:r>
            <a:r>
              <a:rPr lang="en-US" altLang="ja-JP" sz="2800" dirty="0"/>
              <a:t>cm</a:t>
            </a:r>
            <a:r>
              <a:rPr lang="en-US" altLang="ja-JP" sz="2800" dirty="0" smtClean="0"/>
              <a:t>. </a:t>
            </a:r>
          </a:p>
          <a:p>
            <a:pPr>
              <a:lnSpc>
                <a:spcPct val="120000"/>
              </a:lnSpc>
            </a:pPr>
            <a:r>
              <a:rPr lang="en-US" altLang="ja-JP" sz="2800" dirty="0" smtClean="0"/>
              <a:t>ABI, symptom and stenosis got better at all cases.</a:t>
            </a:r>
          </a:p>
        </p:txBody>
      </p:sp>
      <p:sp>
        <p:nvSpPr>
          <p:cNvPr id="11" name="Rectangle 1"/>
          <p:cNvSpPr>
            <a:spLocks noChangeArrowheads="1"/>
          </p:cNvSpPr>
          <p:nvPr/>
        </p:nvSpPr>
        <p:spPr bwMode="auto">
          <a:xfrm>
            <a:off x="1585238" y="4122071"/>
            <a:ext cx="4140000"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15" name="表 14"/>
          <p:cNvGraphicFramePr>
            <a:graphicFrameLocks noGrp="1"/>
          </p:cNvGraphicFramePr>
          <p:nvPr>
            <p:extLst>
              <p:ext uri="{D42A27DB-BD31-4B8C-83A1-F6EECF244321}">
                <p14:modId xmlns:p14="http://schemas.microsoft.com/office/powerpoint/2010/main" val="1318229320"/>
              </p:ext>
            </p:extLst>
          </p:nvPr>
        </p:nvGraphicFramePr>
        <p:xfrm>
          <a:off x="1446490" y="4852414"/>
          <a:ext cx="6366509" cy="1533593"/>
        </p:xfrm>
        <a:graphic>
          <a:graphicData uri="http://schemas.openxmlformats.org/drawingml/2006/table">
            <a:tbl>
              <a:tblPr firstRow="1" firstCol="1" bandRow="1">
                <a:tableStyleId>{5C22544A-7EE6-4342-B048-85BDC9FD1C3A}</a:tableStyleId>
              </a:tblPr>
              <a:tblGrid>
                <a:gridCol w="1363517"/>
                <a:gridCol w="2151328"/>
                <a:gridCol w="1843647"/>
                <a:gridCol w="1008017"/>
              </a:tblGrid>
              <a:tr h="546626">
                <a:tc>
                  <a:txBody>
                    <a:bodyPr/>
                    <a:lstStyle/>
                    <a:p>
                      <a:endParaRPr lang="ja-JP" sz="1600" kern="100" dirty="0">
                        <a:effectLst/>
                        <a:latin typeface="+mn-lt"/>
                      </a:endParaRPr>
                    </a:p>
                  </a:txBody>
                  <a:tcPr marL="62865" marR="62865" marT="0" marB="0" anchor="ctr"/>
                </a:tc>
                <a:tc>
                  <a:txBody>
                    <a:bodyPr/>
                    <a:lstStyle/>
                    <a:p>
                      <a:pPr algn="ctr">
                        <a:spcAft>
                          <a:spcPts val="0"/>
                        </a:spcAft>
                      </a:pPr>
                      <a:r>
                        <a:rPr lang="en-US" sz="1600" kern="0" baseline="0" dirty="0" smtClean="0">
                          <a:effectLst/>
                          <a:latin typeface="+mn-lt"/>
                        </a:rPr>
                        <a:t>Before EVT</a:t>
                      </a:r>
                    </a:p>
                  </a:txBody>
                  <a:tcPr marL="62865" marR="62865" marT="0" marB="0" anchor="ctr"/>
                </a:tc>
                <a:tc>
                  <a:txBody>
                    <a:bodyPr/>
                    <a:lstStyle/>
                    <a:p>
                      <a:pPr algn="ctr">
                        <a:spcAft>
                          <a:spcPts val="0"/>
                        </a:spcAft>
                      </a:pPr>
                      <a:r>
                        <a:rPr lang="en-US" altLang="ja-JP" sz="1600" kern="0" dirty="0" smtClean="0">
                          <a:effectLst/>
                          <a:latin typeface="+mn-lt"/>
                          <a:ea typeface="+mn-ea"/>
                          <a:cs typeface="+mn-cs"/>
                        </a:rPr>
                        <a:t>After</a:t>
                      </a:r>
                      <a:r>
                        <a:rPr lang="en-US" altLang="ja-JP" sz="1600" kern="0" baseline="0" dirty="0" smtClean="0">
                          <a:effectLst/>
                          <a:latin typeface="+mn-lt"/>
                          <a:ea typeface="+mn-ea"/>
                          <a:cs typeface="+mn-cs"/>
                        </a:rPr>
                        <a:t> EVT</a:t>
                      </a:r>
                      <a:endParaRPr lang="ja-JP" sz="1600" kern="100" dirty="0">
                        <a:effectLst/>
                        <a:latin typeface="+mn-lt"/>
                        <a:ea typeface="ＭＳ 明朝" panose="02020609040205080304" pitchFamily="17" charset="-128"/>
                        <a:cs typeface="Times New Roman" panose="02020603050405020304" pitchFamily="18" charset="0"/>
                      </a:endParaRPr>
                    </a:p>
                  </a:txBody>
                  <a:tcPr marL="62865" marR="62865" marT="0" marB="0" anchor="ctr"/>
                </a:tc>
                <a:tc>
                  <a:txBody>
                    <a:bodyPr/>
                    <a:lstStyle/>
                    <a:p>
                      <a:pPr algn="ctr">
                        <a:spcAft>
                          <a:spcPts val="0"/>
                        </a:spcAft>
                      </a:pPr>
                      <a:r>
                        <a:rPr lang="en-US" sz="1600" kern="100" dirty="0">
                          <a:effectLst/>
                          <a:latin typeface="+mn-lt"/>
                        </a:rPr>
                        <a:t> P value</a:t>
                      </a:r>
                      <a:endParaRPr lang="ja-JP" sz="1600" kern="100" dirty="0">
                        <a:effectLst/>
                        <a:latin typeface="+mn-lt"/>
                        <a:ea typeface="ＭＳ 明朝" panose="02020609040205080304" pitchFamily="17" charset="-128"/>
                        <a:cs typeface="Times New Roman" panose="02020603050405020304" pitchFamily="18" charset="0"/>
                      </a:endParaRPr>
                    </a:p>
                  </a:txBody>
                  <a:tcPr marL="62865" marR="62865" marT="0" marB="0" anchor="ctr"/>
                </a:tc>
              </a:tr>
              <a:tr h="328989">
                <a:tc>
                  <a:txBody>
                    <a:bodyPr/>
                    <a:lstStyle/>
                    <a:p>
                      <a:pPr algn="ctr">
                        <a:spcAft>
                          <a:spcPts val="0"/>
                        </a:spcAft>
                      </a:pPr>
                      <a:r>
                        <a:rPr lang="en-US" altLang="ja-JP" sz="1600" b="1" kern="0" dirty="0" smtClean="0">
                          <a:effectLst/>
                          <a:latin typeface="+mn-lt"/>
                          <a:ea typeface="+mn-ea"/>
                          <a:cs typeface="+mn-cs"/>
                        </a:rPr>
                        <a:t>ABI</a:t>
                      </a:r>
                      <a:endParaRPr lang="ja-JP" sz="1600" b="1" kern="100" dirty="0">
                        <a:effectLst/>
                        <a:latin typeface="+mn-lt"/>
                        <a:ea typeface="ＭＳ 明朝" panose="02020609040205080304" pitchFamily="17" charset="-128"/>
                        <a:cs typeface="Times New Roman" panose="02020603050405020304" pitchFamily="18" charset="0"/>
                      </a:endParaRPr>
                    </a:p>
                  </a:txBody>
                  <a:tcPr marL="62865" marR="6286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600" b="1" kern="100" dirty="0" smtClean="0">
                          <a:effectLst/>
                          <a:latin typeface="+mn-lt"/>
                        </a:rPr>
                        <a:t>0.65 ± 0.08</a:t>
                      </a:r>
                      <a:endParaRPr lang="ja-JP" altLang="ja-JP" sz="1600" b="1" kern="100" dirty="0" smtClean="0">
                        <a:effectLst/>
                        <a:latin typeface="+mn-lt"/>
                        <a:ea typeface="ＭＳ 明朝" panose="02020609040205080304" pitchFamily="17" charset="-128"/>
                        <a:cs typeface="Times New Roman" panose="02020603050405020304" pitchFamily="18" charset="0"/>
                      </a:endParaRPr>
                    </a:p>
                  </a:txBody>
                  <a:tcPr marL="62865" marR="62865" marT="0" marB="0" anchor="ctr"/>
                </a:tc>
                <a:tc>
                  <a:txBody>
                    <a:bodyPr/>
                    <a:lstStyle/>
                    <a:p>
                      <a:pPr algn="ctr">
                        <a:spcAft>
                          <a:spcPts val="0"/>
                        </a:spcAft>
                      </a:pPr>
                      <a:r>
                        <a:rPr lang="en-US" sz="1600" b="1" kern="0" dirty="0" smtClean="0">
                          <a:solidFill>
                            <a:srgbClr val="000000"/>
                          </a:solidFill>
                          <a:effectLst/>
                          <a:latin typeface="+mn-lt"/>
                          <a:ea typeface="ＭＳ Ｐゴシック" panose="020B0600070205080204" pitchFamily="50" charset="-128"/>
                          <a:cs typeface="Times New Roman" panose="02020603050405020304" pitchFamily="18" charset="0"/>
                        </a:rPr>
                        <a:t>0.83</a:t>
                      </a:r>
                      <a:r>
                        <a:rPr lang="en-US" sz="1600" b="1" kern="0" baseline="0" dirty="0" smtClean="0">
                          <a:solidFill>
                            <a:srgbClr val="000000"/>
                          </a:solidFill>
                          <a:effectLst/>
                          <a:latin typeface="+mn-lt"/>
                          <a:ea typeface="ＭＳ Ｐゴシック" panose="020B0600070205080204" pitchFamily="50" charset="-128"/>
                          <a:cs typeface="Times New Roman" panose="02020603050405020304" pitchFamily="18" charset="0"/>
                        </a:rPr>
                        <a:t> </a:t>
                      </a:r>
                      <a:r>
                        <a:rPr lang="en-US" altLang="ja-JP" sz="1600" b="1" kern="0" dirty="0" smtClean="0">
                          <a:effectLst/>
                          <a:latin typeface="+mn-lt"/>
                        </a:rPr>
                        <a:t>± 0.09</a:t>
                      </a:r>
                      <a:endParaRPr lang="ja-JP" sz="1600" b="1" kern="100" dirty="0">
                        <a:effectLst/>
                        <a:latin typeface="+mn-lt"/>
                        <a:ea typeface="ＭＳ 明朝" panose="02020609040205080304" pitchFamily="17" charset="-128"/>
                        <a:cs typeface="Times New Roman" panose="02020603050405020304" pitchFamily="18" charset="0"/>
                      </a:endParaRPr>
                    </a:p>
                  </a:txBody>
                  <a:tcPr marL="62865" marR="62865" marT="0" marB="0" anchor="ctr"/>
                </a:tc>
                <a:tc>
                  <a:txBody>
                    <a:bodyPr/>
                    <a:lstStyle/>
                    <a:p>
                      <a:pPr algn="ctr">
                        <a:spcAft>
                          <a:spcPts val="0"/>
                        </a:spcAft>
                      </a:pPr>
                      <a:r>
                        <a:rPr lang="en-US" altLang="ja-JP" sz="1600" b="1" kern="100" dirty="0" smtClean="0">
                          <a:solidFill>
                            <a:srgbClr val="FF0000"/>
                          </a:solidFill>
                          <a:effectLst/>
                          <a:latin typeface="+mn-lt"/>
                          <a:ea typeface="+mn-ea"/>
                          <a:cs typeface="+mn-cs"/>
                        </a:rPr>
                        <a:t>&lt;0.001</a:t>
                      </a:r>
                      <a:endParaRPr lang="ja-JP" sz="1600" b="1" kern="100" dirty="0">
                        <a:solidFill>
                          <a:srgbClr val="FF0000"/>
                        </a:solidFill>
                        <a:effectLst/>
                        <a:latin typeface="+mn-lt"/>
                        <a:ea typeface="ＭＳ 明朝" panose="02020609040205080304" pitchFamily="17" charset="-128"/>
                        <a:cs typeface="Times New Roman" panose="02020603050405020304" pitchFamily="18" charset="0"/>
                      </a:endParaRPr>
                    </a:p>
                  </a:txBody>
                  <a:tcPr marL="62865" marR="62865" marT="0" marB="0" anchor="ctr"/>
                </a:tc>
              </a:tr>
              <a:tr h="328989">
                <a:tc>
                  <a:txBody>
                    <a:bodyPr/>
                    <a:lstStyle/>
                    <a:p>
                      <a:pPr algn="ctr">
                        <a:spcAft>
                          <a:spcPts val="0"/>
                        </a:spcAft>
                      </a:pPr>
                      <a:r>
                        <a:rPr kumimoji="1" lang="en-US" altLang="ja-JP" sz="1600" b="1" i="0" u="none" strike="noStrike" cap="none" normalizeH="0" baseline="0" dirty="0" smtClean="0">
                          <a:ln>
                            <a:noFill/>
                          </a:ln>
                          <a:solidFill>
                            <a:schemeClr val="tx1"/>
                          </a:solidFill>
                          <a:effectLst/>
                          <a:latin typeface="+mn-lt"/>
                          <a:ea typeface="+mn-ea"/>
                        </a:rPr>
                        <a:t>Rutherford</a:t>
                      </a:r>
                      <a:endParaRPr lang="ja-JP" sz="1600" b="1" kern="100" dirty="0">
                        <a:effectLst/>
                        <a:latin typeface="+mn-lt"/>
                        <a:ea typeface="ＭＳ 明朝" panose="02020609040205080304" pitchFamily="17" charset="-128"/>
                        <a:cs typeface="Times New Roman" panose="02020603050405020304" pitchFamily="18" charset="0"/>
                      </a:endParaRPr>
                    </a:p>
                  </a:txBody>
                  <a:tcPr marL="62865" marR="62865" marT="0" marB="0" anchor="ctr"/>
                </a:tc>
                <a:tc>
                  <a:txBody>
                    <a:bodyPr/>
                    <a:lstStyle/>
                    <a:p>
                      <a:pPr algn="ctr">
                        <a:spcAft>
                          <a:spcPts val="0"/>
                        </a:spcAft>
                      </a:pPr>
                      <a:r>
                        <a:rPr lang="en-US" sz="1600" b="1" kern="0" baseline="0" dirty="0" smtClean="0">
                          <a:solidFill>
                            <a:srgbClr val="000000"/>
                          </a:solidFill>
                          <a:effectLst/>
                          <a:latin typeface="+mn-lt"/>
                          <a:ea typeface="ＭＳ Ｐゴシック" panose="020B0600070205080204" pitchFamily="50" charset="-128"/>
                          <a:cs typeface="Times New Roman" panose="02020603050405020304" pitchFamily="18" charset="0"/>
                        </a:rPr>
                        <a:t>2.92 </a:t>
                      </a:r>
                      <a:r>
                        <a:rPr lang="en-US" altLang="ja-JP" sz="1600" b="1" kern="0" dirty="0" smtClean="0">
                          <a:effectLst/>
                          <a:latin typeface="+mn-lt"/>
                        </a:rPr>
                        <a:t>± 0.27</a:t>
                      </a:r>
                      <a:endParaRPr lang="ja-JP" sz="1600" b="1" kern="100" dirty="0">
                        <a:effectLst/>
                        <a:latin typeface="+mn-lt"/>
                        <a:ea typeface="ＭＳ 明朝" panose="02020609040205080304" pitchFamily="17" charset="-128"/>
                        <a:cs typeface="Times New Roman" panose="02020603050405020304" pitchFamily="18" charset="0"/>
                      </a:endParaRPr>
                    </a:p>
                  </a:txBody>
                  <a:tcPr marL="62865" marR="62865" marT="0" marB="0" anchor="ctr"/>
                </a:tc>
                <a:tc>
                  <a:txBody>
                    <a:bodyPr/>
                    <a:lstStyle/>
                    <a:p>
                      <a:pPr algn="ctr">
                        <a:spcAft>
                          <a:spcPts val="0"/>
                        </a:spcAft>
                      </a:pPr>
                      <a:r>
                        <a:rPr lang="en-US" sz="1600" b="1" kern="0" dirty="0" smtClean="0">
                          <a:solidFill>
                            <a:srgbClr val="000000"/>
                          </a:solidFill>
                          <a:effectLst/>
                          <a:latin typeface="+mn-lt"/>
                          <a:ea typeface="ＭＳ Ｐゴシック" panose="020B0600070205080204" pitchFamily="50" charset="-128"/>
                          <a:cs typeface="Times New Roman" panose="02020603050405020304" pitchFamily="18" charset="0"/>
                        </a:rPr>
                        <a:t>0.59</a:t>
                      </a:r>
                      <a:r>
                        <a:rPr lang="en-US" sz="1600" b="1" kern="0" baseline="0" dirty="0" smtClean="0">
                          <a:solidFill>
                            <a:srgbClr val="000000"/>
                          </a:solidFill>
                          <a:effectLst/>
                          <a:latin typeface="+mn-lt"/>
                          <a:ea typeface="ＭＳ Ｐゴシック" panose="020B0600070205080204" pitchFamily="50" charset="-128"/>
                          <a:cs typeface="Times New Roman" panose="02020603050405020304" pitchFamily="18" charset="0"/>
                        </a:rPr>
                        <a:t> </a:t>
                      </a:r>
                      <a:r>
                        <a:rPr lang="en-US" altLang="ja-JP" sz="1600" b="1" kern="0" dirty="0" smtClean="0">
                          <a:effectLst/>
                          <a:latin typeface="+mn-lt"/>
                        </a:rPr>
                        <a:t>± 0.57</a:t>
                      </a:r>
                      <a:endParaRPr lang="ja-JP" sz="1600" b="1" kern="100" dirty="0">
                        <a:effectLst/>
                        <a:latin typeface="+mn-lt"/>
                        <a:ea typeface="ＭＳ 明朝" panose="02020609040205080304" pitchFamily="17" charset="-128"/>
                        <a:cs typeface="Times New Roman" panose="02020603050405020304" pitchFamily="18" charset="0"/>
                      </a:endParaRPr>
                    </a:p>
                  </a:txBody>
                  <a:tcPr marL="62865" marR="62865" marT="0" marB="0" anchor="ctr"/>
                </a:tc>
                <a:tc>
                  <a:txBody>
                    <a:bodyPr/>
                    <a:lstStyle/>
                    <a:p>
                      <a:pPr algn="ctr">
                        <a:spcAft>
                          <a:spcPts val="0"/>
                        </a:spcAft>
                      </a:pPr>
                      <a:r>
                        <a:rPr lang="en-US" altLang="ja-JP" sz="1600" b="1" kern="100" dirty="0" smtClean="0">
                          <a:solidFill>
                            <a:srgbClr val="FF0000"/>
                          </a:solidFill>
                          <a:effectLst/>
                          <a:latin typeface="+mn-lt"/>
                          <a:ea typeface="+mn-ea"/>
                          <a:cs typeface="+mn-cs"/>
                        </a:rPr>
                        <a:t>&lt;0.001</a:t>
                      </a:r>
                      <a:endParaRPr lang="ja-JP" sz="1600" b="1" kern="100" dirty="0">
                        <a:solidFill>
                          <a:srgbClr val="FF0000"/>
                        </a:solidFill>
                        <a:effectLst/>
                        <a:latin typeface="+mn-lt"/>
                        <a:ea typeface="ＭＳ 明朝" panose="02020609040205080304" pitchFamily="17" charset="-128"/>
                        <a:cs typeface="Times New Roman" panose="02020603050405020304" pitchFamily="18" charset="0"/>
                      </a:endParaRPr>
                    </a:p>
                  </a:txBody>
                  <a:tcPr marL="62865" marR="62865" marT="0" marB="0" anchor="ctr"/>
                </a:tc>
              </a:tr>
              <a:tr h="328989">
                <a:tc>
                  <a:txBody>
                    <a:bodyPr/>
                    <a:lstStyle/>
                    <a:p>
                      <a:pPr algn="ctr">
                        <a:spcAft>
                          <a:spcPts val="0"/>
                        </a:spcAft>
                      </a:pPr>
                      <a:r>
                        <a:rPr lang="en-US" altLang="ja-JP" sz="1600" b="1" dirty="0" smtClean="0">
                          <a:solidFill>
                            <a:schemeClr val="tx1"/>
                          </a:solidFill>
                        </a:rPr>
                        <a:t>% stenosis</a:t>
                      </a:r>
                      <a:endParaRPr lang="ja-JP" sz="1600" b="1" kern="100" dirty="0">
                        <a:solidFill>
                          <a:schemeClr val="tx1"/>
                        </a:solidFill>
                        <a:effectLst/>
                        <a:latin typeface="+mn-lt"/>
                        <a:ea typeface="ＭＳ 明朝" panose="02020609040205080304" pitchFamily="17" charset="-128"/>
                        <a:cs typeface="Times New Roman" panose="02020603050405020304" pitchFamily="18" charset="0"/>
                      </a:endParaRPr>
                    </a:p>
                  </a:txBody>
                  <a:tcPr marL="62865" marR="62865" marT="0" marB="0" anchor="ctr"/>
                </a:tc>
                <a:tc>
                  <a:txBody>
                    <a:bodyPr/>
                    <a:lstStyle/>
                    <a:p>
                      <a:pPr algn="ctr">
                        <a:spcAft>
                          <a:spcPts val="0"/>
                        </a:spcAft>
                      </a:pPr>
                      <a:r>
                        <a:rPr lang="en-US" altLang="ja-JP" sz="1600" b="1" kern="100" dirty="0" smtClean="0">
                          <a:effectLst/>
                          <a:latin typeface="+mn-lt"/>
                          <a:ea typeface="ＭＳ 明朝" panose="02020609040205080304" pitchFamily="17" charset="-128"/>
                          <a:cs typeface="Times New Roman" panose="02020603050405020304" pitchFamily="18" charset="0"/>
                        </a:rPr>
                        <a:t>88.0 </a:t>
                      </a:r>
                      <a:r>
                        <a:rPr lang="en-US" altLang="ja-JP" sz="1600" b="1" kern="0" dirty="0" smtClean="0">
                          <a:effectLst/>
                          <a:latin typeface="+mn-lt"/>
                        </a:rPr>
                        <a:t>± 7.73</a:t>
                      </a:r>
                      <a:endParaRPr lang="ja-JP" sz="1600" b="1" kern="100" dirty="0">
                        <a:effectLst/>
                        <a:latin typeface="+mn-lt"/>
                        <a:ea typeface="ＭＳ 明朝" panose="02020609040205080304" pitchFamily="17" charset="-128"/>
                        <a:cs typeface="Times New Roman" panose="02020603050405020304" pitchFamily="18" charset="0"/>
                      </a:endParaRPr>
                    </a:p>
                  </a:txBody>
                  <a:tcPr marL="62865" marR="62865" marT="0" marB="0" anchor="ctr"/>
                </a:tc>
                <a:tc>
                  <a:txBody>
                    <a:bodyPr/>
                    <a:lstStyle/>
                    <a:p>
                      <a:pPr algn="ctr">
                        <a:spcAft>
                          <a:spcPts val="0"/>
                        </a:spcAft>
                      </a:pPr>
                      <a:r>
                        <a:rPr lang="en-US" altLang="ja-JP" sz="1600" b="1" kern="100" dirty="0" smtClean="0">
                          <a:effectLst/>
                          <a:latin typeface="+mn-lt"/>
                          <a:ea typeface="ＭＳ 明朝" panose="02020609040205080304" pitchFamily="17" charset="-128"/>
                          <a:cs typeface="Times New Roman" panose="02020603050405020304" pitchFamily="18" charset="0"/>
                        </a:rPr>
                        <a:t>23.7 </a:t>
                      </a:r>
                      <a:r>
                        <a:rPr lang="en-US" altLang="ja-JP" sz="1600" b="1" kern="0" dirty="0" smtClean="0">
                          <a:effectLst/>
                          <a:latin typeface="+mn-lt"/>
                        </a:rPr>
                        <a:t>± 5.81</a:t>
                      </a:r>
                      <a:endParaRPr lang="ja-JP" sz="1600" b="1" kern="100" dirty="0">
                        <a:effectLst/>
                        <a:latin typeface="+mn-lt"/>
                        <a:ea typeface="ＭＳ 明朝" panose="02020609040205080304" pitchFamily="17" charset="-128"/>
                        <a:cs typeface="Times New Roman" panose="02020603050405020304" pitchFamily="18" charset="0"/>
                      </a:endParaRPr>
                    </a:p>
                  </a:txBody>
                  <a:tcPr marL="62865" marR="6286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600" b="1" kern="100" dirty="0" smtClean="0">
                          <a:solidFill>
                            <a:srgbClr val="FF0000"/>
                          </a:solidFill>
                          <a:effectLst/>
                          <a:latin typeface="+mn-lt"/>
                          <a:ea typeface="+mn-ea"/>
                          <a:cs typeface="+mn-cs"/>
                        </a:rPr>
                        <a:t>&lt;0.001</a:t>
                      </a:r>
                      <a:endParaRPr lang="ja-JP" altLang="ja-JP" sz="1600" b="1" kern="100" dirty="0" smtClean="0">
                        <a:solidFill>
                          <a:srgbClr val="FF0000"/>
                        </a:solidFill>
                        <a:effectLst/>
                        <a:latin typeface="+mn-lt"/>
                        <a:ea typeface="ＭＳ 明朝" panose="02020609040205080304" pitchFamily="17" charset="-128"/>
                        <a:cs typeface="Times New Roman" panose="02020603050405020304" pitchFamily="18" charset="0"/>
                      </a:endParaRPr>
                    </a:p>
                  </a:txBody>
                  <a:tcPr marL="62865" marR="62865" marT="0" marB="0" anchor="ctr"/>
                </a:tc>
              </a:tr>
            </a:tbl>
          </a:graphicData>
        </a:graphic>
      </p:graphicFrame>
      <p:sp>
        <p:nvSpPr>
          <p:cNvPr id="12" name="テキスト ボックス 11"/>
          <p:cNvSpPr txBox="1"/>
          <p:nvPr/>
        </p:nvSpPr>
        <p:spPr>
          <a:xfrm>
            <a:off x="263088" y="4432910"/>
            <a:ext cx="8646248" cy="369332"/>
          </a:xfrm>
          <a:prstGeom prst="rect">
            <a:avLst/>
          </a:prstGeom>
          <a:noFill/>
        </p:spPr>
        <p:txBody>
          <a:bodyPr wrap="square" rtlCol="0">
            <a:spAutoFit/>
          </a:bodyPr>
          <a:lstStyle/>
          <a:p>
            <a:pPr algn="ctr"/>
            <a:r>
              <a:rPr lang="en-US" altLang="ja-JP" b="1" dirty="0" smtClean="0">
                <a:solidFill>
                  <a:srgbClr val="E9E9BD"/>
                </a:solidFill>
              </a:rPr>
              <a:t>Changes of ABI, Rutherford category and % stenosis</a:t>
            </a:r>
            <a:endParaRPr lang="ja-JP" altLang="ja-JP" dirty="0">
              <a:solidFill>
                <a:srgbClr val="E9E9BD"/>
              </a:solidFill>
            </a:endParaRPr>
          </a:p>
        </p:txBody>
      </p:sp>
      <p:sp>
        <p:nvSpPr>
          <p:cNvPr id="8" name="タイトル 1"/>
          <p:cNvSpPr txBox="1">
            <a:spLocks/>
          </p:cNvSpPr>
          <p:nvPr/>
        </p:nvSpPr>
        <p:spPr>
          <a:xfrm>
            <a:off x="-187054" y="0"/>
            <a:ext cx="9127450" cy="167576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kumimoji="1" sz="4000" kern="1200" cap="all" baseline="0">
                <a:solidFill>
                  <a:schemeClr val="tx1"/>
                </a:solidFill>
                <a:latin typeface="+mj-lt"/>
                <a:ea typeface="+mj-ea"/>
                <a:cs typeface="+mj-cs"/>
              </a:defRPr>
            </a:lvl1pPr>
          </a:lstStyle>
          <a:p>
            <a:pPr algn="ctr"/>
            <a:r>
              <a:rPr lang="en-US" altLang="ja-JP" sz="5400" dirty="0" smtClean="0">
                <a:solidFill>
                  <a:schemeClr val="tx2"/>
                </a:solidFill>
                <a:latin typeface="Times New Roman" panose="02020603050405020304" pitchFamily="18" charset="0"/>
                <a:cs typeface="Times New Roman" panose="02020603050405020304" pitchFamily="18" charset="0"/>
              </a:rPr>
              <a:t>Results 1</a:t>
            </a:r>
            <a:endParaRPr lang="ja-JP" altLang="en-US" sz="54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4100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4294967295"/>
          </p:nvPr>
        </p:nvSpPr>
        <p:spPr>
          <a:xfrm>
            <a:off x="179512" y="1652284"/>
            <a:ext cx="9559155" cy="4432300"/>
          </a:xfrm>
        </p:spPr>
        <p:txBody>
          <a:bodyPr>
            <a:noAutofit/>
          </a:bodyPr>
          <a:lstStyle/>
          <a:p>
            <a:pPr>
              <a:lnSpc>
                <a:spcPct val="120000"/>
              </a:lnSpc>
            </a:pPr>
            <a:r>
              <a:rPr lang="en-US" altLang="ja-JP" sz="3200" dirty="0" smtClean="0"/>
              <a:t>Two patients died during follow up.</a:t>
            </a:r>
          </a:p>
          <a:p>
            <a:pPr marL="0" indent="0">
              <a:lnSpc>
                <a:spcPct val="120000"/>
              </a:lnSpc>
              <a:buNone/>
            </a:pPr>
            <a:r>
              <a:rPr lang="en-US" altLang="ja-JP" sz="3200" dirty="0" smtClean="0"/>
              <a:t>   </a:t>
            </a:r>
            <a:r>
              <a:rPr lang="ja-JP" altLang="en-US" sz="3200" dirty="0" smtClean="0"/>
              <a:t>＊</a:t>
            </a:r>
            <a:r>
              <a:rPr lang="en-US" altLang="ja-JP" sz="3200" dirty="0" smtClean="0"/>
              <a:t>1: Pneumonia after 2 months.</a:t>
            </a:r>
          </a:p>
          <a:p>
            <a:pPr marL="0" indent="0">
              <a:lnSpc>
                <a:spcPct val="120000"/>
              </a:lnSpc>
              <a:buNone/>
            </a:pPr>
            <a:r>
              <a:rPr lang="en-US" altLang="ja-JP" sz="3200" dirty="0" smtClean="0"/>
              <a:t>   </a:t>
            </a:r>
            <a:r>
              <a:rPr lang="ja-JP" altLang="en-US" sz="3200" dirty="0" smtClean="0"/>
              <a:t>＊</a:t>
            </a:r>
            <a:r>
              <a:rPr lang="en-US" altLang="ja-JP" sz="3200" dirty="0" smtClean="0"/>
              <a:t>2: Lung cancer after 11 months.</a:t>
            </a:r>
          </a:p>
          <a:p>
            <a:pPr>
              <a:lnSpc>
                <a:spcPct val="120000"/>
              </a:lnSpc>
            </a:pPr>
            <a:r>
              <a:rPr lang="en-US" altLang="ja-JP" sz="3200" dirty="0" smtClean="0"/>
              <a:t>No amputation, cardiac infarction and stroke occurred during </a:t>
            </a:r>
            <a:r>
              <a:rPr lang="en-US" altLang="ja-JP" sz="3200" dirty="0"/>
              <a:t>follow up</a:t>
            </a:r>
            <a:r>
              <a:rPr lang="en-US" altLang="ja-JP" sz="3200" dirty="0" smtClean="0"/>
              <a:t>.</a:t>
            </a:r>
          </a:p>
          <a:p>
            <a:pPr>
              <a:lnSpc>
                <a:spcPct val="120000"/>
              </a:lnSpc>
            </a:pPr>
            <a:r>
              <a:rPr lang="en-US" altLang="ja-JP" sz="3200" dirty="0" smtClean="0"/>
              <a:t>Twenty five patients could follow for 30 months. </a:t>
            </a:r>
          </a:p>
        </p:txBody>
      </p:sp>
      <p:sp>
        <p:nvSpPr>
          <p:cNvPr id="11" name="Rectangle 1"/>
          <p:cNvSpPr>
            <a:spLocks noChangeArrowheads="1"/>
          </p:cNvSpPr>
          <p:nvPr/>
        </p:nvSpPr>
        <p:spPr bwMode="auto">
          <a:xfrm>
            <a:off x="1601788" y="4459894"/>
            <a:ext cx="4140000"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5" name="タイトル 1"/>
          <p:cNvSpPr txBox="1">
            <a:spLocks/>
          </p:cNvSpPr>
          <p:nvPr/>
        </p:nvSpPr>
        <p:spPr>
          <a:xfrm>
            <a:off x="-187054" y="0"/>
            <a:ext cx="9127450" cy="167576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kumimoji="1" sz="4000" kern="1200" cap="all" baseline="0">
                <a:solidFill>
                  <a:schemeClr val="tx1"/>
                </a:solidFill>
                <a:latin typeface="+mj-lt"/>
                <a:ea typeface="+mj-ea"/>
                <a:cs typeface="+mj-cs"/>
              </a:defRPr>
            </a:lvl1pPr>
          </a:lstStyle>
          <a:p>
            <a:pPr algn="ctr"/>
            <a:r>
              <a:rPr lang="en-US" altLang="ja-JP" sz="5400" dirty="0" smtClean="0">
                <a:solidFill>
                  <a:schemeClr val="tx2"/>
                </a:solidFill>
                <a:latin typeface="Times New Roman" panose="02020603050405020304" pitchFamily="18" charset="0"/>
                <a:cs typeface="Times New Roman" panose="02020603050405020304" pitchFamily="18" charset="0"/>
              </a:rPr>
              <a:t>Results 2</a:t>
            </a:r>
            <a:endParaRPr lang="ja-JP" altLang="en-US" sz="54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0377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647056" y="836712"/>
            <a:ext cx="8496944" cy="4901342"/>
          </a:xfrm>
          <a:prstGeom prst="rect">
            <a:avLst/>
          </a:prstGeom>
          <a:noFill/>
          <a:ln w="9525">
            <a:noFill/>
            <a:miter lim="800000"/>
            <a:headEnd/>
            <a:tailEnd/>
          </a:ln>
        </p:spPr>
        <p:txBody>
          <a:bodyPr wrap="square">
            <a:spAutoFit/>
          </a:bodyPr>
          <a:lstStyle/>
          <a:p>
            <a:pPr marL="812800" marR="0" lvl="0" indent="-812800" defTabSz="914400" eaLnBrk="1" fontAlgn="auto" latinLnBrk="0" hangingPunct="1">
              <a:lnSpc>
                <a:spcPct val="100000"/>
              </a:lnSpc>
              <a:spcBef>
                <a:spcPct val="20000"/>
              </a:spcBef>
              <a:spcAft>
                <a:spcPts val="0"/>
              </a:spcAft>
              <a:buClr>
                <a:srgbClr val="7D177A"/>
              </a:buClr>
              <a:buSzTx/>
              <a:buFont typeface="Arial" pitchFamily="34" charset="0"/>
              <a:buNone/>
              <a:tabLst/>
              <a:defRPr/>
            </a:pPr>
            <a:r>
              <a:rPr kumimoji="0" lang="en-US" altLang="ja-JP" b="1" i="0" u="none" strike="noStrike" kern="0" cap="none" spc="0" normalizeH="0" baseline="0" noProof="0" dirty="0" smtClean="0">
                <a:ln>
                  <a:noFill/>
                </a:ln>
                <a:effectLst/>
                <a:uLnTx/>
                <a:uFillTx/>
                <a:cs typeface="Arial" pitchFamily="34" charset="0"/>
              </a:rPr>
              <a:t>Speaker</a:t>
            </a:r>
            <a:r>
              <a:rPr kumimoji="0" lang="en-US" altLang="fr-FR" b="1" i="0" u="none" strike="noStrike" kern="0" cap="none" spc="0" normalizeH="0" baseline="0" noProof="0" dirty="0" smtClean="0">
                <a:ln>
                  <a:noFill/>
                </a:ln>
                <a:effectLst/>
                <a:uLnTx/>
                <a:uFillTx/>
                <a:cs typeface="Arial" pitchFamily="34" charset="0"/>
              </a:rPr>
              <a:t>’</a:t>
            </a:r>
            <a:r>
              <a:rPr kumimoji="0" lang="en-US" altLang="ja-JP" b="1" i="0" u="none" strike="noStrike" kern="0" cap="none" spc="0" normalizeH="0" baseline="0" noProof="0" dirty="0" smtClean="0">
                <a:ln>
                  <a:noFill/>
                </a:ln>
                <a:effectLst/>
                <a:uLnTx/>
                <a:uFillTx/>
                <a:cs typeface="Arial" pitchFamily="34" charset="0"/>
              </a:rPr>
              <a:t>s name: Naoto Inoue</a:t>
            </a:r>
          </a:p>
          <a:p>
            <a:pPr marL="812800" marR="0" lvl="0" indent="-812800" defTabSz="914400" eaLnBrk="1" fontAlgn="auto" latinLnBrk="0" hangingPunct="1">
              <a:lnSpc>
                <a:spcPct val="100000"/>
              </a:lnSpc>
              <a:spcBef>
                <a:spcPct val="20000"/>
              </a:spcBef>
              <a:spcAft>
                <a:spcPts val="0"/>
              </a:spcAft>
              <a:buClr>
                <a:srgbClr val="7D177A"/>
              </a:buClr>
              <a:buSzTx/>
              <a:buFont typeface="Arial" pitchFamily="34" charset="0"/>
              <a:buNone/>
              <a:tabLst/>
              <a:defRPr/>
            </a:pPr>
            <a:endParaRPr kumimoji="0" lang="en-US" altLang="ja-JP" b="1" i="0" u="none" strike="noStrike" kern="0" cap="none" spc="0" normalizeH="0" baseline="0" noProof="0" dirty="0" smtClean="0">
              <a:ln>
                <a:noFill/>
              </a:ln>
              <a:effectLst/>
              <a:uLnTx/>
              <a:uFillTx/>
              <a:cs typeface="Arial" pitchFamily="34" charset="0"/>
            </a:endParaRPr>
          </a:p>
          <a:p>
            <a:pPr marL="812800" marR="0" lvl="0" indent="-812800" defTabSz="914400" eaLnBrk="1" fontAlgn="auto" latinLnBrk="0" hangingPunct="1">
              <a:lnSpc>
                <a:spcPct val="100000"/>
              </a:lnSpc>
              <a:spcBef>
                <a:spcPct val="20000"/>
              </a:spcBef>
              <a:spcAft>
                <a:spcPts val="0"/>
              </a:spcAft>
              <a:buClr>
                <a:srgbClr val="7D177A"/>
              </a:buClr>
              <a:buSzTx/>
              <a:buFont typeface="Arial" pitchFamily="34" charset="0"/>
              <a:buNone/>
              <a:tabLst/>
              <a:defRPr/>
            </a:pPr>
            <a:r>
              <a:rPr kumimoji="0" lang="ja-JP" altLang="en-US" b="1" i="0" u="none" strike="noStrike" kern="0" cap="none" spc="0" normalizeH="0" baseline="0" noProof="0" dirty="0" smtClean="0">
                <a:ln>
                  <a:noFill/>
                </a:ln>
                <a:effectLst/>
                <a:uLnTx/>
                <a:uFillTx/>
                <a:cs typeface="Arial" pitchFamily="34" charset="0"/>
              </a:rPr>
              <a:t>■</a:t>
            </a:r>
            <a:r>
              <a:rPr kumimoji="0" lang="en-US" altLang="ja-JP" b="1" i="0" u="none" strike="noStrike" kern="0" cap="none" spc="0" normalizeH="0" baseline="0" noProof="0" dirty="0" smtClean="0">
                <a:ln>
                  <a:noFill/>
                </a:ln>
                <a:effectLst/>
                <a:uLnTx/>
                <a:uFillTx/>
                <a:cs typeface="Arial" pitchFamily="34" charset="0"/>
              </a:rPr>
              <a:t>I have the following </a:t>
            </a:r>
            <a:r>
              <a:rPr kumimoji="0" lang="en-US" altLang="ja-JP" b="0" i="0" u="none" strike="noStrike" kern="0" cap="none" spc="0" normalizeH="0" baseline="0" noProof="0" dirty="0" smtClean="0">
                <a:ln>
                  <a:noFill/>
                </a:ln>
                <a:effectLst/>
                <a:uLnTx/>
                <a:uFillTx/>
                <a:cs typeface="Arial" pitchFamily="34" charset="0"/>
              </a:rPr>
              <a:t>potential conflicts of interest to report:</a:t>
            </a:r>
          </a:p>
          <a:p>
            <a:pPr marL="812800" marR="0" lvl="0" indent="-812800" defTabSz="914400" eaLnBrk="1" fontAlgn="auto" latinLnBrk="0" hangingPunct="1">
              <a:lnSpc>
                <a:spcPct val="100000"/>
              </a:lnSpc>
              <a:spcBef>
                <a:spcPts val="300"/>
              </a:spcBef>
              <a:spcAft>
                <a:spcPts val="0"/>
              </a:spcAft>
              <a:buClr>
                <a:srgbClr val="7D177A"/>
              </a:buClr>
              <a:buSzTx/>
              <a:buFont typeface="Arial" pitchFamily="34" charset="0"/>
              <a:buNone/>
              <a:tabLst/>
              <a:defRPr/>
            </a:pPr>
            <a:r>
              <a:rPr kumimoji="0" lang="en-US" altLang="ja-JP" b="0" i="0" u="none" strike="noStrike" kern="0" cap="none" spc="0" normalizeH="0" baseline="0" noProof="0" dirty="0" smtClean="0">
                <a:ln>
                  <a:noFill/>
                </a:ln>
                <a:effectLst/>
                <a:uLnTx/>
                <a:uFillTx/>
                <a:cs typeface="Arial" pitchFamily="34" charset="0"/>
              </a:rPr>
              <a:t>	 </a:t>
            </a:r>
            <a:r>
              <a:rPr kumimoji="0" lang="en-US" altLang="ja-JP" b="0" i="0" u="none" strike="noStrike" kern="0" cap="none" spc="0" normalizeH="0" baseline="0" noProof="0" dirty="0" smtClean="0">
                <a:ln>
                  <a:noFill/>
                </a:ln>
                <a:effectLst/>
                <a:uLnTx/>
                <a:uFillTx/>
                <a:cs typeface="Arial" pitchFamily="34" charset="0"/>
                <a:sym typeface="Monotype Sorts" charset="2"/>
              </a:rPr>
              <a:t/>
            </a:r>
            <a:br>
              <a:rPr kumimoji="0" lang="en-US" altLang="ja-JP" b="0" i="0" u="none" strike="noStrike" kern="0" cap="none" spc="0" normalizeH="0" baseline="0" noProof="0" dirty="0" smtClean="0">
                <a:ln>
                  <a:noFill/>
                </a:ln>
                <a:effectLst/>
                <a:uLnTx/>
                <a:uFillTx/>
                <a:cs typeface="Arial" pitchFamily="34" charset="0"/>
                <a:sym typeface="Monotype Sorts" charset="2"/>
              </a:rPr>
            </a:br>
            <a:r>
              <a:rPr kumimoji="0" lang="en-US" altLang="ja-JP" b="0" i="0" u="none" strike="noStrike" kern="0" cap="none" spc="0" normalizeH="0" baseline="0" noProof="0" dirty="0" smtClean="0">
                <a:ln>
                  <a:noFill/>
                </a:ln>
                <a:effectLst/>
                <a:uLnTx/>
                <a:uFillTx/>
                <a:cs typeface="Arial" pitchFamily="34" charset="0"/>
                <a:sym typeface="Monotype Sorts" charset="2"/>
              </a:rPr>
              <a:t>  Research contracts</a:t>
            </a:r>
            <a:br>
              <a:rPr kumimoji="0" lang="en-US" altLang="ja-JP" b="0" i="0" u="none" strike="noStrike" kern="0" cap="none" spc="0" normalizeH="0" baseline="0" noProof="0" dirty="0" smtClean="0">
                <a:ln>
                  <a:noFill/>
                </a:ln>
                <a:effectLst/>
                <a:uLnTx/>
                <a:uFillTx/>
                <a:cs typeface="Arial" pitchFamily="34" charset="0"/>
                <a:sym typeface="Monotype Sorts" charset="2"/>
              </a:rPr>
            </a:br>
            <a:r>
              <a:rPr kumimoji="0" lang="en-US" altLang="ja-JP" b="0" i="0" u="none" strike="noStrike" kern="0" cap="none" spc="0" normalizeH="0" baseline="0" noProof="0" dirty="0" smtClean="0">
                <a:ln>
                  <a:noFill/>
                </a:ln>
                <a:effectLst/>
                <a:uLnTx/>
                <a:uFillTx/>
                <a:cs typeface="Arial" pitchFamily="34" charset="0"/>
                <a:sym typeface="Monotype Sorts" charset="2"/>
              </a:rPr>
              <a:t> </a:t>
            </a:r>
            <a:r>
              <a:rPr kumimoji="0" lang="ja-JP" altLang="en-US" b="0" i="0" u="none" strike="noStrike" kern="0" cap="none" spc="0" normalizeH="0" baseline="0" noProof="0" dirty="0" smtClean="0">
                <a:ln>
                  <a:noFill/>
                </a:ln>
                <a:effectLst/>
                <a:uLnTx/>
                <a:uFillTx/>
                <a:cs typeface="Arial" pitchFamily="34" charset="0"/>
                <a:sym typeface="Monotype Sorts" charset="2"/>
              </a:rPr>
              <a:t>■</a:t>
            </a:r>
            <a:r>
              <a:rPr kumimoji="0" lang="en-US" altLang="ja-JP" b="0" i="0" u="none" strike="noStrike" kern="0" cap="none" spc="0" normalizeH="0" baseline="0" noProof="0" dirty="0" smtClean="0">
                <a:ln>
                  <a:noFill/>
                </a:ln>
                <a:effectLst/>
                <a:uLnTx/>
                <a:uFillTx/>
                <a:cs typeface="Arial" pitchFamily="34" charset="0"/>
                <a:sym typeface="Monotype Sorts" charset="2"/>
              </a:rPr>
              <a:t>Consulting- </a:t>
            </a:r>
            <a:r>
              <a:rPr kumimoji="0" lang="en-US" altLang="ja-JP" kern="0" dirty="0" smtClean="0">
                <a:cs typeface="Arial" pitchFamily="34" charset="0"/>
                <a:sym typeface="Monotype Sorts" charset="2"/>
              </a:rPr>
              <a:t>Kaneka,</a:t>
            </a:r>
            <a:r>
              <a:rPr kumimoji="0" lang="ja-JP" altLang="en-US" kern="0" dirty="0" smtClean="0">
                <a:cs typeface="Arial" pitchFamily="34" charset="0"/>
                <a:sym typeface="Monotype Sorts" charset="2"/>
              </a:rPr>
              <a:t> </a:t>
            </a:r>
            <a:r>
              <a:rPr kumimoji="0" lang="en-US" altLang="ja-JP" kern="0" dirty="0" err="1" smtClean="0">
                <a:cs typeface="Arial" pitchFamily="34" charset="0"/>
                <a:sym typeface="Monotype Sorts" charset="2"/>
              </a:rPr>
              <a:t>Medicon</a:t>
            </a:r>
            <a:endParaRPr kumimoji="0" lang="en-US" altLang="ja-JP" b="0" i="0" u="none" strike="noStrike" kern="0" cap="none" spc="0" normalizeH="0" baseline="0" noProof="0" dirty="0" smtClean="0">
              <a:ln>
                <a:noFill/>
              </a:ln>
              <a:effectLst/>
              <a:uLnTx/>
              <a:uFillTx/>
              <a:cs typeface="Arial" pitchFamily="34" charset="0"/>
              <a:sym typeface="Monotype Sorts" charset="2"/>
            </a:endParaRPr>
          </a:p>
          <a:p>
            <a:pPr marL="812800" marR="0" lvl="0" indent="-812800" defTabSz="914400" eaLnBrk="1" fontAlgn="auto" latinLnBrk="0" hangingPunct="1">
              <a:lnSpc>
                <a:spcPct val="100000"/>
              </a:lnSpc>
              <a:spcBef>
                <a:spcPts val="300"/>
              </a:spcBef>
              <a:spcAft>
                <a:spcPts val="0"/>
              </a:spcAft>
              <a:buClr>
                <a:srgbClr val="7D177A"/>
              </a:buClr>
              <a:buSzTx/>
              <a:buFont typeface="Arial" pitchFamily="34" charset="0"/>
              <a:buNone/>
              <a:tabLst/>
              <a:defRPr/>
            </a:pPr>
            <a:r>
              <a:rPr kumimoji="0" lang="en-US" altLang="ja-JP" b="0" i="0" u="none" strike="noStrike" kern="0" cap="none" spc="0" normalizeH="0" baseline="0" noProof="0" dirty="0" smtClean="0">
                <a:ln>
                  <a:noFill/>
                </a:ln>
                <a:effectLst/>
                <a:uLnTx/>
                <a:uFillTx/>
                <a:cs typeface="Arial" pitchFamily="34" charset="0"/>
              </a:rPr>
              <a:t>	 </a:t>
            </a:r>
            <a:r>
              <a:rPr kumimoji="0" lang="en-US" altLang="ja-JP" b="0" i="0" u="none" strike="noStrike" kern="0" cap="none" spc="0" normalizeH="0" baseline="0" noProof="0" dirty="0" smtClean="0">
                <a:ln>
                  <a:noFill/>
                </a:ln>
                <a:effectLst/>
                <a:uLnTx/>
                <a:uFillTx/>
                <a:cs typeface="Arial" pitchFamily="34" charset="0"/>
                <a:sym typeface="Monotype Sorts" charset="2"/>
              </a:rPr>
              <a:t> Employment in industry</a:t>
            </a:r>
            <a:endParaRPr kumimoji="0" lang="en-US" altLang="ja-JP" b="0" i="0" u="none" strike="noStrike" kern="0" cap="none" spc="0" normalizeH="0" baseline="0" noProof="0" dirty="0" smtClean="0">
              <a:ln>
                <a:noFill/>
              </a:ln>
              <a:effectLst/>
              <a:uLnTx/>
              <a:uFillTx/>
              <a:cs typeface="Arial" pitchFamily="34" charset="0"/>
            </a:endParaRPr>
          </a:p>
          <a:p>
            <a:pPr marL="812800" marR="0" lvl="0" indent="-812800" defTabSz="914400" eaLnBrk="1" fontAlgn="auto" latinLnBrk="0" hangingPunct="1">
              <a:lnSpc>
                <a:spcPct val="100000"/>
              </a:lnSpc>
              <a:spcBef>
                <a:spcPts val="300"/>
              </a:spcBef>
              <a:spcAft>
                <a:spcPts val="0"/>
              </a:spcAft>
              <a:buClr>
                <a:srgbClr val="7D177A"/>
              </a:buClr>
              <a:buSzTx/>
              <a:buFont typeface="Arial" pitchFamily="34" charset="0"/>
              <a:buNone/>
              <a:tabLst/>
              <a:defRPr/>
            </a:pPr>
            <a:r>
              <a:rPr kumimoji="0" lang="en-US" altLang="ja-JP" b="0" i="0" u="none" strike="noStrike" kern="0" cap="none" spc="0" normalizeH="0" baseline="0" noProof="0" dirty="0" smtClean="0">
                <a:ln>
                  <a:noFill/>
                </a:ln>
                <a:effectLst/>
                <a:uLnTx/>
                <a:uFillTx/>
                <a:cs typeface="Arial" pitchFamily="34" charset="0"/>
              </a:rPr>
              <a:t>	 </a:t>
            </a:r>
            <a:r>
              <a:rPr kumimoji="0" lang="en-US" altLang="ja-JP" b="0" i="0" u="none" strike="noStrike" kern="0" cap="none" spc="0" normalizeH="0" baseline="0" noProof="0" dirty="0" smtClean="0">
                <a:ln>
                  <a:noFill/>
                </a:ln>
                <a:effectLst/>
                <a:uLnTx/>
                <a:uFillTx/>
                <a:cs typeface="Arial" pitchFamily="34" charset="0"/>
                <a:sym typeface="Monotype Sorts" charset="2"/>
              </a:rPr>
              <a:t> </a:t>
            </a:r>
            <a:r>
              <a:rPr kumimoji="0" lang="en-US" altLang="ja-JP" b="0" i="0" u="none" strike="noStrike" kern="0" cap="none" spc="0" normalizeH="0" baseline="0" noProof="0" dirty="0" smtClean="0">
                <a:ln>
                  <a:noFill/>
                </a:ln>
                <a:effectLst/>
                <a:uLnTx/>
                <a:uFillTx/>
                <a:cs typeface="Arial" pitchFamily="34" charset="0"/>
              </a:rPr>
              <a:t>Stockholder of a healthcare company</a:t>
            </a:r>
          </a:p>
          <a:p>
            <a:pPr marL="812800" marR="0" lvl="0" indent="-812800" defTabSz="914400" eaLnBrk="1" fontAlgn="auto" latinLnBrk="0" hangingPunct="1">
              <a:lnSpc>
                <a:spcPct val="100000"/>
              </a:lnSpc>
              <a:spcBef>
                <a:spcPts val="300"/>
              </a:spcBef>
              <a:spcAft>
                <a:spcPts val="0"/>
              </a:spcAft>
              <a:buClr>
                <a:srgbClr val="7D177A"/>
              </a:buClr>
              <a:buSzTx/>
              <a:buFont typeface="Arial" pitchFamily="34" charset="0"/>
              <a:buNone/>
              <a:tabLst/>
              <a:defRPr/>
            </a:pPr>
            <a:r>
              <a:rPr kumimoji="0" lang="en-US" altLang="ja-JP" b="0" i="0" u="none" strike="noStrike" kern="0" cap="none" spc="0" normalizeH="0" baseline="0" noProof="0" dirty="0" smtClean="0">
                <a:ln>
                  <a:noFill/>
                </a:ln>
                <a:effectLst/>
                <a:uLnTx/>
                <a:uFillTx/>
                <a:cs typeface="Arial" pitchFamily="34" charset="0"/>
              </a:rPr>
              <a:t>	 </a:t>
            </a:r>
            <a:r>
              <a:rPr kumimoji="0" lang="en-US" altLang="ja-JP" b="0" i="0" u="none" strike="noStrike" kern="0" cap="none" spc="0" normalizeH="0" baseline="0" noProof="0" dirty="0" smtClean="0">
                <a:ln>
                  <a:noFill/>
                </a:ln>
                <a:effectLst/>
                <a:uLnTx/>
                <a:uFillTx/>
                <a:cs typeface="Arial" pitchFamily="34" charset="0"/>
                <a:sym typeface="Monotype Sorts" charset="2"/>
              </a:rPr>
              <a:t> </a:t>
            </a:r>
            <a:r>
              <a:rPr kumimoji="0" lang="en-US" altLang="ja-JP" b="0" i="0" u="none" strike="noStrike" kern="0" cap="none" spc="0" normalizeH="0" baseline="0" noProof="0" dirty="0" smtClean="0">
                <a:ln>
                  <a:noFill/>
                </a:ln>
                <a:effectLst/>
                <a:uLnTx/>
                <a:uFillTx/>
                <a:cs typeface="Arial" pitchFamily="34" charset="0"/>
              </a:rPr>
              <a:t>Owner of a healthcare company</a:t>
            </a:r>
          </a:p>
          <a:p>
            <a:pPr marL="812800" marR="0" lvl="0" indent="-812800" defTabSz="914400" eaLnBrk="1" fontAlgn="auto" latinLnBrk="0" hangingPunct="1">
              <a:lnSpc>
                <a:spcPct val="100000"/>
              </a:lnSpc>
              <a:spcBef>
                <a:spcPts val="300"/>
              </a:spcBef>
              <a:spcAft>
                <a:spcPts val="0"/>
              </a:spcAft>
              <a:buClr>
                <a:srgbClr val="7D177A"/>
              </a:buClr>
              <a:buSzTx/>
              <a:buFont typeface="Arial" pitchFamily="34" charset="0"/>
              <a:buNone/>
              <a:tabLst/>
              <a:defRPr/>
            </a:pPr>
            <a:r>
              <a:rPr kumimoji="0" lang="en-US" altLang="ja-JP" b="0" i="0" u="none" strike="noStrike" kern="0" cap="none" spc="0" normalizeH="0" baseline="0" noProof="0" dirty="0" smtClean="0">
                <a:ln>
                  <a:noFill/>
                </a:ln>
                <a:effectLst/>
                <a:uLnTx/>
                <a:uFillTx/>
                <a:cs typeface="Arial" pitchFamily="34" charset="0"/>
              </a:rPr>
              <a:t>	 </a:t>
            </a:r>
            <a:r>
              <a:rPr kumimoji="0" lang="en-US" altLang="ja-JP" b="0" i="0" u="none" strike="noStrike" kern="0" cap="none" spc="0" normalizeH="0" baseline="0" noProof="0" dirty="0" smtClean="0">
                <a:ln>
                  <a:noFill/>
                </a:ln>
                <a:effectLst/>
                <a:uLnTx/>
                <a:uFillTx/>
                <a:cs typeface="Arial" pitchFamily="34" charset="0"/>
                <a:sym typeface="Monotype Sorts" charset="2"/>
              </a:rPr>
              <a:t> </a:t>
            </a:r>
            <a:r>
              <a:rPr kumimoji="0" lang="en-US" altLang="ja-JP" b="0" i="0" u="none" strike="noStrike" kern="0" cap="none" spc="0" normalizeH="0" baseline="0" noProof="0" dirty="0" smtClean="0">
                <a:ln>
                  <a:noFill/>
                </a:ln>
                <a:effectLst/>
                <a:uLnTx/>
                <a:uFillTx/>
                <a:cs typeface="Arial" pitchFamily="34" charset="0"/>
              </a:rPr>
              <a:t>Other(s)</a:t>
            </a:r>
          </a:p>
          <a:p>
            <a:pPr marL="812800" marR="0" lvl="0" indent="-812800" defTabSz="914400" eaLnBrk="1" fontAlgn="auto" latinLnBrk="0" hangingPunct="1">
              <a:lnSpc>
                <a:spcPct val="100000"/>
              </a:lnSpc>
              <a:spcBef>
                <a:spcPct val="20000"/>
              </a:spcBef>
              <a:spcAft>
                <a:spcPts val="0"/>
              </a:spcAft>
              <a:buClr>
                <a:srgbClr val="7D177A"/>
              </a:buClr>
              <a:buSzTx/>
              <a:buFont typeface="Arial" pitchFamily="34" charset="0"/>
              <a:buNone/>
              <a:tabLst/>
              <a:defRPr/>
            </a:pPr>
            <a:endParaRPr kumimoji="0" lang="en-US" altLang="ja-JP" sz="1800" b="0" i="0" u="none" strike="noStrike" kern="0" cap="none" spc="0" normalizeH="0" baseline="0" noProof="0" dirty="0" smtClean="0">
              <a:ln>
                <a:noFill/>
              </a:ln>
              <a:effectLst/>
              <a:uLnTx/>
              <a:uFillTx/>
              <a:cs typeface="Arial" pitchFamily="34" charset="0"/>
            </a:endParaRPr>
          </a:p>
          <a:p>
            <a:pPr marL="812800" marR="0" lvl="0" indent="-812800" defTabSz="914400" eaLnBrk="1" fontAlgn="auto" latinLnBrk="0" hangingPunct="1">
              <a:lnSpc>
                <a:spcPct val="100000"/>
              </a:lnSpc>
              <a:spcBef>
                <a:spcPct val="20000"/>
              </a:spcBef>
              <a:spcAft>
                <a:spcPts val="0"/>
              </a:spcAft>
              <a:buClr>
                <a:srgbClr val="7D177A"/>
              </a:buClr>
              <a:buSzTx/>
              <a:buFont typeface="Arial" pitchFamily="34" charset="0"/>
              <a:buNone/>
              <a:tabLst/>
              <a:defRPr/>
            </a:pPr>
            <a:r>
              <a:rPr kumimoji="0" lang="en-US" altLang="ja-JP" b="0" i="0" u="none" strike="noStrike" kern="0" cap="none" spc="0" normalizeH="0" baseline="0" noProof="0" dirty="0" smtClean="0">
                <a:ln>
                  <a:noFill/>
                </a:ln>
                <a:effectLst/>
                <a:uLnTx/>
                <a:uFillTx/>
                <a:cs typeface="Arial" pitchFamily="34" charset="0"/>
                <a:sym typeface="Monotype Sorts" charset="2"/>
              </a:rPr>
              <a:t> </a:t>
            </a:r>
            <a:r>
              <a:rPr kumimoji="0" lang="en-US" altLang="ja-JP" b="1" i="0" u="none" strike="noStrike" kern="0" cap="none" spc="0" normalizeH="0" baseline="0" noProof="0" dirty="0" smtClean="0">
                <a:ln>
                  <a:noFill/>
                </a:ln>
                <a:effectLst/>
                <a:uLnTx/>
                <a:uFillTx/>
                <a:cs typeface="Arial" pitchFamily="34" charset="0"/>
              </a:rPr>
              <a:t>I do not have any potential conflict of interest</a:t>
            </a:r>
            <a:endParaRPr kumimoji="0" lang="en-GB" altLang="ja-JP" b="0" i="0" u="none" strike="noStrike" kern="0" cap="none" spc="0" normalizeH="0" baseline="0" noProof="0" dirty="0" smtClean="0">
              <a:ln>
                <a:noFill/>
              </a:ln>
              <a:effectLst/>
              <a:uLnTx/>
              <a:uFillTx/>
            </a:endParaRPr>
          </a:p>
        </p:txBody>
      </p:sp>
    </p:spTree>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4294967295"/>
          </p:nvPr>
        </p:nvSpPr>
        <p:spPr>
          <a:xfrm>
            <a:off x="161925" y="5802313"/>
            <a:ext cx="8982075" cy="1098550"/>
          </a:xfrm>
        </p:spPr>
        <p:txBody>
          <a:bodyPr>
            <a:normAutofit/>
          </a:bodyPr>
          <a:lstStyle/>
          <a:p>
            <a:pPr marL="0" indent="0" algn="ctr">
              <a:lnSpc>
                <a:spcPct val="120000"/>
              </a:lnSpc>
              <a:buNone/>
            </a:pPr>
            <a:r>
              <a:rPr lang="ja-JP" altLang="en-US" sz="2600" dirty="0" smtClean="0"/>
              <a:t>・</a:t>
            </a:r>
            <a:r>
              <a:rPr lang="en-US" altLang="ja-JP" sz="2600" dirty="0" smtClean="0"/>
              <a:t>During 30 months follow-up, significant DCB site restenosis occurred in 3 patients.</a:t>
            </a:r>
          </a:p>
        </p:txBody>
      </p:sp>
      <p:pic>
        <p:nvPicPr>
          <p:cNvPr id="4" name="図 3"/>
          <p:cNvPicPr>
            <a:picLocks noChangeAspect="1"/>
          </p:cNvPicPr>
          <p:nvPr/>
        </p:nvPicPr>
        <p:blipFill>
          <a:blip r:embed="rId3"/>
          <a:stretch>
            <a:fillRect/>
          </a:stretch>
        </p:blipFill>
        <p:spPr>
          <a:xfrm>
            <a:off x="1330643" y="1267777"/>
            <a:ext cx="6476048" cy="4534078"/>
          </a:xfrm>
          <a:prstGeom prst="rect">
            <a:avLst/>
          </a:prstGeom>
        </p:spPr>
      </p:pic>
      <p:pic>
        <p:nvPicPr>
          <p:cNvPr id="8" name="図 7"/>
          <p:cNvPicPr>
            <a:picLocks noChangeAspect="1"/>
          </p:cNvPicPr>
          <p:nvPr/>
        </p:nvPicPr>
        <p:blipFill>
          <a:blip r:embed="rId4"/>
          <a:stretch>
            <a:fillRect/>
          </a:stretch>
        </p:blipFill>
        <p:spPr>
          <a:xfrm>
            <a:off x="2292957" y="2227151"/>
            <a:ext cx="5048747" cy="865906"/>
          </a:xfrm>
          <a:prstGeom prst="rect">
            <a:avLst/>
          </a:prstGeom>
        </p:spPr>
      </p:pic>
      <p:pic>
        <p:nvPicPr>
          <p:cNvPr id="10" name="図 9"/>
          <p:cNvPicPr>
            <a:picLocks noChangeAspect="1"/>
          </p:cNvPicPr>
          <p:nvPr/>
        </p:nvPicPr>
        <p:blipFill>
          <a:blip r:embed="rId5"/>
          <a:stretch>
            <a:fillRect/>
          </a:stretch>
        </p:blipFill>
        <p:spPr>
          <a:xfrm>
            <a:off x="4087053" y="2131065"/>
            <a:ext cx="2228850" cy="933450"/>
          </a:xfrm>
          <a:prstGeom prst="rect">
            <a:avLst/>
          </a:prstGeom>
        </p:spPr>
      </p:pic>
      <p:pic>
        <p:nvPicPr>
          <p:cNvPr id="9" name="図 8"/>
          <p:cNvPicPr>
            <a:picLocks noChangeAspect="1"/>
          </p:cNvPicPr>
          <p:nvPr/>
        </p:nvPicPr>
        <p:blipFill>
          <a:blip r:embed="rId6"/>
          <a:stretch>
            <a:fillRect/>
          </a:stretch>
        </p:blipFill>
        <p:spPr>
          <a:xfrm>
            <a:off x="2253201" y="2093430"/>
            <a:ext cx="2066925" cy="895350"/>
          </a:xfrm>
          <a:prstGeom prst="rect">
            <a:avLst/>
          </a:prstGeom>
        </p:spPr>
      </p:pic>
      <p:pic>
        <p:nvPicPr>
          <p:cNvPr id="11" name="図 10"/>
          <p:cNvPicPr>
            <a:picLocks noChangeAspect="1"/>
          </p:cNvPicPr>
          <p:nvPr/>
        </p:nvPicPr>
        <p:blipFill>
          <a:blip r:embed="rId7"/>
          <a:stretch>
            <a:fillRect/>
          </a:stretch>
        </p:blipFill>
        <p:spPr>
          <a:xfrm>
            <a:off x="6233490" y="2065123"/>
            <a:ext cx="1209675" cy="1114425"/>
          </a:xfrm>
          <a:prstGeom prst="rect">
            <a:avLst/>
          </a:prstGeom>
        </p:spPr>
      </p:pic>
      <p:sp>
        <p:nvSpPr>
          <p:cNvPr id="12" name="タイトル 1"/>
          <p:cNvSpPr txBox="1">
            <a:spLocks/>
          </p:cNvSpPr>
          <p:nvPr/>
        </p:nvSpPr>
        <p:spPr>
          <a:xfrm>
            <a:off x="4942" y="-42285"/>
            <a:ext cx="9127450" cy="167576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kumimoji="1" sz="4000" kern="1200" cap="all" baseline="0">
                <a:solidFill>
                  <a:schemeClr val="tx1"/>
                </a:solidFill>
                <a:latin typeface="+mj-lt"/>
                <a:ea typeface="+mj-ea"/>
                <a:cs typeface="+mj-cs"/>
              </a:defRPr>
            </a:lvl1pPr>
          </a:lstStyle>
          <a:p>
            <a:pPr algn="ctr"/>
            <a:r>
              <a:rPr lang="en-US" altLang="ja-JP" sz="5400" dirty="0" smtClean="0">
                <a:solidFill>
                  <a:schemeClr val="tx2"/>
                </a:solidFill>
                <a:latin typeface="Times New Roman" panose="02020603050405020304" pitchFamily="18" charset="0"/>
                <a:cs typeface="Times New Roman" panose="02020603050405020304" pitchFamily="18" charset="0"/>
              </a:rPr>
              <a:t>Results 3</a:t>
            </a:r>
            <a:endParaRPr lang="ja-JP" altLang="en-US" sz="54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7068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nvPr>
        </p:nvGraphicFramePr>
        <p:xfrm>
          <a:off x="4695246" y="2380632"/>
          <a:ext cx="4289730" cy="3169376"/>
        </p:xfrm>
        <a:graphic>
          <a:graphicData uri="http://schemas.openxmlformats.org/drawingml/2006/table">
            <a:tbl>
              <a:tblPr firstRow="1" firstCol="1" bandRow="1">
                <a:tableStyleId>{5C22544A-7EE6-4342-B048-85BDC9FD1C3A}</a:tableStyleId>
              </a:tblPr>
              <a:tblGrid>
                <a:gridCol w="1705555"/>
                <a:gridCol w="922351"/>
                <a:gridCol w="906449"/>
                <a:gridCol w="755375"/>
              </a:tblGrid>
              <a:tr h="311494">
                <a:tc>
                  <a:txBody>
                    <a:bodyPr/>
                    <a:lstStyle/>
                    <a:p>
                      <a:endParaRPr lang="ja-JP" sz="800" kern="100" dirty="0">
                        <a:effectLst/>
                        <a:latin typeface="+mn-lt"/>
                      </a:endParaRPr>
                    </a:p>
                  </a:txBody>
                  <a:tcPr marL="101600" marR="101600" marT="26670" marB="26670" anchor="ctr"/>
                </a:tc>
                <a:tc>
                  <a:txBody>
                    <a:bodyPr/>
                    <a:lstStyle/>
                    <a:p>
                      <a:pPr algn="ctr">
                        <a:spcAft>
                          <a:spcPts val="0"/>
                        </a:spcAft>
                      </a:pPr>
                      <a:r>
                        <a:rPr lang="en-US" sz="800" kern="100" dirty="0" smtClean="0">
                          <a:effectLst/>
                          <a:latin typeface="+mn-lt"/>
                        </a:rPr>
                        <a:t>Non</a:t>
                      </a:r>
                      <a:r>
                        <a:rPr lang="en-US" sz="800" kern="100" baseline="0" dirty="0" smtClean="0">
                          <a:effectLst/>
                          <a:latin typeface="+mn-lt"/>
                        </a:rPr>
                        <a:t> ISR</a:t>
                      </a:r>
                      <a:r>
                        <a:rPr lang="en-US" sz="800" kern="100" dirty="0" smtClean="0">
                          <a:effectLst/>
                          <a:latin typeface="+mn-lt"/>
                        </a:rPr>
                        <a:t> n=22</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kern="100" dirty="0" smtClean="0">
                          <a:effectLst/>
                          <a:latin typeface="+mn-lt"/>
                          <a:ea typeface="ＭＳ 明朝" panose="02020609040205080304" pitchFamily="17" charset="-128"/>
                          <a:cs typeface="Times New Roman" panose="02020603050405020304" pitchFamily="18" charset="0"/>
                        </a:rPr>
                        <a:t>ISR n=3</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kern="100" dirty="0" smtClean="0">
                          <a:effectLst/>
                          <a:latin typeface="+mn-lt"/>
                          <a:ea typeface="ＭＳ 明朝" panose="02020609040205080304" pitchFamily="17" charset="-128"/>
                          <a:cs typeface="Times New Roman" panose="02020603050405020304" pitchFamily="18" charset="0"/>
                        </a:rPr>
                        <a:t>P value</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311494">
                <a:tc>
                  <a:txBody>
                    <a:bodyPr/>
                    <a:lstStyle/>
                    <a:p>
                      <a:pPr algn="just">
                        <a:spcAft>
                          <a:spcPts val="0"/>
                        </a:spcAft>
                      </a:pPr>
                      <a:r>
                        <a:rPr lang="en-US" altLang="ja-JP" sz="800" kern="100" dirty="0" smtClean="0">
                          <a:effectLst/>
                          <a:latin typeface="+mn-lt"/>
                          <a:ea typeface="+mn-ea"/>
                          <a:cs typeface="+mn-cs"/>
                        </a:rPr>
                        <a:t>Before</a:t>
                      </a:r>
                      <a:r>
                        <a:rPr lang="en-US" altLang="ja-JP" sz="800" kern="100" baseline="0" dirty="0" smtClean="0">
                          <a:effectLst/>
                          <a:latin typeface="+mn-lt"/>
                          <a:ea typeface="+mn-ea"/>
                          <a:cs typeface="+mn-cs"/>
                        </a:rPr>
                        <a:t> primary EVT</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311494">
                <a:tc>
                  <a:txBody>
                    <a:bodyPr/>
                    <a:lstStyle/>
                    <a:p>
                      <a:pPr algn="just">
                        <a:spcAft>
                          <a:spcPts val="0"/>
                        </a:spcAft>
                      </a:pPr>
                      <a:r>
                        <a:rPr lang="en-US" altLang="ja-JP" sz="800" kern="100" baseline="0" dirty="0" smtClean="0">
                          <a:effectLst/>
                          <a:latin typeface="+mn-lt"/>
                          <a:ea typeface="+mn-ea"/>
                          <a:cs typeface="+mn-cs"/>
                        </a:rPr>
                        <a:t>    CTO</a:t>
                      </a:r>
                      <a:r>
                        <a:rPr lang="en-US" altLang="ja-JP" sz="800" kern="100" dirty="0" smtClean="0">
                          <a:effectLst/>
                          <a:latin typeface="+mn-lt"/>
                          <a:ea typeface="ＭＳ 明朝" panose="02020609040205080304" pitchFamily="17" charset="-128"/>
                          <a:cs typeface="Times New Roman" panose="02020603050405020304" pitchFamily="18" charset="0"/>
                        </a:rPr>
                        <a:t>, n (%)</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sz="800" b="1" kern="100" dirty="0" smtClean="0">
                          <a:effectLst/>
                          <a:latin typeface="+mn-lt"/>
                        </a:rPr>
                        <a:t>20 (91.0)</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3 (100)</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0.468</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311494">
                <a:tc>
                  <a:txBody>
                    <a:bodyPr/>
                    <a:lstStyle/>
                    <a:p>
                      <a:pPr algn="just">
                        <a:spcAft>
                          <a:spcPts val="0"/>
                        </a:spcAft>
                      </a:pPr>
                      <a:r>
                        <a:rPr lang="en-US" altLang="ja-JP" sz="800" kern="100" dirty="0" smtClean="0">
                          <a:effectLst/>
                          <a:latin typeface="+mn-lt"/>
                          <a:ea typeface="ＭＳ 明朝" panose="02020609040205080304" pitchFamily="17" charset="-128"/>
                          <a:cs typeface="Times New Roman" panose="02020603050405020304" pitchFamily="18" charset="0"/>
                        </a:rPr>
                        <a:t>  </a:t>
                      </a:r>
                      <a:r>
                        <a:rPr lang="en-US" altLang="ja-JP" sz="800" kern="100" dirty="0" err="1" smtClean="0">
                          <a:effectLst/>
                          <a:latin typeface="+mn-lt"/>
                          <a:ea typeface="ＭＳ 明朝" panose="02020609040205080304" pitchFamily="17" charset="-128"/>
                          <a:cs typeface="Times New Roman" panose="02020603050405020304" pitchFamily="18" charset="0"/>
                        </a:rPr>
                        <a:t>TASCⅡ</a:t>
                      </a:r>
                      <a:r>
                        <a:rPr lang="en-US" altLang="ja-JP" sz="800" kern="100" dirty="0" smtClean="0">
                          <a:effectLst/>
                          <a:latin typeface="+mn-lt"/>
                          <a:ea typeface="ＭＳ 明朝" panose="02020609040205080304" pitchFamily="17" charset="-128"/>
                          <a:cs typeface="Times New Roman" panose="02020603050405020304" pitchFamily="18" charset="0"/>
                        </a:rPr>
                        <a:t> category </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0.412</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335028">
                <a:tc>
                  <a:txBody>
                    <a:bodyPr/>
                    <a:lstStyle/>
                    <a:p>
                      <a:pPr algn="just">
                        <a:spcAft>
                          <a:spcPts val="0"/>
                        </a:spcAft>
                      </a:pPr>
                      <a:r>
                        <a:rPr lang="en-US" altLang="ja-JP" sz="800" kern="100" dirty="0" smtClean="0">
                          <a:effectLst/>
                          <a:latin typeface="+mn-lt"/>
                          <a:ea typeface="ＭＳ 明朝" panose="02020609040205080304" pitchFamily="17" charset="-128"/>
                          <a:cs typeface="Times New Roman" panose="02020603050405020304" pitchFamily="18" charset="0"/>
                        </a:rPr>
                        <a:t>      </a:t>
                      </a:r>
                      <a:r>
                        <a:rPr lang="en-US" altLang="ja-JP" sz="800" kern="100" dirty="0" err="1" smtClean="0">
                          <a:effectLst/>
                          <a:latin typeface="+mn-lt"/>
                          <a:ea typeface="ＭＳ 明朝" panose="02020609040205080304" pitchFamily="17" charset="-128"/>
                          <a:cs typeface="Times New Roman" panose="02020603050405020304" pitchFamily="18" charset="0"/>
                        </a:rPr>
                        <a:t>TASCⅡ</a:t>
                      </a:r>
                      <a:r>
                        <a:rPr lang="en-US" altLang="ja-JP" sz="800" kern="100" dirty="0" smtClean="0">
                          <a:effectLst/>
                          <a:latin typeface="+mn-lt"/>
                          <a:ea typeface="ＭＳ 明朝" panose="02020609040205080304" pitchFamily="17" charset="-128"/>
                          <a:cs typeface="Times New Roman" panose="02020603050405020304" pitchFamily="18" charset="0"/>
                        </a:rPr>
                        <a:t> category B, n (%)</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3 (13.6)</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 (0)</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0.365</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337148">
                <a:tc>
                  <a:txBody>
                    <a:bodyPr/>
                    <a:lstStyle/>
                    <a:p>
                      <a:pPr algn="just">
                        <a:spcAft>
                          <a:spcPts val="0"/>
                        </a:spcAft>
                      </a:pPr>
                      <a:r>
                        <a:rPr lang="en-US" altLang="ja-JP" sz="800" kern="100" dirty="0" smtClean="0">
                          <a:effectLst/>
                          <a:latin typeface="+mn-lt"/>
                          <a:ea typeface="ＭＳ 明朝" panose="02020609040205080304" pitchFamily="17" charset="-128"/>
                          <a:cs typeface="Times New Roman" panose="02020603050405020304" pitchFamily="18" charset="0"/>
                        </a:rPr>
                        <a:t>      </a:t>
                      </a:r>
                      <a:r>
                        <a:rPr lang="en-US" altLang="ja-JP" sz="800" kern="100" dirty="0" err="1" smtClean="0">
                          <a:effectLst/>
                          <a:latin typeface="+mn-lt"/>
                          <a:ea typeface="ＭＳ 明朝" panose="02020609040205080304" pitchFamily="17" charset="-128"/>
                          <a:cs typeface="Times New Roman" panose="02020603050405020304" pitchFamily="18" charset="0"/>
                        </a:rPr>
                        <a:t>TASCⅡ</a:t>
                      </a:r>
                      <a:r>
                        <a:rPr lang="en-US" altLang="ja-JP" sz="800" kern="100" dirty="0" smtClean="0">
                          <a:effectLst/>
                          <a:latin typeface="+mn-lt"/>
                          <a:ea typeface="ＭＳ 明朝" panose="02020609040205080304" pitchFamily="17" charset="-128"/>
                          <a:cs typeface="Times New Roman" panose="02020603050405020304" pitchFamily="18" charset="0"/>
                        </a:rPr>
                        <a:t> category C, n (%)</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sz="800" b="1" kern="100" baseline="0" dirty="0" smtClean="0">
                          <a:effectLst/>
                          <a:latin typeface="+mn-lt"/>
                        </a:rPr>
                        <a:t>3 (13.6</a:t>
                      </a:r>
                      <a:r>
                        <a:rPr lang="en-US" sz="800" b="1" kern="100" dirty="0" smtClean="0">
                          <a:effectLst/>
                          <a:latin typeface="+mn-lt"/>
                        </a:rPr>
                        <a:t>)</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a:t>
                      </a:r>
                      <a:r>
                        <a:rPr lang="en-US" altLang="ja-JP" sz="800" b="1" kern="100" baseline="0" dirty="0" smtClean="0">
                          <a:effectLst/>
                          <a:latin typeface="+mn-lt"/>
                          <a:ea typeface="ＭＳ 明朝" panose="02020609040205080304" pitchFamily="17" charset="-128"/>
                          <a:cs typeface="Times New Roman" panose="02020603050405020304" pitchFamily="18" charset="0"/>
                        </a:rPr>
                        <a:t> (0)</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0.365</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31674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800" kern="100" dirty="0" smtClean="0">
                          <a:effectLst/>
                          <a:latin typeface="+mn-lt"/>
                          <a:ea typeface="ＭＳ 明朝" panose="02020609040205080304" pitchFamily="17" charset="-128"/>
                          <a:cs typeface="Times New Roman" panose="02020603050405020304" pitchFamily="18" charset="0"/>
                        </a:rPr>
                        <a:t>      </a:t>
                      </a:r>
                      <a:r>
                        <a:rPr lang="en-US" altLang="ja-JP" sz="800" kern="100" dirty="0" err="1" smtClean="0">
                          <a:effectLst/>
                          <a:latin typeface="+mn-lt"/>
                          <a:ea typeface="ＭＳ 明朝" panose="02020609040205080304" pitchFamily="17" charset="-128"/>
                          <a:cs typeface="Times New Roman" panose="02020603050405020304" pitchFamily="18" charset="0"/>
                        </a:rPr>
                        <a:t>TASCⅡ</a:t>
                      </a:r>
                      <a:r>
                        <a:rPr lang="en-US" altLang="ja-JP" sz="800" kern="100" dirty="0" smtClean="0">
                          <a:effectLst/>
                          <a:latin typeface="+mn-lt"/>
                          <a:ea typeface="ＭＳ 明朝" panose="02020609040205080304" pitchFamily="17" charset="-128"/>
                          <a:cs typeface="Times New Roman" panose="02020603050405020304" pitchFamily="18" charset="0"/>
                        </a:rPr>
                        <a:t> category D, n (%)</a:t>
                      </a:r>
                      <a:endParaRPr lang="ja-JP" altLang="ja-JP" sz="800" kern="100" dirty="0" smtClean="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sz="800" b="1" kern="100" dirty="0" smtClean="0">
                          <a:effectLst/>
                          <a:latin typeface="+mn-lt"/>
                        </a:rPr>
                        <a:t>16 (72.7)</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3 (100)</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0.183</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31149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800" kern="100" dirty="0" smtClean="0">
                          <a:effectLst/>
                          <a:latin typeface="+mn-lt"/>
                          <a:ea typeface="ＭＳ 明朝" panose="02020609040205080304" pitchFamily="17" charset="-128"/>
                          <a:cs typeface="Times New Roman" panose="02020603050405020304" pitchFamily="18" charset="0"/>
                        </a:rPr>
                        <a:t>Total STENT</a:t>
                      </a:r>
                      <a:r>
                        <a:rPr lang="en-US" altLang="ja-JP" sz="800" kern="100" baseline="0" dirty="0" smtClean="0">
                          <a:effectLst/>
                          <a:latin typeface="+mn-lt"/>
                          <a:ea typeface="ＭＳ 明朝" panose="02020609040205080304" pitchFamily="17" charset="-128"/>
                          <a:cs typeface="Times New Roman" panose="02020603050405020304" pitchFamily="18" charset="0"/>
                        </a:rPr>
                        <a:t> length, (cm)</a:t>
                      </a:r>
                      <a:endParaRPr lang="ja-JP" altLang="ja-JP" sz="800" kern="100" dirty="0" smtClean="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sz="800" b="1" kern="100" dirty="0" smtClean="0">
                          <a:effectLst/>
                          <a:latin typeface="+mn-lt"/>
                        </a:rPr>
                        <a:t>24.6</a:t>
                      </a:r>
                      <a:r>
                        <a:rPr lang="en-US" altLang="ja-JP" sz="800" b="1" kern="100" dirty="0" smtClean="0">
                          <a:effectLst/>
                          <a:latin typeface="+mn-lt"/>
                        </a:rPr>
                        <a:t>± 1.85</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rPr>
                        <a:t>27.0± 5.01</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0.656</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31149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800" kern="100" dirty="0" smtClean="0">
                          <a:effectLst/>
                          <a:latin typeface="+mn-lt"/>
                          <a:ea typeface="ＭＳ 明朝" panose="02020609040205080304" pitchFamily="17" charset="-128"/>
                          <a:cs typeface="Times New Roman" panose="02020603050405020304" pitchFamily="18" charset="0"/>
                        </a:rPr>
                        <a:t>Total STENT number, n</a:t>
                      </a:r>
                      <a:endParaRPr lang="ja-JP" altLang="ja-JP" sz="800" kern="100" dirty="0" smtClean="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b="1" kern="100" dirty="0" smtClean="0">
                          <a:effectLst/>
                          <a:latin typeface="+mn-lt"/>
                        </a:rPr>
                        <a:t>2.32 ± 0.20</a:t>
                      </a:r>
                      <a:endParaRPr lang="ja-JP" altLang="ja-JP" sz="800" b="1" kern="100" dirty="0" smtClean="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b="1" kern="100" dirty="0" smtClean="0">
                          <a:effectLst/>
                          <a:latin typeface="+mn-lt"/>
                        </a:rPr>
                        <a:t>2.67</a:t>
                      </a:r>
                      <a:r>
                        <a:rPr lang="en-US" altLang="ja-JP" sz="800" b="1" kern="100" baseline="0" dirty="0" smtClean="0">
                          <a:effectLst/>
                          <a:latin typeface="+mn-lt"/>
                        </a:rPr>
                        <a:t> </a:t>
                      </a:r>
                      <a:r>
                        <a:rPr lang="en-US" altLang="ja-JP" sz="800" b="1" kern="100" dirty="0" smtClean="0">
                          <a:effectLst/>
                          <a:latin typeface="+mn-lt"/>
                        </a:rPr>
                        <a:t>± 0.53</a:t>
                      </a:r>
                      <a:endParaRPr lang="ja-JP" altLang="ja-JP" sz="800" b="1" kern="100" dirty="0" smtClean="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b="1" kern="100" dirty="0" smtClean="0">
                          <a:effectLst/>
                          <a:latin typeface="+mn-lt"/>
                          <a:ea typeface="ＭＳ 明朝" panose="02020609040205080304" pitchFamily="17" charset="-128"/>
                          <a:cs typeface="Times New Roman" panose="02020603050405020304" pitchFamily="18" charset="0"/>
                        </a:rPr>
                        <a:t>0.544</a:t>
                      </a:r>
                      <a:endParaRPr lang="ja-JP" altLang="ja-JP" sz="800" b="1" kern="100" dirty="0" smtClean="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31149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800" kern="100" dirty="0" smtClean="0">
                          <a:effectLst/>
                          <a:latin typeface="+mn-lt"/>
                          <a:ea typeface="ＭＳ 明朝" panose="02020609040205080304" pitchFamily="17" charset="-128"/>
                          <a:cs typeface="Times New Roman" panose="02020603050405020304" pitchFamily="18" charset="0"/>
                        </a:rPr>
                        <a:t>Total number of EVT for</a:t>
                      </a:r>
                      <a:r>
                        <a:rPr lang="en-US" altLang="ja-JP" sz="800" kern="100" baseline="0" dirty="0" smtClean="0">
                          <a:effectLst/>
                          <a:latin typeface="+mn-lt"/>
                          <a:ea typeface="ＭＳ 明朝" panose="02020609040205080304" pitchFamily="17" charset="-128"/>
                          <a:cs typeface="Times New Roman" panose="02020603050405020304" pitchFamily="18" charset="0"/>
                        </a:rPr>
                        <a:t> SFA</a:t>
                      </a:r>
                      <a:endParaRPr lang="ja-JP" altLang="ja-JP" sz="800" kern="100" dirty="0" smtClean="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1.91</a:t>
                      </a:r>
                      <a:r>
                        <a:rPr lang="en-US" altLang="ja-JP" sz="800" b="1" kern="100" baseline="0" dirty="0" smtClean="0">
                          <a:effectLst/>
                          <a:latin typeface="+mn-lt"/>
                          <a:ea typeface="ＭＳ 明朝" panose="02020609040205080304" pitchFamily="17" charset="-128"/>
                          <a:cs typeface="Times New Roman" panose="02020603050405020304" pitchFamily="18" charset="0"/>
                        </a:rPr>
                        <a:t> </a:t>
                      </a:r>
                      <a:r>
                        <a:rPr lang="en-US" altLang="ja-JP" sz="800" b="1" kern="100" dirty="0" smtClean="0">
                          <a:effectLst/>
                          <a:latin typeface="+mn-lt"/>
                        </a:rPr>
                        <a:t>± 0.27</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2.00 </a:t>
                      </a:r>
                      <a:r>
                        <a:rPr lang="en-US" altLang="ja-JP" sz="800" b="1" kern="100" dirty="0" smtClean="0">
                          <a:effectLst/>
                          <a:latin typeface="+mn-lt"/>
                        </a:rPr>
                        <a:t>± 0.72</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0.907</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bl>
          </a:graphicData>
        </a:graphic>
      </p:graphicFrame>
      <p:sp>
        <p:nvSpPr>
          <p:cNvPr id="7" name="テキスト ボックス 6"/>
          <p:cNvSpPr txBox="1"/>
          <p:nvPr/>
        </p:nvSpPr>
        <p:spPr>
          <a:xfrm>
            <a:off x="5304101" y="1742630"/>
            <a:ext cx="3223959" cy="646331"/>
          </a:xfrm>
          <a:prstGeom prst="rect">
            <a:avLst/>
          </a:prstGeom>
          <a:noFill/>
        </p:spPr>
        <p:txBody>
          <a:bodyPr wrap="none" rtlCol="0">
            <a:spAutoFit/>
          </a:bodyPr>
          <a:lstStyle/>
          <a:p>
            <a:pPr algn="ctr"/>
            <a:r>
              <a:rPr lang="en-US" altLang="ja-JP" b="1" dirty="0" smtClean="0">
                <a:solidFill>
                  <a:srgbClr val="E9E9BD"/>
                </a:solidFill>
              </a:rPr>
              <a:t>Pre Lesion Characteristics  </a:t>
            </a:r>
            <a:endParaRPr lang="ja-JP" altLang="ja-JP" dirty="0">
              <a:solidFill>
                <a:srgbClr val="E9E9BD"/>
              </a:solidFill>
            </a:endParaRPr>
          </a:p>
          <a:p>
            <a:pPr algn="ctr"/>
            <a:endParaRPr kumimoji="1" lang="ja-JP" altLang="en-US" dirty="0">
              <a:solidFill>
                <a:srgbClr val="E9E9BD"/>
              </a:solidFill>
            </a:endParaRPr>
          </a:p>
        </p:txBody>
      </p:sp>
      <p:graphicFrame>
        <p:nvGraphicFramePr>
          <p:cNvPr id="10" name="表 9"/>
          <p:cNvGraphicFramePr>
            <a:graphicFrameLocks noGrp="1"/>
          </p:cNvGraphicFramePr>
          <p:nvPr>
            <p:extLst/>
          </p:nvPr>
        </p:nvGraphicFramePr>
        <p:xfrm>
          <a:off x="147313" y="2189562"/>
          <a:ext cx="4360294" cy="4064135"/>
        </p:xfrm>
        <a:graphic>
          <a:graphicData uri="http://schemas.openxmlformats.org/drawingml/2006/table">
            <a:tbl>
              <a:tblPr firstRow="1" firstCol="1" bandRow="1">
                <a:tableStyleId>{5C22544A-7EE6-4342-B048-85BDC9FD1C3A}</a:tableStyleId>
              </a:tblPr>
              <a:tblGrid>
                <a:gridCol w="1731765"/>
                <a:gridCol w="975998"/>
                <a:gridCol w="882677"/>
                <a:gridCol w="769854"/>
              </a:tblGrid>
              <a:tr h="221788">
                <a:tc>
                  <a:txBody>
                    <a:bodyPr/>
                    <a:lstStyle/>
                    <a:p>
                      <a:endParaRPr lang="ja-JP" sz="800" kern="100" dirty="0">
                        <a:effectLst/>
                        <a:latin typeface="+mn-lt"/>
                      </a:endParaRPr>
                    </a:p>
                  </a:txBody>
                  <a:tcPr marL="101600" marR="101600" marT="26670" marB="26670" anchor="ctr"/>
                </a:tc>
                <a:tc>
                  <a:txBody>
                    <a:bodyPr/>
                    <a:lstStyle/>
                    <a:p>
                      <a:pPr algn="ctr">
                        <a:spcAft>
                          <a:spcPts val="0"/>
                        </a:spcAft>
                      </a:pPr>
                      <a:r>
                        <a:rPr lang="en-US" sz="800" kern="100" dirty="0" smtClean="0">
                          <a:effectLst/>
                          <a:latin typeface="+mn-lt"/>
                        </a:rPr>
                        <a:t>No-ISR n=22</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kern="100" dirty="0" smtClean="0">
                          <a:effectLst/>
                          <a:latin typeface="+mn-lt"/>
                          <a:ea typeface="ＭＳ 明朝" panose="02020609040205080304" pitchFamily="17" charset="-128"/>
                          <a:cs typeface="Times New Roman" panose="02020603050405020304" pitchFamily="18" charset="0"/>
                        </a:rPr>
                        <a:t>ISR n=3</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kern="100" dirty="0" smtClean="0">
                          <a:effectLst/>
                          <a:latin typeface="+mn-lt"/>
                          <a:ea typeface="ＭＳ 明朝" panose="02020609040205080304" pitchFamily="17" charset="-128"/>
                          <a:cs typeface="Times New Roman" panose="02020603050405020304" pitchFamily="18" charset="0"/>
                        </a:rPr>
                        <a:t>P value</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21788">
                <a:tc>
                  <a:txBody>
                    <a:bodyPr/>
                    <a:lstStyle/>
                    <a:p>
                      <a:pPr algn="just">
                        <a:spcAft>
                          <a:spcPts val="0"/>
                        </a:spcAft>
                      </a:pPr>
                      <a:r>
                        <a:rPr lang="en-US" sz="800" kern="100" dirty="0">
                          <a:effectLst/>
                          <a:latin typeface="+mn-lt"/>
                        </a:rPr>
                        <a:t>Age, (years) </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sz="800" b="1" kern="100" dirty="0" smtClean="0">
                          <a:effectLst/>
                          <a:latin typeface="+mn-lt"/>
                        </a:rPr>
                        <a:t>70.9 </a:t>
                      </a:r>
                      <a:r>
                        <a:rPr lang="en-US" altLang="ja-JP" sz="800" b="1" kern="100" dirty="0" smtClean="0">
                          <a:effectLst/>
                          <a:latin typeface="+mn-lt"/>
                        </a:rPr>
                        <a:t>±</a:t>
                      </a:r>
                      <a:r>
                        <a:rPr lang="en-US" sz="800" b="1" kern="100" dirty="0" smtClean="0">
                          <a:effectLst/>
                          <a:latin typeface="+mn-lt"/>
                        </a:rPr>
                        <a:t> 1.62</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67.0 </a:t>
                      </a:r>
                      <a:r>
                        <a:rPr lang="en-US" altLang="ja-JP" sz="800" b="1" kern="100" dirty="0" smtClean="0">
                          <a:effectLst/>
                          <a:latin typeface="+mn-lt"/>
                        </a:rPr>
                        <a:t>±</a:t>
                      </a:r>
                      <a:r>
                        <a:rPr lang="en-US" altLang="ja-JP" sz="800" b="1" kern="100" baseline="0" dirty="0" smtClean="0">
                          <a:effectLst/>
                          <a:latin typeface="+mn-lt"/>
                        </a:rPr>
                        <a:t> 4.39</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0.419</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21788">
                <a:tc>
                  <a:txBody>
                    <a:bodyPr/>
                    <a:lstStyle/>
                    <a:p>
                      <a:pPr algn="just">
                        <a:spcAft>
                          <a:spcPts val="0"/>
                        </a:spcAft>
                      </a:pPr>
                      <a:r>
                        <a:rPr lang="en-US" sz="800" kern="100" dirty="0">
                          <a:effectLst/>
                          <a:latin typeface="+mn-lt"/>
                        </a:rPr>
                        <a:t>Sex (Male), n (%) </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sz="800" b="1" kern="100" dirty="0" smtClean="0">
                          <a:effectLst/>
                          <a:latin typeface="+mn-lt"/>
                        </a:rPr>
                        <a:t>13 (59.1)</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1 (33.3)</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0.399</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21788">
                <a:tc>
                  <a:txBody>
                    <a:bodyPr/>
                    <a:lstStyle/>
                    <a:p>
                      <a:pPr algn="just">
                        <a:spcAft>
                          <a:spcPts val="0"/>
                        </a:spcAft>
                      </a:pPr>
                      <a:r>
                        <a:rPr lang="en-US" sz="800" kern="100" dirty="0">
                          <a:effectLst/>
                          <a:latin typeface="+mn-lt"/>
                        </a:rPr>
                        <a:t>Body mass index, (kg/m2)</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rPr>
                        <a:t>22.9 ±</a:t>
                      </a:r>
                      <a:r>
                        <a:rPr lang="en-US" sz="800" b="1" kern="100" dirty="0" smtClean="0">
                          <a:effectLst/>
                          <a:latin typeface="+mn-lt"/>
                        </a:rPr>
                        <a:t> 0.71</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27.4 </a:t>
                      </a:r>
                      <a:r>
                        <a:rPr lang="en-US" altLang="ja-JP" sz="800" b="1" kern="100" dirty="0" smtClean="0">
                          <a:effectLst/>
                          <a:latin typeface="+mn-lt"/>
                        </a:rPr>
                        <a:t>±</a:t>
                      </a:r>
                      <a:r>
                        <a:rPr lang="en-US" altLang="ja-JP" sz="800" b="1" kern="100" baseline="0" dirty="0" smtClean="0">
                          <a:effectLst/>
                          <a:latin typeface="+mn-lt"/>
                        </a:rPr>
                        <a:t> 1.91</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solidFill>
                            <a:srgbClr val="FF0000"/>
                          </a:solidFill>
                          <a:effectLst/>
                          <a:latin typeface="+mn-lt"/>
                          <a:ea typeface="ＭＳ 明朝" panose="02020609040205080304" pitchFamily="17" charset="-128"/>
                          <a:cs typeface="Times New Roman" panose="02020603050405020304" pitchFamily="18" charset="0"/>
                        </a:rPr>
                        <a:t>0.037</a:t>
                      </a:r>
                      <a:endParaRPr lang="ja-JP" sz="800" b="1" kern="100" dirty="0">
                        <a:solidFill>
                          <a:srgbClr val="FF0000"/>
                        </a:solidFill>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50832">
                <a:tc>
                  <a:txBody>
                    <a:bodyPr/>
                    <a:lstStyle/>
                    <a:p>
                      <a:pPr algn="just">
                        <a:spcAft>
                          <a:spcPts val="0"/>
                        </a:spcAft>
                      </a:pPr>
                      <a:r>
                        <a:rPr lang="en-US" altLang="ja-JP" sz="800" kern="100" dirty="0" smtClean="0">
                          <a:effectLst/>
                          <a:latin typeface="+mn-lt"/>
                          <a:ea typeface="ＭＳ 明朝" panose="02020609040205080304" pitchFamily="17" charset="-128"/>
                          <a:cs typeface="Times New Roman" panose="02020603050405020304" pitchFamily="18" charset="0"/>
                        </a:rPr>
                        <a:t>Risk</a:t>
                      </a:r>
                      <a:r>
                        <a:rPr lang="en-US" altLang="ja-JP" sz="800" kern="100" baseline="0" dirty="0" smtClean="0">
                          <a:effectLst/>
                          <a:latin typeface="+mn-lt"/>
                          <a:ea typeface="ＭＳ 明朝" panose="02020609040205080304" pitchFamily="17" charset="-128"/>
                          <a:cs typeface="Times New Roman" panose="02020603050405020304" pitchFamily="18" charset="0"/>
                        </a:rPr>
                        <a:t> factor history</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50832">
                <a:tc>
                  <a:txBody>
                    <a:bodyPr/>
                    <a:lstStyle/>
                    <a:p>
                      <a:pPr algn="just">
                        <a:spcAft>
                          <a:spcPts val="0"/>
                        </a:spcAft>
                      </a:pPr>
                      <a:r>
                        <a:rPr lang="en-US" sz="800" kern="100" dirty="0" smtClean="0">
                          <a:effectLst/>
                          <a:latin typeface="+mn-lt"/>
                        </a:rPr>
                        <a:t>    Hypertension</a:t>
                      </a:r>
                      <a:r>
                        <a:rPr lang="en-US" sz="800" kern="100" dirty="0">
                          <a:effectLst/>
                          <a:latin typeface="+mn-lt"/>
                        </a:rPr>
                        <a:t>, n (%) </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sz="800" b="1" kern="100" dirty="0" smtClean="0">
                          <a:effectLst/>
                          <a:latin typeface="+mn-lt"/>
                        </a:rPr>
                        <a:t>21 (95.5)</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3 (100)</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0.609</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35651">
                <a:tc>
                  <a:txBody>
                    <a:bodyPr/>
                    <a:lstStyle/>
                    <a:p>
                      <a:pPr algn="just">
                        <a:spcAft>
                          <a:spcPts val="0"/>
                        </a:spcAft>
                      </a:pPr>
                      <a:r>
                        <a:rPr lang="en-US" sz="800" kern="100" dirty="0" smtClean="0">
                          <a:effectLst/>
                          <a:latin typeface="+mn-lt"/>
                        </a:rPr>
                        <a:t>    Dyslipidemia</a:t>
                      </a:r>
                      <a:r>
                        <a:rPr lang="en-US" sz="800" kern="100" dirty="0">
                          <a:effectLst/>
                          <a:latin typeface="+mn-lt"/>
                        </a:rPr>
                        <a:t>, n (%) </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sz="800" b="1" kern="100" dirty="0" smtClean="0">
                          <a:effectLst/>
                          <a:latin typeface="+mn-lt"/>
                        </a:rPr>
                        <a:t>11 (50.0)</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2 (66.7)</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0.584</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21788">
                <a:tc>
                  <a:txBody>
                    <a:bodyPr/>
                    <a:lstStyle/>
                    <a:p>
                      <a:pPr algn="just">
                        <a:spcAft>
                          <a:spcPts val="0"/>
                        </a:spcAft>
                      </a:pPr>
                      <a:r>
                        <a:rPr lang="en-US" sz="800" kern="100" dirty="0" smtClean="0">
                          <a:effectLst/>
                          <a:latin typeface="+mn-lt"/>
                        </a:rPr>
                        <a:t>    Diabetes</a:t>
                      </a:r>
                      <a:r>
                        <a:rPr lang="en-US" sz="800" kern="100" dirty="0">
                          <a:effectLst/>
                          <a:latin typeface="+mn-lt"/>
                        </a:rPr>
                        <a:t>, n (%) </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sz="800" b="1" kern="100" dirty="0" smtClean="0">
                          <a:effectLst/>
                          <a:latin typeface="+mn-lt"/>
                        </a:rPr>
                        <a:t>18 (81.8)</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3 (100)</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0.290</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21788">
                <a:tc>
                  <a:txBody>
                    <a:bodyPr/>
                    <a:lstStyle/>
                    <a:p>
                      <a:pPr algn="just">
                        <a:spcAft>
                          <a:spcPts val="0"/>
                        </a:spcAft>
                      </a:pPr>
                      <a:r>
                        <a:rPr lang="en-US" sz="800" kern="100" dirty="0" smtClean="0">
                          <a:effectLst/>
                          <a:latin typeface="+mn-lt"/>
                        </a:rPr>
                        <a:t>    Smoking</a:t>
                      </a:r>
                      <a:r>
                        <a:rPr lang="en-US" sz="800" kern="100" dirty="0">
                          <a:effectLst/>
                          <a:latin typeface="+mn-lt"/>
                        </a:rPr>
                        <a:t>, n (%) </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sz="800" b="1" kern="100" dirty="0" smtClean="0">
                          <a:effectLst/>
                          <a:latin typeface="+mn-lt"/>
                        </a:rPr>
                        <a:t>14</a:t>
                      </a:r>
                      <a:r>
                        <a:rPr lang="en-US" sz="800" b="1" kern="100" baseline="0" dirty="0" smtClean="0">
                          <a:effectLst/>
                          <a:latin typeface="+mn-lt"/>
                        </a:rPr>
                        <a:t> (63.6</a:t>
                      </a:r>
                      <a:r>
                        <a:rPr lang="en-US" sz="800" b="1" kern="100" dirty="0" smtClean="0">
                          <a:effectLst/>
                          <a:latin typeface="+mn-lt"/>
                        </a:rPr>
                        <a:t>)</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b="1" kern="100" dirty="0" smtClean="0">
                          <a:effectLst/>
                          <a:latin typeface="+mn-lt"/>
                          <a:ea typeface="ＭＳ 明朝" panose="02020609040205080304" pitchFamily="17" charset="-128"/>
                          <a:cs typeface="Times New Roman" panose="02020603050405020304" pitchFamily="18" charset="0"/>
                        </a:rPr>
                        <a:t>2 (66.7)</a:t>
                      </a:r>
                      <a:endParaRPr lang="ja-JP" altLang="ja-JP" sz="800" b="1" kern="100" dirty="0" smtClean="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0.917</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21788">
                <a:tc>
                  <a:txBody>
                    <a:bodyPr/>
                    <a:lstStyle/>
                    <a:p>
                      <a:pPr algn="just">
                        <a:spcAft>
                          <a:spcPts val="0"/>
                        </a:spcAft>
                      </a:pPr>
                      <a:r>
                        <a:rPr lang="en-US" sz="800" kern="1800" dirty="0" smtClean="0">
                          <a:effectLst/>
                          <a:latin typeface="+mn-lt"/>
                        </a:rPr>
                        <a:t>Hemodialysis,</a:t>
                      </a:r>
                      <a:r>
                        <a:rPr lang="en-US" sz="800" kern="1800" baseline="0" dirty="0" smtClean="0">
                          <a:effectLst/>
                          <a:latin typeface="+mn-lt"/>
                        </a:rPr>
                        <a:t> n (%)</a:t>
                      </a:r>
                      <a:r>
                        <a:rPr lang="en-US" sz="800" kern="100" dirty="0" smtClean="0">
                          <a:effectLst/>
                          <a:latin typeface="+mn-lt"/>
                        </a:rPr>
                        <a:t> </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sz="800" b="1" kern="100" dirty="0" smtClean="0">
                          <a:effectLst/>
                          <a:latin typeface="+mn-lt"/>
                        </a:rPr>
                        <a:t>3 (13.6)</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 (0)</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solidFill>
                            <a:schemeClr val="bg1"/>
                          </a:solidFill>
                          <a:effectLst/>
                          <a:latin typeface="+mn-lt"/>
                          <a:ea typeface="ＭＳ 明朝" panose="02020609040205080304" pitchFamily="17" charset="-128"/>
                          <a:cs typeface="Times New Roman" panose="02020603050405020304" pitchFamily="18" charset="0"/>
                        </a:rPr>
                        <a:t>0.365</a:t>
                      </a:r>
                      <a:endParaRPr lang="ja-JP" sz="800" b="1" kern="100" dirty="0">
                        <a:solidFill>
                          <a:schemeClr val="bg1"/>
                        </a:solidFill>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2178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800" kern="1800" dirty="0" smtClean="0">
                          <a:effectLst/>
                          <a:latin typeface="+mn-lt"/>
                        </a:rPr>
                        <a:t>History of CAD</a:t>
                      </a:r>
                      <a:r>
                        <a:rPr lang="en-US" altLang="ja-JP" sz="800" kern="100" dirty="0" smtClean="0">
                          <a:effectLst/>
                          <a:latin typeface="+mn-lt"/>
                        </a:rPr>
                        <a:t>, n (%) </a:t>
                      </a:r>
                      <a:endParaRPr lang="ja-JP" altLang="ja-JP" sz="800" kern="100" dirty="0" smtClean="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13 (60.1)</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b="1" kern="100" dirty="0" smtClean="0">
                          <a:effectLst/>
                          <a:latin typeface="+mn-lt"/>
                          <a:ea typeface="ＭＳ 明朝" panose="02020609040205080304" pitchFamily="17" charset="-128"/>
                          <a:cs typeface="Times New Roman" panose="02020603050405020304" pitchFamily="18" charset="0"/>
                        </a:rPr>
                        <a:t>2 (66.7)</a:t>
                      </a:r>
                      <a:endParaRPr lang="ja-JP" altLang="ja-JP" sz="800" b="1" kern="100" dirty="0" smtClean="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0.800</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2178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800" kern="1800" dirty="0" smtClean="0">
                          <a:effectLst/>
                          <a:latin typeface="+mn-lt"/>
                        </a:rPr>
                        <a:t>History of CVD</a:t>
                      </a:r>
                      <a:r>
                        <a:rPr lang="en-US" altLang="ja-JP" sz="800" kern="100" dirty="0" smtClean="0">
                          <a:effectLst/>
                          <a:latin typeface="+mn-lt"/>
                        </a:rPr>
                        <a:t>, n (%) </a:t>
                      </a:r>
                      <a:endParaRPr lang="ja-JP" altLang="ja-JP" sz="800" kern="100" dirty="0" smtClean="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3 (13.6)</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b="1" kern="100" dirty="0" smtClean="0">
                          <a:effectLst/>
                          <a:latin typeface="+mn-lt"/>
                          <a:ea typeface="ＭＳ 明朝" panose="02020609040205080304" pitchFamily="17" charset="-128"/>
                          <a:cs typeface="Times New Roman" panose="02020603050405020304" pitchFamily="18" charset="0"/>
                        </a:rPr>
                        <a:t>2 (66.7)</a:t>
                      </a:r>
                      <a:endParaRPr lang="ja-JP" altLang="ja-JP" sz="800" b="1" kern="100" dirty="0" smtClean="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solidFill>
                            <a:schemeClr val="bg1"/>
                          </a:solidFill>
                          <a:effectLst/>
                          <a:latin typeface="+mn-lt"/>
                          <a:ea typeface="ＭＳ 明朝" panose="02020609040205080304" pitchFamily="17" charset="-128"/>
                          <a:cs typeface="Times New Roman" panose="02020603050405020304" pitchFamily="18" charset="0"/>
                        </a:rPr>
                        <a:t>0.055</a:t>
                      </a:r>
                      <a:endParaRPr lang="ja-JP" sz="800" b="1" kern="100" dirty="0">
                        <a:solidFill>
                          <a:schemeClr val="bg1"/>
                        </a:solidFill>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21788">
                <a:tc>
                  <a:txBody>
                    <a:bodyPr/>
                    <a:lstStyle/>
                    <a:p>
                      <a:pPr algn="just">
                        <a:spcAft>
                          <a:spcPts val="0"/>
                        </a:spcAft>
                      </a:pPr>
                      <a:r>
                        <a:rPr lang="en-US" sz="800" kern="1800" dirty="0" smtClean="0">
                          <a:effectLst/>
                          <a:latin typeface="+mn-lt"/>
                        </a:rPr>
                        <a:t>Ankle</a:t>
                      </a:r>
                      <a:r>
                        <a:rPr lang="en-US" sz="800" kern="1800" baseline="0" dirty="0" smtClean="0">
                          <a:effectLst/>
                          <a:latin typeface="+mn-lt"/>
                        </a:rPr>
                        <a:t> </a:t>
                      </a:r>
                      <a:r>
                        <a:rPr lang="en-US" sz="800" kern="1800" dirty="0" smtClean="0">
                          <a:effectLst/>
                          <a:latin typeface="+mn-lt"/>
                        </a:rPr>
                        <a:t>Brachial Index </a:t>
                      </a:r>
                      <a:r>
                        <a:rPr lang="en-US" sz="800" kern="1800" baseline="0" dirty="0" smtClean="0">
                          <a:effectLst/>
                          <a:latin typeface="+mn-lt"/>
                        </a:rPr>
                        <a:t> </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sz="800" b="1" kern="100" dirty="0" smtClean="0">
                          <a:effectLst/>
                          <a:latin typeface="+mn-lt"/>
                        </a:rPr>
                        <a:t>0.66</a:t>
                      </a:r>
                      <a:r>
                        <a:rPr lang="en-US" altLang="ja-JP" sz="800" b="1" kern="100" dirty="0" smtClean="0">
                          <a:effectLst/>
                          <a:latin typeface="+mn-lt"/>
                        </a:rPr>
                        <a:t> ± </a:t>
                      </a:r>
                      <a:r>
                        <a:rPr lang="en-US" sz="800" b="1" kern="100" dirty="0" smtClean="0">
                          <a:effectLst/>
                          <a:latin typeface="+mn-lt"/>
                        </a:rPr>
                        <a:t>0.08</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0.64 </a:t>
                      </a:r>
                      <a:r>
                        <a:rPr lang="en-US" altLang="ja-JP" sz="800" b="1" kern="100" dirty="0" smtClean="0">
                          <a:effectLst/>
                          <a:latin typeface="+mn-lt"/>
                        </a:rPr>
                        <a:t>±0.09</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0.599</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2178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cap="none" normalizeH="0" baseline="0" dirty="0" smtClean="0">
                          <a:ln>
                            <a:noFill/>
                          </a:ln>
                          <a:solidFill>
                            <a:schemeClr val="tx1"/>
                          </a:solidFill>
                          <a:effectLst/>
                          <a:latin typeface="+mn-lt"/>
                          <a:ea typeface="+mn-ea"/>
                        </a:rPr>
                        <a:t>PAD</a:t>
                      </a:r>
                      <a:r>
                        <a:rPr kumimoji="1" lang="ja-JP" altLang="en-US" sz="800" b="1" i="0" u="none" strike="noStrike" cap="none" normalizeH="0" baseline="0" dirty="0" smtClean="0">
                          <a:ln>
                            <a:noFill/>
                          </a:ln>
                          <a:solidFill>
                            <a:schemeClr val="tx1"/>
                          </a:solidFill>
                          <a:effectLst/>
                          <a:latin typeface="+mn-lt"/>
                          <a:ea typeface="+mn-ea"/>
                        </a:rPr>
                        <a:t> </a:t>
                      </a:r>
                      <a:r>
                        <a:rPr kumimoji="1" lang="en-US" altLang="ja-JP" sz="800" b="1" i="0" u="none" strike="noStrike" cap="none" normalizeH="0" baseline="0" dirty="0" smtClean="0">
                          <a:ln>
                            <a:noFill/>
                          </a:ln>
                          <a:solidFill>
                            <a:schemeClr val="tx1"/>
                          </a:solidFill>
                          <a:effectLst/>
                          <a:latin typeface="+mn-lt"/>
                          <a:ea typeface="+mn-ea"/>
                        </a:rPr>
                        <a:t>clinical stage before EVT</a:t>
                      </a:r>
                      <a:endParaRPr kumimoji="1" lang="ja-JP" altLang="en-US" sz="800" b="1" i="0" u="none" strike="noStrike" cap="none" normalizeH="0" baseline="0" dirty="0" smtClean="0">
                        <a:ln>
                          <a:noFill/>
                        </a:ln>
                        <a:solidFill>
                          <a:schemeClr val="tx1"/>
                        </a:solidFill>
                        <a:effectLst/>
                        <a:latin typeface="+mn-lt"/>
                        <a:ea typeface="+mn-ea"/>
                      </a:endParaRPr>
                    </a:p>
                  </a:txBody>
                  <a:tcPr marL="101600" marR="101600" marT="26670" marB="26670" anchor="ctr"/>
                </a:tc>
                <a:tc>
                  <a:txBody>
                    <a:bodyPr/>
                    <a:lstStyle/>
                    <a:p>
                      <a:pPr algn="ctr">
                        <a:spcAft>
                          <a:spcPts val="0"/>
                        </a:spcAft>
                      </a:pP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0.424</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2178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cap="none" normalizeH="0" baseline="0" dirty="0" smtClean="0">
                          <a:ln>
                            <a:noFill/>
                          </a:ln>
                          <a:solidFill>
                            <a:schemeClr val="tx1"/>
                          </a:solidFill>
                          <a:effectLst/>
                          <a:latin typeface="+mn-lt"/>
                          <a:ea typeface="+mn-ea"/>
                        </a:rPr>
                        <a:t>     </a:t>
                      </a:r>
                      <a:r>
                        <a:rPr kumimoji="1" lang="en-US" altLang="ja-JP" sz="800" b="1" i="0" u="none" strike="noStrike" cap="none" normalizeH="0" baseline="0" dirty="0" err="1" smtClean="0">
                          <a:ln>
                            <a:noFill/>
                          </a:ln>
                          <a:solidFill>
                            <a:schemeClr val="tx1"/>
                          </a:solidFill>
                          <a:effectLst/>
                          <a:latin typeface="+mn-lt"/>
                          <a:ea typeface="+mn-ea"/>
                        </a:rPr>
                        <a:t>Ruterford</a:t>
                      </a:r>
                      <a:r>
                        <a:rPr kumimoji="1" lang="en-US" altLang="ja-JP" sz="800" b="1" i="0" u="none" strike="noStrike" cap="none" normalizeH="0" baseline="0" dirty="0" smtClean="0">
                          <a:ln>
                            <a:noFill/>
                          </a:ln>
                          <a:solidFill>
                            <a:schemeClr val="tx1"/>
                          </a:solidFill>
                          <a:effectLst/>
                          <a:latin typeface="+mn-lt"/>
                          <a:ea typeface="+mn-ea"/>
                        </a:rPr>
                        <a:t> 2</a:t>
                      </a:r>
                      <a:r>
                        <a:rPr lang="en-US" altLang="ja-JP" sz="800" kern="100" dirty="0" smtClean="0">
                          <a:effectLst/>
                          <a:latin typeface="+mn-lt"/>
                        </a:rPr>
                        <a:t>, n (%) </a:t>
                      </a:r>
                      <a:r>
                        <a:rPr kumimoji="1" lang="en-US" altLang="ja-JP" sz="800" b="1" i="0" u="none" strike="noStrike" cap="none" normalizeH="0" baseline="0" dirty="0" smtClean="0">
                          <a:ln>
                            <a:noFill/>
                          </a:ln>
                          <a:solidFill>
                            <a:schemeClr val="tx1"/>
                          </a:solidFill>
                          <a:effectLst/>
                          <a:latin typeface="+mn-lt"/>
                          <a:ea typeface="+mn-ea"/>
                        </a:rPr>
                        <a:t> </a:t>
                      </a:r>
                      <a:endParaRPr kumimoji="1" lang="ja-JP" altLang="en-US" sz="800" b="1" i="0" u="none" strike="noStrike" cap="none" normalizeH="0" baseline="0" dirty="0" smtClean="0">
                        <a:ln>
                          <a:noFill/>
                        </a:ln>
                        <a:solidFill>
                          <a:schemeClr val="tx1"/>
                        </a:solidFill>
                        <a:effectLst/>
                        <a:latin typeface="+mn-lt"/>
                        <a:ea typeface="+mn-ea"/>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3 (13.6)</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1 (33.3)</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2178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cap="none" normalizeH="0" baseline="0" dirty="0" smtClean="0">
                          <a:ln>
                            <a:noFill/>
                          </a:ln>
                          <a:solidFill>
                            <a:schemeClr val="tx1"/>
                          </a:solidFill>
                          <a:effectLst/>
                          <a:latin typeface="+mn-lt"/>
                          <a:ea typeface="+mn-ea"/>
                        </a:rPr>
                        <a:t>     </a:t>
                      </a:r>
                      <a:r>
                        <a:rPr kumimoji="1" lang="en-US" altLang="ja-JP" sz="800" b="1" i="0" u="none" strike="noStrike" cap="none" normalizeH="0" baseline="0" dirty="0" err="1" smtClean="0">
                          <a:ln>
                            <a:noFill/>
                          </a:ln>
                          <a:solidFill>
                            <a:schemeClr val="tx1"/>
                          </a:solidFill>
                          <a:effectLst/>
                          <a:latin typeface="+mn-lt"/>
                          <a:ea typeface="+mn-ea"/>
                        </a:rPr>
                        <a:t>Ruterford</a:t>
                      </a:r>
                      <a:r>
                        <a:rPr kumimoji="1" lang="en-US" altLang="ja-JP" sz="800" b="1" i="0" u="none" strike="noStrike" cap="none" normalizeH="0" baseline="0" dirty="0" smtClean="0">
                          <a:ln>
                            <a:noFill/>
                          </a:ln>
                          <a:solidFill>
                            <a:schemeClr val="tx1"/>
                          </a:solidFill>
                          <a:effectLst/>
                          <a:latin typeface="+mn-lt"/>
                          <a:ea typeface="+mn-ea"/>
                        </a:rPr>
                        <a:t> 3</a:t>
                      </a:r>
                      <a:r>
                        <a:rPr lang="en-US" altLang="ja-JP" sz="800" kern="100" dirty="0" smtClean="0">
                          <a:effectLst/>
                          <a:latin typeface="+mn-lt"/>
                        </a:rPr>
                        <a:t>, n (%) </a:t>
                      </a:r>
                      <a:r>
                        <a:rPr kumimoji="1" lang="en-US" altLang="ja-JP" sz="800" b="1" i="0" u="none" strike="noStrike" cap="none" normalizeH="0" baseline="0" dirty="0" smtClean="0">
                          <a:ln>
                            <a:noFill/>
                          </a:ln>
                          <a:solidFill>
                            <a:schemeClr val="tx1"/>
                          </a:solidFill>
                          <a:effectLst/>
                          <a:latin typeface="+mn-lt"/>
                          <a:ea typeface="+mn-ea"/>
                        </a:rPr>
                        <a:t> </a:t>
                      </a:r>
                      <a:endParaRPr kumimoji="1" lang="ja-JP" altLang="en-US" sz="800" b="1" i="0" u="none" strike="noStrike" cap="none" normalizeH="0" baseline="0" dirty="0" smtClean="0">
                        <a:ln>
                          <a:noFill/>
                        </a:ln>
                        <a:solidFill>
                          <a:schemeClr val="tx1"/>
                        </a:solidFill>
                        <a:effectLst/>
                        <a:latin typeface="+mn-lt"/>
                        <a:ea typeface="+mn-ea"/>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19 (86.4)</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1 (33.3)</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2178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cap="none" normalizeH="0" baseline="0" dirty="0" smtClean="0">
                          <a:ln>
                            <a:noFill/>
                          </a:ln>
                          <a:solidFill>
                            <a:schemeClr val="tx1"/>
                          </a:solidFill>
                          <a:effectLst/>
                          <a:latin typeface="+mn-lt"/>
                          <a:ea typeface="+mn-ea"/>
                        </a:rPr>
                        <a:t>     </a:t>
                      </a:r>
                      <a:r>
                        <a:rPr kumimoji="1" lang="en-US" altLang="ja-JP" sz="800" b="1" i="0" u="none" strike="noStrike" cap="none" normalizeH="0" baseline="0" dirty="0" err="1" smtClean="0">
                          <a:ln>
                            <a:noFill/>
                          </a:ln>
                          <a:solidFill>
                            <a:schemeClr val="tx1"/>
                          </a:solidFill>
                          <a:effectLst/>
                          <a:latin typeface="+mn-lt"/>
                          <a:ea typeface="+mn-ea"/>
                        </a:rPr>
                        <a:t>Ruterford</a:t>
                      </a:r>
                      <a:r>
                        <a:rPr kumimoji="1" lang="en-US" altLang="ja-JP" sz="800" b="1" i="0" u="none" strike="noStrike" cap="none" normalizeH="0" baseline="0" dirty="0" smtClean="0">
                          <a:ln>
                            <a:noFill/>
                          </a:ln>
                          <a:solidFill>
                            <a:schemeClr val="tx1"/>
                          </a:solidFill>
                          <a:effectLst/>
                          <a:latin typeface="+mn-lt"/>
                          <a:ea typeface="+mn-ea"/>
                        </a:rPr>
                        <a:t> 4</a:t>
                      </a:r>
                      <a:r>
                        <a:rPr lang="en-US" altLang="ja-JP" sz="800" kern="100" dirty="0" smtClean="0">
                          <a:effectLst/>
                          <a:latin typeface="+mn-lt"/>
                        </a:rPr>
                        <a:t>, n (%) </a:t>
                      </a:r>
                      <a:r>
                        <a:rPr kumimoji="1" lang="en-US" altLang="ja-JP" sz="800" b="1" i="0" u="none" strike="noStrike" cap="none" normalizeH="0" baseline="0" dirty="0" smtClean="0">
                          <a:ln>
                            <a:noFill/>
                          </a:ln>
                          <a:solidFill>
                            <a:schemeClr val="tx1"/>
                          </a:solidFill>
                          <a:effectLst/>
                          <a:latin typeface="+mn-lt"/>
                          <a:ea typeface="+mn-ea"/>
                        </a:rPr>
                        <a:t> </a:t>
                      </a:r>
                      <a:endParaRPr kumimoji="1" lang="ja-JP" altLang="en-US" sz="800" b="1" i="0" u="none" strike="noStrike" cap="none" normalizeH="0" baseline="0" dirty="0" smtClean="0">
                        <a:ln>
                          <a:noFill/>
                        </a:ln>
                        <a:solidFill>
                          <a:schemeClr val="tx1"/>
                        </a:solidFill>
                        <a:effectLst/>
                        <a:latin typeface="+mn-lt"/>
                        <a:ea typeface="+mn-ea"/>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 (0)</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 (0)</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21788">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cap="none" normalizeH="0" baseline="0" dirty="0" smtClean="0">
                          <a:ln>
                            <a:noFill/>
                          </a:ln>
                          <a:solidFill>
                            <a:schemeClr val="tx1"/>
                          </a:solidFill>
                          <a:effectLst/>
                          <a:latin typeface="+mn-lt"/>
                          <a:ea typeface="+mn-ea"/>
                        </a:rPr>
                        <a:t>     </a:t>
                      </a:r>
                      <a:r>
                        <a:rPr kumimoji="1" lang="en-US" altLang="ja-JP" sz="800" b="1" i="0" u="none" strike="noStrike" cap="none" normalizeH="0" baseline="0" dirty="0" err="1" smtClean="0">
                          <a:ln>
                            <a:noFill/>
                          </a:ln>
                          <a:solidFill>
                            <a:schemeClr val="tx1"/>
                          </a:solidFill>
                          <a:effectLst/>
                          <a:latin typeface="+mn-lt"/>
                          <a:ea typeface="+mn-ea"/>
                        </a:rPr>
                        <a:t>Ruterford</a:t>
                      </a:r>
                      <a:r>
                        <a:rPr kumimoji="1" lang="en-US" altLang="ja-JP" sz="800" b="1" i="0" u="none" strike="noStrike" cap="none" normalizeH="0" baseline="0" dirty="0" smtClean="0">
                          <a:ln>
                            <a:noFill/>
                          </a:ln>
                          <a:solidFill>
                            <a:schemeClr val="tx1"/>
                          </a:solidFill>
                          <a:effectLst/>
                          <a:latin typeface="+mn-lt"/>
                          <a:ea typeface="+mn-ea"/>
                        </a:rPr>
                        <a:t> 5</a:t>
                      </a:r>
                      <a:r>
                        <a:rPr lang="en-US" altLang="ja-JP" sz="800" kern="100" dirty="0" smtClean="0">
                          <a:effectLst/>
                          <a:latin typeface="+mn-lt"/>
                        </a:rPr>
                        <a:t>, n (%) </a:t>
                      </a:r>
                      <a:endParaRPr kumimoji="1" lang="ja-JP" altLang="en-US" sz="800" b="1" i="0" u="none" strike="noStrike" cap="none" normalizeH="0" baseline="0" dirty="0" smtClean="0">
                        <a:ln>
                          <a:noFill/>
                        </a:ln>
                        <a:solidFill>
                          <a:schemeClr val="tx1"/>
                        </a:solidFill>
                        <a:effectLst/>
                        <a:latin typeface="+mn-lt"/>
                        <a:ea typeface="+mn-ea"/>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 (0)</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1 (33.3)</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bl>
          </a:graphicData>
        </a:graphic>
      </p:graphicFrame>
      <p:sp>
        <p:nvSpPr>
          <p:cNvPr id="11" name="テキスト ボックス 10"/>
          <p:cNvSpPr txBox="1"/>
          <p:nvPr/>
        </p:nvSpPr>
        <p:spPr>
          <a:xfrm>
            <a:off x="-2896" y="1750959"/>
            <a:ext cx="5054918" cy="646331"/>
          </a:xfrm>
          <a:prstGeom prst="rect">
            <a:avLst/>
          </a:prstGeom>
          <a:noFill/>
        </p:spPr>
        <p:txBody>
          <a:bodyPr wrap="square" rtlCol="0">
            <a:spAutoFit/>
          </a:bodyPr>
          <a:lstStyle/>
          <a:p>
            <a:pPr algn="ctr"/>
            <a:r>
              <a:rPr lang="en-US" altLang="ja-JP" b="1" dirty="0" smtClean="0">
                <a:solidFill>
                  <a:srgbClr val="E9E9BD"/>
                </a:solidFill>
              </a:rPr>
              <a:t> </a:t>
            </a:r>
            <a:r>
              <a:rPr lang="en-US" altLang="ja-JP" b="1" dirty="0">
                <a:solidFill>
                  <a:srgbClr val="E9E9BD"/>
                </a:solidFill>
              </a:rPr>
              <a:t>Patient </a:t>
            </a:r>
            <a:r>
              <a:rPr lang="en-US" altLang="ja-JP" b="1" dirty="0" smtClean="0">
                <a:solidFill>
                  <a:srgbClr val="E9E9BD"/>
                </a:solidFill>
              </a:rPr>
              <a:t>Characteristics </a:t>
            </a:r>
            <a:endParaRPr lang="ja-JP" altLang="ja-JP" dirty="0">
              <a:solidFill>
                <a:srgbClr val="E9E9BD"/>
              </a:solidFill>
            </a:endParaRPr>
          </a:p>
          <a:p>
            <a:pPr algn="ctr"/>
            <a:endParaRPr kumimoji="1" lang="ja-JP" altLang="en-US" dirty="0">
              <a:solidFill>
                <a:srgbClr val="E9E9BD"/>
              </a:solidFill>
            </a:endParaRPr>
          </a:p>
        </p:txBody>
      </p:sp>
      <p:sp>
        <p:nvSpPr>
          <p:cNvPr id="9" name="タイトル 1"/>
          <p:cNvSpPr txBox="1">
            <a:spLocks/>
          </p:cNvSpPr>
          <p:nvPr/>
        </p:nvSpPr>
        <p:spPr bwMode="hidden">
          <a:xfrm>
            <a:off x="-288925" y="-387424"/>
            <a:ext cx="9432925" cy="1676400"/>
          </a:xfrm>
          <a:prstGeom prst="rect">
            <a:avLst/>
          </a:prstGeom>
          <a:noFill/>
          <a:ln w="9525">
            <a:noFill/>
            <a:miter lim="800000"/>
            <a:headEnd/>
            <a:tailEnd/>
          </a:ln>
          <a:effectLst>
            <a:outerShdw dist="35921" dir="2700000" algn="ctr" rotWithShape="0">
              <a:schemeClr val="bg1"/>
            </a:outerShdw>
          </a:effectLst>
        </p:spPr>
        <p:txBody>
          <a:bodyPr vert="horz" wrap="square" lIns="91440" tIns="45720" rIns="91440" bIns="45720" numCol="1" anchor="b" anchorCtr="0" compatLnSpc="1">
            <a:prstTxWarp prst="textNoShape">
              <a:avLst/>
            </a:prstTxWarp>
            <a:normAutofit/>
          </a:bodyPr>
          <a:lstStyle>
            <a:lvl1pPr algn="ctr" rtl="0" eaLnBrk="0" fontAlgn="base" hangingPunct="0">
              <a:lnSpc>
                <a:spcPct val="85000"/>
              </a:lnSpc>
              <a:spcBef>
                <a:spcPct val="0"/>
              </a:spcBef>
              <a:spcAft>
                <a:spcPct val="0"/>
              </a:spcAft>
              <a:defRPr sz="4200" b="1">
                <a:solidFill>
                  <a:srgbClr val="FFFF00"/>
                </a:solidFill>
                <a:latin typeface="+mj-lt"/>
                <a:ea typeface="+mj-ea"/>
                <a:cs typeface="+mj-cs"/>
              </a:defRPr>
            </a:lvl1pPr>
            <a:lvl2pPr algn="ctr" rtl="0" eaLnBrk="0" fontAlgn="base" hangingPunct="0">
              <a:lnSpc>
                <a:spcPct val="85000"/>
              </a:lnSpc>
              <a:spcBef>
                <a:spcPct val="0"/>
              </a:spcBef>
              <a:spcAft>
                <a:spcPct val="0"/>
              </a:spcAft>
              <a:defRPr sz="4200" b="1">
                <a:solidFill>
                  <a:srgbClr val="FFFF00"/>
                </a:solidFill>
                <a:latin typeface="Arial" pitchFamily="34" charset="0"/>
                <a:ea typeface="ＭＳ Ｐゴシック" pitchFamily="50" charset="-128"/>
              </a:defRPr>
            </a:lvl2pPr>
            <a:lvl3pPr algn="ctr" rtl="0" eaLnBrk="0" fontAlgn="base" hangingPunct="0">
              <a:lnSpc>
                <a:spcPct val="85000"/>
              </a:lnSpc>
              <a:spcBef>
                <a:spcPct val="0"/>
              </a:spcBef>
              <a:spcAft>
                <a:spcPct val="0"/>
              </a:spcAft>
              <a:defRPr sz="4200" b="1">
                <a:solidFill>
                  <a:srgbClr val="FFFF00"/>
                </a:solidFill>
                <a:latin typeface="Arial" pitchFamily="34" charset="0"/>
                <a:ea typeface="ＭＳ Ｐゴシック" pitchFamily="50" charset="-128"/>
              </a:defRPr>
            </a:lvl3pPr>
            <a:lvl4pPr algn="ctr" rtl="0" eaLnBrk="0" fontAlgn="base" hangingPunct="0">
              <a:lnSpc>
                <a:spcPct val="85000"/>
              </a:lnSpc>
              <a:spcBef>
                <a:spcPct val="0"/>
              </a:spcBef>
              <a:spcAft>
                <a:spcPct val="0"/>
              </a:spcAft>
              <a:defRPr sz="4200" b="1">
                <a:solidFill>
                  <a:srgbClr val="FFFF00"/>
                </a:solidFill>
                <a:latin typeface="Arial" pitchFamily="34" charset="0"/>
                <a:ea typeface="ＭＳ Ｐゴシック" pitchFamily="50" charset="-128"/>
              </a:defRPr>
            </a:lvl4pPr>
            <a:lvl5pPr algn="ctr" rtl="0" eaLnBrk="0" fontAlgn="base" hangingPunct="0">
              <a:lnSpc>
                <a:spcPct val="85000"/>
              </a:lnSpc>
              <a:spcBef>
                <a:spcPct val="0"/>
              </a:spcBef>
              <a:spcAft>
                <a:spcPct val="0"/>
              </a:spcAft>
              <a:defRPr sz="4200" b="1">
                <a:solidFill>
                  <a:srgbClr val="FFFF00"/>
                </a:solidFill>
                <a:latin typeface="Arial" pitchFamily="34" charset="0"/>
                <a:ea typeface="ＭＳ Ｐゴシック" pitchFamily="50" charset="-128"/>
              </a:defRPr>
            </a:lvl5pPr>
            <a:lvl6pPr marL="457200" algn="ctr" rtl="0" eaLnBrk="0" fontAlgn="base" hangingPunct="0">
              <a:lnSpc>
                <a:spcPct val="85000"/>
              </a:lnSpc>
              <a:spcBef>
                <a:spcPct val="0"/>
              </a:spcBef>
              <a:spcAft>
                <a:spcPct val="0"/>
              </a:spcAft>
              <a:defRPr sz="4200" b="1">
                <a:solidFill>
                  <a:srgbClr val="FFFF00"/>
                </a:solidFill>
                <a:latin typeface="Arial" pitchFamily="34" charset="0"/>
                <a:ea typeface="ＭＳ Ｐゴシック" pitchFamily="50" charset="-128"/>
              </a:defRPr>
            </a:lvl6pPr>
            <a:lvl7pPr marL="914400" algn="ctr" rtl="0" eaLnBrk="0" fontAlgn="base" hangingPunct="0">
              <a:lnSpc>
                <a:spcPct val="85000"/>
              </a:lnSpc>
              <a:spcBef>
                <a:spcPct val="0"/>
              </a:spcBef>
              <a:spcAft>
                <a:spcPct val="0"/>
              </a:spcAft>
              <a:defRPr sz="4200" b="1">
                <a:solidFill>
                  <a:srgbClr val="FFFF00"/>
                </a:solidFill>
                <a:latin typeface="Arial" pitchFamily="34" charset="0"/>
                <a:ea typeface="ＭＳ Ｐゴシック" pitchFamily="50" charset="-128"/>
              </a:defRPr>
            </a:lvl7pPr>
            <a:lvl8pPr marL="1371600" algn="ctr" rtl="0" eaLnBrk="0" fontAlgn="base" hangingPunct="0">
              <a:lnSpc>
                <a:spcPct val="85000"/>
              </a:lnSpc>
              <a:spcBef>
                <a:spcPct val="0"/>
              </a:spcBef>
              <a:spcAft>
                <a:spcPct val="0"/>
              </a:spcAft>
              <a:defRPr sz="4200" b="1">
                <a:solidFill>
                  <a:srgbClr val="FFFF00"/>
                </a:solidFill>
                <a:latin typeface="Arial" pitchFamily="34" charset="0"/>
                <a:ea typeface="ＭＳ Ｐゴシック" pitchFamily="50" charset="-128"/>
              </a:defRPr>
            </a:lvl8pPr>
            <a:lvl9pPr marL="1828800" algn="ctr" rtl="0" eaLnBrk="0" fontAlgn="base" hangingPunct="0">
              <a:lnSpc>
                <a:spcPct val="85000"/>
              </a:lnSpc>
              <a:spcBef>
                <a:spcPct val="0"/>
              </a:spcBef>
              <a:spcAft>
                <a:spcPct val="0"/>
              </a:spcAft>
              <a:defRPr sz="4200" b="1">
                <a:solidFill>
                  <a:srgbClr val="FFFF00"/>
                </a:solidFill>
                <a:latin typeface="Arial" pitchFamily="34" charset="0"/>
                <a:ea typeface="ＭＳ Ｐゴシック" pitchFamily="50" charset="-128"/>
              </a:defRPr>
            </a:lvl9pPr>
          </a:lstStyle>
          <a:p>
            <a:r>
              <a:rPr kumimoji="0" lang="en-US" altLang="ja-JP" sz="4400" b="0" kern="0" dirty="0" smtClean="0">
                <a:latin typeface="Times New Roman" panose="02020603050405020304" pitchFamily="18" charset="0"/>
                <a:cs typeface="Times New Roman" panose="02020603050405020304" pitchFamily="18" charset="0"/>
              </a:rPr>
              <a:t>Predictors for re-restenosis </a:t>
            </a:r>
            <a:endParaRPr kumimoji="1" lang="ja-JP" altLang="en-US" sz="4400" b="0"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6142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nvPr>
        </p:nvGraphicFramePr>
        <p:xfrm>
          <a:off x="4707172" y="1889896"/>
          <a:ext cx="4187852" cy="3128520"/>
        </p:xfrm>
        <a:graphic>
          <a:graphicData uri="http://schemas.openxmlformats.org/drawingml/2006/table">
            <a:tbl>
              <a:tblPr firstRow="1" firstCol="1" bandRow="1">
                <a:tableStyleId>{5C22544A-7EE6-4342-B048-85BDC9FD1C3A}</a:tableStyleId>
              </a:tblPr>
              <a:tblGrid>
                <a:gridCol w="1437920"/>
                <a:gridCol w="916644"/>
                <a:gridCol w="916644"/>
                <a:gridCol w="916644"/>
              </a:tblGrid>
              <a:tr h="360038">
                <a:tc>
                  <a:txBody>
                    <a:bodyPr/>
                    <a:lstStyle/>
                    <a:p>
                      <a:endParaRPr lang="ja-JP" sz="800" kern="100" dirty="0">
                        <a:effectLst/>
                        <a:latin typeface="+mn-lt"/>
                      </a:endParaRPr>
                    </a:p>
                  </a:txBody>
                  <a:tcPr marL="101600" marR="101600" marT="26670" marB="26670" anchor="ctr"/>
                </a:tc>
                <a:tc>
                  <a:txBody>
                    <a:bodyPr/>
                    <a:lstStyle/>
                    <a:p>
                      <a:pPr algn="ctr">
                        <a:spcAft>
                          <a:spcPts val="0"/>
                        </a:spcAft>
                      </a:pPr>
                      <a:r>
                        <a:rPr lang="en-US" sz="800" kern="100" dirty="0" smtClean="0">
                          <a:effectLst/>
                          <a:latin typeface="+mn-lt"/>
                        </a:rPr>
                        <a:t>Non</a:t>
                      </a:r>
                      <a:r>
                        <a:rPr lang="en-US" sz="800" kern="100" baseline="0" dirty="0" smtClean="0">
                          <a:effectLst/>
                          <a:latin typeface="+mn-lt"/>
                        </a:rPr>
                        <a:t> ISR</a:t>
                      </a:r>
                      <a:r>
                        <a:rPr lang="en-US" sz="800" kern="100" dirty="0" smtClean="0">
                          <a:effectLst/>
                          <a:latin typeface="+mn-lt"/>
                        </a:rPr>
                        <a:t> n=22</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kern="100" dirty="0" smtClean="0">
                          <a:effectLst/>
                          <a:latin typeface="+mn-lt"/>
                          <a:ea typeface="ＭＳ 明朝" panose="02020609040205080304" pitchFamily="17" charset="-128"/>
                          <a:cs typeface="Times New Roman" panose="02020603050405020304" pitchFamily="18" charset="0"/>
                        </a:rPr>
                        <a:t>ISR n=3</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kern="100" dirty="0" smtClean="0">
                          <a:effectLst/>
                          <a:latin typeface="+mn-lt"/>
                          <a:ea typeface="ＭＳ 明朝" panose="02020609040205080304" pitchFamily="17" charset="-128"/>
                          <a:cs typeface="Times New Roman" panose="02020603050405020304" pitchFamily="18" charset="0"/>
                        </a:rPr>
                        <a:t>P value</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7180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800" kern="100" dirty="0" smtClean="0">
                          <a:effectLst/>
                          <a:latin typeface="+mn-lt"/>
                          <a:ea typeface="ＭＳ 明朝" panose="02020609040205080304" pitchFamily="17" charset="-128"/>
                          <a:cs typeface="Times New Roman" panose="02020603050405020304" pitchFamily="18" charset="0"/>
                        </a:rPr>
                        <a:t>Kind</a:t>
                      </a:r>
                      <a:r>
                        <a:rPr lang="en-US" altLang="ja-JP" sz="800" kern="100" baseline="0" dirty="0" smtClean="0">
                          <a:effectLst/>
                          <a:latin typeface="+mn-lt"/>
                          <a:ea typeface="ＭＳ 明朝" panose="02020609040205080304" pitchFamily="17" charset="-128"/>
                          <a:cs typeface="Times New Roman" panose="02020603050405020304" pitchFamily="18" charset="0"/>
                        </a:rPr>
                        <a:t> of STENT</a:t>
                      </a:r>
                      <a:endParaRPr lang="ja-JP" altLang="ja-JP" sz="800" kern="100" dirty="0" smtClean="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800" b="1" kern="100" dirty="0" smtClean="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800" b="1" kern="100" dirty="0" smtClean="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b="1" kern="100" dirty="0" smtClean="0">
                          <a:effectLst/>
                          <a:latin typeface="+mn-lt"/>
                          <a:ea typeface="ＭＳ 明朝" panose="02020609040205080304" pitchFamily="17" charset="-128"/>
                          <a:cs typeface="Times New Roman" panose="02020603050405020304" pitchFamily="18" charset="0"/>
                        </a:rPr>
                        <a:t>0.535</a:t>
                      </a:r>
                      <a:endParaRPr lang="ja-JP" altLang="ja-JP" sz="800" b="1" kern="100" dirty="0" smtClean="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71804">
                <a:tc>
                  <a:txBody>
                    <a:bodyPr/>
                    <a:lstStyle/>
                    <a:p>
                      <a:pPr algn="just">
                        <a:spcAft>
                          <a:spcPts val="0"/>
                        </a:spcAft>
                      </a:pPr>
                      <a:r>
                        <a:rPr lang="en-US" sz="800" kern="1800" dirty="0" smtClean="0">
                          <a:effectLst/>
                          <a:latin typeface="+mn-lt"/>
                        </a:rPr>
                        <a:t>   </a:t>
                      </a:r>
                      <a:r>
                        <a:rPr lang="en-US" sz="800" kern="1800" baseline="0" dirty="0" smtClean="0">
                          <a:effectLst/>
                          <a:latin typeface="+mn-lt"/>
                        </a:rPr>
                        <a:t> </a:t>
                      </a:r>
                      <a:r>
                        <a:rPr lang="en-US" sz="800" kern="1800" dirty="0" err="1" smtClean="0">
                          <a:effectLst/>
                          <a:latin typeface="+mn-lt"/>
                        </a:rPr>
                        <a:t>Luminexx</a:t>
                      </a:r>
                      <a:r>
                        <a:rPr lang="en-US" sz="800" kern="1800" dirty="0" smtClean="0">
                          <a:effectLst/>
                          <a:latin typeface="+mn-lt"/>
                        </a:rPr>
                        <a:t>,</a:t>
                      </a:r>
                      <a:r>
                        <a:rPr lang="en-US" sz="800" kern="1800" baseline="0" dirty="0" smtClean="0">
                          <a:effectLst/>
                          <a:latin typeface="+mn-lt"/>
                        </a:rPr>
                        <a:t> n (%)</a:t>
                      </a:r>
                      <a:r>
                        <a:rPr lang="en-US" sz="800" kern="100" dirty="0" smtClean="0">
                          <a:effectLst/>
                          <a:latin typeface="+mn-lt"/>
                        </a:rPr>
                        <a:t> </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sz="800" b="1" kern="100" dirty="0" smtClean="0">
                          <a:effectLst/>
                          <a:latin typeface="+mn-lt"/>
                        </a:rPr>
                        <a:t>17 (77.3)</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3 (100)</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0.230</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7180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800" kern="1800" dirty="0" smtClean="0">
                          <a:effectLst/>
                          <a:latin typeface="+mn-lt"/>
                        </a:rPr>
                        <a:t>    SMART</a:t>
                      </a:r>
                      <a:r>
                        <a:rPr lang="en-US" altLang="ja-JP" sz="800" kern="100" dirty="0" smtClean="0">
                          <a:effectLst/>
                          <a:latin typeface="+mn-lt"/>
                        </a:rPr>
                        <a:t>, n (%) </a:t>
                      </a:r>
                      <a:endParaRPr lang="ja-JP" altLang="ja-JP" sz="800" kern="100" dirty="0" smtClean="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7 (31.9)</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2 (66.7)</a:t>
                      </a: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0.249</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7180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800" kern="1800" dirty="0" smtClean="0">
                          <a:effectLst/>
                          <a:latin typeface="+mn-lt"/>
                        </a:rPr>
                        <a:t>    </a:t>
                      </a:r>
                      <a:r>
                        <a:rPr lang="en-US" altLang="ja-JP" sz="800" kern="1800" dirty="0" err="1" smtClean="0">
                          <a:effectLst/>
                          <a:latin typeface="+mn-lt"/>
                        </a:rPr>
                        <a:t>Zilver</a:t>
                      </a:r>
                      <a:r>
                        <a:rPr lang="en-US" altLang="ja-JP" sz="800" kern="1800" baseline="0" dirty="0" smtClean="0">
                          <a:effectLst/>
                          <a:latin typeface="+mn-lt"/>
                        </a:rPr>
                        <a:t> 518</a:t>
                      </a:r>
                      <a:r>
                        <a:rPr lang="en-US" altLang="ja-JP" sz="800" kern="100" dirty="0" smtClean="0">
                          <a:effectLst/>
                          <a:latin typeface="+mn-lt"/>
                        </a:rPr>
                        <a:t>, n (%) </a:t>
                      </a:r>
                      <a:endParaRPr lang="ja-JP" altLang="ja-JP" sz="800" kern="100" dirty="0" smtClean="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2 (9.10)</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 (0)</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0.467</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7180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800" kern="1800" dirty="0" smtClean="0">
                          <a:effectLst/>
                          <a:latin typeface="+mn-lt"/>
                        </a:rPr>
                        <a:t>    </a:t>
                      </a:r>
                      <a:r>
                        <a:rPr lang="en-US" altLang="ja-JP" sz="800" kern="1800" dirty="0" err="1" smtClean="0">
                          <a:effectLst/>
                          <a:latin typeface="+mn-lt"/>
                        </a:rPr>
                        <a:t>Zilver</a:t>
                      </a:r>
                      <a:r>
                        <a:rPr lang="en-US" altLang="ja-JP" sz="800" kern="1800" baseline="0" dirty="0" smtClean="0">
                          <a:effectLst/>
                          <a:latin typeface="+mn-lt"/>
                        </a:rPr>
                        <a:t> PTX</a:t>
                      </a:r>
                      <a:r>
                        <a:rPr lang="en-US" altLang="ja-JP" sz="800" kern="100" dirty="0" smtClean="0">
                          <a:effectLst/>
                          <a:latin typeface="+mn-lt"/>
                        </a:rPr>
                        <a:t>, n (%) </a:t>
                      </a:r>
                      <a:r>
                        <a:rPr lang="en-US" sz="800" kern="1800" dirty="0" smtClean="0">
                          <a:effectLst/>
                          <a:latin typeface="+mn-lt"/>
                        </a:rPr>
                        <a:t> </a:t>
                      </a:r>
                      <a:r>
                        <a:rPr lang="en-US" sz="800" kern="1800" baseline="0" dirty="0" smtClean="0">
                          <a:effectLst/>
                          <a:latin typeface="+mn-lt"/>
                        </a:rPr>
                        <a:t> </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mn-ea"/>
                          <a:cs typeface="+mn-cs"/>
                        </a:rPr>
                        <a:t>1</a:t>
                      </a:r>
                      <a:r>
                        <a:rPr lang="en-US" altLang="ja-JP" sz="800" b="1" kern="100" baseline="0" dirty="0" smtClean="0">
                          <a:effectLst/>
                          <a:latin typeface="+mn-lt"/>
                          <a:ea typeface="+mn-ea"/>
                          <a:cs typeface="+mn-cs"/>
                        </a:rPr>
                        <a:t> (4.55)</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 (0)</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0.609</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7180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cap="none" normalizeH="0" baseline="0" dirty="0" smtClean="0">
                          <a:ln>
                            <a:noFill/>
                          </a:ln>
                          <a:solidFill>
                            <a:schemeClr val="tx1"/>
                          </a:solidFill>
                          <a:effectLst/>
                          <a:latin typeface="+mn-lt"/>
                          <a:ea typeface="+mn-ea"/>
                        </a:rPr>
                        <a:t>Mixed STENT, n(%)</a:t>
                      </a:r>
                      <a:endParaRPr kumimoji="1" lang="ja-JP" altLang="en-US" sz="800" b="1" i="0" u="none" strike="noStrike" cap="none" normalizeH="0" baseline="0" dirty="0" smtClean="0">
                        <a:ln>
                          <a:noFill/>
                        </a:ln>
                        <a:solidFill>
                          <a:schemeClr val="tx1"/>
                        </a:solidFill>
                        <a:effectLst/>
                        <a:latin typeface="+mn-lt"/>
                        <a:ea typeface="+mn-ea"/>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5 (18.5)</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2 (66.7)</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solidFill>
                            <a:srgbClr val="FF0000"/>
                          </a:solidFill>
                          <a:effectLst/>
                          <a:latin typeface="+mn-lt"/>
                          <a:ea typeface="ＭＳ 明朝" panose="02020609040205080304" pitchFamily="17" charset="-128"/>
                          <a:cs typeface="Times New Roman" panose="02020603050405020304" pitchFamily="18" charset="0"/>
                        </a:rPr>
                        <a:t>0.031</a:t>
                      </a:r>
                      <a:endParaRPr lang="ja-JP" sz="800" b="1" kern="100" dirty="0">
                        <a:solidFill>
                          <a:srgbClr val="FF0000"/>
                        </a:solidFill>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7180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cap="none" normalizeH="0" baseline="0" dirty="0" smtClean="0">
                          <a:ln>
                            <a:noFill/>
                          </a:ln>
                          <a:solidFill>
                            <a:schemeClr val="tx1"/>
                          </a:solidFill>
                          <a:effectLst/>
                          <a:latin typeface="+mn-lt"/>
                          <a:ea typeface="+mn-ea"/>
                        </a:rPr>
                        <a:t>STENT Diameter</a:t>
                      </a:r>
                      <a:endParaRPr kumimoji="1" lang="ja-JP" altLang="en-US" sz="800" b="1" i="0" u="none" strike="noStrike" cap="none" normalizeH="0" baseline="0" dirty="0" smtClean="0">
                        <a:ln>
                          <a:noFill/>
                        </a:ln>
                        <a:solidFill>
                          <a:schemeClr val="tx1"/>
                        </a:solidFill>
                        <a:effectLst/>
                        <a:latin typeface="+mn-lt"/>
                        <a:ea typeface="+mn-ea"/>
                      </a:endParaRPr>
                    </a:p>
                  </a:txBody>
                  <a:tcPr marL="101600" marR="101600" marT="26670" marB="26670" anchor="ctr"/>
                </a:tc>
                <a:tc>
                  <a:txBody>
                    <a:bodyPr/>
                    <a:lstStyle/>
                    <a:p>
                      <a:pPr algn="ctr">
                        <a:spcAft>
                          <a:spcPts val="0"/>
                        </a:spcAft>
                      </a:pP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376607">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cap="none" normalizeH="0" baseline="0" dirty="0" smtClean="0">
                          <a:ln>
                            <a:noFill/>
                          </a:ln>
                          <a:solidFill>
                            <a:schemeClr val="tx1"/>
                          </a:solidFill>
                          <a:effectLst/>
                          <a:latin typeface="+mn-lt"/>
                          <a:ea typeface="+mn-ea"/>
                        </a:rPr>
                        <a:t>     6mm only</a:t>
                      </a:r>
                      <a:r>
                        <a:rPr lang="en-US" altLang="ja-JP" sz="800" kern="100" dirty="0" smtClean="0">
                          <a:effectLst/>
                          <a:latin typeface="+mn-lt"/>
                        </a:rPr>
                        <a:t>, n (%) </a:t>
                      </a:r>
                      <a:r>
                        <a:rPr kumimoji="1" lang="en-US" altLang="ja-JP" sz="800" b="1" i="0" u="none" strike="noStrike" cap="none" normalizeH="0" baseline="0" dirty="0" smtClean="0">
                          <a:ln>
                            <a:noFill/>
                          </a:ln>
                          <a:solidFill>
                            <a:schemeClr val="tx1"/>
                          </a:solidFill>
                          <a:effectLst/>
                          <a:latin typeface="+mn-lt"/>
                          <a:ea typeface="+mn-ea"/>
                        </a:rPr>
                        <a:t> </a:t>
                      </a:r>
                      <a:endParaRPr kumimoji="1" lang="ja-JP" altLang="en-US" sz="800" b="1" i="0" u="none" strike="noStrike" cap="none" normalizeH="0" baseline="0" dirty="0" smtClean="0">
                        <a:ln>
                          <a:noFill/>
                        </a:ln>
                        <a:solidFill>
                          <a:schemeClr val="tx1"/>
                        </a:solidFill>
                        <a:effectLst/>
                        <a:latin typeface="+mn-lt"/>
                        <a:ea typeface="+mn-ea"/>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14 (63.7)</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2 (66.7)</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0.918</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489247">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cap="none" normalizeH="0" baseline="0" dirty="0" smtClean="0">
                          <a:ln>
                            <a:noFill/>
                          </a:ln>
                          <a:solidFill>
                            <a:schemeClr val="tx1"/>
                          </a:solidFill>
                          <a:effectLst/>
                          <a:latin typeface="+mn-lt"/>
                          <a:ea typeface="+mn-ea"/>
                        </a:rPr>
                        <a:t>     6mm  and 7mm</a:t>
                      </a:r>
                      <a:r>
                        <a:rPr lang="en-US" altLang="ja-JP" sz="800" kern="100" dirty="0" smtClean="0">
                          <a:effectLst/>
                          <a:latin typeface="+mn-lt"/>
                        </a:rPr>
                        <a:t>, n (%) </a:t>
                      </a:r>
                      <a:r>
                        <a:rPr kumimoji="1" lang="en-US" altLang="ja-JP" sz="800" b="1" i="0" u="none" strike="noStrike" cap="none" normalizeH="0" baseline="0" dirty="0" smtClean="0">
                          <a:ln>
                            <a:noFill/>
                          </a:ln>
                          <a:solidFill>
                            <a:schemeClr val="tx1"/>
                          </a:solidFill>
                          <a:effectLst/>
                          <a:latin typeface="+mn-lt"/>
                          <a:ea typeface="+mn-ea"/>
                        </a:rPr>
                        <a:t> </a:t>
                      </a:r>
                      <a:endParaRPr kumimoji="1" lang="ja-JP" altLang="en-US" sz="800" b="1" i="0" u="none" strike="noStrike" cap="none" normalizeH="0" baseline="0" dirty="0" smtClean="0">
                        <a:ln>
                          <a:noFill/>
                        </a:ln>
                        <a:solidFill>
                          <a:schemeClr val="tx1"/>
                        </a:solidFill>
                        <a:effectLst/>
                        <a:latin typeface="+mn-lt"/>
                        <a:ea typeface="+mn-ea"/>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8 (36.3)</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1 (33.3)</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0.918</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bl>
          </a:graphicData>
        </a:graphic>
      </p:graphicFrame>
      <p:sp>
        <p:nvSpPr>
          <p:cNvPr id="9" name="テキスト ボックス 8"/>
          <p:cNvSpPr txBox="1"/>
          <p:nvPr/>
        </p:nvSpPr>
        <p:spPr>
          <a:xfrm>
            <a:off x="2335069" y="1452392"/>
            <a:ext cx="4439442" cy="369332"/>
          </a:xfrm>
          <a:prstGeom prst="rect">
            <a:avLst/>
          </a:prstGeom>
          <a:noFill/>
        </p:spPr>
        <p:txBody>
          <a:bodyPr wrap="square" rtlCol="0">
            <a:spAutoFit/>
          </a:bodyPr>
          <a:lstStyle/>
          <a:p>
            <a:pPr algn="ctr"/>
            <a:r>
              <a:rPr lang="en-US" altLang="ja-JP" b="1" dirty="0" smtClean="0">
                <a:solidFill>
                  <a:srgbClr val="E9E9BD"/>
                </a:solidFill>
              </a:rPr>
              <a:t>Lesion Characteristics </a:t>
            </a:r>
            <a:endParaRPr lang="ja-JP" altLang="ja-JP" dirty="0">
              <a:solidFill>
                <a:srgbClr val="E9E9BD"/>
              </a:solidFill>
            </a:endParaRPr>
          </a:p>
        </p:txBody>
      </p:sp>
      <p:graphicFrame>
        <p:nvGraphicFramePr>
          <p:cNvPr id="10" name="表 9"/>
          <p:cNvGraphicFramePr>
            <a:graphicFrameLocks noGrp="1"/>
          </p:cNvGraphicFramePr>
          <p:nvPr>
            <p:extLst/>
          </p:nvPr>
        </p:nvGraphicFramePr>
        <p:xfrm>
          <a:off x="190828" y="1889898"/>
          <a:ext cx="4317559" cy="3128516"/>
        </p:xfrm>
        <a:graphic>
          <a:graphicData uri="http://schemas.openxmlformats.org/drawingml/2006/table">
            <a:tbl>
              <a:tblPr firstRow="1" firstCol="1" bandRow="1">
                <a:tableStyleId>{5C22544A-7EE6-4342-B048-85BDC9FD1C3A}</a:tableStyleId>
              </a:tblPr>
              <a:tblGrid>
                <a:gridCol w="1469684"/>
                <a:gridCol w="1057945"/>
                <a:gridCol w="926416"/>
                <a:gridCol w="863514"/>
              </a:tblGrid>
              <a:tr h="398096">
                <a:tc>
                  <a:txBody>
                    <a:bodyPr/>
                    <a:lstStyle/>
                    <a:p>
                      <a:endParaRPr lang="ja-JP" sz="800" kern="100" dirty="0">
                        <a:effectLst/>
                        <a:latin typeface="+mn-lt"/>
                      </a:endParaRPr>
                    </a:p>
                  </a:txBody>
                  <a:tcPr marL="101600" marR="101600" marT="26670" marB="26670" anchor="ctr"/>
                </a:tc>
                <a:tc>
                  <a:txBody>
                    <a:bodyPr/>
                    <a:lstStyle/>
                    <a:p>
                      <a:pPr algn="ctr">
                        <a:spcAft>
                          <a:spcPts val="0"/>
                        </a:spcAft>
                      </a:pPr>
                      <a:r>
                        <a:rPr lang="en-US" sz="800" kern="100" dirty="0" smtClean="0">
                          <a:effectLst/>
                          <a:latin typeface="+mn-lt"/>
                        </a:rPr>
                        <a:t>Non</a:t>
                      </a:r>
                      <a:r>
                        <a:rPr lang="en-US" sz="800" kern="100" baseline="0" dirty="0" smtClean="0">
                          <a:effectLst/>
                          <a:latin typeface="+mn-lt"/>
                        </a:rPr>
                        <a:t>-ISR</a:t>
                      </a:r>
                      <a:r>
                        <a:rPr lang="en-US" sz="800" kern="100" dirty="0" smtClean="0">
                          <a:effectLst/>
                          <a:latin typeface="+mn-lt"/>
                        </a:rPr>
                        <a:t>  n=22</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kern="100" dirty="0" smtClean="0">
                          <a:effectLst/>
                          <a:latin typeface="+mn-lt"/>
                          <a:ea typeface="ＭＳ 明朝" panose="02020609040205080304" pitchFamily="17" charset="-128"/>
                          <a:cs typeface="Times New Roman" panose="02020603050405020304" pitchFamily="18" charset="0"/>
                        </a:rPr>
                        <a:t>ISR n=3</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kern="100" dirty="0" smtClean="0">
                          <a:effectLst/>
                          <a:latin typeface="+mn-lt"/>
                          <a:ea typeface="ＭＳ 明朝" panose="02020609040205080304" pitchFamily="17" charset="-128"/>
                          <a:cs typeface="Times New Roman" panose="02020603050405020304" pitchFamily="18" charset="0"/>
                        </a:rPr>
                        <a:t>P value</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73042">
                <a:tc>
                  <a:txBody>
                    <a:bodyPr/>
                    <a:lstStyle/>
                    <a:p>
                      <a:pPr algn="just">
                        <a:spcAft>
                          <a:spcPts val="0"/>
                        </a:spcAft>
                      </a:pPr>
                      <a:r>
                        <a:rPr lang="en-US" altLang="ja-JP" sz="800" kern="100" dirty="0" smtClean="0">
                          <a:effectLst/>
                          <a:latin typeface="+mn-lt"/>
                          <a:ea typeface="ＭＳ 明朝" panose="02020609040205080304" pitchFamily="17" charset="-128"/>
                          <a:cs typeface="Times New Roman" panose="02020603050405020304" pitchFamily="18" charset="0"/>
                        </a:rPr>
                        <a:t>Lesion </a:t>
                      </a:r>
                      <a:r>
                        <a:rPr lang="en-US" altLang="ja-JP" sz="800" kern="100" dirty="0" err="1" smtClean="0">
                          <a:effectLst/>
                          <a:latin typeface="+mn-lt"/>
                          <a:ea typeface="ＭＳ 明朝" panose="02020609040205080304" pitchFamily="17" charset="-128"/>
                          <a:cs typeface="Times New Roman" panose="02020603050405020304" pitchFamily="18" charset="0"/>
                        </a:rPr>
                        <a:t>lenght</a:t>
                      </a:r>
                      <a:r>
                        <a:rPr lang="en-US" altLang="ja-JP" sz="800" kern="100" dirty="0" smtClean="0">
                          <a:effectLst/>
                          <a:latin typeface="+mn-lt"/>
                          <a:ea typeface="ＭＳ 明朝" panose="02020609040205080304" pitchFamily="17" charset="-128"/>
                          <a:cs typeface="Times New Roman" panose="02020603050405020304" pitchFamily="18" charset="0"/>
                        </a:rPr>
                        <a:t>,</a:t>
                      </a:r>
                      <a:r>
                        <a:rPr lang="en-US" altLang="ja-JP" sz="800" kern="100" baseline="0" dirty="0" smtClean="0">
                          <a:effectLst/>
                          <a:latin typeface="+mn-lt"/>
                          <a:ea typeface="ＭＳ 明朝" panose="02020609040205080304" pitchFamily="17" charset="-128"/>
                          <a:cs typeface="Times New Roman" panose="02020603050405020304" pitchFamily="18" charset="0"/>
                        </a:rPr>
                        <a:t> (cm)</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13.9 </a:t>
                      </a:r>
                      <a:r>
                        <a:rPr lang="en-US" altLang="ja-JP" sz="800" b="1" kern="100" dirty="0" smtClean="0">
                          <a:effectLst/>
                          <a:latin typeface="+mn-lt"/>
                        </a:rPr>
                        <a:t>± 1.70</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baseline="0" dirty="0" smtClean="0">
                          <a:effectLst/>
                          <a:latin typeface="+mn-lt"/>
                        </a:rPr>
                        <a:t>7.0. </a:t>
                      </a:r>
                      <a:r>
                        <a:rPr lang="en-US" altLang="ja-JP" sz="800" b="1" kern="100" dirty="0" smtClean="0">
                          <a:effectLst/>
                          <a:latin typeface="+mn-lt"/>
                        </a:rPr>
                        <a:t>±4.59 </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0.171</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73042">
                <a:tc>
                  <a:txBody>
                    <a:bodyPr/>
                    <a:lstStyle/>
                    <a:p>
                      <a:pPr algn="just">
                        <a:spcAft>
                          <a:spcPts val="0"/>
                        </a:spcAft>
                      </a:pPr>
                      <a:r>
                        <a:rPr lang="en-US" altLang="ja-JP" sz="800" dirty="0" smtClean="0"/>
                        <a:t>Angiographic restenosis</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0.301</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7304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800" kern="1800" dirty="0" smtClean="0">
                          <a:effectLst/>
                          <a:latin typeface="+mn-lt"/>
                        </a:rPr>
                        <a:t>    75% (&gt;50</a:t>
                      </a:r>
                      <a:r>
                        <a:rPr lang="en-US" altLang="ja-JP" sz="800" kern="1800" baseline="0" dirty="0" smtClean="0">
                          <a:effectLst/>
                          <a:latin typeface="+mn-lt"/>
                        </a:rPr>
                        <a:t>  </a:t>
                      </a:r>
                      <a:r>
                        <a:rPr lang="ja-JP" altLang="en-US" sz="800" kern="1800" baseline="0" dirty="0" smtClean="0">
                          <a:effectLst/>
                          <a:latin typeface="+mn-lt"/>
                        </a:rPr>
                        <a:t>≤</a:t>
                      </a:r>
                      <a:r>
                        <a:rPr lang="en-US" altLang="ja-JP" sz="800" kern="1800" baseline="0" dirty="0" smtClean="0">
                          <a:effectLst/>
                          <a:latin typeface="+mn-lt"/>
                        </a:rPr>
                        <a:t>75)</a:t>
                      </a:r>
                      <a:r>
                        <a:rPr lang="en-US" altLang="ja-JP" sz="800" kern="100" dirty="0" smtClean="0">
                          <a:effectLst/>
                          <a:latin typeface="+mn-lt"/>
                        </a:rPr>
                        <a:t>, n</a:t>
                      </a:r>
                      <a:r>
                        <a:rPr lang="en-US" altLang="ja-JP" sz="800" kern="100" baseline="0" dirty="0" smtClean="0">
                          <a:effectLst/>
                          <a:latin typeface="+mn-lt"/>
                        </a:rPr>
                        <a:t> (%)</a:t>
                      </a:r>
                      <a:endParaRPr lang="ja-JP" altLang="ja-JP" sz="800" kern="100" dirty="0" smtClean="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8 (36.4)</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 (0)</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7304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800" kern="1800" dirty="0" smtClean="0">
                          <a:effectLst/>
                          <a:latin typeface="+mn-lt"/>
                        </a:rPr>
                        <a:t>    90%</a:t>
                      </a:r>
                      <a:r>
                        <a:rPr lang="en-US" altLang="ja-JP" sz="800" kern="1800" baseline="0" dirty="0" smtClean="0">
                          <a:effectLst/>
                          <a:latin typeface="+mn-lt"/>
                        </a:rPr>
                        <a:t> </a:t>
                      </a:r>
                      <a:r>
                        <a:rPr lang="en-US" altLang="ja-JP" sz="800" kern="1800" dirty="0" smtClean="0">
                          <a:effectLst/>
                          <a:latin typeface="+mn-lt"/>
                        </a:rPr>
                        <a:t>(&gt;75</a:t>
                      </a:r>
                      <a:r>
                        <a:rPr lang="en-US" altLang="ja-JP" sz="800" kern="1800" baseline="0" dirty="0" smtClean="0">
                          <a:effectLst/>
                          <a:latin typeface="+mn-lt"/>
                        </a:rPr>
                        <a:t>  </a:t>
                      </a:r>
                      <a:r>
                        <a:rPr lang="ja-JP" altLang="en-US" sz="800" kern="1800" baseline="0" dirty="0" smtClean="0">
                          <a:effectLst/>
                          <a:latin typeface="+mn-lt"/>
                        </a:rPr>
                        <a:t>≤</a:t>
                      </a:r>
                      <a:r>
                        <a:rPr lang="en-US" altLang="ja-JP" sz="800" kern="1800" baseline="0" dirty="0" smtClean="0">
                          <a:effectLst/>
                          <a:latin typeface="+mn-lt"/>
                        </a:rPr>
                        <a:t>90)</a:t>
                      </a:r>
                      <a:r>
                        <a:rPr lang="en-US" altLang="ja-JP" sz="800" kern="100" dirty="0" smtClean="0">
                          <a:effectLst/>
                          <a:latin typeface="+mn-lt"/>
                        </a:rPr>
                        <a:t>, n (%) </a:t>
                      </a:r>
                      <a:endParaRPr lang="ja-JP" altLang="ja-JP" sz="800" kern="100" dirty="0" smtClean="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9 (41.0)</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2 (66.7)</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7304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altLang="ja-JP" sz="800" kern="1800" dirty="0" smtClean="0">
                          <a:effectLst/>
                          <a:latin typeface="+mn-lt"/>
                        </a:rPr>
                        <a:t>    99%</a:t>
                      </a:r>
                      <a:r>
                        <a:rPr lang="en-US" altLang="ja-JP" sz="800" kern="1800" baseline="0" dirty="0" smtClean="0">
                          <a:effectLst/>
                          <a:latin typeface="+mn-lt"/>
                        </a:rPr>
                        <a:t> </a:t>
                      </a:r>
                      <a:r>
                        <a:rPr lang="en-US" altLang="ja-JP" sz="800" kern="1800" dirty="0" smtClean="0">
                          <a:effectLst/>
                          <a:latin typeface="+mn-lt"/>
                        </a:rPr>
                        <a:t>(&gt;90</a:t>
                      </a:r>
                      <a:r>
                        <a:rPr lang="en-US" altLang="ja-JP" sz="800" kern="1800" baseline="0" dirty="0" smtClean="0">
                          <a:effectLst/>
                          <a:latin typeface="+mn-lt"/>
                        </a:rPr>
                        <a:t>  </a:t>
                      </a:r>
                      <a:r>
                        <a:rPr lang="ja-JP" altLang="en-US" sz="800" kern="1800" baseline="0" dirty="0" smtClean="0">
                          <a:effectLst/>
                          <a:latin typeface="+mn-lt"/>
                        </a:rPr>
                        <a:t>≤</a:t>
                      </a:r>
                      <a:r>
                        <a:rPr lang="en-US" altLang="ja-JP" sz="800" kern="1800" baseline="0" dirty="0" smtClean="0">
                          <a:effectLst/>
                          <a:latin typeface="+mn-lt"/>
                        </a:rPr>
                        <a:t>99)</a:t>
                      </a:r>
                      <a:r>
                        <a:rPr lang="en-US" altLang="ja-JP" sz="800" kern="100" dirty="0" smtClean="0">
                          <a:effectLst/>
                          <a:latin typeface="+mn-lt"/>
                        </a:rPr>
                        <a:t>, n (%) </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baseline="0" dirty="0" smtClean="0">
                          <a:effectLst/>
                          <a:latin typeface="+mn-lt"/>
                          <a:ea typeface="+mn-ea"/>
                          <a:cs typeface="+mn-cs"/>
                        </a:rPr>
                        <a:t>1 (4.55)</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1 (33.3)</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7304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cap="none" normalizeH="0" baseline="0" dirty="0" smtClean="0">
                          <a:ln>
                            <a:noFill/>
                          </a:ln>
                          <a:solidFill>
                            <a:schemeClr val="tx1"/>
                          </a:solidFill>
                          <a:effectLst/>
                          <a:latin typeface="+mn-lt"/>
                          <a:ea typeface="+mn-ea"/>
                        </a:rPr>
                        <a:t>   </a:t>
                      </a:r>
                      <a:r>
                        <a:rPr kumimoji="1" lang="en-US" altLang="ja-JP" sz="800" b="1" i="0" u="none" strike="noStrike" kern="1800" cap="none" normalizeH="0" baseline="0" dirty="0" smtClean="0">
                          <a:ln>
                            <a:noFill/>
                          </a:ln>
                          <a:solidFill>
                            <a:schemeClr val="lt1"/>
                          </a:solidFill>
                          <a:effectLst/>
                          <a:latin typeface="+mn-lt"/>
                          <a:ea typeface="+mn-ea"/>
                        </a:rPr>
                        <a:t>10</a:t>
                      </a:r>
                      <a:r>
                        <a:rPr lang="en-US" altLang="ja-JP" sz="800" kern="1800" dirty="0" smtClean="0">
                          <a:effectLst/>
                          <a:latin typeface="+mn-lt"/>
                        </a:rPr>
                        <a:t>0%</a:t>
                      </a:r>
                      <a:r>
                        <a:rPr lang="en-US" altLang="ja-JP" sz="800" kern="100" dirty="0" smtClean="0">
                          <a:effectLst/>
                          <a:latin typeface="+mn-lt"/>
                        </a:rPr>
                        <a:t>, n (%) </a:t>
                      </a:r>
                      <a:endParaRPr kumimoji="1" lang="ja-JP" altLang="en-US" sz="800" b="1" i="0" u="none" strike="noStrike" cap="none" normalizeH="0" baseline="0" dirty="0" smtClean="0">
                        <a:ln>
                          <a:noFill/>
                        </a:ln>
                        <a:solidFill>
                          <a:schemeClr val="tx1"/>
                        </a:solidFill>
                        <a:effectLst/>
                        <a:latin typeface="+mn-lt"/>
                        <a:ea typeface="+mn-ea"/>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4 (18.2)</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 (0)</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7304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ja-JP" sz="800" b="1" dirty="0" smtClean="0">
                          <a:solidFill>
                            <a:schemeClr val="tx1"/>
                          </a:solidFill>
                        </a:rPr>
                        <a:t>Classification of ISR</a:t>
                      </a:r>
                      <a:endParaRPr lang="ja-JP" altLang="ja-JP" sz="800" dirty="0" smtClean="0">
                        <a:solidFill>
                          <a:schemeClr val="tx1"/>
                        </a:solidFill>
                      </a:endParaRPr>
                    </a:p>
                  </a:txBody>
                  <a:tcPr marL="101600" marR="101600" marT="26670" marB="26670" anchor="ctr"/>
                </a:tc>
                <a:tc>
                  <a:txBody>
                    <a:bodyPr/>
                    <a:lstStyle/>
                    <a:p>
                      <a:pPr algn="ctr">
                        <a:spcAft>
                          <a:spcPts val="0"/>
                        </a:spcAft>
                      </a:pP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b="1" kern="100" dirty="0" smtClean="0">
                          <a:effectLst/>
                          <a:latin typeface="+mn-lt"/>
                          <a:ea typeface="ＭＳ 明朝" panose="02020609040205080304" pitchFamily="17" charset="-128"/>
                          <a:cs typeface="Times New Roman" panose="02020603050405020304" pitchFamily="18" charset="0"/>
                        </a:rPr>
                        <a:t>0.441</a:t>
                      </a:r>
                      <a:endParaRPr lang="ja-JP" altLang="ja-JP" sz="800" b="1" kern="100" dirty="0" smtClean="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7304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cap="none" normalizeH="0" baseline="0" dirty="0" smtClean="0">
                          <a:ln>
                            <a:noFill/>
                          </a:ln>
                          <a:solidFill>
                            <a:schemeClr val="tx1"/>
                          </a:solidFill>
                          <a:effectLst/>
                          <a:latin typeface="+mn-lt"/>
                          <a:ea typeface="+mn-ea"/>
                        </a:rPr>
                        <a:t>     Class Ⅰ</a:t>
                      </a:r>
                      <a:r>
                        <a:rPr lang="en-US" altLang="ja-JP" sz="800" kern="100" dirty="0" smtClean="0">
                          <a:effectLst/>
                          <a:latin typeface="+mn-lt"/>
                        </a:rPr>
                        <a:t>, n (%) </a:t>
                      </a:r>
                      <a:r>
                        <a:rPr kumimoji="1" lang="en-US" altLang="ja-JP" sz="800" b="1" i="0" u="none" strike="noStrike" cap="none" normalizeH="0" baseline="0" dirty="0" smtClean="0">
                          <a:ln>
                            <a:noFill/>
                          </a:ln>
                          <a:solidFill>
                            <a:schemeClr val="tx1"/>
                          </a:solidFill>
                          <a:effectLst/>
                          <a:latin typeface="+mn-lt"/>
                          <a:ea typeface="+mn-ea"/>
                        </a:rPr>
                        <a:t> </a:t>
                      </a:r>
                      <a:endParaRPr kumimoji="1" lang="ja-JP" altLang="en-US" sz="800" b="1" i="0" u="none" strike="noStrike" cap="none" normalizeH="0" baseline="0" dirty="0" smtClean="0">
                        <a:ln>
                          <a:noFill/>
                        </a:ln>
                        <a:solidFill>
                          <a:schemeClr val="tx1"/>
                        </a:solidFill>
                        <a:effectLst/>
                        <a:latin typeface="+mn-lt"/>
                        <a:ea typeface="+mn-ea"/>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8 (36.4)</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2 (66.7)</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0.319</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7304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cap="none" normalizeH="0" baseline="0" dirty="0" smtClean="0">
                          <a:ln>
                            <a:noFill/>
                          </a:ln>
                          <a:solidFill>
                            <a:schemeClr val="tx1"/>
                          </a:solidFill>
                          <a:effectLst/>
                          <a:latin typeface="+mn-lt"/>
                          <a:ea typeface="+mn-ea"/>
                        </a:rPr>
                        <a:t>     Class Ⅱ</a:t>
                      </a:r>
                      <a:r>
                        <a:rPr lang="en-US" altLang="ja-JP" sz="800" kern="100" dirty="0" smtClean="0">
                          <a:effectLst/>
                          <a:latin typeface="+mn-lt"/>
                        </a:rPr>
                        <a:t>, n (%) </a:t>
                      </a:r>
                      <a:r>
                        <a:rPr kumimoji="1" lang="en-US" altLang="ja-JP" sz="800" b="1" i="0" u="none" strike="noStrike" cap="none" normalizeH="0" baseline="0" dirty="0" smtClean="0">
                          <a:ln>
                            <a:noFill/>
                          </a:ln>
                          <a:solidFill>
                            <a:schemeClr val="tx1"/>
                          </a:solidFill>
                          <a:effectLst/>
                          <a:latin typeface="+mn-lt"/>
                          <a:ea typeface="+mn-ea"/>
                        </a:rPr>
                        <a:t> </a:t>
                      </a:r>
                      <a:endParaRPr kumimoji="1" lang="ja-JP" altLang="en-US" sz="800" b="1" i="0" u="none" strike="noStrike" cap="none" normalizeH="0" baseline="0" dirty="0" smtClean="0">
                        <a:ln>
                          <a:noFill/>
                        </a:ln>
                        <a:solidFill>
                          <a:schemeClr val="tx1"/>
                        </a:solidFill>
                        <a:effectLst/>
                        <a:latin typeface="+mn-lt"/>
                        <a:ea typeface="+mn-ea"/>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10 (45.5)</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1 (33.3)</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0.688</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7304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cap="none" normalizeH="0" baseline="0" dirty="0" smtClean="0">
                          <a:ln>
                            <a:noFill/>
                          </a:ln>
                          <a:solidFill>
                            <a:schemeClr val="tx1"/>
                          </a:solidFill>
                          <a:effectLst/>
                          <a:latin typeface="+mn-lt"/>
                          <a:ea typeface="+mn-ea"/>
                        </a:rPr>
                        <a:t>     Class Ⅲ</a:t>
                      </a:r>
                      <a:r>
                        <a:rPr lang="en-US" altLang="ja-JP" sz="800" kern="100" dirty="0" smtClean="0">
                          <a:effectLst/>
                          <a:latin typeface="+mn-lt"/>
                        </a:rPr>
                        <a:t>, n (%) </a:t>
                      </a:r>
                      <a:endParaRPr kumimoji="1" lang="ja-JP" altLang="en-US" sz="800" b="1" i="0" u="none" strike="noStrike" cap="none" normalizeH="0" baseline="0" dirty="0" smtClean="0">
                        <a:ln>
                          <a:noFill/>
                        </a:ln>
                        <a:solidFill>
                          <a:schemeClr val="tx1"/>
                        </a:solidFill>
                        <a:effectLst/>
                        <a:latin typeface="+mn-lt"/>
                        <a:ea typeface="+mn-ea"/>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4 (18.2)</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 (0)</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0.290</a:t>
                      </a:r>
                      <a:endParaRPr lang="ja-JP" sz="800" b="1"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bl>
          </a:graphicData>
        </a:graphic>
      </p:graphicFrame>
      <p:sp>
        <p:nvSpPr>
          <p:cNvPr id="12" name="Rectangle 1"/>
          <p:cNvSpPr>
            <a:spLocks noChangeArrowheads="1"/>
          </p:cNvSpPr>
          <p:nvPr/>
        </p:nvSpPr>
        <p:spPr bwMode="auto">
          <a:xfrm>
            <a:off x="1722558" y="5106438"/>
            <a:ext cx="4140000"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13" name="表 12"/>
          <p:cNvGraphicFramePr>
            <a:graphicFrameLocks noGrp="1"/>
          </p:cNvGraphicFramePr>
          <p:nvPr>
            <p:extLst/>
          </p:nvPr>
        </p:nvGraphicFramePr>
        <p:xfrm>
          <a:off x="1138468" y="5566790"/>
          <a:ext cx="6841754" cy="1071520"/>
        </p:xfrm>
        <a:graphic>
          <a:graphicData uri="http://schemas.openxmlformats.org/drawingml/2006/table">
            <a:tbl>
              <a:tblPr firstRow="1" firstCol="1" bandRow="1">
                <a:tableStyleId>{5C22544A-7EE6-4342-B048-85BDC9FD1C3A}</a:tableStyleId>
              </a:tblPr>
              <a:tblGrid>
                <a:gridCol w="1956666"/>
                <a:gridCol w="1820554"/>
                <a:gridCol w="1981270"/>
                <a:gridCol w="1083264"/>
              </a:tblGrid>
              <a:tr h="381928">
                <a:tc>
                  <a:txBody>
                    <a:bodyPr/>
                    <a:lstStyle/>
                    <a:p>
                      <a:endParaRPr lang="ja-JP" sz="800" kern="100" dirty="0">
                        <a:effectLst/>
                        <a:latin typeface="+mn-lt"/>
                      </a:endParaRPr>
                    </a:p>
                  </a:txBody>
                  <a:tcPr marL="101600" marR="101600" marT="26670" marB="26670" anchor="ctr"/>
                </a:tc>
                <a:tc>
                  <a:txBody>
                    <a:bodyPr/>
                    <a:lstStyle/>
                    <a:p>
                      <a:pPr algn="ctr">
                        <a:spcAft>
                          <a:spcPts val="0"/>
                        </a:spcAft>
                      </a:pPr>
                      <a:r>
                        <a:rPr lang="en-US" sz="800" kern="100" dirty="0" smtClean="0">
                          <a:effectLst/>
                          <a:latin typeface="+mn-lt"/>
                        </a:rPr>
                        <a:t>Non</a:t>
                      </a:r>
                      <a:r>
                        <a:rPr lang="en-US" sz="800" kern="100" baseline="0" dirty="0" smtClean="0">
                          <a:effectLst/>
                          <a:latin typeface="+mn-lt"/>
                        </a:rPr>
                        <a:t>-ISR</a:t>
                      </a:r>
                      <a:r>
                        <a:rPr lang="en-US" sz="800" kern="100" dirty="0" smtClean="0">
                          <a:effectLst/>
                          <a:latin typeface="+mn-lt"/>
                        </a:rPr>
                        <a:t>  n=22</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kern="100" dirty="0" smtClean="0">
                          <a:effectLst/>
                          <a:latin typeface="+mn-lt"/>
                          <a:ea typeface="ＭＳ 明朝" panose="02020609040205080304" pitchFamily="17" charset="-128"/>
                          <a:cs typeface="Times New Roman" panose="02020603050405020304" pitchFamily="18" charset="0"/>
                        </a:rPr>
                        <a:t>ISR n=3</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c>
                  <a:txBody>
                    <a:bodyPr/>
                    <a:lstStyle/>
                    <a:p>
                      <a:pPr algn="ctr">
                        <a:spcAft>
                          <a:spcPts val="0"/>
                        </a:spcAft>
                      </a:pPr>
                      <a:r>
                        <a:rPr lang="en-US" altLang="ja-JP" sz="800" kern="100" dirty="0" smtClean="0">
                          <a:effectLst/>
                          <a:latin typeface="+mn-lt"/>
                          <a:ea typeface="ＭＳ 明朝" panose="02020609040205080304" pitchFamily="17" charset="-128"/>
                          <a:cs typeface="Times New Roman" panose="02020603050405020304" pitchFamily="18" charset="0"/>
                        </a:rPr>
                        <a:t>P value</a:t>
                      </a:r>
                      <a:endParaRPr lang="ja-JP" sz="800" kern="100" dirty="0">
                        <a:effectLst/>
                        <a:latin typeface="+mn-lt"/>
                        <a:ea typeface="ＭＳ 明朝" panose="02020609040205080304" pitchFamily="17" charset="-128"/>
                        <a:cs typeface="Times New Roman" panose="02020603050405020304" pitchFamily="18" charset="0"/>
                      </a:endParaRPr>
                    </a:p>
                  </a:txBody>
                  <a:tcPr marL="101600" marR="101600" marT="26670" marB="26670" anchor="ctr"/>
                </a:tc>
              </a:tr>
              <a:tr h="229864">
                <a:tc>
                  <a:txBody>
                    <a:bodyPr/>
                    <a:lstStyle/>
                    <a:p>
                      <a:pPr algn="ctr">
                        <a:spcAft>
                          <a:spcPts val="0"/>
                        </a:spcAft>
                      </a:pPr>
                      <a:r>
                        <a:rPr lang="en-US" altLang="ja-JP" sz="800" b="1" kern="0" dirty="0" smtClean="0">
                          <a:effectLst/>
                          <a:latin typeface="+mn-lt"/>
                          <a:ea typeface="+mn-ea"/>
                          <a:cs typeface="+mn-cs"/>
                        </a:rPr>
                        <a:t>Post ABI</a:t>
                      </a:r>
                      <a:endParaRPr lang="ja-JP" sz="800" b="1" kern="100" dirty="0">
                        <a:effectLst/>
                        <a:latin typeface="+mn-lt"/>
                        <a:ea typeface="ＭＳ 明朝" panose="02020609040205080304" pitchFamily="17" charset="-128"/>
                        <a:cs typeface="Times New Roman" panose="02020603050405020304" pitchFamily="18" charset="0"/>
                      </a:endParaRPr>
                    </a:p>
                  </a:txBody>
                  <a:tcPr marL="62865" marR="6286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b="1" kern="100" dirty="0" smtClean="0">
                          <a:effectLst/>
                          <a:latin typeface="+mn-lt"/>
                        </a:rPr>
                        <a:t>0.82 ± 0.03</a:t>
                      </a:r>
                      <a:endParaRPr lang="ja-JP" altLang="ja-JP" sz="800" b="1" kern="100" dirty="0" smtClean="0">
                        <a:effectLst/>
                        <a:latin typeface="+mn-lt"/>
                        <a:ea typeface="ＭＳ 明朝" panose="02020609040205080304" pitchFamily="17" charset="-128"/>
                        <a:cs typeface="Times New Roman" panose="02020603050405020304" pitchFamily="18" charset="0"/>
                      </a:endParaRPr>
                    </a:p>
                  </a:txBody>
                  <a:tcPr marL="62865" marR="62865" marT="0" marB="0" anchor="ctr"/>
                </a:tc>
                <a:tc>
                  <a:txBody>
                    <a:bodyPr/>
                    <a:lstStyle/>
                    <a:p>
                      <a:pPr algn="ctr">
                        <a:spcAft>
                          <a:spcPts val="0"/>
                        </a:spcAft>
                      </a:pPr>
                      <a:r>
                        <a:rPr lang="en-US" sz="800" b="1" kern="0" dirty="0" smtClean="0">
                          <a:solidFill>
                            <a:srgbClr val="000000"/>
                          </a:solidFill>
                          <a:effectLst/>
                          <a:latin typeface="+mn-lt"/>
                          <a:ea typeface="ＭＳ Ｐゴシック" panose="020B0600070205080204" pitchFamily="50" charset="-128"/>
                          <a:cs typeface="Times New Roman" panose="02020603050405020304" pitchFamily="18" charset="0"/>
                        </a:rPr>
                        <a:t>0.92</a:t>
                      </a:r>
                      <a:r>
                        <a:rPr lang="en-US" sz="800" b="1" kern="0" baseline="0" dirty="0" smtClean="0">
                          <a:solidFill>
                            <a:srgbClr val="000000"/>
                          </a:solidFill>
                          <a:effectLst/>
                          <a:latin typeface="+mn-lt"/>
                          <a:ea typeface="ＭＳ Ｐゴシック" panose="020B0600070205080204" pitchFamily="50" charset="-128"/>
                          <a:cs typeface="Times New Roman" panose="02020603050405020304" pitchFamily="18" charset="0"/>
                        </a:rPr>
                        <a:t> </a:t>
                      </a:r>
                      <a:r>
                        <a:rPr lang="en-US" altLang="ja-JP" sz="800" b="1" kern="0" dirty="0" smtClean="0">
                          <a:effectLst/>
                          <a:latin typeface="+mn-lt"/>
                        </a:rPr>
                        <a:t>± 0.07</a:t>
                      </a:r>
                      <a:endParaRPr lang="ja-JP" sz="800" b="1" kern="100" dirty="0">
                        <a:effectLst/>
                        <a:latin typeface="+mn-lt"/>
                        <a:ea typeface="ＭＳ 明朝" panose="02020609040205080304" pitchFamily="17" charset="-128"/>
                        <a:cs typeface="Times New Roman" panose="02020603050405020304" pitchFamily="18" charset="0"/>
                      </a:endParaRPr>
                    </a:p>
                  </a:txBody>
                  <a:tcPr marL="62865" marR="62865" marT="0" marB="0" anchor="ctr"/>
                </a:tc>
                <a:tc>
                  <a:txBody>
                    <a:bodyPr/>
                    <a:lstStyle/>
                    <a:p>
                      <a:pPr algn="ctr">
                        <a:spcAft>
                          <a:spcPts val="0"/>
                        </a:spcAft>
                      </a:pPr>
                      <a:r>
                        <a:rPr lang="en-US" altLang="ja-JP" sz="800" b="1" kern="100" dirty="0" smtClean="0">
                          <a:solidFill>
                            <a:schemeClr val="bg1"/>
                          </a:solidFill>
                          <a:effectLst/>
                          <a:latin typeface="+mn-lt"/>
                          <a:ea typeface="+mn-ea"/>
                          <a:cs typeface="+mn-cs"/>
                        </a:rPr>
                        <a:t>0.219</a:t>
                      </a:r>
                      <a:endParaRPr lang="ja-JP" sz="800" b="1" kern="100" dirty="0">
                        <a:solidFill>
                          <a:schemeClr val="bg1"/>
                        </a:solidFill>
                        <a:effectLst/>
                        <a:latin typeface="+mn-lt"/>
                        <a:ea typeface="ＭＳ 明朝" panose="02020609040205080304" pitchFamily="17" charset="-128"/>
                        <a:cs typeface="Times New Roman" panose="02020603050405020304" pitchFamily="18" charset="0"/>
                      </a:endParaRPr>
                    </a:p>
                  </a:txBody>
                  <a:tcPr marL="62865" marR="62865" marT="0" marB="0" anchor="ctr"/>
                </a:tc>
              </a:tr>
              <a:tr h="229864">
                <a:tc>
                  <a:txBody>
                    <a:bodyPr/>
                    <a:lstStyle/>
                    <a:p>
                      <a:pPr algn="ctr">
                        <a:spcAft>
                          <a:spcPts val="0"/>
                        </a:spcAft>
                      </a:pPr>
                      <a:r>
                        <a:rPr kumimoji="1" lang="en-US" altLang="ja-JP" sz="800" b="1" i="0" u="none" strike="noStrike" cap="none" normalizeH="0" baseline="0" dirty="0" smtClean="0">
                          <a:ln>
                            <a:noFill/>
                          </a:ln>
                          <a:solidFill>
                            <a:schemeClr val="tx1"/>
                          </a:solidFill>
                          <a:effectLst/>
                          <a:latin typeface="+mn-lt"/>
                          <a:ea typeface="+mn-ea"/>
                        </a:rPr>
                        <a:t>Post Rutherford</a:t>
                      </a:r>
                      <a:endParaRPr lang="ja-JP" sz="800" b="1" kern="100" dirty="0">
                        <a:effectLst/>
                        <a:latin typeface="+mn-lt"/>
                        <a:ea typeface="ＭＳ 明朝" panose="02020609040205080304" pitchFamily="17" charset="-128"/>
                        <a:cs typeface="Times New Roman" panose="02020603050405020304" pitchFamily="18" charset="0"/>
                      </a:endParaRPr>
                    </a:p>
                  </a:txBody>
                  <a:tcPr marL="62865" marR="62865" marT="0" marB="0" anchor="ctr"/>
                </a:tc>
                <a:tc>
                  <a:txBody>
                    <a:bodyPr/>
                    <a:lstStyle/>
                    <a:p>
                      <a:pPr algn="ctr">
                        <a:spcAft>
                          <a:spcPts val="0"/>
                        </a:spcAft>
                      </a:pPr>
                      <a:r>
                        <a:rPr lang="en-US" sz="800" b="1" kern="0" baseline="0" dirty="0" smtClean="0">
                          <a:solidFill>
                            <a:srgbClr val="000000"/>
                          </a:solidFill>
                          <a:effectLst/>
                          <a:latin typeface="+mn-lt"/>
                          <a:ea typeface="ＭＳ Ｐゴシック" panose="020B0600070205080204" pitchFamily="50" charset="-128"/>
                          <a:cs typeface="Times New Roman" panose="02020603050405020304" pitchFamily="18" charset="0"/>
                        </a:rPr>
                        <a:t>0.59 </a:t>
                      </a:r>
                      <a:r>
                        <a:rPr lang="en-US" altLang="ja-JP" sz="800" b="1" kern="0" dirty="0" smtClean="0">
                          <a:effectLst/>
                          <a:latin typeface="+mn-lt"/>
                        </a:rPr>
                        <a:t>± 0.12</a:t>
                      </a:r>
                      <a:endParaRPr lang="ja-JP" sz="800" b="1" kern="100" dirty="0">
                        <a:effectLst/>
                        <a:latin typeface="+mn-lt"/>
                        <a:ea typeface="ＭＳ 明朝" panose="02020609040205080304" pitchFamily="17" charset="-128"/>
                        <a:cs typeface="Times New Roman" panose="02020603050405020304" pitchFamily="18" charset="0"/>
                      </a:endParaRPr>
                    </a:p>
                  </a:txBody>
                  <a:tcPr marL="62865" marR="62865" marT="0" marB="0" anchor="ctr"/>
                </a:tc>
                <a:tc>
                  <a:txBody>
                    <a:bodyPr/>
                    <a:lstStyle/>
                    <a:p>
                      <a:pPr algn="ctr">
                        <a:spcAft>
                          <a:spcPts val="0"/>
                        </a:spcAft>
                      </a:pPr>
                      <a:r>
                        <a:rPr lang="en-US" sz="800" b="1" kern="0" dirty="0" smtClean="0">
                          <a:solidFill>
                            <a:srgbClr val="000000"/>
                          </a:solidFill>
                          <a:effectLst/>
                          <a:latin typeface="+mn-lt"/>
                          <a:ea typeface="ＭＳ Ｐゴシック" panose="020B0600070205080204" pitchFamily="50" charset="-128"/>
                          <a:cs typeface="Times New Roman" panose="02020603050405020304" pitchFamily="18" charset="0"/>
                        </a:rPr>
                        <a:t>0.00</a:t>
                      </a:r>
                      <a:r>
                        <a:rPr lang="en-US" sz="800" b="1" kern="0" baseline="0" dirty="0" smtClean="0">
                          <a:solidFill>
                            <a:srgbClr val="000000"/>
                          </a:solidFill>
                          <a:effectLst/>
                          <a:latin typeface="+mn-lt"/>
                          <a:ea typeface="ＭＳ Ｐゴシック" panose="020B0600070205080204" pitchFamily="50" charset="-128"/>
                          <a:cs typeface="Times New Roman" panose="02020603050405020304" pitchFamily="18" charset="0"/>
                        </a:rPr>
                        <a:t> </a:t>
                      </a:r>
                      <a:r>
                        <a:rPr lang="en-US" altLang="ja-JP" sz="800" b="1" kern="0" dirty="0" smtClean="0">
                          <a:effectLst/>
                          <a:latin typeface="+mn-lt"/>
                        </a:rPr>
                        <a:t>± 0.32</a:t>
                      </a:r>
                      <a:endParaRPr lang="ja-JP" sz="800" b="1" kern="100" dirty="0">
                        <a:effectLst/>
                        <a:latin typeface="+mn-lt"/>
                        <a:ea typeface="ＭＳ 明朝" panose="02020609040205080304" pitchFamily="17" charset="-128"/>
                        <a:cs typeface="Times New Roman" panose="02020603050405020304" pitchFamily="18" charset="0"/>
                      </a:endParaRPr>
                    </a:p>
                  </a:txBody>
                  <a:tcPr marL="62865" marR="62865" marT="0" marB="0" anchor="ctr"/>
                </a:tc>
                <a:tc>
                  <a:txBody>
                    <a:bodyPr/>
                    <a:lstStyle/>
                    <a:p>
                      <a:pPr algn="ctr">
                        <a:spcAft>
                          <a:spcPts val="0"/>
                        </a:spcAft>
                      </a:pPr>
                      <a:r>
                        <a:rPr lang="en-US" altLang="ja-JP" sz="800" b="1" kern="100" dirty="0" smtClean="0">
                          <a:solidFill>
                            <a:schemeClr val="bg1"/>
                          </a:solidFill>
                          <a:effectLst/>
                          <a:latin typeface="+mn-lt"/>
                          <a:ea typeface="+mn-ea"/>
                          <a:cs typeface="+mn-cs"/>
                        </a:rPr>
                        <a:t>0.102</a:t>
                      </a:r>
                      <a:endParaRPr lang="ja-JP" sz="800" b="1" kern="100" dirty="0">
                        <a:solidFill>
                          <a:schemeClr val="bg1"/>
                        </a:solidFill>
                        <a:effectLst/>
                        <a:latin typeface="+mn-lt"/>
                        <a:ea typeface="ＭＳ 明朝" panose="02020609040205080304" pitchFamily="17" charset="-128"/>
                        <a:cs typeface="Times New Roman" panose="02020603050405020304" pitchFamily="18" charset="0"/>
                      </a:endParaRPr>
                    </a:p>
                  </a:txBody>
                  <a:tcPr marL="62865" marR="62865" marT="0" marB="0" anchor="ctr"/>
                </a:tc>
              </a:tr>
              <a:tr h="229864">
                <a:tc>
                  <a:txBody>
                    <a:bodyPr/>
                    <a:lstStyle/>
                    <a:p>
                      <a:pPr algn="ctr">
                        <a:spcAft>
                          <a:spcPts val="0"/>
                        </a:spcAft>
                      </a:pPr>
                      <a:r>
                        <a:rPr lang="en-US" altLang="ja-JP" sz="800" b="1" dirty="0" smtClean="0">
                          <a:solidFill>
                            <a:schemeClr val="tx1"/>
                          </a:solidFill>
                        </a:rPr>
                        <a:t>Post % stenosis</a:t>
                      </a:r>
                      <a:endParaRPr lang="ja-JP" sz="800" b="1" kern="100" dirty="0">
                        <a:solidFill>
                          <a:schemeClr val="tx1"/>
                        </a:solidFill>
                        <a:effectLst/>
                        <a:latin typeface="+mn-lt"/>
                        <a:ea typeface="ＭＳ 明朝" panose="02020609040205080304" pitchFamily="17" charset="-128"/>
                        <a:cs typeface="Times New Roman" panose="02020603050405020304" pitchFamily="18" charset="0"/>
                      </a:endParaRPr>
                    </a:p>
                  </a:txBody>
                  <a:tcPr marL="62865" marR="62865" marT="0" marB="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23.4 </a:t>
                      </a:r>
                      <a:r>
                        <a:rPr lang="en-US" altLang="ja-JP" sz="800" b="1" kern="0" dirty="0" smtClean="0">
                          <a:effectLst/>
                          <a:latin typeface="+mn-lt"/>
                        </a:rPr>
                        <a:t>± 2.31</a:t>
                      </a:r>
                      <a:endParaRPr lang="ja-JP" sz="800" b="1" kern="100" dirty="0">
                        <a:effectLst/>
                        <a:latin typeface="+mn-lt"/>
                        <a:ea typeface="ＭＳ 明朝" panose="02020609040205080304" pitchFamily="17" charset="-128"/>
                        <a:cs typeface="Times New Roman" panose="02020603050405020304" pitchFamily="18" charset="0"/>
                      </a:endParaRPr>
                    </a:p>
                  </a:txBody>
                  <a:tcPr marL="62865" marR="62865" marT="0" marB="0" anchor="ctr"/>
                </a:tc>
                <a:tc>
                  <a:txBody>
                    <a:bodyPr/>
                    <a:lstStyle/>
                    <a:p>
                      <a:pPr algn="ctr">
                        <a:spcAft>
                          <a:spcPts val="0"/>
                        </a:spcAft>
                      </a:pPr>
                      <a:r>
                        <a:rPr lang="en-US" altLang="ja-JP" sz="800" b="1" kern="100" dirty="0" smtClean="0">
                          <a:effectLst/>
                          <a:latin typeface="+mn-lt"/>
                          <a:ea typeface="ＭＳ 明朝" panose="02020609040205080304" pitchFamily="17" charset="-128"/>
                          <a:cs typeface="Times New Roman" panose="02020603050405020304" pitchFamily="18" charset="0"/>
                        </a:rPr>
                        <a:t>25.0 </a:t>
                      </a:r>
                      <a:r>
                        <a:rPr lang="en-US" altLang="ja-JP" sz="800" b="1" kern="0" dirty="0" smtClean="0">
                          <a:effectLst/>
                          <a:latin typeface="+mn-lt"/>
                        </a:rPr>
                        <a:t>± 6.23</a:t>
                      </a:r>
                      <a:endParaRPr lang="ja-JP" sz="800" b="1" kern="100" dirty="0">
                        <a:effectLst/>
                        <a:latin typeface="+mn-lt"/>
                        <a:ea typeface="ＭＳ 明朝" panose="02020609040205080304" pitchFamily="17" charset="-128"/>
                        <a:cs typeface="Times New Roman" panose="02020603050405020304" pitchFamily="18" charset="0"/>
                      </a:endParaRPr>
                    </a:p>
                  </a:txBody>
                  <a:tcPr marL="62865" marR="6286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b="1" kern="100" dirty="0" smtClean="0">
                          <a:solidFill>
                            <a:schemeClr val="bg1"/>
                          </a:solidFill>
                          <a:effectLst/>
                          <a:latin typeface="+mn-lt"/>
                          <a:ea typeface="+mn-ea"/>
                          <a:cs typeface="+mn-cs"/>
                        </a:rPr>
                        <a:t>0.814</a:t>
                      </a:r>
                      <a:endParaRPr lang="ja-JP" altLang="ja-JP" sz="800" b="1" kern="100" dirty="0" smtClean="0">
                        <a:solidFill>
                          <a:schemeClr val="bg1"/>
                        </a:solidFill>
                        <a:effectLst/>
                        <a:latin typeface="+mn-lt"/>
                        <a:ea typeface="ＭＳ 明朝" panose="02020609040205080304" pitchFamily="17" charset="-128"/>
                        <a:cs typeface="Times New Roman" panose="02020603050405020304" pitchFamily="18" charset="0"/>
                      </a:endParaRPr>
                    </a:p>
                  </a:txBody>
                  <a:tcPr marL="62865" marR="62865" marT="0" marB="0" anchor="ctr"/>
                </a:tc>
              </a:tr>
            </a:tbl>
          </a:graphicData>
        </a:graphic>
      </p:graphicFrame>
      <p:sp>
        <p:nvSpPr>
          <p:cNvPr id="14" name="テキスト ボックス 13"/>
          <p:cNvSpPr txBox="1"/>
          <p:nvPr/>
        </p:nvSpPr>
        <p:spPr>
          <a:xfrm>
            <a:off x="16550" y="5156022"/>
            <a:ext cx="9030106" cy="369332"/>
          </a:xfrm>
          <a:prstGeom prst="rect">
            <a:avLst/>
          </a:prstGeom>
          <a:noFill/>
        </p:spPr>
        <p:txBody>
          <a:bodyPr wrap="square" rtlCol="0">
            <a:spAutoFit/>
          </a:bodyPr>
          <a:lstStyle/>
          <a:p>
            <a:pPr algn="ctr"/>
            <a:r>
              <a:rPr lang="en-US" altLang="ja-JP" b="1" dirty="0" smtClean="0">
                <a:solidFill>
                  <a:srgbClr val="E9E9BD"/>
                </a:solidFill>
              </a:rPr>
              <a:t>Changes of ABI, Rutherford category and % stenosis</a:t>
            </a:r>
            <a:endParaRPr lang="ja-JP" altLang="ja-JP" dirty="0">
              <a:solidFill>
                <a:srgbClr val="E9E9BD"/>
              </a:solidFill>
            </a:endParaRPr>
          </a:p>
        </p:txBody>
      </p:sp>
      <p:sp>
        <p:nvSpPr>
          <p:cNvPr id="11" name="タイトル 1"/>
          <p:cNvSpPr txBox="1">
            <a:spLocks/>
          </p:cNvSpPr>
          <p:nvPr/>
        </p:nvSpPr>
        <p:spPr bwMode="hidden">
          <a:xfrm>
            <a:off x="-288925" y="-387424"/>
            <a:ext cx="9432925" cy="1676400"/>
          </a:xfrm>
          <a:prstGeom prst="rect">
            <a:avLst/>
          </a:prstGeom>
          <a:noFill/>
          <a:ln w="9525">
            <a:noFill/>
            <a:miter lim="800000"/>
            <a:headEnd/>
            <a:tailEnd/>
          </a:ln>
          <a:effectLst>
            <a:outerShdw dist="35921" dir="2700000" algn="ctr" rotWithShape="0">
              <a:schemeClr val="bg1"/>
            </a:outerShdw>
          </a:effectLst>
        </p:spPr>
        <p:txBody>
          <a:bodyPr vert="horz" wrap="square" lIns="91440" tIns="45720" rIns="91440" bIns="45720" numCol="1" anchor="b" anchorCtr="0" compatLnSpc="1">
            <a:prstTxWarp prst="textNoShape">
              <a:avLst/>
            </a:prstTxWarp>
            <a:normAutofit/>
          </a:bodyPr>
          <a:lstStyle>
            <a:lvl1pPr algn="ctr" rtl="0" eaLnBrk="0" fontAlgn="base" hangingPunct="0">
              <a:lnSpc>
                <a:spcPct val="85000"/>
              </a:lnSpc>
              <a:spcBef>
                <a:spcPct val="0"/>
              </a:spcBef>
              <a:spcAft>
                <a:spcPct val="0"/>
              </a:spcAft>
              <a:defRPr sz="4200" b="1">
                <a:solidFill>
                  <a:srgbClr val="FFFF00"/>
                </a:solidFill>
                <a:latin typeface="+mj-lt"/>
                <a:ea typeface="+mj-ea"/>
                <a:cs typeface="+mj-cs"/>
              </a:defRPr>
            </a:lvl1pPr>
            <a:lvl2pPr algn="ctr" rtl="0" eaLnBrk="0" fontAlgn="base" hangingPunct="0">
              <a:lnSpc>
                <a:spcPct val="85000"/>
              </a:lnSpc>
              <a:spcBef>
                <a:spcPct val="0"/>
              </a:spcBef>
              <a:spcAft>
                <a:spcPct val="0"/>
              </a:spcAft>
              <a:defRPr sz="4200" b="1">
                <a:solidFill>
                  <a:srgbClr val="FFFF00"/>
                </a:solidFill>
                <a:latin typeface="Arial" pitchFamily="34" charset="0"/>
                <a:ea typeface="ＭＳ Ｐゴシック" pitchFamily="50" charset="-128"/>
              </a:defRPr>
            </a:lvl2pPr>
            <a:lvl3pPr algn="ctr" rtl="0" eaLnBrk="0" fontAlgn="base" hangingPunct="0">
              <a:lnSpc>
                <a:spcPct val="85000"/>
              </a:lnSpc>
              <a:spcBef>
                <a:spcPct val="0"/>
              </a:spcBef>
              <a:spcAft>
                <a:spcPct val="0"/>
              </a:spcAft>
              <a:defRPr sz="4200" b="1">
                <a:solidFill>
                  <a:srgbClr val="FFFF00"/>
                </a:solidFill>
                <a:latin typeface="Arial" pitchFamily="34" charset="0"/>
                <a:ea typeface="ＭＳ Ｐゴシック" pitchFamily="50" charset="-128"/>
              </a:defRPr>
            </a:lvl3pPr>
            <a:lvl4pPr algn="ctr" rtl="0" eaLnBrk="0" fontAlgn="base" hangingPunct="0">
              <a:lnSpc>
                <a:spcPct val="85000"/>
              </a:lnSpc>
              <a:spcBef>
                <a:spcPct val="0"/>
              </a:spcBef>
              <a:spcAft>
                <a:spcPct val="0"/>
              </a:spcAft>
              <a:defRPr sz="4200" b="1">
                <a:solidFill>
                  <a:srgbClr val="FFFF00"/>
                </a:solidFill>
                <a:latin typeface="Arial" pitchFamily="34" charset="0"/>
                <a:ea typeface="ＭＳ Ｐゴシック" pitchFamily="50" charset="-128"/>
              </a:defRPr>
            </a:lvl4pPr>
            <a:lvl5pPr algn="ctr" rtl="0" eaLnBrk="0" fontAlgn="base" hangingPunct="0">
              <a:lnSpc>
                <a:spcPct val="85000"/>
              </a:lnSpc>
              <a:spcBef>
                <a:spcPct val="0"/>
              </a:spcBef>
              <a:spcAft>
                <a:spcPct val="0"/>
              </a:spcAft>
              <a:defRPr sz="4200" b="1">
                <a:solidFill>
                  <a:srgbClr val="FFFF00"/>
                </a:solidFill>
                <a:latin typeface="Arial" pitchFamily="34" charset="0"/>
                <a:ea typeface="ＭＳ Ｐゴシック" pitchFamily="50" charset="-128"/>
              </a:defRPr>
            </a:lvl5pPr>
            <a:lvl6pPr marL="457200" algn="ctr" rtl="0" eaLnBrk="0" fontAlgn="base" hangingPunct="0">
              <a:lnSpc>
                <a:spcPct val="85000"/>
              </a:lnSpc>
              <a:spcBef>
                <a:spcPct val="0"/>
              </a:spcBef>
              <a:spcAft>
                <a:spcPct val="0"/>
              </a:spcAft>
              <a:defRPr sz="4200" b="1">
                <a:solidFill>
                  <a:srgbClr val="FFFF00"/>
                </a:solidFill>
                <a:latin typeface="Arial" pitchFamily="34" charset="0"/>
                <a:ea typeface="ＭＳ Ｐゴシック" pitchFamily="50" charset="-128"/>
              </a:defRPr>
            </a:lvl6pPr>
            <a:lvl7pPr marL="914400" algn="ctr" rtl="0" eaLnBrk="0" fontAlgn="base" hangingPunct="0">
              <a:lnSpc>
                <a:spcPct val="85000"/>
              </a:lnSpc>
              <a:spcBef>
                <a:spcPct val="0"/>
              </a:spcBef>
              <a:spcAft>
                <a:spcPct val="0"/>
              </a:spcAft>
              <a:defRPr sz="4200" b="1">
                <a:solidFill>
                  <a:srgbClr val="FFFF00"/>
                </a:solidFill>
                <a:latin typeface="Arial" pitchFamily="34" charset="0"/>
                <a:ea typeface="ＭＳ Ｐゴシック" pitchFamily="50" charset="-128"/>
              </a:defRPr>
            </a:lvl7pPr>
            <a:lvl8pPr marL="1371600" algn="ctr" rtl="0" eaLnBrk="0" fontAlgn="base" hangingPunct="0">
              <a:lnSpc>
                <a:spcPct val="85000"/>
              </a:lnSpc>
              <a:spcBef>
                <a:spcPct val="0"/>
              </a:spcBef>
              <a:spcAft>
                <a:spcPct val="0"/>
              </a:spcAft>
              <a:defRPr sz="4200" b="1">
                <a:solidFill>
                  <a:srgbClr val="FFFF00"/>
                </a:solidFill>
                <a:latin typeface="Arial" pitchFamily="34" charset="0"/>
                <a:ea typeface="ＭＳ Ｐゴシック" pitchFamily="50" charset="-128"/>
              </a:defRPr>
            </a:lvl8pPr>
            <a:lvl9pPr marL="1828800" algn="ctr" rtl="0" eaLnBrk="0" fontAlgn="base" hangingPunct="0">
              <a:lnSpc>
                <a:spcPct val="85000"/>
              </a:lnSpc>
              <a:spcBef>
                <a:spcPct val="0"/>
              </a:spcBef>
              <a:spcAft>
                <a:spcPct val="0"/>
              </a:spcAft>
              <a:defRPr sz="4200" b="1">
                <a:solidFill>
                  <a:srgbClr val="FFFF00"/>
                </a:solidFill>
                <a:latin typeface="Arial" pitchFamily="34" charset="0"/>
                <a:ea typeface="ＭＳ Ｐゴシック" pitchFamily="50" charset="-128"/>
              </a:defRPr>
            </a:lvl9pPr>
          </a:lstStyle>
          <a:p>
            <a:r>
              <a:rPr kumimoji="0" lang="en-US" altLang="ja-JP" sz="4400" b="0" kern="0" dirty="0" smtClean="0">
                <a:latin typeface="Times New Roman" panose="02020603050405020304" pitchFamily="18" charset="0"/>
                <a:cs typeface="Times New Roman" panose="02020603050405020304" pitchFamily="18" charset="0"/>
              </a:rPr>
              <a:t>Predictors for re-restenosis </a:t>
            </a:r>
            <a:endParaRPr kumimoji="1" lang="ja-JP" altLang="en-US" sz="4400" b="0"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1935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4294967295"/>
          </p:nvPr>
        </p:nvSpPr>
        <p:spPr>
          <a:xfrm>
            <a:off x="683568" y="1772816"/>
            <a:ext cx="8220075" cy="4327525"/>
          </a:xfrm>
        </p:spPr>
        <p:txBody>
          <a:bodyPr>
            <a:normAutofit/>
          </a:bodyPr>
          <a:lstStyle/>
          <a:p>
            <a:pPr>
              <a:lnSpc>
                <a:spcPct val="100000"/>
              </a:lnSpc>
            </a:pPr>
            <a:r>
              <a:rPr lang="en-US" altLang="ja-JP" sz="2800" dirty="0" smtClean="0"/>
              <a:t>During </a:t>
            </a:r>
            <a:r>
              <a:rPr lang="en-US" altLang="ja-JP" sz="2800" dirty="0"/>
              <a:t>30 months follow-up, significant DCB site restenosis occurred </a:t>
            </a:r>
            <a:r>
              <a:rPr lang="en-US" altLang="ja-JP" sz="2800" dirty="0" smtClean="0"/>
              <a:t>only in </a:t>
            </a:r>
            <a:r>
              <a:rPr lang="en-US" altLang="ja-JP" sz="2800" dirty="0"/>
              <a:t>3 patients</a:t>
            </a:r>
            <a:r>
              <a:rPr lang="en-US" altLang="ja-JP" sz="2800" dirty="0" smtClean="0"/>
              <a:t>.</a:t>
            </a:r>
          </a:p>
          <a:p>
            <a:pPr marL="0" indent="0">
              <a:lnSpc>
                <a:spcPct val="100000"/>
              </a:lnSpc>
              <a:buNone/>
            </a:pPr>
            <a:endParaRPr lang="en-US" altLang="ja-JP" sz="900" dirty="0"/>
          </a:p>
          <a:p>
            <a:pPr>
              <a:lnSpc>
                <a:spcPct val="100000"/>
              </a:lnSpc>
            </a:pPr>
            <a:r>
              <a:rPr lang="en-US" altLang="ja-JP" sz="2800" dirty="0" smtClean="0"/>
              <a:t>Primary patency rates of DCB site were 92% at 12 and 24 months and 88% at 30 months after procedure.</a:t>
            </a:r>
          </a:p>
          <a:p>
            <a:pPr marL="0" indent="0">
              <a:lnSpc>
                <a:spcPct val="100000"/>
              </a:lnSpc>
              <a:buNone/>
            </a:pPr>
            <a:endParaRPr kumimoji="1" lang="en-US" altLang="ja-JP" sz="900" dirty="0" smtClean="0"/>
          </a:p>
          <a:p>
            <a:pPr>
              <a:defRPr/>
            </a:pPr>
            <a:r>
              <a:rPr lang="en-US" altLang="ja-JP" sz="2800" dirty="0" smtClean="0"/>
              <a:t>In log rank analysis, BMI and </a:t>
            </a:r>
            <a:r>
              <a:rPr lang="en-US" altLang="ja-JP" sz="2800" kern="1800" dirty="0" smtClean="0"/>
              <a:t>mixed STENT used </a:t>
            </a:r>
            <a:r>
              <a:rPr lang="en-US" altLang="ja-JP" sz="2800" dirty="0">
                <a:ea typeface="ＭＳ Ｐゴシック" charset="-128"/>
                <a:cs typeface="Arial" charset="0"/>
              </a:rPr>
              <a:t>were </a:t>
            </a:r>
            <a:r>
              <a:rPr lang="en-US" altLang="ja-JP" sz="2800" dirty="0" smtClean="0">
                <a:ea typeface="ＭＳ Ｐゴシック" charset="-128"/>
                <a:cs typeface="Arial" charset="0"/>
              </a:rPr>
              <a:t>significant predictors of primary patency.</a:t>
            </a:r>
            <a:endParaRPr kumimoji="1" lang="en-US" altLang="ja-JP" sz="2800" dirty="0" smtClean="0"/>
          </a:p>
        </p:txBody>
      </p:sp>
      <p:sp>
        <p:nvSpPr>
          <p:cNvPr id="4" name="タイトル 1"/>
          <p:cNvSpPr txBox="1">
            <a:spLocks/>
          </p:cNvSpPr>
          <p:nvPr/>
        </p:nvSpPr>
        <p:spPr bwMode="hidden">
          <a:xfrm>
            <a:off x="0" y="-171400"/>
            <a:ext cx="9432925" cy="1676400"/>
          </a:xfrm>
          <a:prstGeom prst="rect">
            <a:avLst/>
          </a:prstGeom>
          <a:noFill/>
          <a:ln w="9525">
            <a:noFill/>
            <a:miter lim="800000"/>
            <a:headEnd/>
            <a:tailEnd/>
          </a:ln>
          <a:effectLst>
            <a:outerShdw dist="35921" dir="2700000" algn="ctr" rotWithShape="0">
              <a:schemeClr val="bg1"/>
            </a:outerShdw>
          </a:effectLst>
        </p:spPr>
        <p:txBody>
          <a:bodyPr vert="horz" wrap="square" lIns="91440" tIns="45720" rIns="91440" bIns="45720" numCol="1" anchor="b" anchorCtr="0" compatLnSpc="1">
            <a:prstTxWarp prst="textNoShape">
              <a:avLst/>
            </a:prstTxWarp>
            <a:normAutofit/>
          </a:bodyPr>
          <a:lstStyle>
            <a:lvl1pPr algn="ctr" rtl="0" eaLnBrk="0" fontAlgn="base" hangingPunct="0">
              <a:lnSpc>
                <a:spcPct val="85000"/>
              </a:lnSpc>
              <a:spcBef>
                <a:spcPct val="0"/>
              </a:spcBef>
              <a:spcAft>
                <a:spcPct val="0"/>
              </a:spcAft>
              <a:defRPr sz="4200" b="1">
                <a:solidFill>
                  <a:srgbClr val="FFFF00"/>
                </a:solidFill>
                <a:latin typeface="+mj-lt"/>
                <a:ea typeface="+mj-ea"/>
                <a:cs typeface="+mj-cs"/>
              </a:defRPr>
            </a:lvl1pPr>
            <a:lvl2pPr algn="ctr" rtl="0" eaLnBrk="0" fontAlgn="base" hangingPunct="0">
              <a:lnSpc>
                <a:spcPct val="85000"/>
              </a:lnSpc>
              <a:spcBef>
                <a:spcPct val="0"/>
              </a:spcBef>
              <a:spcAft>
                <a:spcPct val="0"/>
              </a:spcAft>
              <a:defRPr sz="4200" b="1">
                <a:solidFill>
                  <a:srgbClr val="FFFF00"/>
                </a:solidFill>
                <a:latin typeface="Arial" pitchFamily="34" charset="0"/>
                <a:ea typeface="ＭＳ Ｐゴシック" pitchFamily="50" charset="-128"/>
              </a:defRPr>
            </a:lvl2pPr>
            <a:lvl3pPr algn="ctr" rtl="0" eaLnBrk="0" fontAlgn="base" hangingPunct="0">
              <a:lnSpc>
                <a:spcPct val="85000"/>
              </a:lnSpc>
              <a:spcBef>
                <a:spcPct val="0"/>
              </a:spcBef>
              <a:spcAft>
                <a:spcPct val="0"/>
              </a:spcAft>
              <a:defRPr sz="4200" b="1">
                <a:solidFill>
                  <a:srgbClr val="FFFF00"/>
                </a:solidFill>
                <a:latin typeface="Arial" pitchFamily="34" charset="0"/>
                <a:ea typeface="ＭＳ Ｐゴシック" pitchFamily="50" charset="-128"/>
              </a:defRPr>
            </a:lvl3pPr>
            <a:lvl4pPr algn="ctr" rtl="0" eaLnBrk="0" fontAlgn="base" hangingPunct="0">
              <a:lnSpc>
                <a:spcPct val="85000"/>
              </a:lnSpc>
              <a:spcBef>
                <a:spcPct val="0"/>
              </a:spcBef>
              <a:spcAft>
                <a:spcPct val="0"/>
              </a:spcAft>
              <a:defRPr sz="4200" b="1">
                <a:solidFill>
                  <a:srgbClr val="FFFF00"/>
                </a:solidFill>
                <a:latin typeface="Arial" pitchFamily="34" charset="0"/>
                <a:ea typeface="ＭＳ Ｐゴシック" pitchFamily="50" charset="-128"/>
              </a:defRPr>
            </a:lvl4pPr>
            <a:lvl5pPr algn="ctr" rtl="0" eaLnBrk="0" fontAlgn="base" hangingPunct="0">
              <a:lnSpc>
                <a:spcPct val="85000"/>
              </a:lnSpc>
              <a:spcBef>
                <a:spcPct val="0"/>
              </a:spcBef>
              <a:spcAft>
                <a:spcPct val="0"/>
              </a:spcAft>
              <a:defRPr sz="4200" b="1">
                <a:solidFill>
                  <a:srgbClr val="FFFF00"/>
                </a:solidFill>
                <a:latin typeface="Arial" pitchFamily="34" charset="0"/>
                <a:ea typeface="ＭＳ Ｐゴシック" pitchFamily="50" charset="-128"/>
              </a:defRPr>
            </a:lvl5pPr>
            <a:lvl6pPr marL="457200" algn="ctr" rtl="0" eaLnBrk="0" fontAlgn="base" hangingPunct="0">
              <a:lnSpc>
                <a:spcPct val="85000"/>
              </a:lnSpc>
              <a:spcBef>
                <a:spcPct val="0"/>
              </a:spcBef>
              <a:spcAft>
                <a:spcPct val="0"/>
              </a:spcAft>
              <a:defRPr sz="4200" b="1">
                <a:solidFill>
                  <a:srgbClr val="FFFF00"/>
                </a:solidFill>
                <a:latin typeface="Arial" pitchFamily="34" charset="0"/>
                <a:ea typeface="ＭＳ Ｐゴシック" pitchFamily="50" charset="-128"/>
              </a:defRPr>
            </a:lvl6pPr>
            <a:lvl7pPr marL="914400" algn="ctr" rtl="0" eaLnBrk="0" fontAlgn="base" hangingPunct="0">
              <a:lnSpc>
                <a:spcPct val="85000"/>
              </a:lnSpc>
              <a:spcBef>
                <a:spcPct val="0"/>
              </a:spcBef>
              <a:spcAft>
                <a:spcPct val="0"/>
              </a:spcAft>
              <a:defRPr sz="4200" b="1">
                <a:solidFill>
                  <a:srgbClr val="FFFF00"/>
                </a:solidFill>
                <a:latin typeface="Arial" pitchFamily="34" charset="0"/>
                <a:ea typeface="ＭＳ Ｐゴシック" pitchFamily="50" charset="-128"/>
              </a:defRPr>
            </a:lvl7pPr>
            <a:lvl8pPr marL="1371600" algn="ctr" rtl="0" eaLnBrk="0" fontAlgn="base" hangingPunct="0">
              <a:lnSpc>
                <a:spcPct val="85000"/>
              </a:lnSpc>
              <a:spcBef>
                <a:spcPct val="0"/>
              </a:spcBef>
              <a:spcAft>
                <a:spcPct val="0"/>
              </a:spcAft>
              <a:defRPr sz="4200" b="1">
                <a:solidFill>
                  <a:srgbClr val="FFFF00"/>
                </a:solidFill>
                <a:latin typeface="Arial" pitchFamily="34" charset="0"/>
                <a:ea typeface="ＭＳ Ｐゴシック" pitchFamily="50" charset="-128"/>
              </a:defRPr>
            </a:lvl8pPr>
            <a:lvl9pPr marL="1828800" algn="ctr" rtl="0" eaLnBrk="0" fontAlgn="base" hangingPunct="0">
              <a:lnSpc>
                <a:spcPct val="85000"/>
              </a:lnSpc>
              <a:spcBef>
                <a:spcPct val="0"/>
              </a:spcBef>
              <a:spcAft>
                <a:spcPct val="0"/>
              </a:spcAft>
              <a:defRPr sz="4200" b="1">
                <a:solidFill>
                  <a:srgbClr val="FFFF00"/>
                </a:solidFill>
                <a:latin typeface="Arial" pitchFamily="34" charset="0"/>
                <a:ea typeface="ＭＳ Ｐゴシック" pitchFamily="50" charset="-128"/>
              </a:defRPr>
            </a:lvl9pPr>
          </a:lstStyle>
          <a:p>
            <a:r>
              <a:rPr kumimoji="0" lang="en-US" altLang="ja-JP" sz="4400" b="0" kern="0" dirty="0" smtClean="0">
                <a:latin typeface="Times New Roman" panose="02020603050405020304" pitchFamily="18" charset="0"/>
                <a:cs typeface="Times New Roman" panose="02020603050405020304" pitchFamily="18" charset="0"/>
              </a:rPr>
              <a:t>Conclusions </a:t>
            </a:r>
            <a:endParaRPr kumimoji="1" lang="ja-JP" altLang="en-US" sz="4400" b="0"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8680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2051720" y="116632"/>
            <a:ext cx="4680520" cy="6651265"/>
          </a:xfrm>
          <a:prstGeom prst="rect">
            <a:avLst/>
          </a:prstGeom>
        </p:spPr>
      </p:pic>
    </p:spTree>
    <p:extLst>
      <p:ext uri="{BB962C8B-B14F-4D97-AF65-F5344CB8AC3E}">
        <p14:creationId xmlns:p14="http://schemas.microsoft.com/office/powerpoint/2010/main" val="3532848861"/>
      </p:ext>
    </p:extLst>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3203848" y="2636912"/>
            <a:ext cx="3281508" cy="729735"/>
          </a:xfrm>
          <a:prstGeom prst="rect">
            <a:avLst/>
          </a:prstGeom>
          <a:noFill/>
          <a:ln w="38100">
            <a:noFill/>
            <a:miter lim="800000"/>
            <a:headEnd/>
            <a:tailEnd/>
          </a:ln>
        </p:spPr>
        <p:txBody>
          <a:bodyPr wrap="none" lIns="64310" tIns="32155" rIns="64310" bIns="32155">
            <a:spAutoFit/>
          </a:bodyPr>
          <a:lstStyle/>
          <a:p>
            <a:pPr eaLnBrk="0" hangingPunct="0">
              <a:lnSpc>
                <a:spcPct val="90000"/>
              </a:lnSpc>
              <a:spcAft>
                <a:spcPct val="30000"/>
              </a:spcAft>
              <a:buClr>
                <a:srgbClr val="66EC66"/>
              </a:buClr>
              <a:buSzPct val="120000"/>
            </a:pPr>
            <a:r>
              <a:rPr kumimoji="0" lang="en-US" altLang="ja-JP" sz="4800" dirty="0"/>
              <a:t> </a:t>
            </a:r>
            <a:r>
              <a:rPr kumimoji="0" lang="en-US" altLang="ja-JP" sz="4800" dirty="0" smtClean="0"/>
              <a:t>Thank you !</a:t>
            </a:r>
            <a:endParaRPr kumimoji="0" lang="en-US" altLang="ja-JP" sz="4800" dirty="0"/>
          </a:p>
        </p:txBody>
      </p:sp>
    </p:spTree>
  </p:cSld>
  <p:clrMapOvr>
    <a:masterClrMapping/>
  </p:clrMapOvr>
  <p:transition advTm="1568"/>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dirty="0"/>
          </a:p>
        </p:txBody>
      </p:sp>
      <p:sp>
        <p:nvSpPr>
          <p:cNvPr id="3" name="サブタイトル 2"/>
          <p:cNvSpPr>
            <a:spLocks noGrp="1"/>
          </p:cNvSpPr>
          <p:nvPr>
            <p:ph type="subTitle" idx="1"/>
          </p:nvPr>
        </p:nvSpPr>
        <p:spPr/>
        <p:txBody>
          <a:bodyPr/>
          <a:lstStyle/>
          <a:p>
            <a:endParaRPr kumimoji="1" lang="ja-JP" altLang="en-US" dirty="0"/>
          </a:p>
        </p:txBody>
      </p:sp>
      <p:pic>
        <p:nvPicPr>
          <p:cNvPr id="4" name="Picture 2"/>
          <p:cNvPicPr>
            <a:picLocks noChangeAspect="1" noChangeArrowheads="1"/>
          </p:cNvPicPr>
          <p:nvPr/>
        </p:nvPicPr>
        <p:blipFill>
          <a:blip r:embed="rId2" cstate="print"/>
          <a:srcRect l="29055" t="13440" r="14246" b="15161"/>
          <a:stretch>
            <a:fillRect/>
          </a:stretch>
        </p:blipFill>
        <p:spPr bwMode="auto">
          <a:xfrm>
            <a:off x="611560" y="476672"/>
            <a:ext cx="8064896" cy="5712635"/>
          </a:xfrm>
          <a:prstGeom prst="rect">
            <a:avLst/>
          </a:prstGeom>
          <a:noFill/>
          <a:ln w="9525">
            <a:noFill/>
            <a:miter lim="800000"/>
            <a:headEnd/>
            <a:tailEnd/>
          </a:ln>
        </p:spPr>
      </p:pic>
    </p:spTree>
    <p:extLst>
      <p:ext uri="{BB962C8B-B14F-4D97-AF65-F5344CB8AC3E}">
        <p14:creationId xmlns:p14="http://schemas.microsoft.com/office/powerpoint/2010/main" val="1557809287"/>
      </p:ext>
    </p:extLst>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type="subTitle" idx="1"/>
          </p:nvPr>
        </p:nvSpPr>
        <p:spPr>
          <a:xfrm>
            <a:off x="539552" y="1507942"/>
            <a:ext cx="7886700" cy="1752600"/>
          </a:xfrm>
        </p:spPr>
        <p:txBody>
          <a:bodyPr>
            <a:normAutofit fontScale="85000" lnSpcReduction="20000"/>
          </a:bodyPr>
          <a:lstStyle/>
          <a:p>
            <a:pPr>
              <a:lnSpc>
                <a:spcPct val="110000"/>
              </a:lnSpc>
            </a:pPr>
            <a:r>
              <a:rPr lang="en-US" altLang="ja-JP" sz="2400" dirty="0" smtClean="0"/>
              <a:t>The </a:t>
            </a:r>
            <a:r>
              <a:rPr lang="en-US" altLang="ja-JP" sz="2400" dirty="0"/>
              <a:t>development of endovascular therapy (EVT) techniques and </a:t>
            </a:r>
            <a:r>
              <a:rPr lang="en-US" altLang="ja-JP" sz="2400" dirty="0" smtClean="0"/>
              <a:t>nitinol stents </a:t>
            </a:r>
            <a:r>
              <a:rPr lang="en-US" altLang="ja-JP" sz="2400" dirty="0"/>
              <a:t>has improved the success rates and patency rates of superficial femoral artery (SFA) </a:t>
            </a:r>
            <a:r>
              <a:rPr lang="en-US" altLang="ja-JP" sz="2400" dirty="0" smtClean="0"/>
              <a:t>lesion. However, outcomes of TASC Ⅱ C and D group, especially of D group were even poor.</a:t>
            </a:r>
          </a:p>
          <a:p>
            <a:pPr marL="0" indent="0" algn="r">
              <a:lnSpc>
                <a:spcPct val="110000"/>
              </a:lnSpc>
              <a:buNone/>
            </a:pPr>
            <a:r>
              <a:rPr lang="en-US" altLang="ja-JP" sz="1300" dirty="0" smtClean="0"/>
              <a:t>(Circulation cardiovascular Interventions. 2010; 3: 267-276)</a:t>
            </a:r>
          </a:p>
          <a:p>
            <a:pPr marL="0" indent="0" algn="r">
              <a:lnSpc>
                <a:spcPct val="110000"/>
              </a:lnSpc>
              <a:buNone/>
            </a:pPr>
            <a:r>
              <a:rPr lang="en-US" altLang="ja-JP" sz="1300" dirty="0" smtClean="0"/>
              <a:t>(Circulation Journal 2011; 75: 939-944) </a:t>
            </a:r>
            <a:endParaRPr lang="en-US" altLang="ja-JP" sz="1300" dirty="0" smtClean="0">
              <a:solidFill>
                <a:schemeClr val="tx2">
                  <a:lumMod val="90000"/>
                </a:schemeClr>
              </a:solidFill>
            </a:endParaRPr>
          </a:p>
          <a:p>
            <a:pPr algn="r">
              <a:lnSpc>
                <a:spcPct val="110000"/>
              </a:lnSpc>
            </a:pPr>
            <a:endParaRPr kumimoji="1" lang="en-US" altLang="ja-JP" sz="1200" dirty="0" smtClean="0">
              <a:solidFill>
                <a:schemeClr val="tx2">
                  <a:lumMod val="90000"/>
                </a:schemeClr>
              </a:solidFill>
            </a:endParaRPr>
          </a:p>
        </p:txBody>
      </p:sp>
      <p:pic>
        <p:nvPicPr>
          <p:cNvPr id="6" name="図 5"/>
          <p:cNvPicPr>
            <a:picLocks noChangeAspect="1"/>
          </p:cNvPicPr>
          <p:nvPr/>
        </p:nvPicPr>
        <p:blipFill>
          <a:blip r:embed="rId3"/>
          <a:stretch>
            <a:fillRect/>
          </a:stretch>
        </p:blipFill>
        <p:spPr>
          <a:xfrm>
            <a:off x="5721680" y="3865757"/>
            <a:ext cx="3046357" cy="2435013"/>
          </a:xfrm>
          <a:prstGeom prst="rect">
            <a:avLst/>
          </a:prstGeom>
        </p:spPr>
      </p:pic>
      <p:pic>
        <p:nvPicPr>
          <p:cNvPr id="7" name="図 6"/>
          <p:cNvPicPr>
            <a:picLocks noChangeAspect="1"/>
          </p:cNvPicPr>
          <p:nvPr/>
        </p:nvPicPr>
        <p:blipFill rotWithShape="1">
          <a:blip r:embed="rId4"/>
          <a:srcRect l="6138"/>
          <a:stretch/>
        </p:blipFill>
        <p:spPr>
          <a:xfrm>
            <a:off x="2902661" y="3865757"/>
            <a:ext cx="2844783" cy="2430435"/>
          </a:xfrm>
          <a:prstGeom prst="rect">
            <a:avLst/>
          </a:prstGeom>
        </p:spPr>
      </p:pic>
      <p:pic>
        <p:nvPicPr>
          <p:cNvPr id="8" name="図 7"/>
          <p:cNvPicPr>
            <a:picLocks noChangeAspect="1"/>
          </p:cNvPicPr>
          <p:nvPr/>
        </p:nvPicPr>
        <p:blipFill>
          <a:blip r:embed="rId5"/>
          <a:stretch>
            <a:fillRect/>
          </a:stretch>
        </p:blipFill>
        <p:spPr>
          <a:xfrm>
            <a:off x="396624" y="3865757"/>
            <a:ext cx="2281523" cy="2596519"/>
          </a:xfrm>
          <a:prstGeom prst="rect">
            <a:avLst/>
          </a:prstGeom>
        </p:spPr>
      </p:pic>
      <p:sp>
        <p:nvSpPr>
          <p:cNvPr id="9" name="テキスト ボックス 8"/>
          <p:cNvSpPr txBox="1"/>
          <p:nvPr/>
        </p:nvSpPr>
        <p:spPr>
          <a:xfrm>
            <a:off x="200569" y="3515229"/>
            <a:ext cx="2673635" cy="215444"/>
          </a:xfrm>
          <a:prstGeom prst="rect">
            <a:avLst/>
          </a:prstGeom>
          <a:noFill/>
        </p:spPr>
        <p:txBody>
          <a:bodyPr wrap="square" rtlCol="0">
            <a:spAutoFit/>
          </a:bodyPr>
          <a:lstStyle/>
          <a:p>
            <a:r>
              <a:rPr lang="en-US" altLang="ja-JP" sz="800" b="1" dirty="0" smtClean="0"/>
              <a:t> </a:t>
            </a:r>
            <a:r>
              <a:rPr lang="en-US" altLang="ja-JP" sz="800" b="1" dirty="0"/>
              <a:t>Classification of </a:t>
            </a:r>
            <a:r>
              <a:rPr lang="en-US" altLang="ja-JP" sz="800" b="1" dirty="0" err="1" smtClean="0"/>
              <a:t>femoropopliteal</a:t>
            </a:r>
            <a:r>
              <a:rPr lang="en-US" altLang="ja-JP" sz="800" b="1" dirty="0"/>
              <a:t> </a:t>
            </a:r>
            <a:r>
              <a:rPr lang="en-US" altLang="ja-JP" sz="800" b="1" dirty="0" smtClean="0"/>
              <a:t>lesions </a:t>
            </a:r>
            <a:r>
              <a:rPr lang="en-US" altLang="ja-JP" sz="800" b="1" dirty="0"/>
              <a:t>(TASC II). </a:t>
            </a:r>
            <a:endParaRPr kumimoji="1" lang="ja-JP" altLang="en-US" sz="800" b="1" dirty="0"/>
          </a:p>
        </p:txBody>
      </p:sp>
      <p:sp>
        <p:nvSpPr>
          <p:cNvPr id="10" name="テキスト ボックス 9"/>
          <p:cNvSpPr txBox="1"/>
          <p:nvPr/>
        </p:nvSpPr>
        <p:spPr>
          <a:xfrm>
            <a:off x="3818254" y="3870386"/>
            <a:ext cx="4014281" cy="246221"/>
          </a:xfrm>
          <a:prstGeom prst="rect">
            <a:avLst/>
          </a:prstGeom>
          <a:noFill/>
        </p:spPr>
        <p:txBody>
          <a:bodyPr wrap="square" rtlCol="0">
            <a:spAutoFit/>
          </a:bodyPr>
          <a:lstStyle/>
          <a:p>
            <a:pPr algn="ctr"/>
            <a:r>
              <a:rPr lang="en-US" altLang="ja-JP" sz="1000" b="1" dirty="0" smtClean="0">
                <a:solidFill>
                  <a:schemeClr val="bg1"/>
                </a:solidFill>
              </a:rPr>
              <a:t> Long tern results of the </a:t>
            </a:r>
            <a:r>
              <a:rPr lang="en-US" altLang="ja-JP" sz="1000" b="1" dirty="0">
                <a:solidFill>
                  <a:schemeClr val="bg1"/>
                </a:solidFill>
              </a:rPr>
              <a:t>n</a:t>
            </a:r>
            <a:r>
              <a:rPr lang="en-US" altLang="ja-JP" sz="1000" b="1" dirty="0" smtClean="0">
                <a:solidFill>
                  <a:schemeClr val="bg1"/>
                </a:solidFill>
              </a:rPr>
              <a:t>itinol stents (SMART) for SFA lesions</a:t>
            </a:r>
            <a:endParaRPr kumimoji="1" lang="ja-JP" altLang="en-US" sz="1000" b="1" dirty="0">
              <a:solidFill>
                <a:schemeClr val="bg1"/>
              </a:solidFill>
            </a:endParaRPr>
          </a:p>
        </p:txBody>
      </p:sp>
      <p:sp>
        <p:nvSpPr>
          <p:cNvPr id="12" name="テキスト ボックス 11"/>
          <p:cNvSpPr txBox="1"/>
          <p:nvPr/>
        </p:nvSpPr>
        <p:spPr>
          <a:xfrm>
            <a:off x="3131840" y="480883"/>
            <a:ext cx="3653564" cy="830997"/>
          </a:xfrm>
          <a:prstGeom prst="rect">
            <a:avLst/>
          </a:prstGeom>
          <a:noFill/>
        </p:spPr>
        <p:txBody>
          <a:bodyPr wrap="none" rtlCol="0">
            <a:spAutoFit/>
          </a:bodyPr>
          <a:lstStyle/>
          <a:p>
            <a:r>
              <a:rPr lang="en-US" altLang="ja-JP" sz="4800" smtClean="0">
                <a:solidFill>
                  <a:schemeClr val="tx2"/>
                </a:solidFill>
              </a:rPr>
              <a:t>Background 1</a:t>
            </a:r>
            <a:endParaRPr kumimoji="1" lang="ja-JP" altLang="en-US" sz="4800" dirty="0">
              <a:solidFill>
                <a:schemeClr val="tx2"/>
              </a:solidFill>
            </a:endParaRPr>
          </a:p>
        </p:txBody>
      </p:sp>
    </p:spTree>
    <p:extLst>
      <p:ext uri="{BB962C8B-B14F-4D97-AF65-F5344CB8AC3E}">
        <p14:creationId xmlns:p14="http://schemas.microsoft.com/office/powerpoint/2010/main" val="746403379"/>
      </p:ext>
    </p:extLst>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4294967295"/>
          </p:nvPr>
        </p:nvSpPr>
        <p:spPr>
          <a:xfrm>
            <a:off x="270701" y="947629"/>
            <a:ext cx="8591550" cy="4953000"/>
          </a:xfrm>
        </p:spPr>
        <p:txBody>
          <a:bodyPr>
            <a:normAutofit/>
          </a:bodyPr>
          <a:lstStyle/>
          <a:p>
            <a:pPr>
              <a:lnSpc>
                <a:spcPct val="110000"/>
              </a:lnSpc>
            </a:pPr>
            <a:r>
              <a:rPr lang="en-US" altLang="ja-JP" sz="2400" dirty="0" smtClean="0"/>
              <a:t>Several </a:t>
            </a:r>
            <a:r>
              <a:rPr lang="en-US" altLang="ja-JP" sz="2400" dirty="0"/>
              <a:t>studies </a:t>
            </a:r>
            <a:r>
              <a:rPr lang="en-US" altLang="ja-JP" sz="2400" dirty="0" smtClean="0"/>
              <a:t>showed encouraging </a:t>
            </a:r>
            <a:r>
              <a:rPr lang="en-US" altLang="ja-JP" sz="2400" dirty="0"/>
              <a:t>results of drug coated balloons (DCB), drug eluting stent (DES</a:t>
            </a:r>
            <a:r>
              <a:rPr lang="en-US" altLang="ja-JP" sz="2400" dirty="0" smtClean="0"/>
              <a:t>) and </a:t>
            </a:r>
            <a:r>
              <a:rPr lang="en-US" altLang="ja-JP" sz="2400" dirty="0" err="1"/>
              <a:t>atherectomy</a:t>
            </a:r>
            <a:r>
              <a:rPr lang="en-US" altLang="ja-JP" sz="2400" dirty="0"/>
              <a:t> device</a:t>
            </a:r>
            <a:r>
              <a:rPr lang="en-US" altLang="ja-JP" sz="2400" dirty="0" smtClean="0"/>
              <a:t> using </a:t>
            </a:r>
            <a:r>
              <a:rPr lang="en-US" altLang="ja-JP" sz="2400" dirty="0"/>
              <a:t>for </a:t>
            </a:r>
            <a:r>
              <a:rPr lang="en-US" altLang="ja-JP" sz="2400" dirty="0" smtClean="0"/>
              <a:t>SFA lesions. </a:t>
            </a:r>
          </a:p>
          <a:p>
            <a:pPr>
              <a:lnSpc>
                <a:spcPct val="110000"/>
              </a:lnSpc>
            </a:pPr>
            <a:r>
              <a:rPr lang="en-US" altLang="ja-JP" sz="2400" dirty="0" smtClean="0"/>
              <a:t>However, those </a:t>
            </a:r>
            <a:r>
              <a:rPr lang="en-US" altLang="ja-JP" sz="2400" dirty="0"/>
              <a:t>results </a:t>
            </a:r>
            <a:r>
              <a:rPr lang="en-US" altLang="ja-JP" sz="2400" dirty="0" smtClean="0"/>
              <a:t>for </a:t>
            </a:r>
            <a:r>
              <a:rPr lang="en-US" altLang="ja-JP" sz="2400" dirty="0" err="1" smtClean="0"/>
              <a:t>TASCⅡ</a:t>
            </a:r>
            <a:r>
              <a:rPr lang="en-US" altLang="ja-JP" sz="2400" dirty="0" smtClean="0"/>
              <a:t> </a:t>
            </a:r>
            <a:r>
              <a:rPr lang="en-US" altLang="ja-JP" sz="2400" dirty="0"/>
              <a:t>C and D </a:t>
            </a:r>
            <a:r>
              <a:rPr lang="en-US" altLang="ja-JP" sz="2400" dirty="0" smtClean="0"/>
              <a:t>lesions were also poor or uncertain actually. There is no significant superior treatment than using STENT yet.</a:t>
            </a:r>
          </a:p>
          <a:p>
            <a:pPr algn="r">
              <a:lnSpc>
                <a:spcPct val="110000"/>
              </a:lnSpc>
            </a:pPr>
            <a:endParaRPr kumimoji="1" lang="en-US" altLang="ja-JP" sz="1100" dirty="0" smtClean="0">
              <a:solidFill>
                <a:schemeClr val="tx2">
                  <a:lumMod val="90000"/>
                </a:schemeClr>
              </a:solidFill>
            </a:endParaRPr>
          </a:p>
        </p:txBody>
      </p:sp>
      <p:pic>
        <p:nvPicPr>
          <p:cNvPr id="10" name="図 9"/>
          <p:cNvPicPr>
            <a:picLocks noChangeAspect="1"/>
          </p:cNvPicPr>
          <p:nvPr/>
        </p:nvPicPr>
        <p:blipFill>
          <a:blip r:embed="rId3"/>
          <a:stretch>
            <a:fillRect/>
          </a:stretch>
        </p:blipFill>
        <p:spPr>
          <a:xfrm>
            <a:off x="178527" y="4019071"/>
            <a:ext cx="2743200" cy="1751640"/>
          </a:xfrm>
          <a:prstGeom prst="rect">
            <a:avLst/>
          </a:prstGeom>
        </p:spPr>
      </p:pic>
      <p:sp>
        <p:nvSpPr>
          <p:cNvPr id="11" name="テキスト ボックス 10"/>
          <p:cNvSpPr txBox="1"/>
          <p:nvPr/>
        </p:nvSpPr>
        <p:spPr>
          <a:xfrm>
            <a:off x="182684" y="6329060"/>
            <a:ext cx="2736986" cy="307777"/>
          </a:xfrm>
          <a:prstGeom prst="rect">
            <a:avLst/>
          </a:prstGeom>
          <a:noFill/>
        </p:spPr>
        <p:txBody>
          <a:bodyPr wrap="square" rtlCol="0">
            <a:spAutoFit/>
          </a:bodyPr>
          <a:lstStyle/>
          <a:p>
            <a:r>
              <a:rPr lang="en-US" altLang="ja-JP" sz="1400" dirty="0" smtClean="0"/>
              <a:t>(Circulation</a:t>
            </a:r>
            <a:r>
              <a:rPr lang="en-US" altLang="ja-JP" sz="1400" dirty="0"/>
              <a:t>. </a:t>
            </a:r>
            <a:r>
              <a:rPr lang="en-US" altLang="ja-JP" sz="1400" dirty="0" smtClean="0"/>
              <a:t>2015;131:495-502)</a:t>
            </a:r>
            <a:endParaRPr kumimoji="1" lang="ja-JP" altLang="en-US" sz="1400" dirty="0"/>
          </a:p>
        </p:txBody>
      </p:sp>
      <p:pic>
        <p:nvPicPr>
          <p:cNvPr id="12" name="図 11"/>
          <p:cNvPicPr>
            <a:picLocks noChangeAspect="1"/>
          </p:cNvPicPr>
          <p:nvPr/>
        </p:nvPicPr>
        <p:blipFill>
          <a:blip r:embed="rId4"/>
          <a:stretch>
            <a:fillRect/>
          </a:stretch>
        </p:blipFill>
        <p:spPr>
          <a:xfrm>
            <a:off x="173377" y="5770711"/>
            <a:ext cx="2748349" cy="541325"/>
          </a:xfrm>
          <a:prstGeom prst="rect">
            <a:avLst/>
          </a:prstGeom>
        </p:spPr>
      </p:pic>
      <p:pic>
        <p:nvPicPr>
          <p:cNvPr id="4" name="図 3"/>
          <p:cNvPicPr>
            <a:picLocks noChangeAspect="1"/>
          </p:cNvPicPr>
          <p:nvPr/>
        </p:nvPicPr>
        <p:blipFill>
          <a:blip r:embed="rId5"/>
          <a:stretch>
            <a:fillRect/>
          </a:stretch>
        </p:blipFill>
        <p:spPr>
          <a:xfrm>
            <a:off x="3201008" y="4025844"/>
            <a:ext cx="2711397" cy="1690683"/>
          </a:xfrm>
          <a:prstGeom prst="rect">
            <a:avLst/>
          </a:prstGeom>
        </p:spPr>
      </p:pic>
      <p:pic>
        <p:nvPicPr>
          <p:cNvPr id="13" name="図 12"/>
          <p:cNvPicPr>
            <a:picLocks noChangeAspect="1"/>
          </p:cNvPicPr>
          <p:nvPr/>
        </p:nvPicPr>
        <p:blipFill>
          <a:blip r:embed="rId6"/>
          <a:stretch>
            <a:fillRect/>
          </a:stretch>
        </p:blipFill>
        <p:spPr>
          <a:xfrm>
            <a:off x="3201007" y="5696208"/>
            <a:ext cx="2711398" cy="619660"/>
          </a:xfrm>
          <a:prstGeom prst="rect">
            <a:avLst/>
          </a:prstGeom>
        </p:spPr>
      </p:pic>
      <p:pic>
        <p:nvPicPr>
          <p:cNvPr id="14" name="図 13"/>
          <p:cNvPicPr>
            <a:picLocks noChangeAspect="1"/>
          </p:cNvPicPr>
          <p:nvPr/>
        </p:nvPicPr>
        <p:blipFill>
          <a:blip r:embed="rId7"/>
          <a:stretch>
            <a:fillRect/>
          </a:stretch>
        </p:blipFill>
        <p:spPr>
          <a:xfrm>
            <a:off x="6143775" y="4032200"/>
            <a:ext cx="2757343" cy="1945397"/>
          </a:xfrm>
          <a:prstGeom prst="rect">
            <a:avLst/>
          </a:prstGeom>
        </p:spPr>
      </p:pic>
      <p:pic>
        <p:nvPicPr>
          <p:cNvPr id="6" name="図 5"/>
          <p:cNvPicPr>
            <a:picLocks noChangeAspect="1"/>
          </p:cNvPicPr>
          <p:nvPr/>
        </p:nvPicPr>
        <p:blipFill>
          <a:blip r:embed="rId8"/>
          <a:stretch>
            <a:fillRect/>
          </a:stretch>
        </p:blipFill>
        <p:spPr>
          <a:xfrm>
            <a:off x="6143775" y="5977598"/>
            <a:ext cx="2757343" cy="361950"/>
          </a:xfrm>
          <a:prstGeom prst="rect">
            <a:avLst/>
          </a:prstGeom>
        </p:spPr>
      </p:pic>
      <p:sp>
        <p:nvSpPr>
          <p:cNvPr id="16" name="テキスト ボックス 15"/>
          <p:cNvSpPr txBox="1"/>
          <p:nvPr/>
        </p:nvSpPr>
        <p:spPr>
          <a:xfrm>
            <a:off x="6172091" y="6359989"/>
            <a:ext cx="2690160" cy="307777"/>
          </a:xfrm>
          <a:prstGeom prst="rect">
            <a:avLst/>
          </a:prstGeom>
          <a:noFill/>
        </p:spPr>
        <p:txBody>
          <a:bodyPr wrap="none" rtlCol="0">
            <a:spAutoFit/>
          </a:bodyPr>
          <a:lstStyle/>
          <a:p>
            <a:r>
              <a:rPr lang="en-US" altLang="ja-JP" sz="1400" dirty="0" smtClean="0"/>
              <a:t>(JACC.</a:t>
            </a:r>
            <a:r>
              <a:rPr lang="ja-JP" altLang="en-US" sz="1400" i="1" dirty="0" smtClean="0"/>
              <a:t> </a:t>
            </a:r>
            <a:r>
              <a:rPr lang="en-US" altLang="ja-JP" sz="1400" dirty="0" smtClean="0"/>
              <a:t>2006</a:t>
            </a:r>
            <a:r>
              <a:rPr lang="en-US" altLang="ja-JP" sz="1400" dirty="0"/>
              <a:t>; 48(8):</a:t>
            </a:r>
            <a:r>
              <a:rPr lang="en-US" altLang="ja-JP" sz="1400" dirty="0" smtClean="0"/>
              <a:t>1573-1578)</a:t>
            </a:r>
            <a:endParaRPr kumimoji="1" lang="ja-JP" altLang="en-US" sz="1400" dirty="0"/>
          </a:p>
        </p:txBody>
      </p:sp>
      <p:sp>
        <p:nvSpPr>
          <p:cNvPr id="17" name="テキスト ボックス 16"/>
          <p:cNvSpPr txBox="1"/>
          <p:nvPr/>
        </p:nvSpPr>
        <p:spPr>
          <a:xfrm>
            <a:off x="3213894" y="6352609"/>
            <a:ext cx="2789546" cy="307777"/>
          </a:xfrm>
          <a:prstGeom prst="rect">
            <a:avLst/>
          </a:prstGeom>
          <a:noFill/>
        </p:spPr>
        <p:txBody>
          <a:bodyPr wrap="none" rtlCol="0">
            <a:spAutoFit/>
          </a:bodyPr>
          <a:lstStyle/>
          <a:p>
            <a:r>
              <a:rPr kumimoji="1" lang="en-US" altLang="ja-JP" sz="1400" dirty="0" smtClean="0"/>
              <a:t>(JACC. </a:t>
            </a:r>
            <a:r>
              <a:rPr lang="en-US" altLang="ja-JP" sz="1400" dirty="0"/>
              <a:t>2013;62(15):1320-1327</a:t>
            </a:r>
            <a:r>
              <a:rPr lang="en-US" altLang="ja-JP" sz="1400" dirty="0" smtClean="0"/>
              <a:t>.)</a:t>
            </a:r>
            <a:endParaRPr kumimoji="1" lang="ja-JP" altLang="en-US" sz="1400" dirty="0"/>
          </a:p>
        </p:txBody>
      </p:sp>
      <p:sp>
        <p:nvSpPr>
          <p:cNvPr id="15" name="テキスト ボックス 14"/>
          <p:cNvSpPr txBox="1"/>
          <p:nvPr/>
        </p:nvSpPr>
        <p:spPr>
          <a:xfrm>
            <a:off x="183562" y="3777488"/>
            <a:ext cx="2673635" cy="276999"/>
          </a:xfrm>
          <a:prstGeom prst="rect">
            <a:avLst/>
          </a:prstGeom>
          <a:noFill/>
        </p:spPr>
        <p:txBody>
          <a:bodyPr wrap="square" rtlCol="0">
            <a:spAutoFit/>
          </a:bodyPr>
          <a:lstStyle/>
          <a:p>
            <a:pPr algn="ctr"/>
            <a:r>
              <a:rPr lang="en-US" altLang="ja-JP" sz="1200" b="1" dirty="0" smtClean="0"/>
              <a:t>[DCB for SFA de-novo lesion]</a:t>
            </a:r>
            <a:endParaRPr kumimoji="1" lang="ja-JP" altLang="en-US" sz="1200" b="1" dirty="0"/>
          </a:p>
        </p:txBody>
      </p:sp>
      <p:sp>
        <p:nvSpPr>
          <p:cNvPr id="18" name="テキスト ボックス 17"/>
          <p:cNvSpPr txBox="1"/>
          <p:nvPr/>
        </p:nvSpPr>
        <p:spPr>
          <a:xfrm>
            <a:off x="3198432" y="3770862"/>
            <a:ext cx="2673635" cy="276999"/>
          </a:xfrm>
          <a:prstGeom prst="rect">
            <a:avLst/>
          </a:prstGeom>
          <a:noFill/>
        </p:spPr>
        <p:txBody>
          <a:bodyPr wrap="square" rtlCol="0">
            <a:spAutoFit/>
          </a:bodyPr>
          <a:lstStyle/>
          <a:p>
            <a:pPr algn="ctr"/>
            <a:r>
              <a:rPr lang="en-US" altLang="ja-JP" sz="1200" b="1" dirty="0" smtClean="0"/>
              <a:t>[DES for SFA de-novo lesion]</a:t>
            </a:r>
            <a:endParaRPr kumimoji="1" lang="ja-JP" altLang="en-US" sz="1200" b="1" dirty="0"/>
          </a:p>
        </p:txBody>
      </p:sp>
      <p:sp>
        <p:nvSpPr>
          <p:cNvPr id="19" name="テキスト ボックス 18"/>
          <p:cNvSpPr txBox="1"/>
          <p:nvPr/>
        </p:nvSpPr>
        <p:spPr>
          <a:xfrm>
            <a:off x="6251731" y="3778815"/>
            <a:ext cx="2673635" cy="276999"/>
          </a:xfrm>
          <a:prstGeom prst="rect">
            <a:avLst/>
          </a:prstGeom>
          <a:noFill/>
        </p:spPr>
        <p:txBody>
          <a:bodyPr wrap="square" rtlCol="0">
            <a:spAutoFit/>
          </a:bodyPr>
          <a:lstStyle/>
          <a:p>
            <a:pPr algn="ctr"/>
            <a:r>
              <a:rPr lang="en-US" altLang="ja-JP" sz="1200" b="1" dirty="0" smtClean="0"/>
              <a:t>[Turbo Hawk for SFA lesion]</a:t>
            </a:r>
            <a:endParaRPr kumimoji="1" lang="ja-JP" altLang="en-US" sz="1200" b="1" dirty="0"/>
          </a:p>
        </p:txBody>
      </p:sp>
      <p:sp>
        <p:nvSpPr>
          <p:cNvPr id="20" name="テキスト ボックス 19"/>
          <p:cNvSpPr txBox="1"/>
          <p:nvPr/>
        </p:nvSpPr>
        <p:spPr>
          <a:xfrm>
            <a:off x="3059832" y="116632"/>
            <a:ext cx="3653564" cy="830997"/>
          </a:xfrm>
          <a:prstGeom prst="rect">
            <a:avLst/>
          </a:prstGeom>
          <a:noFill/>
        </p:spPr>
        <p:txBody>
          <a:bodyPr wrap="none" rtlCol="0">
            <a:spAutoFit/>
          </a:bodyPr>
          <a:lstStyle/>
          <a:p>
            <a:r>
              <a:rPr lang="en-US" altLang="ja-JP" sz="4800" dirty="0" smtClean="0">
                <a:solidFill>
                  <a:schemeClr val="tx2"/>
                </a:solidFill>
              </a:rPr>
              <a:t>Background 2</a:t>
            </a:r>
            <a:endParaRPr kumimoji="1" lang="ja-JP" altLang="en-US" sz="4800" dirty="0">
              <a:solidFill>
                <a:schemeClr val="tx2"/>
              </a:solidFill>
            </a:endParaRPr>
          </a:p>
        </p:txBody>
      </p:sp>
    </p:spTree>
    <p:extLst>
      <p:ext uri="{BB962C8B-B14F-4D97-AF65-F5344CB8AC3E}">
        <p14:creationId xmlns:p14="http://schemas.microsoft.com/office/powerpoint/2010/main" val="3627722317"/>
      </p:ext>
    </p:extLst>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4294967295"/>
          </p:nvPr>
        </p:nvSpPr>
        <p:spPr>
          <a:xfrm>
            <a:off x="153988" y="1412776"/>
            <a:ext cx="8990012" cy="4783138"/>
          </a:xfrm>
        </p:spPr>
        <p:txBody>
          <a:bodyPr>
            <a:normAutofit/>
          </a:bodyPr>
          <a:lstStyle/>
          <a:p>
            <a:pPr>
              <a:lnSpc>
                <a:spcPct val="110000"/>
              </a:lnSpc>
            </a:pPr>
            <a:r>
              <a:rPr lang="en-US" altLang="ja-JP" sz="2400" dirty="0" smtClean="0"/>
              <a:t>On </a:t>
            </a:r>
            <a:r>
              <a:rPr lang="en-US" altLang="ja-JP" sz="2400" dirty="0"/>
              <a:t>the other hand, occurrence of in-stent restenosis (ISR) has become a serious </a:t>
            </a:r>
            <a:r>
              <a:rPr lang="en-US" altLang="ja-JP" sz="2400" dirty="0" smtClean="0"/>
              <a:t>problem. Several studies revealed poor outcome of ISR EVT, </a:t>
            </a:r>
            <a:r>
              <a:rPr lang="en-US" altLang="ja-JP" sz="2400" dirty="0"/>
              <a:t>especially for re-occlusion </a:t>
            </a:r>
            <a:r>
              <a:rPr lang="en-US" altLang="ja-JP" sz="2400" dirty="0" smtClean="0"/>
              <a:t>cases.</a:t>
            </a:r>
          </a:p>
          <a:p>
            <a:pPr marL="0" indent="0" algn="r">
              <a:lnSpc>
                <a:spcPct val="110000"/>
              </a:lnSpc>
              <a:buNone/>
            </a:pPr>
            <a:r>
              <a:rPr lang="en-US" altLang="ja-JP" sz="1200" dirty="0" smtClean="0"/>
              <a:t>(JACC. 2012; 59: 16-23)</a:t>
            </a:r>
            <a:endParaRPr lang="en-US" altLang="ja-JP" sz="1300" dirty="0" smtClean="0"/>
          </a:p>
          <a:p>
            <a:pPr algn="r">
              <a:lnSpc>
                <a:spcPct val="110000"/>
              </a:lnSpc>
            </a:pPr>
            <a:endParaRPr kumimoji="1" lang="en-US" altLang="ja-JP" sz="1200" dirty="0" smtClean="0">
              <a:solidFill>
                <a:schemeClr val="tx2">
                  <a:lumMod val="90000"/>
                </a:schemeClr>
              </a:solidFill>
            </a:endParaRPr>
          </a:p>
        </p:txBody>
      </p:sp>
      <p:pic>
        <p:nvPicPr>
          <p:cNvPr id="4" name="図 3"/>
          <p:cNvPicPr>
            <a:picLocks noChangeAspect="1"/>
          </p:cNvPicPr>
          <p:nvPr/>
        </p:nvPicPr>
        <p:blipFill>
          <a:blip r:embed="rId3"/>
          <a:stretch>
            <a:fillRect/>
          </a:stretch>
        </p:blipFill>
        <p:spPr>
          <a:xfrm>
            <a:off x="3687112" y="3117664"/>
            <a:ext cx="3987455" cy="2965399"/>
          </a:xfrm>
          <a:prstGeom prst="rect">
            <a:avLst/>
          </a:prstGeom>
        </p:spPr>
      </p:pic>
      <p:pic>
        <p:nvPicPr>
          <p:cNvPr id="6" name="Picture 3"/>
          <p:cNvPicPr>
            <a:picLocks noChangeAspect="1" noChangeArrowheads="1"/>
          </p:cNvPicPr>
          <p:nvPr/>
        </p:nvPicPr>
        <p:blipFill>
          <a:blip r:embed="rId4">
            <a:lum contrast="10000"/>
            <a:extLst>
              <a:ext uri="{28A0092B-C50C-407E-A947-70E740481C1C}">
                <a14:useLocalDpi xmlns:a14="http://schemas.microsoft.com/office/drawing/2010/main" val="0"/>
              </a:ext>
            </a:extLst>
          </a:blip>
          <a:srcRect/>
          <a:stretch>
            <a:fillRect/>
          </a:stretch>
        </p:blipFill>
        <p:spPr bwMode="auto">
          <a:xfrm>
            <a:off x="1431997" y="3117663"/>
            <a:ext cx="1700817" cy="296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p:cNvSpPr txBox="1"/>
          <p:nvPr/>
        </p:nvSpPr>
        <p:spPr>
          <a:xfrm>
            <a:off x="1431997" y="2864516"/>
            <a:ext cx="1673856" cy="553998"/>
          </a:xfrm>
          <a:prstGeom prst="rect">
            <a:avLst/>
          </a:prstGeom>
          <a:noFill/>
        </p:spPr>
        <p:txBody>
          <a:bodyPr wrap="none" rtlCol="0">
            <a:spAutoFit/>
          </a:bodyPr>
          <a:lstStyle/>
          <a:p>
            <a:pPr algn="ctr"/>
            <a:r>
              <a:rPr lang="en-US" altLang="ja-JP" sz="1200" b="1" dirty="0" smtClean="0"/>
              <a:t>Classification </a:t>
            </a:r>
            <a:r>
              <a:rPr lang="en-US" altLang="ja-JP" sz="1200" b="1" dirty="0"/>
              <a:t>of </a:t>
            </a:r>
            <a:r>
              <a:rPr lang="en-US" altLang="ja-JP" sz="1200" b="1" dirty="0" smtClean="0"/>
              <a:t>ISR</a:t>
            </a:r>
            <a:endParaRPr lang="ja-JP" altLang="ja-JP" sz="1200" dirty="0"/>
          </a:p>
          <a:p>
            <a:pPr algn="ctr"/>
            <a:endParaRPr kumimoji="1" lang="ja-JP" altLang="en-US" dirty="0"/>
          </a:p>
        </p:txBody>
      </p:sp>
      <p:sp>
        <p:nvSpPr>
          <p:cNvPr id="7" name="テキスト ボックス 6"/>
          <p:cNvSpPr txBox="1"/>
          <p:nvPr/>
        </p:nvSpPr>
        <p:spPr>
          <a:xfrm>
            <a:off x="70513" y="6147037"/>
            <a:ext cx="9001925" cy="276999"/>
          </a:xfrm>
          <a:prstGeom prst="rect">
            <a:avLst/>
          </a:prstGeom>
          <a:noFill/>
        </p:spPr>
        <p:txBody>
          <a:bodyPr wrap="square" rtlCol="0">
            <a:spAutoFit/>
          </a:bodyPr>
          <a:lstStyle/>
          <a:p>
            <a:pPr algn="ctr">
              <a:spcBef>
                <a:spcPct val="0"/>
              </a:spcBef>
            </a:pPr>
            <a:r>
              <a:rPr lang="en-US" altLang="ja-JP" sz="1200" dirty="0"/>
              <a:t>Atsushi </a:t>
            </a:r>
            <a:r>
              <a:rPr lang="en-US" altLang="ja-JP" sz="1200" dirty="0" err="1"/>
              <a:t>Tosaka</a:t>
            </a:r>
            <a:r>
              <a:rPr lang="en-US" altLang="ja-JP" sz="1200" dirty="0"/>
              <a:t>, et al. Classification and Clinical Impact of </a:t>
            </a:r>
            <a:r>
              <a:rPr lang="en-US" altLang="ja-JP" sz="1200" dirty="0" smtClean="0"/>
              <a:t>Restenosis </a:t>
            </a:r>
            <a:r>
              <a:rPr lang="en-US" altLang="ja-JP" sz="1200" dirty="0"/>
              <a:t>After </a:t>
            </a:r>
            <a:r>
              <a:rPr lang="en-US" altLang="ja-JP" sz="1200" dirty="0" err="1"/>
              <a:t>Femoropopliteal</a:t>
            </a:r>
            <a:r>
              <a:rPr lang="en-US" altLang="ja-JP" sz="1200" dirty="0"/>
              <a:t> Stenting. </a:t>
            </a:r>
            <a:endParaRPr kumimoji="1" lang="ja-JP" altLang="en-US" sz="1200" dirty="0"/>
          </a:p>
        </p:txBody>
      </p:sp>
      <p:sp>
        <p:nvSpPr>
          <p:cNvPr id="9" name="テキスト ボックス 8"/>
          <p:cNvSpPr txBox="1"/>
          <p:nvPr/>
        </p:nvSpPr>
        <p:spPr>
          <a:xfrm>
            <a:off x="2843808" y="335034"/>
            <a:ext cx="3653564" cy="830997"/>
          </a:xfrm>
          <a:prstGeom prst="rect">
            <a:avLst/>
          </a:prstGeom>
          <a:noFill/>
        </p:spPr>
        <p:txBody>
          <a:bodyPr wrap="none" rtlCol="0">
            <a:spAutoFit/>
          </a:bodyPr>
          <a:lstStyle/>
          <a:p>
            <a:r>
              <a:rPr lang="en-US" altLang="ja-JP" sz="4800" dirty="0" smtClean="0">
                <a:solidFill>
                  <a:schemeClr val="tx2"/>
                </a:solidFill>
              </a:rPr>
              <a:t>Background 3</a:t>
            </a:r>
            <a:endParaRPr kumimoji="1" lang="ja-JP" altLang="en-US" sz="4800" dirty="0">
              <a:solidFill>
                <a:schemeClr val="tx2"/>
              </a:solidFill>
            </a:endParaRPr>
          </a:p>
        </p:txBody>
      </p:sp>
    </p:spTree>
    <p:extLst>
      <p:ext uri="{BB962C8B-B14F-4D97-AF65-F5344CB8AC3E}">
        <p14:creationId xmlns:p14="http://schemas.microsoft.com/office/powerpoint/2010/main" val="2948235740"/>
      </p:ext>
    </p:extLst>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4294967295"/>
          </p:nvPr>
        </p:nvSpPr>
        <p:spPr>
          <a:xfrm>
            <a:off x="388341" y="1268760"/>
            <a:ext cx="8729662" cy="4665662"/>
          </a:xfrm>
        </p:spPr>
        <p:txBody>
          <a:bodyPr>
            <a:normAutofit/>
          </a:bodyPr>
          <a:lstStyle/>
          <a:p>
            <a:pPr>
              <a:lnSpc>
                <a:spcPct val="110000"/>
              </a:lnSpc>
            </a:pPr>
            <a:r>
              <a:rPr lang="en-US" altLang="ja-JP" sz="2800" dirty="0" smtClean="0"/>
              <a:t>Several </a:t>
            </a:r>
            <a:r>
              <a:rPr lang="en-US" altLang="ja-JP" sz="2800" dirty="0"/>
              <a:t>studies has shown encouraging results of drug coated balloons (DCB) using for SFA </a:t>
            </a:r>
            <a:r>
              <a:rPr lang="en-US" altLang="ja-JP" sz="2800" dirty="0" smtClean="0"/>
              <a:t>ISR. </a:t>
            </a:r>
          </a:p>
          <a:p>
            <a:pPr marL="0" indent="0" algn="r">
              <a:lnSpc>
                <a:spcPct val="110000"/>
              </a:lnSpc>
              <a:buNone/>
            </a:pPr>
            <a:r>
              <a:rPr lang="en-US" altLang="ja-JP" sz="1100" dirty="0"/>
              <a:t>(JACC 2014; 7; 411-5.)</a:t>
            </a:r>
            <a:endParaRPr lang="ja-JP" altLang="en-US" sz="1100" dirty="0"/>
          </a:p>
          <a:p>
            <a:pPr>
              <a:lnSpc>
                <a:spcPct val="110000"/>
              </a:lnSpc>
            </a:pPr>
            <a:r>
              <a:rPr lang="en-US" altLang="ja-JP" sz="2800" dirty="0" smtClean="0"/>
              <a:t>Although</a:t>
            </a:r>
            <a:r>
              <a:rPr lang="en-US" altLang="ja-JP" sz="2800" dirty="0"/>
              <a:t>, the long-term clinical efficacy remains poorly defined and there was no data in </a:t>
            </a:r>
            <a:r>
              <a:rPr lang="en-US" altLang="ja-JP" sz="2800" dirty="0" smtClean="0"/>
              <a:t>Japan.</a:t>
            </a:r>
          </a:p>
          <a:p>
            <a:pPr algn="r">
              <a:lnSpc>
                <a:spcPct val="110000"/>
              </a:lnSpc>
            </a:pPr>
            <a:endParaRPr kumimoji="1" lang="en-US" altLang="ja-JP" sz="1200" dirty="0" smtClean="0">
              <a:solidFill>
                <a:schemeClr val="tx2">
                  <a:lumMod val="90000"/>
                </a:schemeClr>
              </a:solidFill>
            </a:endParaRPr>
          </a:p>
        </p:txBody>
      </p:sp>
      <p:pic>
        <p:nvPicPr>
          <p:cNvPr id="4" name="図 3"/>
          <p:cNvPicPr>
            <a:picLocks noChangeAspect="1"/>
          </p:cNvPicPr>
          <p:nvPr/>
        </p:nvPicPr>
        <p:blipFill>
          <a:blip r:embed="rId3"/>
          <a:stretch>
            <a:fillRect/>
          </a:stretch>
        </p:blipFill>
        <p:spPr>
          <a:xfrm>
            <a:off x="1580166" y="3796513"/>
            <a:ext cx="5955527" cy="2566203"/>
          </a:xfrm>
          <a:prstGeom prst="rect">
            <a:avLst/>
          </a:prstGeom>
        </p:spPr>
      </p:pic>
      <p:sp>
        <p:nvSpPr>
          <p:cNvPr id="5" name="テキスト ボックス 4"/>
          <p:cNvSpPr txBox="1"/>
          <p:nvPr/>
        </p:nvSpPr>
        <p:spPr>
          <a:xfrm>
            <a:off x="2843808" y="335034"/>
            <a:ext cx="3433953" cy="830997"/>
          </a:xfrm>
          <a:prstGeom prst="rect">
            <a:avLst/>
          </a:prstGeom>
          <a:noFill/>
        </p:spPr>
        <p:txBody>
          <a:bodyPr wrap="none" rtlCol="0">
            <a:spAutoFit/>
          </a:bodyPr>
          <a:lstStyle/>
          <a:p>
            <a:r>
              <a:rPr kumimoji="1" lang="en-US" altLang="ja-JP" sz="4800" dirty="0" smtClean="0">
                <a:solidFill>
                  <a:schemeClr val="tx2"/>
                </a:solidFill>
              </a:rPr>
              <a:t>DCB for ISR</a:t>
            </a:r>
            <a:endParaRPr kumimoji="1" lang="ja-JP" altLang="en-US" sz="4800" dirty="0">
              <a:solidFill>
                <a:schemeClr val="tx2"/>
              </a:solidFill>
            </a:endParaRPr>
          </a:p>
        </p:txBody>
      </p:sp>
    </p:spTree>
    <p:extLst>
      <p:ext uri="{BB962C8B-B14F-4D97-AF65-F5344CB8AC3E}">
        <p14:creationId xmlns:p14="http://schemas.microsoft.com/office/powerpoint/2010/main" val="2598277307"/>
      </p:ext>
    </p:extLst>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4294967295"/>
          </p:nvPr>
        </p:nvSpPr>
        <p:spPr>
          <a:xfrm>
            <a:off x="251520" y="1772816"/>
            <a:ext cx="8661400" cy="4421188"/>
          </a:xfrm>
        </p:spPr>
        <p:txBody>
          <a:bodyPr>
            <a:normAutofit/>
          </a:bodyPr>
          <a:lstStyle/>
          <a:p>
            <a:pPr>
              <a:lnSpc>
                <a:spcPct val="100000"/>
              </a:lnSpc>
            </a:pPr>
            <a:r>
              <a:rPr lang="en-US" altLang="ja-JP" sz="2800" dirty="0"/>
              <a:t>This </a:t>
            </a:r>
            <a:r>
              <a:rPr lang="en-US" altLang="ja-JP" sz="2800" dirty="0" smtClean="0"/>
              <a:t>study </a:t>
            </a:r>
            <a:r>
              <a:rPr lang="en-US" altLang="ja-JP" sz="2800" dirty="0"/>
              <a:t>is a retrospective, single center study</a:t>
            </a:r>
            <a:r>
              <a:rPr lang="en-US" altLang="ja-JP" sz="2800" dirty="0" smtClean="0"/>
              <a:t>.</a:t>
            </a:r>
          </a:p>
          <a:p>
            <a:pPr>
              <a:lnSpc>
                <a:spcPct val="100000"/>
              </a:lnSpc>
            </a:pPr>
            <a:endParaRPr lang="en-US" altLang="ja-JP" sz="800" dirty="0" smtClean="0"/>
          </a:p>
          <a:p>
            <a:pPr>
              <a:lnSpc>
                <a:spcPct val="100000"/>
              </a:lnSpc>
            </a:pPr>
            <a:r>
              <a:rPr lang="en-US" altLang="ja-JP" sz="2800" dirty="0" smtClean="0"/>
              <a:t>Between </a:t>
            </a:r>
            <a:r>
              <a:rPr lang="en-US" altLang="ja-JP" sz="2800" dirty="0"/>
              <a:t>Sep 2009 </a:t>
            </a:r>
            <a:r>
              <a:rPr lang="en-US" altLang="ja-JP" sz="2800" dirty="0" smtClean="0"/>
              <a:t>and </a:t>
            </a:r>
            <a:r>
              <a:rPr lang="en-US" altLang="ja-JP" sz="2800" dirty="0"/>
              <a:t>May 2013, we treated 27 SFA ISR cases by </a:t>
            </a:r>
            <a:r>
              <a:rPr lang="en-US" altLang="ja-JP" sz="2800" dirty="0" smtClean="0"/>
              <a:t>using DCB (</a:t>
            </a:r>
            <a:r>
              <a:rPr lang="en-US" altLang="ja-JP" sz="2800" dirty="0" err="1"/>
              <a:t>In.pact</a:t>
            </a:r>
            <a:r>
              <a:rPr lang="en-US" altLang="ja-JP" sz="2800" dirty="0"/>
              <a:t> </a:t>
            </a:r>
            <a:r>
              <a:rPr lang="en-US" altLang="ja-JP" sz="2800" dirty="0" err="1"/>
              <a:t>Amphirion</a:t>
            </a:r>
            <a:r>
              <a:rPr lang="en-US" altLang="ja-JP" sz="2800" dirty="0"/>
              <a:t> and </a:t>
            </a:r>
            <a:r>
              <a:rPr lang="en-US" altLang="ja-JP" sz="2800" dirty="0" err="1"/>
              <a:t>In.pact</a:t>
            </a:r>
            <a:r>
              <a:rPr lang="en-US" altLang="ja-JP" sz="2800" dirty="0"/>
              <a:t> </a:t>
            </a:r>
            <a:r>
              <a:rPr lang="en-US" altLang="ja-JP" sz="2800" dirty="0" smtClean="0"/>
              <a:t>Pacific).</a:t>
            </a:r>
          </a:p>
          <a:p>
            <a:pPr>
              <a:lnSpc>
                <a:spcPct val="100000"/>
              </a:lnSpc>
            </a:pPr>
            <a:endParaRPr lang="en-US" altLang="ja-JP" sz="800" dirty="0" smtClean="0"/>
          </a:p>
          <a:p>
            <a:pPr>
              <a:lnSpc>
                <a:spcPct val="100000"/>
              </a:lnSpc>
            </a:pPr>
            <a:r>
              <a:rPr lang="en-US" altLang="ja-JP" sz="2800" dirty="0"/>
              <a:t>DCB is not approval in Japan, so before we use DCB, written informed consent was obtained from all patients. The study was approved by the ethics committees of the institution concerned.</a:t>
            </a:r>
            <a:endParaRPr lang="ja-JP" altLang="ja-JP" sz="2800" dirty="0"/>
          </a:p>
          <a:p>
            <a:pPr>
              <a:lnSpc>
                <a:spcPct val="100000"/>
              </a:lnSpc>
            </a:pPr>
            <a:endParaRPr lang="en-US" altLang="ja-JP" sz="2800" dirty="0" smtClean="0"/>
          </a:p>
        </p:txBody>
      </p:sp>
      <p:sp>
        <p:nvSpPr>
          <p:cNvPr id="4" name="テキスト ボックス 3"/>
          <p:cNvSpPr txBox="1"/>
          <p:nvPr/>
        </p:nvSpPr>
        <p:spPr>
          <a:xfrm>
            <a:off x="2865243" y="404664"/>
            <a:ext cx="3433953" cy="830997"/>
          </a:xfrm>
          <a:prstGeom prst="rect">
            <a:avLst/>
          </a:prstGeom>
          <a:noFill/>
        </p:spPr>
        <p:txBody>
          <a:bodyPr wrap="none" rtlCol="0">
            <a:spAutoFit/>
          </a:bodyPr>
          <a:lstStyle/>
          <a:p>
            <a:r>
              <a:rPr kumimoji="1" lang="en-US" altLang="ja-JP" sz="4800" dirty="0" smtClean="0">
                <a:solidFill>
                  <a:schemeClr val="tx2"/>
                </a:solidFill>
              </a:rPr>
              <a:t>DCB for ISR</a:t>
            </a:r>
            <a:endParaRPr kumimoji="1" lang="ja-JP" altLang="en-US" sz="4800" dirty="0">
              <a:solidFill>
                <a:schemeClr val="tx2"/>
              </a:solidFill>
            </a:endParaRPr>
          </a:p>
        </p:txBody>
      </p:sp>
    </p:spTree>
    <p:extLst>
      <p:ext uri="{BB962C8B-B14F-4D97-AF65-F5344CB8AC3E}">
        <p14:creationId xmlns:p14="http://schemas.microsoft.com/office/powerpoint/2010/main" val="971075036"/>
      </p:ext>
    </p:extLst>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4294967295"/>
          </p:nvPr>
        </p:nvSpPr>
        <p:spPr>
          <a:xfrm>
            <a:off x="0" y="1730375"/>
            <a:ext cx="5113338" cy="4852988"/>
          </a:xfrm>
        </p:spPr>
        <p:txBody>
          <a:bodyPr>
            <a:normAutofit lnSpcReduction="10000"/>
          </a:bodyPr>
          <a:lstStyle/>
          <a:p>
            <a:pPr>
              <a:lnSpc>
                <a:spcPct val="100000"/>
              </a:lnSpc>
            </a:pPr>
            <a:r>
              <a:rPr lang="en-US" altLang="ja-JP" sz="2800" dirty="0"/>
              <a:t> All patients received aspirin (100 mg/day) indefinitely and </a:t>
            </a:r>
            <a:r>
              <a:rPr lang="en-US" altLang="ja-JP" sz="2800" dirty="0" err="1" smtClean="0"/>
              <a:t>thienopyridine</a:t>
            </a:r>
            <a:r>
              <a:rPr lang="en-US" altLang="ja-JP" sz="2800" dirty="0" smtClean="0"/>
              <a:t>. </a:t>
            </a:r>
          </a:p>
          <a:p>
            <a:pPr>
              <a:lnSpc>
                <a:spcPct val="100000"/>
              </a:lnSpc>
            </a:pPr>
            <a:endParaRPr lang="en-US" altLang="ja-JP" sz="800" dirty="0" smtClean="0"/>
          </a:p>
          <a:p>
            <a:pPr>
              <a:lnSpc>
                <a:spcPct val="100000"/>
              </a:lnSpc>
            </a:pPr>
            <a:r>
              <a:rPr lang="en-US" altLang="ja-JP" sz="2800" dirty="0" smtClean="0"/>
              <a:t>Pre-dilation was performed by non-DCB for all lesions.</a:t>
            </a:r>
          </a:p>
          <a:p>
            <a:pPr>
              <a:lnSpc>
                <a:spcPct val="100000"/>
              </a:lnSpc>
            </a:pPr>
            <a:endParaRPr lang="en-US" altLang="ja-JP" sz="800" dirty="0" smtClean="0"/>
          </a:p>
          <a:p>
            <a:pPr>
              <a:lnSpc>
                <a:spcPct val="100000"/>
              </a:lnSpc>
            </a:pPr>
            <a:r>
              <a:rPr lang="en-US" altLang="ja-JP" sz="2800" dirty="0"/>
              <a:t>Basically, we used one DCB to one patient, for the most severe lesion</a:t>
            </a:r>
            <a:r>
              <a:rPr lang="en-US" altLang="ja-JP" sz="2800" dirty="0" smtClean="0"/>
              <a:t>.</a:t>
            </a:r>
          </a:p>
          <a:p>
            <a:pPr>
              <a:lnSpc>
                <a:spcPct val="100000"/>
              </a:lnSpc>
            </a:pPr>
            <a:endParaRPr lang="en-US" altLang="ja-JP" sz="800" dirty="0" smtClean="0"/>
          </a:p>
          <a:p>
            <a:pPr>
              <a:lnSpc>
                <a:spcPct val="100000"/>
              </a:lnSpc>
            </a:pPr>
            <a:r>
              <a:rPr lang="en-US" altLang="ja-JP" sz="2800" dirty="0"/>
              <a:t>B</a:t>
            </a:r>
            <a:r>
              <a:rPr lang="en-US" altLang="ja-JP" sz="2800" dirty="0" smtClean="0"/>
              <a:t>alloon </a:t>
            </a:r>
            <a:r>
              <a:rPr lang="en-US" altLang="ja-JP" sz="2800" dirty="0"/>
              <a:t>dilation time was 60 seconds. </a:t>
            </a:r>
            <a:endParaRPr lang="en-US" altLang="ja-JP" sz="2800" dirty="0" smtClean="0"/>
          </a:p>
        </p:txBody>
      </p:sp>
      <p:pic>
        <p:nvPicPr>
          <p:cNvPr id="4" name="図 3"/>
          <p:cNvPicPr/>
          <p:nvPr/>
        </p:nvPicPr>
        <p:blipFill>
          <a:blip r:embed="rId3">
            <a:extLst>
              <a:ext uri="{28A0092B-C50C-407E-A947-70E740481C1C}">
                <a14:useLocalDpi xmlns:a14="http://schemas.microsoft.com/office/drawing/2010/main" val="0"/>
              </a:ext>
            </a:extLst>
          </a:blip>
          <a:srcRect/>
          <a:stretch>
            <a:fillRect/>
          </a:stretch>
        </p:blipFill>
        <p:spPr bwMode="auto">
          <a:xfrm>
            <a:off x="5171973" y="1741841"/>
            <a:ext cx="1089326" cy="4587392"/>
          </a:xfrm>
          <a:prstGeom prst="rect">
            <a:avLst/>
          </a:prstGeom>
          <a:noFill/>
          <a:ln>
            <a:noFill/>
          </a:ln>
        </p:spPr>
      </p:pic>
      <p:pic>
        <p:nvPicPr>
          <p:cNvPr id="6" name="図 5"/>
          <p:cNvPicPr/>
          <p:nvPr/>
        </p:nvPicPr>
        <p:blipFill rotWithShape="1">
          <a:blip r:embed="rId4">
            <a:extLst>
              <a:ext uri="{28A0092B-C50C-407E-A947-70E740481C1C}">
                <a14:useLocalDpi xmlns:a14="http://schemas.microsoft.com/office/drawing/2010/main" val="0"/>
              </a:ext>
            </a:extLst>
          </a:blip>
          <a:srcRect l="23730" r="17813"/>
          <a:stretch/>
        </p:blipFill>
        <p:spPr bwMode="auto">
          <a:xfrm>
            <a:off x="6500001" y="1807915"/>
            <a:ext cx="462987" cy="1610855"/>
          </a:xfrm>
          <a:prstGeom prst="rect">
            <a:avLst/>
          </a:prstGeom>
          <a:noFill/>
          <a:ln>
            <a:noFill/>
          </a:ln>
        </p:spPr>
      </p:pic>
      <p:pic>
        <p:nvPicPr>
          <p:cNvPr id="7" name="図 6"/>
          <p:cNvPicPr/>
          <p:nvPr/>
        </p:nvPicPr>
        <p:blipFill rotWithShape="1">
          <a:blip r:embed="rId5">
            <a:extLst>
              <a:ext uri="{28A0092B-C50C-407E-A947-70E740481C1C}">
                <a14:useLocalDpi xmlns:a14="http://schemas.microsoft.com/office/drawing/2010/main" val="0"/>
              </a:ext>
            </a:extLst>
          </a:blip>
          <a:srcRect l="31735" r="18106"/>
          <a:stretch/>
        </p:blipFill>
        <p:spPr bwMode="auto">
          <a:xfrm>
            <a:off x="6877050" y="2619598"/>
            <a:ext cx="474867" cy="1526951"/>
          </a:xfrm>
          <a:prstGeom prst="rect">
            <a:avLst/>
          </a:prstGeom>
          <a:noFill/>
          <a:ln>
            <a:noFill/>
          </a:ln>
        </p:spPr>
      </p:pic>
      <p:pic>
        <p:nvPicPr>
          <p:cNvPr id="8" name="図 7"/>
          <p:cNvPicPr/>
          <p:nvPr/>
        </p:nvPicPr>
        <p:blipFill rotWithShape="1">
          <a:blip r:embed="rId6">
            <a:extLst>
              <a:ext uri="{28A0092B-C50C-407E-A947-70E740481C1C}">
                <a14:useLocalDpi xmlns:a14="http://schemas.microsoft.com/office/drawing/2010/main" val="0"/>
              </a:ext>
            </a:extLst>
          </a:blip>
          <a:srcRect l="25478" r="20003"/>
          <a:stretch/>
        </p:blipFill>
        <p:spPr bwMode="auto">
          <a:xfrm>
            <a:off x="6692899" y="3907729"/>
            <a:ext cx="425451" cy="1833768"/>
          </a:xfrm>
          <a:prstGeom prst="rect">
            <a:avLst/>
          </a:prstGeom>
          <a:noFill/>
          <a:ln>
            <a:noFill/>
          </a:ln>
        </p:spPr>
      </p:pic>
      <p:pic>
        <p:nvPicPr>
          <p:cNvPr id="9" name="図 8"/>
          <p:cNvPicPr/>
          <p:nvPr/>
        </p:nvPicPr>
        <p:blipFill rotWithShape="1">
          <a:blip r:embed="rId7">
            <a:extLst>
              <a:ext uri="{28A0092B-C50C-407E-A947-70E740481C1C}">
                <a14:useLocalDpi xmlns:a14="http://schemas.microsoft.com/office/drawing/2010/main" val="0"/>
              </a:ext>
            </a:extLst>
          </a:blip>
          <a:srcRect l="13499" t="11265" r="20873" b="13466"/>
          <a:stretch/>
        </p:blipFill>
        <p:spPr bwMode="auto">
          <a:xfrm>
            <a:off x="7512492" y="2103108"/>
            <a:ext cx="647700" cy="1675142"/>
          </a:xfrm>
          <a:prstGeom prst="rect">
            <a:avLst/>
          </a:prstGeom>
          <a:noFill/>
          <a:ln>
            <a:noFill/>
          </a:ln>
        </p:spPr>
      </p:pic>
      <p:pic>
        <p:nvPicPr>
          <p:cNvPr id="10" name="図 9"/>
          <p:cNvPicPr/>
          <p:nvPr/>
        </p:nvPicPr>
        <p:blipFill rotWithShape="1">
          <a:blip r:embed="rId8">
            <a:extLst>
              <a:ext uri="{28A0092B-C50C-407E-A947-70E740481C1C}">
                <a14:useLocalDpi xmlns:a14="http://schemas.microsoft.com/office/drawing/2010/main" val="0"/>
              </a:ext>
            </a:extLst>
          </a:blip>
          <a:srcRect l="28666" r="6922"/>
          <a:stretch/>
        </p:blipFill>
        <p:spPr bwMode="auto">
          <a:xfrm>
            <a:off x="8259802" y="1729142"/>
            <a:ext cx="800101" cy="4628306"/>
          </a:xfrm>
          <a:prstGeom prst="rect">
            <a:avLst/>
          </a:prstGeom>
          <a:noFill/>
          <a:ln>
            <a:noFill/>
          </a:ln>
        </p:spPr>
      </p:pic>
      <p:sp>
        <p:nvSpPr>
          <p:cNvPr id="11" name="右矢印 10"/>
          <p:cNvSpPr/>
          <p:nvPr/>
        </p:nvSpPr>
        <p:spPr>
          <a:xfrm>
            <a:off x="7292826" y="3343713"/>
            <a:ext cx="317401" cy="484632"/>
          </a:xfrm>
          <a:prstGeom prst="righ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矢印 11"/>
          <p:cNvSpPr/>
          <p:nvPr/>
        </p:nvSpPr>
        <p:spPr>
          <a:xfrm>
            <a:off x="6195273" y="3325368"/>
            <a:ext cx="317401" cy="484632"/>
          </a:xfrm>
          <a:prstGeom prst="righ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右矢印 12"/>
          <p:cNvSpPr/>
          <p:nvPr/>
        </p:nvSpPr>
        <p:spPr>
          <a:xfrm>
            <a:off x="8089750" y="3368407"/>
            <a:ext cx="317401" cy="484632"/>
          </a:xfrm>
          <a:prstGeom prst="righ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5508104" y="1359675"/>
            <a:ext cx="1850167" cy="461665"/>
          </a:xfrm>
          <a:prstGeom prst="rect">
            <a:avLst/>
          </a:prstGeom>
          <a:solidFill>
            <a:srgbClr val="FFFF00"/>
          </a:solidFill>
          <a:ln>
            <a:solidFill>
              <a:srgbClr val="FFFF00"/>
            </a:solidFill>
          </a:ln>
        </p:spPr>
        <p:txBody>
          <a:bodyPr wrap="square" rtlCol="0">
            <a:spAutoFit/>
          </a:bodyPr>
          <a:lstStyle/>
          <a:p>
            <a:r>
              <a:rPr kumimoji="1" lang="en-US" altLang="ja-JP" dirty="0" smtClean="0">
                <a:solidFill>
                  <a:schemeClr val="bg1"/>
                </a:solidFill>
              </a:rPr>
              <a:t>Non-DCB</a:t>
            </a:r>
            <a:endParaRPr kumimoji="1" lang="ja-JP" altLang="en-US" dirty="0">
              <a:solidFill>
                <a:schemeClr val="bg1"/>
              </a:solidFill>
            </a:endParaRPr>
          </a:p>
        </p:txBody>
      </p:sp>
      <p:sp>
        <p:nvSpPr>
          <p:cNvPr id="14" name="テキスト ボックス 13"/>
          <p:cNvSpPr txBox="1"/>
          <p:nvPr/>
        </p:nvSpPr>
        <p:spPr>
          <a:xfrm>
            <a:off x="7465443" y="1369374"/>
            <a:ext cx="941707" cy="461665"/>
          </a:xfrm>
          <a:prstGeom prst="rect">
            <a:avLst/>
          </a:prstGeom>
          <a:solidFill>
            <a:srgbClr val="FFC000"/>
          </a:solidFill>
          <a:ln>
            <a:solidFill>
              <a:srgbClr val="FFFF00"/>
            </a:solidFill>
          </a:ln>
        </p:spPr>
        <p:txBody>
          <a:bodyPr wrap="square" rtlCol="0">
            <a:spAutoFit/>
          </a:bodyPr>
          <a:lstStyle/>
          <a:p>
            <a:r>
              <a:rPr kumimoji="1" lang="en-US" altLang="ja-JP" dirty="0" smtClean="0">
                <a:solidFill>
                  <a:schemeClr val="bg1"/>
                </a:solidFill>
              </a:rPr>
              <a:t>DCB</a:t>
            </a:r>
            <a:endParaRPr kumimoji="1" lang="ja-JP" altLang="en-US" dirty="0">
              <a:solidFill>
                <a:schemeClr val="bg1"/>
              </a:solidFill>
            </a:endParaRPr>
          </a:p>
        </p:txBody>
      </p:sp>
      <p:sp>
        <p:nvSpPr>
          <p:cNvPr id="15" name="テキスト ボックス 14"/>
          <p:cNvSpPr txBox="1"/>
          <p:nvPr/>
        </p:nvSpPr>
        <p:spPr>
          <a:xfrm>
            <a:off x="2865243" y="404664"/>
            <a:ext cx="3433953" cy="830997"/>
          </a:xfrm>
          <a:prstGeom prst="rect">
            <a:avLst/>
          </a:prstGeom>
          <a:noFill/>
        </p:spPr>
        <p:txBody>
          <a:bodyPr wrap="none" rtlCol="0">
            <a:spAutoFit/>
          </a:bodyPr>
          <a:lstStyle/>
          <a:p>
            <a:r>
              <a:rPr kumimoji="1" lang="en-US" altLang="ja-JP" sz="4800" dirty="0" smtClean="0">
                <a:solidFill>
                  <a:schemeClr val="tx2"/>
                </a:solidFill>
              </a:rPr>
              <a:t>DCB for ISR</a:t>
            </a:r>
            <a:endParaRPr kumimoji="1" lang="ja-JP" altLang="en-US" sz="4800" dirty="0">
              <a:solidFill>
                <a:schemeClr val="tx2"/>
              </a:solidFill>
            </a:endParaRPr>
          </a:p>
        </p:txBody>
      </p:sp>
    </p:spTree>
    <p:extLst>
      <p:ext uri="{BB962C8B-B14F-4D97-AF65-F5344CB8AC3E}">
        <p14:creationId xmlns:p14="http://schemas.microsoft.com/office/powerpoint/2010/main" val="3788444340"/>
      </p:ext>
    </p:extLst>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FFFF00"/>
      </a:lt2>
      <a:accent1>
        <a:srgbClr val="00CC99"/>
      </a:accent1>
      <a:accent2>
        <a:srgbClr val="00FFFF"/>
      </a:accent2>
      <a:accent3>
        <a:srgbClr val="AAAAAA"/>
      </a:accent3>
      <a:accent4>
        <a:srgbClr val="DADADA"/>
      </a:accent4>
      <a:accent5>
        <a:srgbClr val="AAE2CA"/>
      </a:accent5>
      <a:accent6>
        <a:srgbClr val="00E7E7"/>
      </a:accent6>
      <a:hlink>
        <a:srgbClr val="FFCC66"/>
      </a:hlink>
      <a:folHlink>
        <a:srgbClr val="66FF66"/>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666699">
                <a:gamma/>
                <a:shade val="0"/>
                <a:invGamma/>
              </a:srgbClr>
            </a:gs>
            <a:gs pos="50000">
              <a:srgbClr val="666699"/>
            </a:gs>
            <a:gs pos="100000">
              <a:srgbClr val="666699">
                <a:gamma/>
                <a:shade val="0"/>
                <a:invGamma/>
              </a:srgbClr>
            </a:gs>
          </a:gsLst>
          <a:lin ang="5400000" scaled="1"/>
        </a:gradFill>
        <a:ln w="28575" cap="flat" cmpd="sng" algn="ctr">
          <a:solidFill>
            <a:schemeClr val="bg2"/>
          </a:solidFill>
          <a:prstDash val="solid"/>
          <a:round/>
          <a:headEnd type="none" w="med" len="med"/>
          <a:tailEnd type="none" w="med" len="med"/>
        </a:ln>
        <a:effectLst/>
      </a:spPr>
      <a:bodyPr vert="horz" wrap="square" lIns="64310" tIns="32155" rIns="64310" bIns="32155" numCol="1" anchor="t" anchorCtr="0" compatLnSpc="1">
        <a:prstTxWarp prst="textNoShape">
          <a:avLst/>
        </a:prstTxWarp>
      </a:bodyPr>
      <a:lstStyle>
        <a:defPPr marL="0" marR="0" indent="0" algn="l" defTabSz="914400" rtl="0" eaLnBrk="0" fontAlgn="base" latinLnBrk="0" hangingPunct="0">
          <a:lnSpc>
            <a:spcPct val="90000"/>
          </a:lnSpc>
          <a:spcBef>
            <a:spcPct val="0"/>
          </a:spcBef>
          <a:spcAft>
            <a:spcPct val="30000"/>
          </a:spcAft>
          <a:buClr>
            <a:srgbClr val="66EC66"/>
          </a:buClr>
          <a:buSzPct val="120000"/>
          <a:buFontTx/>
          <a:buNone/>
          <a:tabLst/>
          <a:defRPr kumimoji="0" lang="en-US" sz="24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gradFill rotWithShape="0">
          <a:gsLst>
            <a:gs pos="0">
              <a:srgbClr val="666699">
                <a:gamma/>
                <a:shade val="0"/>
                <a:invGamma/>
              </a:srgbClr>
            </a:gs>
            <a:gs pos="50000">
              <a:srgbClr val="666699"/>
            </a:gs>
            <a:gs pos="100000">
              <a:srgbClr val="666699">
                <a:gamma/>
                <a:shade val="0"/>
                <a:invGamma/>
              </a:srgbClr>
            </a:gs>
          </a:gsLst>
          <a:lin ang="5400000" scaled="1"/>
        </a:gradFill>
        <a:ln w="28575" cap="flat" cmpd="sng" algn="ctr">
          <a:solidFill>
            <a:schemeClr val="bg2"/>
          </a:solidFill>
          <a:prstDash val="solid"/>
          <a:round/>
          <a:headEnd type="none" w="med" len="med"/>
          <a:tailEnd type="none" w="med" len="med"/>
        </a:ln>
        <a:effectLst/>
      </a:spPr>
      <a:bodyPr vert="horz" wrap="square" lIns="64310" tIns="32155" rIns="64310" bIns="32155" numCol="1" anchor="t" anchorCtr="0" compatLnSpc="1">
        <a:prstTxWarp prst="textNoShape">
          <a:avLst/>
        </a:prstTxWarp>
      </a:bodyPr>
      <a:lstStyle>
        <a:defPPr marL="0" marR="0" indent="0" algn="l" defTabSz="914400" rtl="0" eaLnBrk="0" fontAlgn="base" latinLnBrk="0" hangingPunct="0">
          <a:lnSpc>
            <a:spcPct val="90000"/>
          </a:lnSpc>
          <a:spcBef>
            <a:spcPct val="0"/>
          </a:spcBef>
          <a:spcAft>
            <a:spcPct val="30000"/>
          </a:spcAft>
          <a:buClr>
            <a:srgbClr val="66EC66"/>
          </a:buClr>
          <a:buSzPct val="120000"/>
          <a:buFontTx/>
          <a:buNone/>
          <a:tabLst/>
          <a:defRPr kumimoji="0" lang="en-US" sz="24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42205</TotalTime>
  <Words>1881</Words>
  <Application>Microsoft Office PowerPoint</Application>
  <PresentationFormat>화면 슬라이드 쇼(4:3)</PresentationFormat>
  <Paragraphs>413</Paragraphs>
  <Slides>25</Slides>
  <Notes>17</Notes>
  <HiddenSlides>0</HiddenSlides>
  <MMClips>4</MMClips>
  <ScaleCrop>false</ScaleCrop>
  <HeadingPairs>
    <vt:vector size="4" baseType="variant">
      <vt:variant>
        <vt:lpstr>테마</vt:lpstr>
      </vt:variant>
      <vt:variant>
        <vt:i4>1</vt:i4>
      </vt:variant>
      <vt:variant>
        <vt:lpstr>슬라이드 제목</vt:lpstr>
      </vt:variant>
      <vt:variant>
        <vt:i4>25</vt:i4>
      </vt:variant>
    </vt:vector>
  </HeadingPairs>
  <TitlesOfParts>
    <vt:vector size="26" baseType="lpstr">
      <vt:lpstr>Default Design</vt:lpstr>
      <vt:lpstr>Long-term Efficacy of Drug Coated  Balloon for Superficial Femoral Artery  In-stent Restenosis </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PRE Lesion Characteristics </vt:lpstr>
      <vt:lpstr>Stent Characteristics </vt:lpstr>
      <vt:lpstr>PowerPoint 프레젠테이션</vt:lpstr>
      <vt:lpstr>Patient Characteristics </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Johnson &amp; Johnson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Karen Louis</dc:creator>
  <cp:lastModifiedBy>goodtobe</cp:lastModifiedBy>
  <cp:revision>899</cp:revision>
  <cp:lastPrinted>2001-10-19T00:17:27Z</cp:lastPrinted>
  <dcterms:created xsi:type="dcterms:W3CDTF">2000-07-27T19:59:45Z</dcterms:created>
  <dcterms:modified xsi:type="dcterms:W3CDTF">2016-12-10T04:17:32Z</dcterms:modified>
</cp:coreProperties>
</file>