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80" r:id="rId9"/>
    <p:sldId id="267" r:id="rId10"/>
    <p:sldId id="286" r:id="rId11"/>
    <p:sldId id="285" r:id="rId12"/>
    <p:sldId id="266" r:id="rId13"/>
    <p:sldId id="269" r:id="rId14"/>
    <p:sldId id="264" r:id="rId15"/>
    <p:sldId id="284" r:id="rId16"/>
    <p:sldId id="281" r:id="rId17"/>
    <p:sldId id="265" r:id="rId18"/>
    <p:sldId id="268" r:id="rId19"/>
    <p:sldId id="270" r:id="rId20"/>
    <p:sldId id="271" r:id="rId21"/>
    <p:sldId id="272" r:id="rId22"/>
    <p:sldId id="273" r:id="rId23"/>
    <p:sldId id="274" r:id="rId24"/>
    <p:sldId id="275" r:id="rId25"/>
    <p:sldId id="276" r:id="rId26"/>
    <p:sldId id="277" r:id="rId27"/>
    <p:sldId id="279" r:id="rId28"/>
    <p:sldId id="278" r:id="rId29"/>
    <p:sldId id="282" r:id="rId30"/>
    <p:sldId id="287" r:id="rId31"/>
    <p:sldId id="283" r:id="rId3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91" autoAdjust="0"/>
  </p:normalViewPr>
  <p:slideViewPr>
    <p:cSldViewPr>
      <p:cViewPr varScale="1">
        <p:scale>
          <a:sx n="67" d="100"/>
          <a:sy n="67" d="100"/>
        </p:scale>
        <p:origin x="-1986" y="-108"/>
      </p:cViewPr>
      <p:guideLst>
        <p:guide orient="horz" pos="2160"/>
        <p:guide pos="2880"/>
      </p:guideLst>
    </p:cSldViewPr>
  </p:slideViewPr>
  <p:notesTextViewPr>
    <p:cViewPr>
      <p:scale>
        <a:sx n="1" d="1"/>
        <a:sy n="1" d="1"/>
      </p:scale>
      <p:origin x="0" y="0"/>
    </p:cViewPr>
  </p:notesTextViewPr>
  <p:sorterViewPr>
    <p:cViewPr>
      <p:scale>
        <a:sx n="100" d="100"/>
        <a:sy n="100" d="100"/>
      </p:scale>
      <p:origin x="0" y="5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c:v>
                </c:pt>
              </c:strCache>
            </c:strRef>
          </c:tx>
          <c:spPr>
            <a:solidFill>
              <a:srgbClr val="0070C0"/>
            </a:solidFill>
          </c:spPr>
          <c:invertIfNegative val="0"/>
          <c:dPt>
            <c:idx val="1"/>
            <c:invertIfNegative val="0"/>
            <c:bubble3D val="0"/>
          </c:dPt>
          <c:dLbls>
            <c:txPr>
              <a:bodyPr/>
              <a:lstStyle/>
              <a:p>
                <a:pPr>
                  <a:defRPr sz="2400" b="1">
                    <a:latin typeface="Arial Narrow" panose="020B0606020202030204" pitchFamily="34" charset="0"/>
                    <a:cs typeface="Arial" panose="020B0604020202020204" pitchFamily="34" charset="0"/>
                  </a:defRPr>
                </a:pPr>
                <a:endParaRPr lang="ko-KR"/>
              </a:p>
            </c:txPr>
            <c:dLblPos val="outEnd"/>
            <c:showLegendKey val="0"/>
            <c:showVal val="1"/>
            <c:showCatName val="0"/>
            <c:showSerName val="0"/>
            <c:showPercent val="0"/>
            <c:showBubbleSize val="0"/>
            <c:showLeaderLines val="0"/>
          </c:dLbls>
          <c:cat>
            <c:strRef>
              <c:f>Sheet1!$A$2:$A$3</c:f>
              <c:strCache>
                <c:ptCount val="2"/>
                <c:pt idx="0">
                  <c:v>Nitroglycerine (N=30)</c:v>
                </c:pt>
                <c:pt idx="1">
                  <c:v>Nicorandil (N=30)</c:v>
                </c:pt>
              </c:strCache>
            </c:strRef>
          </c:cat>
          <c:val>
            <c:numRef>
              <c:f>Sheet1!$B$2:$B$3</c:f>
              <c:numCache>
                <c:formatCode>General</c:formatCode>
                <c:ptCount val="2"/>
                <c:pt idx="0">
                  <c:v>25.6</c:v>
                </c:pt>
                <c:pt idx="1">
                  <c:v>26.4</c:v>
                </c:pt>
              </c:numCache>
            </c:numRef>
          </c:val>
        </c:ser>
        <c:ser>
          <c:idx val="1"/>
          <c:order val="1"/>
          <c:tx>
            <c:strRef>
              <c:f>Sheet1!$C$1</c:f>
              <c:strCache>
                <c:ptCount val="1"/>
                <c:pt idx="0">
                  <c:v>After IC bolus</c:v>
                </c:pt>
              </c:strCache>
            </c:strRef>
          </c:tx>
          <c:invertIfNegative val="0"/>
          <c:dLbls>
            <c:txPr>
              <a:bodyPr/>
              <a:lstStyle/>
              <a:p>
                <a:pPr>
                  <a:defRPr sz="2400" b="1">
                    <a:solidFill>
                      <a:srgbClr val="FF0000"/>
                    </a:solidFill>
                    <a:latin typeface="Arial Narrow" panose="020B0606020202030204" pitchFamily="34" charset="0"/>
                  </a:defRPr>
                </a:pPr>
                <a:endParaRPr lang="ko-KR"/>
              </a:p>
            </c:txPr>
            <c:dLblPos val="outEnd"/>
            <c:showLegendKey val="0"/>
            <c:showVal val="1"/>
            <c:showCatName val="0"/>
            <c:showSerName val="0"/>
            <c:showPercent val="0"/>
            <c:showBubbleSize val="0"/>
            <c:showLeaderLines val="0"/>
          </c:dLbls>
          <c:cat>
            <c:strRef>
              <c:f>Sheet1!$A$2:$A$3</c:f>
              <c:strCache>
                <c:ptCount val="2"/>
                <c:pt idx="0">
                  <c:v>Nitroglycerine (N=30)</c:v>
                </c:pt>
                <c:pt idx="1">
                  <c:v>Nicorandil (N=30)</c:v>
                </c:pt>
              </c:strCache>
            </c:strRef>
          </c:cat>
          <c:val>
            <c:numRef>
              <c:f>Sheet1!$C$2:$C$3</c:f>
              <c:numCache>
                <c:formatCode>General</c:formatCode>
                <c:ptCount val="2"/>
                <c:pt idx="0">
                  <c:v>21.7</c:v>
                </c:pt>
                <c:pt idx="1">
                  <c:v>16.899999999999999</c:v>
                </c:pt>
              </c:numCache>
            </c:numRef>
          </c:val>
        </c:ser>
        <c:dLbls>
          <c:dLblPos val="outEnd"/>
          <c:showLegendKey val="0"/>
          <c:showVal val="1"/>
          <c:showCatName val="0"/>
          <c:showSerName val="0"/>
          <c:showPercent val="0"/>
          <c:showBubbleSize val="0"/>
        </c:dLbls>
        <c:gapWidth val="150"/>
        <c:axId val="204350976"/>
        <c:axId val="204352512"/>
      </c:barChart>
      <c:catAx>
        <c:axId val="204350976"/>
        <c:scaling>
          <c:orientation val="minMax"/>
        </c:scaling>
        <c:delete val="0"/>
        <c:axPos val="b"/>
        <c:majorTickMark val="out"/>
        <c:minorTickMark val="none"/>
        <c:tickLblPos val="nextTo"/>
        <c:txPr>
          <a:bodyPr/>
          <a:lstStyle/>
          <a:p>
            <a:pPr>
              <a:defRPr sz="2000" b="1">
                <a:latin typeface="Arial Narrow" panose="020B0606020202030204" pitchFamily="34" charset="0"/>
                <a:cs typeface="Arial" panose="020B0604020202020204" pitchFamily="34" charset="0"/>
              </a:defRPr>
            </a:pPr>
            <a:endParaRPr lang="ko-KR"/>
          </a:p>
        </c:txPr>
        <c:crossAx val="204352512"/>
        <c:crosses val="autoZero"/>
        <c:auto val="1"/>
        <c:lblAlgn val="ctr"/>
        <c:lblOffset val="100"/>
        <c:noMultiLvlLbl val="0"/>
      </c:catAx>
      <c:valAx>
        <c:axId val="204352512"/>
        <c:scaling>
          <c:orientation val="minMax"/>
          <c:max val="40"/>
        </c:scaling>
        <c:delete val="0"/>
        <c:axPos val="l"/>
        <c:numFmt formatCode="General" sourceLinked="1"/>
        <c:majorTickMark val="out"/>
        <c:minorTickMark val="none"/>
        <c:tickLblPos val="nextTo"/>
        <c:crossAx val="204350976"/>
        <c:crosses val="autoZero"/>
        <c:crossBetween val="between"/>
      </c:valAx>
    </c:plotArea>
    <c:legend>
      <c:legendPos val="b"/>
      <c:layout/>
      <c:overlay val="0"/>
      <c:txPr>
        <a:bodyPr/>
        <a:lstStyle/>
        <a:p>
          <a:pPr>
            <a:defRPr sz="2400" b="1">
              <a:latin typeface="Arial Narrow" panose="020B0606020202030204" pitchFamily="34" charset="0"/>
            </a:defRPr>
          </a:pPr>
          <a:endParaRPr lang="ko-KR"/>
        </a:p>
      </c:txPr>
    </c:legend>
    <c:plotVisOnly val="1"/>
    <c:dispBlanksAs val="gap"/>
    <c:showDLblsOverMax val="0"/>
  </c:chart>
  <c:txPr>
    <a:bodyPr/>
    <a:lstStyle/>
    <a:p>
      <a:pPr>
        <a:defRPr sz="18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계열 1</c:v>
                </c:pt>
              </c:strCache>
            </c:strRef>
          </c:tx>
          <c:invertIfNegative val="0"/>
          <c:dPt>
            <c:idx val="1"/>
            <c:invertIfNegative val="0"/>
            <c:bubble3D val="0"/>
            <c:spPr>
              <a:solidFill>
                <a:srgbClr val="C00000"/>
              </a:solidFill>
            </c:spPr>
          </c:dPt>
          <c:dLbls>
            <c:txPr>
              <a:bodyPr/>
              <a:lstStyle/>
              <a:p>
                <a:pPr>
                  <a:defRPr sz="2400">
                    <a:latin typeface="Arial" panose="020B0604020202020204" pitchFamily="34" charset="0"/>
                    <a:cs typeface="Arial" panose="020B0604020202020204" pitchFamily="34" charset="0"/>
                  </a:defRPr>
                </a:pPr>
                <a:endParaRPr lang="ko-KR"/>
              </a:p>
            </c:txPr>
            <c:showLegendKey val="0"/>
            <c:showVal val="1"/>
            <c:showCatName val="0"/>
            <c:showSerName val="0"/>
            <c:showPercent val="0"/>
            <c:showBubbleSize val="0"/>
            <c:showLeaderLines val="0"/>
          </c:dLbls>
          <c:cat>
            <c:strRef>
              <c:f>Sheet1!$A$2:$A$3</c:f>
              <c:strCache>
                <c:ptCount val="2"/>
                <c:pt idx="0">
                  <c:v>Control (N=29)</c:v>
                </c:pt>
                <c:pt idx="1">
                  <c:v>Nicorandil (N=33)</c:v>
                </c:pt>
              </c:strCache>
            </c:strRef>
          </c:cat>
          <c:val>
            <c:numRef>
              <c:f>Sheet1!$B$2:$B$3</c:f>
              <c:numCache>
                <c:formatCode>General</c:formatCode>
                <c:ptCount val="2"/>
                <c:pt idx="0">
                  <c:v>25.4</c:v>
                </c:pt>
                <c:pt idx="1">
                  <c:v>17.899999999999999</c:v>
                </c:pt>
              </c:numCache>
            </c:numRef>
          </c:val>
        </c:ser>
        <c:dLbls>
          <c:showLegendKey val="0"/>
          <c:showVal val="0"/>
          <c:showCatName val="0"/>
          <c:showSerName val="0"/>
          <c:showPercent val="0"/>
          <c:showBubbleSize val="0"/>
        </c:dLbls>
        <c:gapWidth val="150"/>
        <c:axId val="205065600"/>
        <c:axId val="205087872"/>
      </c:barChart>
      <c:catAx>
        <c:axId val="205065600"/>
        <c:scaling>
          <c:orientation val="minMax"/>
        </c:scaling>
        <c:delete val="0"/>
        <c:axPos val="b"/>
        <c:majorTickMark val="out"/>
        <c:minorTickMark val="none"/>
        <c:tickLblPos val="nextTo"/>
        <c:txPr>
          <a:bodyPr/>
          <a:lstStyle/>
          <a:p>
            <a:pPr>
              <a:defRPr sz="2000" b="1">
                <a:latin typeface="Arial Narrow" panose="020B0606020202030204" pitchFamily="34" charset="0"/>
                <a:cs typeface="Arial" panose="020B0604020202020204" pitchFamily="34" charset="0"/>
              </a:defRPr>
            </a:pPr>
            <a:endParaRPr lang="ko-KR"/>
          </a:p>
        </c:txPr>
        <c:crossAx val="205087872"/>
        <c:crosses val="autoZero"/>
        <c:auto val="1"/>
        <c:lblAlgn val="ctr"/>
        <c:lblOffset val="100"/>
        <c:noMultiLvlLbl val="0"/>
      </c:catAx>
      <c:valAx>
        <c:axId val="205087872"/>
        <c:scaling>
          <c:orientation val="minMax"/>
          <c:max val="40"/>
        </c:scaling>
        <c:delete val="0"/>
        <c:axPos val="l"/>
        <c:numFmt formatCode="General" sourceLinked="1"/>
        <c:majorTickMark val="out"/>
        <c:minorTickMark val="none"/>
        <c:tickLblPos val="nextTo"/>
        <c:crossAx val="205065600"/>
        <c:crosses val="autoZero"/>
        <c:crossBetween val="between"/>
      </c:valAx>
    </c:plotArea>
    <c:plotVisOnly val="1"/>
    <c:dispBlanksAs val="gap"/>
    <c:showDLblsOverMax val="0"/>
  </c:chart>
  <c:txPr>
    <a:bodyPr/>
    <a:lstStyle/>
    <a:p>
      <a:pPr>
        <a:defRPr sz="1800"/>
      </a:pPr>
      <a:endParaRPr lang="ko-K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E5B57-D20B-4D30-B703-C75E6C494E54}" type="datetimeFigureOut">
              <a:rPr lang="ko-KR" altLang="en-US" smtClean="0"/>
              <a:t>2016-12-09</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71333-8B81-4ADA-A308-C81773CE93E1}" type="slidenum">
              <a:rPr lang="ko-KR" altLang="en-US" smtClean="0"/>
              <a:t>‹#›</a:t>
            </a:fld>
            <a:endParaRPr lang="ko-KR" altLang="en-US"/>
          </a:p>
        </p:txBody>
      </p:sp>
    </p:spTree>
    <p:extLst>
      <p:ext uri="{BB962C8B-B14F-4D97-AF65-F5344CB8AC3E}">
        <p14:creationId xmlns:p14="http://schemas.microsoft.com/office/powerpoint/2010/main" val="329693221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15min</a:t>
            </a:r>
          </a:p>
          <a:p>
            <a:r>
              <a:rPr lang="en-US" altLang="ko-KR" sz="1200" b="0" i="0" u="none" strike="noStrike" kern="1200" dirty="0" smtClean="0">
                <a:solidFill>
                  <a:schemeClr val="tx1"/>
                </a:solidFill>
                <a:effectLst/>
                <a:latin typeface="+mn-lt"/>
                <a:ea typeface="+mn-ea"/>
                <a:cs typeface="+mn-cs"/>
              </a:rPr>
              <a:t>09:10</a:t>
            </a:r>
            <a:r>
              <a:rPr lang="en-US" altLang="ko-KR" dirty="0" smtClean="0"/>
              <a:t> </a:t>
            </a:r>
            <a:r>
              <a:rPr lang="en-US" altLang="ko-KR" sz="1200" b="0" i="0" u="none" strike="noStrike" kern="1200" dirty="0" smtClean="0">
                <a:solidFill>
                  <a:schemeClr val="tx1"/>
                </a:solidFill>
                <a:effectLst/>
                <a:latin typeface="+mn-lt"/>
                <a:ea typeface="+mn-ea"/>
                <a:cs typeface="+mn-cs"/>
              </a:rPr>
              <a:t>FFR and </a:t>
            </a:r>
            <a:r>
              <a:rPr lang="en-US" altLang="ko-KR" sz="1200" b="0" i="0" u="none" strike="noStrike" kern="1200" dirty="0" err="1" smtClean="0">
                <a:solidFill>
                  <a:schemeClr val="tx1"/>
                </a:solidFill>
                <a:effectLst/>
                <a:latin typeface="+mn-lt"/>
                <a:ea typeface="+mn-ea"/>
                <a:cs typeface="+mn-cs"/>
              </a:rPr>
              <a:t>iFR</a:t>
            </a:r>
            <a:r>
              <a:rPr lang="en-US" altLang="ko-KR" sz="1200" b="0" i="0" u="none" strike="noStrike" kern="1200" dirty="0" smtClean="0">
                <a:solidFill>
                  <a:schemeClr val="tx1"/>
                </a:solidFill>
                <a:effectLst/>
                <a:latin typeface="+mn-lt"/>
                <a:ea typeface="+mn-ea"/>
                <a:cs typeface="+mn-cs"/>
              </a:rPr>
              <a:t>: similarities and differences</a:t>
            </a:r>
            <a:r>
              <a:rPr lang="en-US" altLang="ko-KR" dirty="0" smtClean="0"/>
              <a:t> </a:t>
            </a:r>
            <a:r>
              <a:rPr lang="ko-KR" altLang="en-US" sz="1200" b="0" i="0" u="none" strike="noStrike" kern="1200" dirty="0" smtClean="0">
                <a:solidFill>
                  <a:schemeClr val="tx1"/>
                </a:solidFill>
                <a:effectLst/>
                <a:latin typeface="+mn-lt"/>
                <a:ea typeface="+mn-ea"/>
                <a:cs typeface="+mn-cs"/>
              </a:rPr>
              <a:t>구본권</a:t>
            </a:r>
            <a:r>
              <a:rPr lang="ko-KR" altLang="en-US" dirty="0" smtClean="0"/>
              <a:t> </a:t>
            </a:r>
            <a:endParaRPr lang="en-US" altLang="ko-KR" dirty="0" smtClean="0"/>
          </a:p>
          <a:p>
            <a:r>
              <a:rPr lang="en-US" altLang="ko-KR" sz="1200" b="0" i="0" u="none" strike="noStrike" kern="1200" dirty="0" smtClean="0">
                <a:solidFill>
                  <a:schemeClr val="tx1"/>
                </a:solidFill>
                <a:effectLst/>
                <a:latin typeface="+mn-lt"/>
                <a:ea typeface="+mn-ea"/>
                <a:cs typeface="+mn-cs"/>
              </a:rPr>
              <a:t>09:25</a:t>
            </a:r>
            <a:r>
              <a:rPr lang="ko-KR" altLang="en-US" dirty="0" smtClean="0"/>
              <a:t> </a:t>
            </a:r>
            <a:r>
              <a:rPr lang="en-US" altLang="ko-KR" sz="1200" b="0" i="0" u="none" strike="noStrike" kern="1200" dirty="0" smtClean="0">
                <a:solidFill>
                  <a:schemeClr val="tx1"/>
                </a:solidFill>
                <a:effectLst/>
                <a:latin typeface="+mn-lt"/>
                <a:ea typeface="+mn-ea"/>
                <a:cs typeface="+mn-cs"/>
              </a:rPr>
              <a:t>Similar but different hyperemic agents</a:t>
            </a:r>
            <a:r>
              <a:rPr lang="en-US" altLang="ko-KR" dirty="0" smtClean="0"/>
              <a:t> </a:t>
            </a:r>
            <a:r>
              <a:rPr lang="ko-KR" altLang="en-US" sz="1200" b="0" i="0" u="none" strike="noStrike" kern="1200" dirty="0" smtClean="0">
                <a:solidFill>
                  <a:schemeClr val="tx1"/>
                </a:solidFill>
                <a:effectLst/>
                <a:latin typeface="+mn-lt"/>
                <a:ea typeface="+mn-ea"/>
                <a:cs typeface="+mn-cs"/>
              </a:rPr>
              <a:t>이주명</a:t>
            </a:r>
            <a:r>
              <a:rPr lang="ko-KR" altLang="en-US" dirty="0" smtClean="0"/>
              <a:t> </a:t>
            </a:r>
            <a:endParaRPr lang="en-US" altLang="ko-KR" dirty="0" smtClean="0"/>
          </a:p>
          <a:p>
            <a:r>
              <a:rPr lang="en-US" altLang="ko-KR" sz="1200" b="0" i="0" u="none" strike="noStrike" kern="1200" dirty="0" smtClean="0">
                <a:solidFill>
                  <a:schemeClr val="tx1"/>
                </a:solidFill>
                <a:effectLst/>
                <a:latin typeface="+mn-lt"/>
                <a:ea typeface="+mn-ea"/>
                <a:cs typeface="+mn-cs"/>
              </a:rPr>
              <a:t>09:40</a:t>
            </a:r>
            <a:r>
              <a:rPr lang="ko-KR" altLang="en-US" dirty="0" smtClean="0"/>
              <a:t> </a:t>
            </a:r>
            <a:r>
              <a:rPr lang="en-US" altLang="ko-KR" sz="1200" b="0" i="0" u="none" strike="noStrike" kern="1200" dirty="0" smtClean="0">
                <a:solidFill>
                  <a:schemeClr val="tx1"/>
                </a:solidFill>
                <a:effectLst/>
                <a:latin typeface="+mn-lt"/>
                <a:ea typeface="+mn-ea"/>
                <a:cs typeface="+mn-cs"/>
              </a:rPr>
              <a:t>Post-PCI FFR measurements</a:t>
            </a:r>
            <a:r>
              <a:rPr lang="en-US" altLang="ko-KR" dirty="0" smtClean="0"/>
              <a:t> </a:t>
            </a:r>
            <a:r>
              <a:rPr lang="ko-KR" altLang="en-US" sz="1200" b="0" i="0" u="none" strike="noStrike" kern="1200" dirty="0" smtClean="0">
                <a:solidFill>
                  <a:schemeClr val="tx1"/>
                </a:solidFill>
                <a:effectLst/>
                <a:latin typeface="+mn-lt"/>
                <a:ea typeface="+mn-ea"/>
                <a:cs typeface="+mn-cs"/>
              </a:rPr>
              <a:t>도준형</a:t>
            </a:r>
            <a:r>
              <a:rPr lang="ko-KR" altLang="en-US" dirty="0" smtClean="0"/>
              <a:t> </a:t>
            </a:r>
            <a:endParaRPr lang="en-US" altLang="ko-KR" dirty="0" smtClean="0"/>
          </a:p>
          <a:p>
            <a:r>
              <a:rPr lang="en-US" altLang="ko-KR" sz="1200" b="0" i="0" u="none" strike="noStrike" kern="1200" dirty="0" smtClean="0">
                <a:solidFill>
                  <a:schemeClr val="tx1"/>
                </a:solidFill>
                <a:effectLst/>
                <a:latin typeface="+mn-lt"/>
                <a:ea typeface="+mn-ea"/>
                <a:cs typeface="+mn-cs"/>
              </a:rPr>
              <a:t>09:55</a:t>
            </a:r>
            <a:r>
              <a:rPr lang="ko-KR" altLang="en-US" dirty="0" smtClean="0"/>
              <a:t> </a:t>
            </a:r>
            <a:r>
              <a:rPr lang="en-US" altLang="ko-KR" sz="1200" b="0" i="0" u="none" strike="noStrike" kern="1200" dirty="0" smtClean="0">
                <a:solidFill>
                  <a:schemeClr val="tx1"/>
                </a:solidFill>
                <a:effectLst/>
                <a:latin typeface="+mn-lt"/>
                <a:ea typeface="+mn-ea"/>
                <a:cs typeface="+mn-cs"/>
              </a:rPr>
              <a:t>Role of FFR in ACS</a:t>
            </a:r>
            <a:r>
              <a:rPr lang="en-US" altLang="ko-KR" dirty="0" smtClean="0"/>
              <a:t> </a:t>
            </a:r>
            <a:r>
              <a:rPr lang="ko-KR" altLang="en-US" sz="1200" b="0" i="0" u="none" strike="noStrike" kern="1200" dirty="0" smtClean="0">
                <a:solidFill>
                  <a:schemeClr val="tx1"/>
                </a:solidFill>
                <a:effectLst/>
                <a:latin typeface="+mn-lt"/>
                <a:ea typeface="+mn-ea"/>
                <a:cs typeface="+mn-cs"/>
              </a:rPr>
              <a:t>남창욱</a:t>
            </a:r>
            <a:r>
              <a:rPr lang="ko-KR" altLang="en-US" dirty="0" smtClean="0"/>
              <a:t> </a:t>
            </a:r>
            <a:endParaRPr lang="en-US" altLang="ko-KR" dirty="0" smtClean="0"/>
          </a:p>
          <a:p>
            <a:endParaRPr lang="en-US" altLang="ko-KR" dirty="0" smtClean="0"/>
          </a:p>
          <a:p>
            <a:r>
              <a:rPr lang="en-US" altLang="ko-KR" dirty="0" smtClean="0"/>
              <a:t>Hello, I’ am Joo Myung Lee from Samsung Medical Center. </a:t>
            </a:r>
          </a:p>
          <a:p>
            <a:r>
              <a:rPr lang="en-US" altLang="ko-KR" dirty="0" smtClean="0"/>
              <a:t>Today, I will be talking about various hyperemic agents used</a:t>
            </a:r>
            <a:r>
              <a:rPr lang="en-US" altLang="ko-KR" baseline="0" dirty="0" smtClean="0"/>
              <a:t> in invasive physiologic assessment</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1</a:t>
            </a:fld>
            <a:endParaRPr lang="ko-KR" altLang="en-US"/>
          </a:p>
        </p:txBody>
      </p:sp>
    </p:spTree>
    <p:extLst>
      <p:ext uri="{BB962C8B-B14F-4D97-AF65-F5344CB8AC3E}">
        <p14:creationId xmlns:p14="http://schemas.microsoft.com/office/powerpoint/2010/main" val="42478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Although hyperemic response can be varied in</a:t>
            </a:r>
            <a:r>
              <a:rPr lang="en-US" altLang="ko-KR" baseline="0" dirty="0" smtClean="0"/>
              <a:t> each individuals, </a:t>
            </a:r>
          </a:p>
          <a:p>
            <a:r>
              <a:rPr lang="en-US" altLang="ko-KR" baseline="0" dirty="0" smtClean="0"/>
              <a:t>The lowest average of 5 consecutive values showed the highest repeatability, regardless of pattern of hyperemic response.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10</a:t>
            </a:fld>
            <a:endParaRPr lang="ko-KR" altLang="en-US"/>
          </a:p>
        </p:txBody>
      </p:sp>
    </p:spTree>
    <p:extLst>
      <p:ext uri="{BB962C8B-B14F-4D97-AF65-F5344CB8AC3E}">
        <p14:creationId xmlns:p14="http://schemas.microsoft.com/office/powerpoint/2010/main" val="114000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a:t>
            </a:r>
            <a:r>
              <a:rPr lang="en-US" altLang="ko-KR" baseline="0" dirty="0" smtClean="0"/>
              <a:t> same study by Nils </a:t>
            </a:r>
            <a:r>
              <a:rPr lang="en-US" altLang="ko-KR" baseline="0" dirty="0" err="1" smtClean="0"/>
              <a:t>johnson</a:t>
            </a:r>
            <a:r>
              <a:rPr lang="en-US" altLang="ko-KR" baseline="0" dirty="0" smtClean="0"/>
              <a:t> presented, over 80% of patients achieved the lowest value of FFR within 2 minutes.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11</a:t>
            </a:fld>
            <a:endParaRPr lang="ko-KR" altLang="en-US"/>
          </a:p>
        </p:txBody>
      </p:sp>
    </p:spTree>
    <p:extLst>
      <p:ext uri="{BB962C8B-B14F-4D97-AF65-F5344CB8AC3E}">
        <p14:creationId xmlns:p14="http://schemas.microsoft.com/office/powerpoint/2010/main" val="148980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Currently, the </a:t>
            </a:r>
            <a:r>
              <a:rPr lang="en-US" altLang="ko-KR" dirty="0" err="1" smtClean="0"/>
              <a:t>continous</a:t>
            </a:r>
            <a:r>
              <a:rPr lang="en-US" altLang="ko-KR" dirty="0" smtClean="0"/>
              <a:t> infusion of adenosine</a:t>
            </a:r>
            <a:r>
              <a:rPr lang="en-US" altLang="ko-KR" baseline="0" dirty="0" smtClean="0"/>
              <a:t> is considered as gold standard method of hyperemia induction. </a:t>
            </a:r>
          </a:p>
          <a:p>
            <a:r>
              <a:rPr lang="en-US" altLang="ko-KR" baseline="0" dirty="0" smtClean="0"/>
              <a:t>As the hyperemia is maintained during the infusion, this method provides sufficient time to CFR and IMR measurement and pressure pullback tracing. </a:t>
            </a:r>
          </a:p>
          <a:p>
            <a:endParaRPr lang="en-US" altLang="ko-KR" baseline="0" dirty="0" smtClean="0"/>
          </a:p>
          <a:p>
            <a:r>
              <a:rPr lang="en-US" altLang="ko-KR" baseline="0" dirty="0" smtClean="0"/>
              <a:t>However, side effect of adenosine infusion, especially nonspecific chest </a:t>
            </a:r>
            <a:r>
              <a:rPr lang="en-US" altLang="ko-KR" baseline="0" dirty="0" err="1" smtClean="0"/>
              <a:t>discomport</a:t>
            </a:r>
            <a:r>
              <a:rPr lang="en-US" altLang="ko-KR" baseline="0" dirty="0" smtClean="0"/>
              <a:t> of patient is disturbing problem.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12</a:t>
            </a:fld>
            <a:endParaRPr lang="ko-KR" altLang="en-US"/>
          </a:p>
        </p:txBody>
      </p:sp>
    </p:spTree>
    <p:extLst>
      <p:ext uri="{BB962C8B-B14F-4D97-AF65-F5344CB8AC3E}">
        <p14:creationId xmlns:p14="http://schemas.microsoft.com/office/powerpoint/2010/main" val="321545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Intra</a:t>
            </a:r>
            <a:r>
              <a:rPr lang="en-US" altLang="ko-KR" baseline="0" dirty="0" smtClean="0"/>
              <a:t>coronary adenosine bolus also have been used as substitute of IV infusion method. </a:t>
            </a:r>
          </a:p>
          <a:p>
            <a:r>
              <a:rPr lang="en-US" altLang="ko-KR" baseline="0" dirty="0" smtClean="0"/>
              <a:t>This table summarizes the previous evidences which explored the hyperemic efficacy of IC </a:t>
            </a:r>
            <a:r>
              <a:rPr lang="en-US" altLang="ko-KR" baseline="0" dirty="0" err="1" smtClean="0"/>
              <a:t>adneosine</a:t>
            </a:r>
            <a:r>
              <a:rPr lang="en-US" altLang="ko-KR" baseline="0" dirty="0" smtClean="0"/>
              <a:t>.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13</a:t>
            </a:fld>
            <a:endParaRPr lang="ko-KR" altLang="en-US"/>
          </a:p>
        </p:txBody>
      </p:sp>
    </p:spTree>
    <p:extLst>
      <p:ext uri="{BB962C8B-B14F-4D97-AF65-F5344CB8AC3E}">
        <p14:creationId xmlns:p14="http://schemas.microsoft.com/office/powerpoint/2010/main" val="28388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this study from De Bruyne</a:t>
            </a:r>
            <a:r>
              <a:rPr lang="en-US" altLang="ko-KR" baseline="0" dirty="0" smtClean="0"/>
              <a:t> group nicely demonstrated IC bolus dose of adenosine using Doppler wire measured hyperemic coronary flow velocity. </a:t>
            </a:r>
          </a:p>
          <a:p>
            <a:endParaRPr lang="en-US" altLang="ko-KR" baseline="0" dirty="0" smtClean="0"/>
          </a:p>
          <a:p>
            <a:r>
              <a:rPr lang="en-US" altLang="ko-KR" baseline="0" dirty="0" smtClean="0"/>
              <a:t>For the RCA, 100ug showed maximal hyperemic coronary flow velocity and increasing dose above 100ug has no additional effect. </a:t>
            </a:r>
          </a:p>
          <a:p>
            <a:r>
              <a:rPr lang="en-US" altLang="ko-KR" baseline="0" dirty="0" smtClean="0"/>
              <a:t>For the LCA, increasing IC dose above 200ug did not showed additional increase of hyperemic coronary flow velocity </a:t>
            </a:r>
          </a:p>
          <a:p>
            <a:r>
              <a:rPr lang="en-US" altLang="ko-KR" baseline="0" dirty="0" smtClean="0"/>
              <a:t>The plateau time was about 10-20 seconds.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14</a:t>
            </a:fld>
            <a:endParaRPr lang="ko-KR" altLang="en-US"/>
          </a:p>
        </p:txBody>
      </p:sp>
    </p:spTree>
    <p:extLst>
      <p:ext uri="{BB962C8B-B14F-4D97-AF65-F5344CB8AC3E}">
        <p14:creationId xmlns:p14="http://schemas.microsoft.com/office/powerpoint/2010/main" val="3360548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the contrast study, which serially measured FFR using various method of </a:t>
            </a:r>
            <a:r>
              <a:rPr lang="en-US" altLang="ko-KR" dirty="0" err="1" smtClean="0"/>
              <a:t>adminisration</a:t>
            </a:r>
            <a:r>
              <a:rPr lang="en-US" altLang="ko-KR" dirty="0" smtClean="0"/>
              <a:t>,</a:t>
            </a:r>
          </a:p>
          <a:p>
            <a:r>
              <a:rPr lang="en-US" altLang="ko-KR" dirty="0" smtClean="0"/>
              <a:t>100ug bolus of IC</a:t>
            </a:r>
            <a:r>
              <a:rPr lang="en-US" altLang="ko-KR" baseline="0" dirty="0" smtClean="0"/>
              <a:t> </a:t>
            </a:r>
            <a:r>
              <a:rPr lang="en-US" altLang="ko-KR" baseline="0" dirty="0" err="1" smtClean="0"/>
              <a:t>adenosin</a:t>
            </a:r>
            <a:r>
              <a:rPr lang="en-US" altLang="ko-KR" baseline="0" dirty="0" smtClean="0"/>
              <a:t> showed excellent agreement with IV adenosine.</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15</a:t>
            </a:fld>
            <a:endParaRPr lang="ko-KR" altLang="en-US"/>
          </a:p>
        </p:txBody>
      </p:sp>
    </p:spTree>
    <p:extLst>
      <p:ext uri="{BB962C8B-B14F-4D97-AF65-F5344CB8AC3E}">
        <p14:creationId xmlns:p14="http://schemas.microsoft.com/office/powerpoint/2010/main" val="1275750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advantage of IC adenosine would be</a:t>
            </a:r>
          </a:p>
          <a:p>
            <a:r>
              <a:rPr lang="en-US" altLang="ko-KR" dirty="0" smtClean="0"/>
              <a:t>Faster onset,</a:t>
            </a:r>
            <a:r>
              <a:rPr lang="en-US" altLang="ko-KR" baseline="0" dirty="0" smtClean="0"/>
              <a:t> convenience administration, and reduced cost.</a:t>
            </a:r>
          </a:p>
          <a:p>
            <a:endParaRPr lang="en-US" altLang="ko-KR" baseline="0" dirty="0" smtClean="0"/>
          </a:p>
          <a:p>
            <a:r>
              <a:rPr lang="en-US" altLang="ko-KR" baseline="0" dirty="0" smtClean="0"/>
              <a:t>Conversely, the disadvantage of IC adenosine would be </a:t>
            </a:r>
          </a:p>
          <a:p>
            <a:r>
              <a:rPr lang="en-US" altLang="ko-KR" baseline="0" dirty="0" smtClean="0"/>
              <a:t>Short plateau time, similar side effects profile with IV adenosine, and limited application for ostial disease.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16</a:t>
            </a:fld>
            <a:endParaRPr lang="ko-KR" altLang="en-US"/>
          </a:p>
        </p:txBody>
      </p:sp>
    </p:spTree>
    <p:extLst>
      <p:ext uri="{BB962C8B-B14F-4D97-AF65-F5344CB8AC3E}">
        <p14:creationId xmlns:p14="http://schemas.microsoft.com/office/powerpoint/2010/main" val="3410795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Let’s move on to</a:t>
            </a:r>
            <a:r>
              <a:rPr lang="en-US" altLang="ko-KR" baseline="0" dirty="0" smtClean="0"/>
              <a:t> more convenient method, Nicorandil. </a:t>
            </a:r>
          </a:p>
          <a:p>
            <a:r>
              <a:rPr lang="en-US" altLang="ko-KR" baseline="0" dirty="0" smtClean="0"/>
              <a:t>Nicorandil has fundamentally different action mechanism with adenosine and</a:t>
            </a:r>
          </a:p>
          <a:p>
            <a:r>
              <a:rPr lang="en-US" altLang="ko-KR" baseline="0" dirty="0" smtClean="0"/>
              <a:t>It has dual-mechanism</a:t>
            </a:r>
            <a:r>
              <a:rPr lang="ko-KR" altLang="en-US" baseline="0" dirty="0" smtClean="0"/>
              <a:t> </a:t>
            </a:r>
            <a:r>
              <a:rPr lang="en-US" altLang="ko-KR" baseline="0" dirty="0" smtClean="0"/>
              <a:t>of action for both epicardial and </a:t>
            </a:r>
            <a:r>
              <a:rPr lang="en-US" altLang="ko-KR" baseline="0" dirty="0" err="1" smtClean="0"/>
              <a:t>microvascualr</a:t>
            </a:r>
            <a:r>
              <a:rPr lang="en-US" altLang="ko-KR" baseline="0" dirty="0" smtClean="0"/>
              <a:t> beds. </a:t>
            </a:r>
          </a:p>
          <a:p>
            <a:endParaRPr lang="en-US" altLang="ko-KR" baseline="0" dirty="0" smtClean="0"/>
          </a:p>
          <a:p>
            <a:r>
              <a:rPr lang="en-US" altLang="ko-KR" baseline="0" dirty="0" smtClean="0"/>
              <a:t>For the epicardial vessel, it has nitrate like dilating efficacy and for the microvascular beds, </a:t>
            </a:r>
          </a:p>
          <a:p>
            <a:r>
              <a:rPr lang="en-US" altLang="ko-KR" baseline="0" dirty="0" smtClean="0"/>
              <a:t>It induced hyperemia with potassium channel opening.</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17</a:t>
            </a:fld>
            <a:endParaRPr lang="ko-KR" altLang="en-US"/>
          </a:p>
        </p:txBody>
      </p:sp>
    </p:spTree>
    <p:extLst>
      <p:ext uri="{BB962C8B-B14F-4D97-AF65-F5344CB8AC3E}">
        <p14:creationId xmlns:p14="http://schemas.microsoft.com/office/powerpoint/2010/main" val="1169920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recommended dose of </a:t>
            </a:r>
            <a:r>
              <a:rPr lang="en-US" altLang="ko-KR" dirty="0" err="1" smtClean="0"/>
              <a:t>nicorandil</a:t>
            </a:r>
            <a:r>
              <a:rPr lang="en-US" altLang="ko-KR" baseline="0" dirty="0" smtClean="0"/>
              <a:t> is intracoronary bolus 2mg.</a:t>
            </a:r>
          </a:p>
          <a:p>
            <a:r>
              <a:rPr lang="en-US" altLang="ko-KR" baseline="0" dirty="0" smtClean="0"/>
              <a:t>This table summarizes previous evidence fore </a:t>
            </a:r>
            <a:r>
              <a:rPr lang="en-US" altLang="ko-KR" baseline="0" dirty="0" err="1" smtClean="0"/>
              <a:t>nicorandil</a:t>
            </a:r>
            <a:r>
              <a:rPr lang="en-US" altLang="ko-KR" baseline="0" dirty="0" smtClean="0"/>
              <a:t>.</a:t>
            </a:r>
          </a:p>
          <a:p>
            <a:r>
              <a:rPr lang="en-US" altLang="ko-KR" baseline="0" dirty="0" smtClean="0"/>
              <a:t>This study was pooled analysis of all the previous reports from Korea and Japan with largest sample size</a:t>
            </a:r>
          </a:p>
          <a:p>
            <a:endParaRPr lang="en-US" altLang="ko-KR" baseline="0" dirty="0" smtClean="0"/>
          </a:p>
          <a:p>
            <a:endParaRPr lang="en-US" altLang="ko-KR" baseline="0" dirty="0" smtClean="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18</a:t>
            </a:fld>
            <a:endParaRPr lang="ko-KR" altLang="en-US"/>
          </a:p>
        </p:txBody>
      </p:sp>
    </p:spTree>
    <p:extLst>
      <p:ext uri="{BB962C8B-B14F-4D97-AF65-F5344CB8AC3E}">
        <p14:creationId xmlns:p14="http://schemas.microsoft.com/office/powerpoint/2010/main" val="1747777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this representative study by</a:t>
            </a:r>
            <a:r>
              <a:rPr lang="en-US" altLang="ko-KR" baseline="0" dirty="0" smtClean="0"/>
              <a:t> my mentor, </a:t>
            </a:r>
            <a:r>
              <a:rPr lang="en-US" altLang="ko-KR" baseline="0" dirty="0" err="1" smtClean="0"/>
              <a:t>nicorandil</a:t>
            </a:r>
            <a:r>
              <a:rPr lang="en-US" altLang="ko-KR" baseline="0" dirty="0" smtClean="0"/>
              <a:t> FFR showed </a:t>
            </a:r>
            <a:r>
              <a:rPr lang="en-US" altLang="ko-KR" baseline="0" dirty="0" err="1" smtClean="0"/>
              <a:t>excelent</a:t>
            </a:r>
            <a:r>
              <a:rPr lang="en-US" altLang="ko-KR" baseline="0" dirty="0" smtClean="0"/>
              <a:t> agreement and correlation with IV adenosine from 210 patients</a:t>
            </a:r>
          </a:p>
          <a:p>
            <a:endParaRPr lang="en-US" altLang="ko-KR" baseline="0" dirty="0" smtClean="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19</a:t>
            </a:fld>
            <a:endParaRPr lang="ko-KR" altLang="en-US"/>
          </a:p>
        </p:txBody>
      </p:sp>
    </p:spTree>
    <p:extLst>
      <p:ext uri="{BB962C8B-B14F-4D97-AF65-F5344CB8AC3E}">
        <p14:creationId xmlns:p14="http://schemas.microsoft.com/office/powerpoint/2010/main" val="11343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a:t>
            </a:r>
            <a:r>
              <a:rPr lang="en-US" altLang="ko-KR" baseline="0" dirty="0" smtClean="0"/>
              <a:t>functional anatomy of coronary circulation consisted with 3 parts including</a:t>
            </a:r>
          </a:p>
          <a:p>
            <a:r>
              <a:rPr lang="en-US" altLang="ko-KR" baseline="0" dirty="0" smtClean="0"/>
              <a:t>Conductive arteries, prearterioles and arterioles.</a:t>
            </a:r>
          </a:p>
          <a:p>
            <a:r>
              <a:rPr lang="en-US" altLang="ko-KR" baseline="0" dirty="0" smtClean="0"/>
              <a:t>Among the 3 compartment, the main regulator of coronary resistance and flow is prearterioles, </a:t>
            </a:r>
          </a:p>
          <a:p>
            <a:r>
              <a:rPr lang="en-US" altLang="ko-KR" baseline="0" dirty="0" smtClean="0"/>
              <a:t>Not the epicardial coronary artery. </a:t>
            </a:r>
          </a:p>
          <a:p>
            <a:endParaRPr lang="en-US" altLang="ko-KR" baseline="0" dirty="0" smtClean="0"/>
          </a:p>
          <a:p>
            <a:r>
              <a:rPr lang="en-US" altLang="ko-KR" baseline="0" dirty="0" smtClean="0"/>
              <a:t>When any of these compartments fails to maintain sufficient O2, myocardial </a:t>
            </a:r>
            <a:r>
              <a:rPr lang="en-US" altLang="ko-KR" baseline="0" dirty="0" err="1" smtClean="0"/>
              <a:t>ishcemia</a:t>
            </a:r>
            <a:r>
              <a:rPr lang="en-US" altLang="ko-KR" baseline="0" dirty="0" smtClean="0"/>
              <a:t> can occur,</a:t>
            </a:r>
          </a:p>
          <a:p>
            <a:r>
              <a:rPr lang="en-US" altLang="ko-KR" baseline="0" dirty="0" smtClean="0"/>
              <a:t>Therefor, the presence of epicardial coronary stenosis is not always prerequisite for the ischemic heart disease, </a:t>
            </a:r>
          </a:p>
          <a:p>
            <a:endParaRPr lang="en-US" altLang="ko-KR" baseline="0" dirty="0" smtClean="0"/>
          </a:p>
          <a:p>
            <a:r>
              <a:rPr lang="en-US" altLang="ko-KR" baseline="0" dirty="0" smtClean="0"/>
              <a:t>Therefore, in order to properly select revascularization target, evaluating the functional significance of the epicardial stenosis</a:t>
            </a:r>
          </a:p>
          <a:p>
            <a:r>
              <a:rPr lang="en-US" altLang="ko-KR" baseline="0" dirty="0" smtClean="0"/>
              <a:t>Is very important.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2</a:t>
            </a:fld>
            <a:endParaRPr lang="ko-KR" altLang="en-US"/>
          </a:p>
        </p:txBody>
      </p:sp>
    </p:spTree>
    <p:extLst>
      <p:ext uri="{BB962C8B-B14F-4D97-AF65-F5344CB8AC3E}">
        <p14:creationId xmlns:p14="http://schemas.microsoft.com/office/powerpoint/2010/main" val="2511748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this study</a:t>
            </a:r>
            <a:r>
              <a:rPr lang="en-US" altLang="ko-KR" baseline="0" dirty="0" smtClean="0"/>
              <a:t> by our group, we pooled  different studies with paired FFR measurement using IC </a:t>
            </a:r>
            <a:r>
              <a:rPr lang="en-US" altLang="ko-KR" baseline="0" dirty="0" err="1" smtClean="0"/>
              <a:t>nicorandil</a:t>
            </a:r>
            <a:r>
              <a:rPr lang="en-US" altLang="ko-KR" baseline="0" dirty="0" smtClean="0"/>
              <a:t> and IV adenosine. </a:t>
            </a:r>
          </a:p>
          <a:p>
            <a:r>
              <a:rPr lang="en-US" altLang="ko-KR" baseline="0" dirty="0" smtClean="0"/>
              <a:t>The agreement and correlation between </a:t>
            </a:r>
            <a:r>
              <a:rPr lang="en-US" altLang="ko-KR" baseline="0" dirty="0" err="1" smtClean="0"/>
              <a:t>nicorandil</a:t>
            </a:r>
            <a:r>
              <a:rPr lang="en-US" altLang="ko-KR" baseline="0" dirty="0" smtClean="0"/>
              <a:t> FFR and IV adenosine was also excellent. </a:t>
            </a:r>
          </a:p>
          <a:p>
            <a:endParaRPr lang="en-US" altLang="ko-KR" baseline="0" dirty="0" smtClean="0"/>
          </a:p>
          <a:p>
            <a:r>
              <a:rPr lang="en-US" altLang="ko-KR" baseline="0" dirty="0" smtClean="0"/>
              <a:t>In </a:t>
            </a:r>
            <a:r>
              <a:rPr lang="en-US" altLang="ko-KR" baseline="0" dirty="0" err="1" smtClean="0"/>
              <a:t>affition</a:t>
            </a:r>
            <a:r>
              <a:rPr lang="en-US" altLang="ko-KR" baseline="0" dirty="0" smtClean="0"/>
              <a:t>, IC </a:t>
            </a:r>
            <a:r>
              <a:rPr lang="en-US" altLang="ko-KR" baseline="0" dirty="0" err="1" smtClean="0"/>
              <a:t>nicorandil</a:t>
            </a:r>
            <a:r>
              <a:rPr lang="en-US" altLang="ko-KR" baseline="0" dirty="0" smtClean="0"/>
              <a:t> showed faster onset of hyperemia and over 30 seconds of plateau time, which is longer than IC </a:t>
            </a:r>
            <a:r>
              <a:rPr lang="en-US" altLang="ko-KR" baseline="0" dirty="0" err="1" smtClean="0"/>
              <a:t>adneosine</a:t>
            </a:r>
            <a:r>
              <a:rPr lang="en-US" altLang="ko-KR" baseline="0" dirty="0" smtClean="0"/>
              <a:t>.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20</a:t>
            </a:fld>
            <a:endParaRPr lang="ko-KR" altLang="en-US"/>
          </a:p>
        </p:txBody>
      </p:sp>
    </p:spTree>
    <p:extLst>
      <p:ext uri="{BB962C8B-B14F-4D97-AF65-F5344CB8AC3E}">
        <p14:creationId xmlns:p14="http://schemas.microsoft.com/office/powerpoint/2010/main" val="2600188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Nicorandil also has protective effect</a:t>
            </a:r>
            <a:r>
              <a:rPr lang="en-US" altLang="ko-KR" baseline="0" dirty="0" smtClean="0"/>
              <a:t> for preventing </a:t>
            </a:r>
            <a:r>
              <a:rPr lang="en-US" altLang="ko-KR" baseline="0" dirty="0" err="1" smtClean="0"/>
              <a:t>microvascualr</a:t>
            </a:r>
            <a:r>
              <a:rPr lang="en-US" altLang="ko-KR" baseline="0" dirty="0" smtClean="0"/>
              <a:t> damage in ACS as well as SIHD.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21</a:t>
            </a:fld>
            <a:endParaRPr lang="ko-KR" altLang="en-US"/>
          </a:p>
        </p:txBody>
      </p:sp>
    </p:spTree>
    <p:extLst>
      <p:ext uri="{BB962C8B-B14F-4D97-AF65-F5344CB8AC3E}">
        <p14:creationId xmlns:p14="http://schemas.microsoft.com/office/powerpoint/2010/main" val="1486479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a:t>
            </a:r>
            <a:r>
              <a:rPr lang="ko-KR" altLang="en-US" dirty="0" smtClean="0"/>
              <a:t> </a:t>
            </a:r>
            <a:r>
              <a:rPr lang="en-US" altLang="ko-KR" dirty="0" smtClean="0"/>
              <a:t>this study, the investigators</a:t>
            </a:r>
            <a:r>
              <a:rPr lang="en-US" altLang="ko-KR" baseline="0" dirty="0" smtClean="0"/>
              <a:t> randomly allocated STEMI patients into nitroglycerine or </a:t>
            </a:r>
            <a:r>
              <a:rPr lang="en-US" altLang="ko-KR" baseline="0" dirty="0" err="1" smtClean="0"/>
              <a:t>nicorandil</a:t>
            </a:r>
            <a:r>
              <a:rPr lang="en-US" altLang="ko-KR" baseline="0" dirty="0" smtClean="0"/>
              <a:t> administration in culprit vessel</a:t>
            </a:r>
          </a:p>
          <a:p>
            <a:r>
              <a:rPr lang="en-US" altLang="ko-KR" baseline="0" dirty="0" smtClean="0"/>
              <a:t>The IC </a:t>
            </a:r>
            <a:r>
              <a:rPr lang="en-US" altLang="ko-KR" baseline="0" dirty="0" err="1" smtClean="0"/>
              <a:t>nicorandil</a:t>
            </a:r>
            <a:r>
              <a:rPr lang="en-US" altLang="ko-KR" baseline="0" dirty="0" smtClean="0"/>
              <a:t> group showed significantly decreased IMR value after </a:t>
            </a:r>
            <a:r>
              <a:rPr lang="en-US" altLang="ko-KR" baseline="0" dirty="0" err="1" smtClean="0"/>
              <a:t>nicorandil</a:t>
            </a:r>
            <a:r>
              <a:rPr lang="en-US" altLang="ko-KR" baseline="0" dirty="0" smtClean="0"/>
              <a:t> bolus than nitroglycerine</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22</a:t>
            </a:fld>
            <a:endParaRPr lang="ko-KR" altLang="en-US"/>
          </a:p>
        </p:txBody>
      </p:sp>
    </p:spTree>
    <p:extLst>
      <p:ext uri="{BB962C8B-B14F-4D97-AF65-F5344CB8AC3E}">
        <p14:creationId xmlns:p14="http://schemas.microsoft.com/office/powerpoint/2010/main" val="491442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Nicornail</a:t>
            </a:r>
            <a:r>
              <a:rPr lang="en-US" altLang="ko-KR" dirty="0" smtClean="0"/>
              <a:t> also has preventive</a:t>
            </a:r>
            <a:r>
              <a:rPr lang="en-US" altLang="ko-KR" baseline="0" dirty="0" smtClean="0"/>
              <a:t> effect to protect periprocedural </a:t>
            </a:r>
            <a:r>
              <a:rPr lang="en-US" altLang="ko-KR" baseline="0" dirty="0" err="1" smtClean="0"/>
              <a:t>microvascualr</a:t>
            </a:r>
            <a:r>
              <a:rPr lang="en-US" altLang="ko-KR" baseline="0" dirty="0" smtClean="0"/>
              <a:t> damage in elective PCI. </a:t>
            </a:r>
          </a:p>
          <a:p>
            <a:r>
              <a:rPr lang="en-US" altLang="ko-KR" baseline="0" dirty="0" smtClean="0"/>
              <a:t>In this study, IC </a:t>
            </a:r>
            <a:r>
              <a:rPr lang="en-US" altLang="ko-KR" baseline="0" dirty="0" err="1" smtClean="0"/>
              <a:t>nicorandil</a:t>
            </a:r>
            <a:r>
              <a:rPr lang="en-US" altLang="ko-KR" baseline="0" dirty="0" smtClean="0"/>
              <a:t> administration before and after PCI showed significantly decreased IMR value than control</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23</a:t>
            </a:fld>
            <a:endParaRPr lang="ko-KR" altLang="en-US"/>
          </a:p>
        </p:txBody>
      </p:sp>
    </p:spTree>
    <p:extLst>
      <p:ext uri="{BB962C8B-B14F-4D97-AF65-F5344CB8AC3E}">
        <p14:creationId xmlns:p14="http://schemas.microsoft.com/office/powerpoint/2010/main" val="3575841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summary, Nicorandil has many</a:t>
            </a:r>
            <a:r>
              <a:rPr lang="en-US" altLang="ko-KR" baseline="0" dirty="0" smtClean="0"/>
              <a:t> advantages including</a:t>
            </a:r>
          </a:p>
          <a:p>
            <a:r>
              <a:rPr lang="en-US" altLang="ko-KR" baseline="0" dirty="0" smtClean="0"/>
              <a:t>Convenient administration, faster </a:t>
            </a:r>
            <a:r>
              <a:rPr lang="en-US" altLang="ko-KR" baseline="0" dirty="0" err="1" smtClean="0"/>
              <a:t>onet</a:t>
            </a:r>
            <a:r>
              <a:rPr lang="en-US" altLang="ko-KR" baseline="0" dirty="0" smtClean="0"/>
              <a:t>, no side effect of adenosine, and protective effect for microvascular function </a:t>
            </a:r>
          </a:p>
          <a:p>
            <a:endParaRPr lang="en-US" altLang="ko-KR" baseline="0" dirty="0" smtClean="0"/>
          </a:p>
          <a:p>
            <a:r>
              <a:rPr lang="en-US" altLang="ko-KR" baseline="0" dirty="0" smtClean="0"/>
              <a:t>Although </a:t>
            </a:r>
            <a:r>
              <a:rPr lang="en-US" altLang="ko-KR" baseline="0" dirty="0" err="1" smtClean="0"/>
              <a:t>nicornadil</a:t>
            </a:r>
            <a:r>
              <a:rPr lang="en-US" altLang="ko-KR" baseline="0" dirty="0" smtClean="0"/>
              <a:t> has longer plateau time than IC adenosine, the relatively shorter plateau time than IV adenosine is limitation.</a:t>
            </a:r>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24</a:t>
            </a:fld>
            <a:endParaRPr lang="ko-KR" altLang="en-US"/>
          </a:p>
        </p:txBody>
      </p:sp>
    </p:spTree>
    <p:extLst>
      <p:ext uri="{BB962C8B-B14F-4D97-AF65-F5344CB8AC3E}">
        <p14:creationId xmlns:p14="http://schemas.microsoft.com/office/powerpoint/2010/main" val="3279088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Let’s move on the newer agent, </a:t>
            </a:r>
            <a:r>
              <a:rPr lang="en-US" altLang="ko-KR" dirty="0" err="1" smtClean="0"/>
              <a:t>Regadenosone</a:t>
            </a:r>
            <a:endParaRPr lang="en-US" altLang="ko-KR" dirty="0" smtClean="0"/>
          </a:p>
          <a:p>
            <a:endParaRPr lang="en-US" altLang="ko-KR" dirty="0" smtClean="0"/>
          </a:p>
          <a:p>
            <a:r>
              <a:rPr lang="en-US" altLang="ko-KR" dirty="0" err="1" smtClean="0"/>
              <a:t>Regadenosone</a:t>
            </a:r>
            <a:r>
              <a:rPr lang="en-US" altLang="ko-KR" dirty="0" smtClean="0"/>
              <a:t> is precursor of adenosine and </a:t>
            </a:r>
            <a:r>
              <a:rPr lang="en-US" altLang="ko-KR" dirty="0" err="1" smtClean="0"/>
              <a:t>selctively</a:t>
            </a:r>
            <a:r>
              <a:rPr lang="en-US" altLang="ko-KR" dirty="0" smtClean="0"/>
              <a:t> act in A2A</a:t>
            </a:r>
            <a:r>
              <a:rPr lang="en-US" altLang="ko-KR" baseline="0" dirty="0" smtClean="0"/>
              <a:t> receptor, the main receptor for hyperemia induction.</a:t>
            </a:r>
          </a:p>
          <a:p>
            <a:r>
              <a:rPr lang="en-US" altLang="ko-KR" baseline="0" dirty="0" smtClean="0"/>
              <a:t>In contrary to adenosine, it has longer half life about 5minutes.</a:t>
            </a:r>
          </a:p>
          <a:p>
            <a:r>
              <a:rPr lang="en-US" altLang="ko-KR" baseline="0" dirty="0" smtClean="0"/>
              <a:t>It can be administered with IV slow bolus 400ug. </a:t>
            </a:r>
          </a:p>
          <a:p>
            <a:endParaRPr lang="en-US" altLang="ko-KR" baseline="0" dirty="0" smtClean="0"/>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25</a:t>
            </a:fld>
            <a:endParaRPr lang="ko-KR" altLang="en-US"/>
          </a:p>
        </p:txBody>
      </p:sp>
    </p:spTree>
    <p:extLst>
      <p:ext uri="{BB962C8B-B14F-4D97-AF65-F5344CB8AC3E}">
        <p14:creationId xmlns:p14="http://schemas.microsoft.com/office/powerpoint/2010/main" val="2448671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this small</a:t>
            </a:r>
            <a:r>
              <a:rPr lang="en-US" altLang="ko-KR" baseline="0" dirty="0" smtClean="0"/>
              <a:t> study, Regadenoson FFR showed excellent agreement and correlation with IV adenosine FFR.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26</a:t>
            </a:fld>
            <a:endParaRPr lang="ko-KR" altLang="en-US"/>
          </a:p>
        </p:txBody>
      </p:sp>
    </p:spTree>
    <p:extLst>
      <p:ext uri="{BB962C8B-B14F-4D97-AF65-F5344CB8AC3E}">
        <p14:creationId xmlns:p14="http://schemas.microsoft.com/office/powerpoint/2010/main" val="3983627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Another</a:t>
            </a:r>
            <a:r>
              <a:rPr lang="en-US" altLang="ko-KR" baseline="0" dirty="0" smtClean="0"/>
              <a:t> pooled analysis by Dr. Koo also showed excellent agreement and correlation with IV adenosine FFR.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27</a:t>
            </a:fld>
            <a:endParaRPr lang="ko-KR" altLang="en-US"/>
          </a:p>
        </p:txBody>
      </p:sp>
    </p:spTree>
    <p:extLst>
      <p:ext uri="{BB962C8B-B14F-4D97-AF65-F5344CB8AC3E}">
        <p14:creationId xmlns:p14="http://schemas.microsoft.com/office/powerpoint/2010/main" val="3566837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Although there have</a:t>
            </a:r>
            <a:r>
              <a:rPr lang="en-US" altLang="ko-KR" baseline="0" dirty="0" smtClean="0"/>
              <a:t> been limited evidence, </a:t>
            </a:r>
          </a:p>
          <a:p>
            <a:r>
              <a:rPr lang="en-US" altLang="ko-KR" baseline="0" dirty="0" smtClean="0"/>
              <a:t>The most advantage of </a:t>
            </a:r>
            <a:r>
              <a:rPr lang="en-US" altLang="ko-KR" baseline="0" dirty="0" err="1" smtClean="0"/>
              <a:t>Regadenosone</a:t>
            </a:r>
            <a:r>
              <a:rPr lang="en-US" altLang="ko-KR" baseline="0" dirty="0" smtClean="0"/>
              <a:t> is convenient route of administration, IV slow bolus 400ug </a:t>
            </a:r>
          </a:p>
          <a:p>
            <a:r>
              <a:rPr lang="en-US" altLang="ko-KR" baseline="0" dirty="0" smtClean="0"/>
              <a:t>It has been known to have faster onset than IV Adenosine and longer action time sufficient to perform pullback tracing and CFR/IMR measurement. </a:t>
            </a:r>
          </a:p>
          <a:p>
            <a:endParaRPr lang="en-US" altLang="ko-KR" baseline="0" dirty="0" smtClean="0"/>
          </a:p>
          <a:p>
            <a:r>
              <a:rPr lang="en-US" altLang="ko-KR" baseline="0" dirty="0" smtClean="0"/>
              <a:t>Although Regadenoson is relatively selective agent for A2A receptor, </a:t>
            </a:r>
          </a:p>
          <a:p>
            <a:r>
              <a:rPr lang="en-US" altLang="ko-KR" baseline="0" dirty="0" smtClean="0"/>
              <a:t>The previous evidences presented the side effect profile and hemodynamic effect is similar with IV adenosine.</a:t>
            </a:r>
          </a:p>
          <a:p>
            <a:endParaRPr lang="en-US" altLang="ko-KR" baseline="0" dirty="0" smtClean="0"/>
          </a:p>
          <a:p>
            <a:endParaRPr lang="en-US" altLang="ko-KR" baseline="0" dirty="0" smtClean="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28</a:t>
            </a:fld>
            <a:endParaRPr lang="ko-KR" altLang="en-US"/>
          </a:p>
        </p:txBody>
      </p:sp>
    </p:spTree>
    <p:extLst>
      <p:ext uri="{BB962C8B-B14F-4D97-AF65-F5344CB8AC3E}">
        <p14:creationId xmlns:p14="http://schemas.microsoft.com/office/powerpoint/2010/main" val="790727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So Ladies and </a:t>
            </a:r>
            <a:r>
              <a:rPr lang="en-US" altLang="ko-KR" dirty="0" err="1" smtClean="0"/>
              <a:t>Gentelman</a:t>
            </a:r>
            <a:r>
              <a:rPr lang="en-US" altLang="ko-KR" baseline="0" dirty="0" smtClean="0"/>
              <a:t>, let me summarize my presentation,</a:t>
            </a:r>
          </a:p>
          <a:p>
            <a:endParaRPr lang="en-US" altLang="ko-KR" baseline="0" dirty="0" smtClean="0"/>
          </a:p>
          <a:p>
            <a:r>
              <a:rPr lang="en-US" altLang="ko-KR" dirty="0" smtClean="0"/>
              <a:t>For the measurement of FFR, hyperemia is essential because it is fundamental assumption of FFR.</a:t>
            </a:r>
          </a:p>
          <a:p>
            <a:r>
              <a:rPr lang="en-US" altLang="ko-KR" dirty="0" smtClean="0"/>
              <a:t>Induction of hyperemia is getting easier with development of newer agents. </a:t>
            </a:r>
          </a:p>
          <a:p>
            <a:endParaRPr lang="en-US" altLang="ko-KR" dirty="0" smtClean="0"/>
          </a:p>
          <a:p>
            <a:pPr marL="0" indent="0" algn="just">
              <a:lnSpc>
                <a:spcPct val="150000"/>
              </a:lnSpc>
              <a:buFont typeface="Arial" panose="020B0604020202020204" pitchFamily="34" charset="0"/>
              <a:buNone/>
            </a:pPr>
            <a:r>
              <a:rPr lang="en-US" altLang="ko-KR" b="0" dirty="0" smtClean="0"/>
              <a:t>Among</a:t>
            </a:r>
            <a:r>
              <a:rPr lang="en-US" altLang="ko-KR" b="0" baseline="0" dirty="0" smtClean="0"/>
              <a:t> the newer agents, </a:t>
            </a:r>
            <a:r>
              <a:rPr lang="en-US" altLang="ko-KR" b="0" baseline="0" dirty="0" err="1" smtClean="0"/>
              <a:t>nicorandil</a:t>
            </a:r>
            <a:r>
              <a:rPr lang="en-US" altLang="ko-KR" b="0" baseline="0" dirty="0" smtClean="0"/>
              <a:t> has </a:t>
            </a:r>
            <a:r>
              <a:rPr lang="en-US" altLang="ko-KR" sz="1200" b="0" dirty="0" smtClean="0">
                <a:solidFill>
                  <a:srgbClr val="002060"/>
                </a:solidFill>
                <a:latin typeface="Arial Narrow" panose="020B0606020202030204" pitchFamily="34" charset="0"/>
              </a:rPr>
              <a:t>different action mechanism with adenosine</a:t>
            </a:r>
          </a:p>
          <a:p>
            <a:pPr marL="0" indent="0" algn="just">
              <a:lnSpc>
                <a:spcPct val="150000"/>
              </a:lnSpc>
              <a:buFont typeface="Arial" panose="020B0604020202020204" pitchFamily="34" charset="0"/>
              <a:buNone/>
            </a:pPr>
            <a:r>
              <a:rPr lang="en-US" altLang="ko-KR" sz="1200" b="0" dirty="0" smtClean="0">
                <a:solidFill>
                  <a:srgbClr val="002060"/>
                </a:solidFill>
                <a:latin typeface="Arial Narrow" panose="020B0606020202030204" pitchFamily="34" charset="0"/>
              </a:rPr>
              <a:t>IC </a:t>
            </a:r>
            <a:r>
              <a:rPr lang="en-US" altLang="ko-KR" sz="1200" b="0" dirty="0" err="1" smtClean="0">
                <a:solidFill>
                  <a:srgbClr val="002060"/>
                </a:solidFill>
                <a:latin typeface="Arial Narrow" panose="020B0606020202030204" pitchFamily="34" charset="0"/>
              </a:rPr>
              <a:t>nicorandil</a:t>
            </a:r>
            <a:r>
              <a:rPr lang="en-US" altLang="ko-KR" sz="1200" b="0" dirty="0" smtClean="0">
                <a:solidFill>
                  <a:srgbClr val="002060"/>
                </a:solidFill>
                <a:latin typeface="Arial Narrow" panose="020B0606020202030204" pitchFamily="34" charset="0"/>
              </a:rPr>
              <a:t> can be used when you have any doubt about adenosine effect (non-responder) or </a:t>
            </a:r>
          </a:p>
          <a:p>
            <a:pPr marL="0" indent="0" algn="just">
              <a:lnSpc>
                <a:spcPct val="150000"/>
              </a:lnSpc>
              <a:buFont typeface="Arial" panose="020B0604020202020204" pitchFamily="34" charset="0"/>
              <a:buNone/>
            </a:pPr>
            <a:r>
              <a:rPr lang="en-US" altLang="ko-KR" sz="1200" b="0" dirty="0" smtClean="0">
                <a:solidFill>
                  <a:srgbClr val="002060"/>
                </a:solidFill>
                <a:latin typeface="Arial Narrow" panose="020B0606020202030204" pitchFamily="34" charset="0"/>
              </a:rPr>
              <a:t>any situation in which adenosine cannot be used (hypotension, asthma, bradycardia). </a:t>
            </a:r>
          </a:p>
          <a:p>
            <a:pPr marL="342900" indent="-342900" algn="just">
              <a:lnSpc>
                <a:spcPct val="150000"/>
              </a:lnSpc>
              <a:buFont typeface="Arial" panose="020B0604020202020204" pitchFamily="34" charset="0"/>
              <a:buChar char="•"/>
            </a:pPr>
            <a:endParaRPr lang="en-US" altLang="ko-KR" sz="1200" b="1" dirty="0" smtClean="0">
              <a:solidFill>
                <a:srgbClr val="002060"/>
              </a:solidFill>
              <a:latin typeface="Arial Narrow" panose="020B0606020202030204" pitchFamily="34" charset="0"/>
            </a:endParaRP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29</a:t>
            </a:fld>
            <a:endParaRPr lang="ko-KR" altLang="en-US"/>
          </a:p>
        </p:txBody>
      </p:sp>
    </p:spTree>
    <p:extLst>
      <p:ext uri="{BB962C8B-B14F-4D97-AF65-F5344CB8AC3E}">
        <p14:creationId xmlns:p14="http://schemas.microsoft.com/office/powerpoint/2010/main" val="198773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assessment</a:t>
            </a:r>
            <a:r>
              <a:rPr lang="en-US" altLang="ko-KR" baseline="0" dirty="0" smtClean="0"/>
              <a:t> of functional significance of epicardial coronary stenosis, </a:t>
            </a:r>
          </a:p>
          <a:p>
            <a:r>
              <a:rPr lang="en-US" altLang="ko-KR" baseline="0" dirty="0" smtClean="0"/>
              <a:t>Understanding of coronary autoregulation and concept of maximal perfusion is essential.</a:t>
            </a:r>
          </a:p>
          <a:p>
            <a:endParaRPr lang="en-US" altLang="ko-KR" baseline="0" dirty="0" smtClean="0"/>
          </a:p>
          <a:p>
            <a:r>
              <a:rPr lang="en-US" altLang="ko-KR" baseline="0" dirty="0" smtClean="0"/>
              <a:t>This cartoon shows the changes in distal coronary pressure and blood flow, </a:t>
            </a:r>
          </a:p>
          <a:p>
            <a:r>
              <a:rPr lang="en-US" altLang="ko-KR" baseline="0" dirty="0" smtClean="0"/>
              <a:t>In the resting status, coronary autoregulation mechanism maintain certain level of resting coronary flow</a:t>
            </a:r>
          </a:p>
          <a:p>
            <a:r>
              <a:rPr lang="en-US" altLang="ko-KR" baseline="0" dirty="0" smtClean="0"/>
              <a:t>Within wide range of distal pressure. Therefore, in this circumstance, measuring resting distal pressure cannot reflect resting coronary</a:t>
            </a:r>
          </a:p>
          <a:p>
            <a:r>
              <a:rPr lang="en-US" altLang="ko-KR" baseline="0" dirty="0" smtClean="0"/>
              <a:t>Flow or flow velocity. </a:t>
            </a:r>
          </a:p>
          <a:p>
            <a:endParaRPr lang="en-US" altLang="ko-KR" baseline="0" dirty="0" smtClean="0"/>
          </a:p>
          <a:p>
            <a:r>
              <a:rPr lang="en-US" altLang="ko-KR" baseline="0" dirty="0" smtClean="0"/>
              <a:t>The maximal perfusion means the potential ability of increasing coronary blood flow in response to exercise or pharmacologic stress</a:t>
            </a:r>
          </a:p>
          <a:p>
            <a:r>
              <a:rPr lang="en-US" altLang="ko-KR" dirty="0" smtClean="0"/>
              <a:t>In this circumstance, the distal pressure directly correlates</a:t>
            </a:r>
            <a:r>
              <a:rPr lang="en-US" altLang="ko-KR" baseline="0" dirty="0" smtClean="0"/>
              <a:t> with coronary blood flow, therefore, In order to assess “Maximal Perfusion”, Induction of Hyperemia and Measuring Hyperemic Distal Coronary Pressure is Essential to estimate “Coronary Reserve”</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3</a:t>
            </a:fld>
            <a:endParaRPr lang="ko-KR" altLang="en-US"/>
          </a:p>
        </p:txBody>
      </p:sp>
    </p:spTree>
    <p:extLst>
      <p:ext uri="{BB962C8B-B14F-4D97-AF65-F5344CB8AC3E}">
        <p14:creationId xmlns:p14="http://schemas.microsoft.com/office/powerpoint/2010/main" val="4170237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Lastly, I suggest that you consider with other point of view</a:t>
            </a:r>
            <a:r>
              <a:rPr lang="en-US" altLang="ko-KR" baseline="0" dirty="0" smtClean="0"/>
              <a:t> regarding the hyperemia issue.</a:t>
            </a:r>
          </a:p>
          <a:p>
            <a:r>
              <a:rPr lang="en-US" altLang="ko-KR" baseline="0" dirty="0" smtClean="0"/>
              <a:t>Although hyperemia induction is essential for measuring FFR, but it is also mandatory to assess functional significance of epicardial stenosis?</a:t>
            </a:r>
          </a:p>
          <a:p>
            <a:endParaRPr lang="en-US" altLang="ko-KR" dirty="0" smtClean="0"/>
          </a:p>
          <a:p>
            <a:r>
              <a:rPr lang="en-US" altLang="ko-KR" b="1" dirty="0" smtClean="0"/>
              <a:t>For this question, we can consider the below issues. </a:t>
            </a:r>
          </a:p>
          <a:p>
            <a:r>
              <a:rPr lang="en-US" altLang="ko-KR" b="1" dirty="0" smtClean="0"/>
              <a:t>As this issue beyond the purpose</a:t>
            </a:r>
            <a:r>
              <a:rPr lang="en-US" altLang="ko-KR" b="1" baseline="0" dirty="0" smtClean="0"/>
              <a:t> of current session, w</a:t>
            </a:r>
            <a:r>
              <a:rPr lang="en-US" altLang="ko-KR" sz="1200" b="1" u="sng" dirty="0" smtClean="0">
                <a:solidFill>
                  <a:srgbClr val="002060"/>
                </a:solidFill>
                <a:latin typeface="Arial Narrow" panose="020B0606020202030204" pitchFamily="34" charset="0"/>
              </a:rPr>
              <a:t>e will have another chance to discuss the above issues in the very near future.</a:t>
            </a:r>
          </a:p>
          <a:p>
            <a:endParaRPr lang="en-US" altLang="ko-KR" b="1" dirty="0" smtClean="0"/>
          </a:p>
          <a:p>
            <a:endParaRPr lang="en-US" altLang="ko-KR" b="1" dirty="0" smtClean="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30</a:t>
            </a:fld>
            <a:endParaRPr lang="ko-KR" altLang="en-US"/>
          </a:p>
        </p:txBody>
      </p:sp>
    </p:spTree>
    <p:extLst>
      <p:ext uri="{BB962C8B-B14F-4D97-AF65-F5344CB8AC3E}">
        <p14:creationId xmlns:p14="http://schemas.microsoft.com/office/powerpoint/2010/main" val="170469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There are 3 kinds of coronary reserve which is absolute, relative, and fractional flow reserve. </a:t>
            </a:r>
          </a:p>
          <a:p>
            <a:r>
              <a:rPr lang="en-US" altLang="ko-KR" dirty="0" smtClean="0"/>
              <a:t>In invasive</a:t>
            </a:r>
            <a:r>
              <a:rPr lang="en-US" altLang="ko-KR" baseline="0" dirty="0" smtClean="0"/>
              <a:t> physiologic assessment, we usually measure the absolute flow reserve and fractional flow reserve </a:t>
            </a:r>
          </a:p>
          <a:p>
            <a:r>
              <a:rPr lang="en-US" altLang="ko-KR" baseline="0" dirty="0" smtClean="0"/>
              <a:t>In the target vessels. </a:t>
            </a:r>
          </a:p>
          <a:p>
            <a:endParaRPr lang="en-US" altLang="ko-KR" baseline="0" dirty="0" smtClean="0"/>
          </a:p>
          <a:p>
            <a:r>
              <a:rPr lang="en-US" altLang="ko-KR" baseline="0" dirty="0" smtClean="0"/>
              <a:t>The absolute flow reserve is ratio of hyperemic and resting coronary flow and this can be measure by</a:t>
            </a:r>
          </a:p>
          <a:p>
            <a:r>
              <a:rPr lang="en-US" altLang="ko-KR" baseline="0" dirty="0" smtClean="0"/>
              <a:t>Thermodilution technique using pressure-temperature sensor wire. </a:t>
            </a:r>
          </a:p>
          <a:p>
            <a:endParaRPr lang="en-US" altLang="ko-KR" baseline="0" dirty="0" smtClean="0"/>
          </a:p>
          <a:p>
            <a:r>
              <a:rPr lang="en-US" altLang="ko-KR" baseline="0" dirty="0" smtClean="0"/>
              <a:t>The fractional flow reserve is ratio of maximal flow in presence of epicardial coronary stenosis and conceptually normal maximum flow without epicardial coronary stenosis. In practical use, this can be measured by hyperemic Pd divided by hyperemic Pa.</a:t>
            </a:r>
          </a:p>
          <a:p>
            <a:endParaRPr lang="en-US" altLang="ko-KR" baseline="0" dirty="0" smtClean="0"/>
          </a:p>
          <a:p>
            <a:r>
              <a:rPr lang="en-US" altLang="ko-KR" dirty="0" smtClean="0"/>
              <a:t>The fundamental rationale of both</a:t>
            </a:r>
            <a:r>
              <a:rPr lang="en-US" altLang="ko-KR" baseline="0" dirty="0" smtClean="0"/>
              <a:t> index is inducing “maximal hyperemia” to abolish coronary autoregulation and minimize microvascular resistance.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4</a:t>
            </a:fld>
            <a:endParaRPr lang="ko-KR" altLang="en-US"/>
          </a:p>
        </p:txBody>
      </p:sp>
    </p:spTree>
    <p:extLst>
      <p:ext uri="{BB962C8B-B14F-4D97-AF65-F5344CB8AC3E}">
        <p14:creationId xmlns:p14="http://schemas.microsoft.com/office/powerpoint/2010/main" val="85793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Recently introduced </a:t>
            </a:r>
            <a:r>
              <a:rPr lang="en-US" altLang="ko-KR" dirty="0" err="1" smtClean="0"/>
              <a:t>instatenous</a:t>
            </a:r>
            <a:r>
              <a:rPr lang="en-US" altLang="ko-KR" dirty="0" smtClean="0"/>
              <a:t> wave</a:t>
            </a:r>
            <a:r>
              <a:rPr lang="en-US" altLang="ko-KR" baseline="0" dirty="0" smtClean="0"/>
              <a:t> free ratio is measured in resting status without hyperemic agents.</a:t>
            </a:r>
          </a:p>
          <a:p>
            <a:r>
              <a:rPr lang="en-US" altLang="ko-KR" baseline="0" dirty="0" smtClean="0"/>
              <a:t>Although it is free from hyperemic agent, we should consider that is not free from the concept of maximal perfusion. </a:t>
            </a:r>
          </a:p>
          <a:p>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1" dirty="0" smtClean="0">
                <a:latin typeface="Arial Narrow" panose="020B0606020202030204" pitchFamily="34" charset="0"/>
              </a:rPr>
              <a:t>Since Pd/Pa ratio during </a:t>
            </a:r>
            <a:r>
              <a:rPr lang="en-US" altLang="ko-KR" sz="1100" b="1" dirty="0" smtClean="0">
                <a:solidFill>
                  <a:srgbClr val="FF0000"/>
                </a:solidFill>
                <a:latin typeface="Arial Narrow" panose="020B0606020202030204" pitchFamily="34" charset="0"/>
              </a:rPr>
              <a:t>period of “NATURALLY, </a:t>
            </a:r>
            <a:r>
              <a:rPr lang="en-US" altLang="ko-KR" sz="1200" b="1" dirty="0" smtClean="0">
                <a:solidFill>
                  <a:srgbClr val="FF0000"/>
                </a:solidFill>
                <a:latin typeface="Arial Narrow" panose="020B0606020202030204" pitchFamily="34" charset="0"/>
              </a:rPr>
              <a:t>minimized microvascular resistance”</a:t>
            </a:r>
            <a:r>
              <a:rPr lang="en-US" altLang="ko-KR" sz="1200" b="1" dirty="0" smtClean="0">
                <a:latin typeface="Arial Narrow" panose="020B0606020202030204" pitchFamily="34" charset="0"/>
              </a:rPr>
              <a:t> is the “</a:t>
            </a:r>
            <a:r>
              <a:rPr lang="en-US" altLang="ko-KR" sz="1200" b="1" dirty="0" err="1" smtClean="0">
                <a:latin typeface="Arial Narrow" panose="020B0606020202030204" pitchFamily="34" charset="0"/>
              </a:rPr>
              <a:t>iFR</a:t>
            </a:r>
            <a:r>
              <a:rPr lang="en-US" altLang="ko-KR" sz="1200" b="1" dirty="0" smtClean="0">
                <a:latin typeface="Arial Narrow" panose="020B0606020202030204" pitchFamily="34" charset="0"/>
              </a:rPr>
              <a:t>”,</a:t>
            </a:r>
            <a:r>
              <a:rPr lang="en-US" altLang="ko-KR" sz="1200" b="1" baseline="0" dirty="0" smtClean="0">
                <a:latin typeface="Arial Narrow" panose="020B0606020202030204" pitchFamily="34" charset="0"/>
              </a:rPr>
              <a:t> the concept of maximal perfusion is still fundamental base of the </a:t>
            </a:r>
            <a:r>
              <a:rPr lang="en-US" altLang="ko-KR" sz="1200" b="1" baseline="0" dirty="0" err="1" smtClean="0">
                <a:latin typeface="Arial Narrow" panose="020B0606020202030204" pitchFamily="34" charset="0"/>
              </a:rPr>
              <a:t>iFR</a:t>
            </a:r>
            <a:r>
              <a:rPr lang="en-US" altLang="ko-KR" sz="1200" b="1" baseline="0" dirty="0" smtClean="0">
                <a:latin typeface="Arial Narrow" panose="020B0606020202030204" pitchFamily="34" charset="0"/>
              </a:rPr>
              <a:t>.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1" dirty="0" smtClean="0">
              <a:latin typeface="Arial Narrow" panose="020B0606020202030204" pitchFamily="34" charset="0"/>
            </a:endParaRPr>
          </a:p>
          <a:p>
            <a:pPr marL="0" marR="0" indent="0" algn="l" defTabSz="914400" rtl="0" eaLnBrk="1" fontAlgn="auto" latinLnBrk="1" hangingPunct="1">
              <a:lnSpc>
                <a:spcPct val="100000"/>
              </a:lnSpc>
              <a:spcBef>
                <a:spcPts val="0"/>
              </a:spcBef>
              <a:spcAft>
                <a:spcPts val="0"/>
              </a:spcAft>
              <a:buClrTx/>
              <a:buSzTx/>
              <a:buFontTx/>
              <a:buNone/>
              <a:tabLst/>
              <a:defRPr/>
            </a:pPr>
            <a:endParaRPr kumimoji="0" lang="en-US" altLang="ko-KR" sz="1200" b="1" dirty="0" smtClean="0">
              <a:latin typeface="Arial Narrow" panose="020B0606020202030204" pitchFamily="34" charset="0"/>
            </a:endParaRP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5</a:t>
            </a:fld>
            <a:endParaRPr lang="ko-KR" altLang="en-US"/>
          </a:p>
        </p:txBody>
      </p:sp>
    </p:spTree>
    <p:extLst>
      <p:ext uri="{BB962C8B-B14F-4D97-AF65-F5344CB8AC3E}">
        <p14:creationId xmlns:p14="http://schemas.microsoft.com/office/powerpoint/2010/main" val="364143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Although</a:t>
            </a:r>
            <a:r>
              <a:rPr lang="en-US" altLang="ko-KR" baseline="0" dirty="0" smtClean="0"/>
              <a:t> many agents have been used as hyperemic agents, </a:t>
            </a:r>
          </a:p>
          <a:p>
            <a:r>
              <a:rPr lang="en-US" altLang="ko-KR" baseline="0" dirty="0" smtClean="0"/>
              <a:t>The most widely used agents are adenosine, </a:t>
            </a:r>
            <a:r>
              <a:rPr lang="en-US" altLang="ko-KR" baseline="0" dirty="0" err="1" smtClean="0"/>
              <a:t>nicorandil</a:t>
            </a:r>
            <a:r>
              <a:rPr lang="en-US" altLang="ko-KR" baseline="0" dirty="0" smtClean="0"/>
              <a:t>, and </a:t>
            </a:r>
            <a:r>
              <a:rPr lang="en-US" altLang="ko-KR" baseline="0" dirty="0" err="1" smtClean="0"/>
              <a:t>regadenosone</a:t>
            </a:r>
            <a:r>
              <a:rPr lang="en-US" altLang="ko-KR" baseline="0" dirty="0" smtClean="0"/>
              <a:t>. </a:t>
            </a:r>
          </a:p>
          <a:p>
            <a:endParaRPr lang="en-US" altLang="ko-KR" baseline="0" dirty="0" smtClean="0"/>
          </a:p>
          <a:p>
            <a:r>
              <a:rPr lang="en-US" altLang="ko-KR" baseline="0" dirty="0" smtClean="0"/>
              <a:t>Although </a:t>
            </a:r>
            <a:r>
              <a:rPr lang="en-US" altLang="ko-KR" baseline="0" dirty="0" err="1" smtClean="0"/>
              <a:t>papaverine</a:t>
            </a:r>
            <a:r>
              <a:rPr lang="en-US" altLang="ko-KR" baseline="0" dirty="0" smtClean="0"/>
              <a:t> is still used in some nations due to unavailability of adenosine, for example Singapore, it has been known to induce fatal ventricular tachycardia and this agent is not used for coronary hyperemic agent in Korea.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6</a:t>
            </a:fld>
            <a:endParaRPr lang="ko-KR" altLang="en-US"/>
          </a:p>
        </p:txBody>
      </p:sp>
    </p:spTree>
    <p:extLst>
      <p:ext uri="{BB962C8B-B14F-4D97-AF65-F5344CB8AC3E}">
        <p14:creationId xmlns:p14="http://schemas.microsoft.com/office/powerpoint/2010/main" val="335372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Adenosine is</a:t>
            </a:r>
            <a:r>
              <a:rPr lang="en-US" altLang="ko-KR" baseline="0" dirty="0" smtClean="0"/>
              <a:t> the current gold standard agents and </a:t>
            </a:r>
          </a:p>
          <a:p>
            <a:r>
              <a:rPr lang="en-US" altLang="ko-KR" baseline="0" dirty="0" smtClean="0"/>
              <a:t>It rapidly degrades after administration and has very short half life less than 10 seconds. </a:t>
            </a:r>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7</a:t>
            </a:fld>
            <a:endParaRPr lang="ko-KR" altLang="en-US"/>
          </a:p>
        </p:txBody>
      </p:sp>
    </p:spTree>
    <p:extLst>
      <p:ext uri="{BB962C8B-B14F-4D97-AF65-F5344CB8AC3E}">
        <p14:creationId xmlns:p14="http://schemas.microsoft.com/office/powerpoint/2010/main" val="3671394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Among the 4 adenosine receptors, hyperemic efficacy is usually mediated via A2A receptor. </a:t>
            </a:r>
          </a:p>
          <a:p>
            <a:r>
              <a:rPr lang="en-US" altLang="ko-KR" dirty="0" smtClean="0"/>
              <a:t>Since</a:t>
            </a:r>
            <a:r>
              <a:rPr lang="en-US" altLang="ko-KR" baseline="0" dirty="0" smtClean="0"/>
              <a:t> adenosine is nonselective agents and acts on all these receptors, side effects mediated via A1 and A2B receptors. </a:t>
            </a:r>
          </a:p>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8</a:t>
            </a:fld>
            <a:endParaRPr lang="ko-KR" altLang="en-US"/>
          </a:p>
        </p:txBody>
      </p:sp>
    </p:spTree>
    <p:extLst>
      <p:ext uri="{BB962C8B-B14F-4D97-AF65-F5344CB8AC3E}">
        <p14:creationId xmlns:p14="http://schemas.microsoft.com/office/powerpoint/2010/main" val="122095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When adenosine is continuously</a:t>
            </a:r>
            <a:r>
              <a:rPr lang="en-US" altLang="ko-KR" baseline="0" dirty="0" smtClean="0"/>
              <a:t> infused, each patient can show variable response like this. </a:t>
            </a:r>
          </a:p>
          <a:p>
            <a:r>
              <a:rPr lang="en-US" altLang="ko-KR" baseline="0" dirty="0" smtClean="0"/>
              <a:t>The first one is typical hyperemic response.</a:t>
            </a:r>
          </a:p>
          <a:p>
            <a:r>
              <a:rPr lang="en-US" altLang="ko-KR" baseline="0" dirty="0" smtClean="0"/>
              <a:t>The second one is humped response and Pa and Pd can show up and down response. </a:t>
            </a:r>
          </a:p>
          <a:p>
            <a:r>
              <a:rPr lang="en-US" altLang="ko-KR" baseline="0" dirty="0" smtClean="0"/>
              <a:t>In the limited patient, hyperemic response can be doubtful like this. </a:t>
            </a:r>
          </a:p>
          <a:p>
            <a:endParaRPr lang="en-US" altLang="ko-KR" dirty="0" smtClean="0"/>
          </a:p>
          <a:p>
            <a:r>
              <a:rPr lang="en-US" altLang="ko-KR" dirty="0" smtClean="0"/>
              <a:t>In post-hoc</a:t>
            </a:r>
            <a:r>
              <a:rPr lang="en-US" altLang="ko-KR" baseline="0" dirty="0" smtClean="0"/>
              <a:t> analysis of VERIFY study, the incidences of these 3 patterns were reported like this. </a:t>
            </a:r>
          </a:p>
          <a:p>
            <a:endParaRPr lang="ko-KR" altLang="en-US" dirty="0"/>
          </a:p>
        </p:txBody>
      </p:sp>
      <p:sp>
        <p:nvSpPr>
          <p:cNvPr id="4" name="슬라이드 번호 개체 틀 3"/>
          <p:cNvSpPr>
            <a:spLocks noGrp="1"/>
          </p:cNvSpPr>
          <p:nvPr>
            <p:ph type="sldNum" sz="quarter" idx="10"/>
          </p:nvPr>
        </p:nvSpPr>
        <p:spPr/>
        <p:txBody>
          <a:bodyPr/>
          <a:lstStyle/>
          <a:p>
            <a:fld id="{83871333-8B81-4ADA-A308-C81773CE93E1}" type="slidenum">
              <a:rPr lang="ko-KR" altLang="en-US" smtClean="0"/>
              <a:t>9</a:t>
            </a:fld>
            <a:endParaRPr lang="ko-KR" altLang="en-US"/>
          </a:p>
        </p:txBody>
      </p:sp>
    </p:spTree>
    <p:extLst>
      <p:ext uri="{BB962C8B-B14F-4D97-AF65-F5344CB8AC3E}">
        <p14:creationId xmlns:p14="http://schemas.microsoft.com/office/powerpoint/2010/main" val="10999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0D85DA6E-22E1-440D-92BD-71E3DAF474C6}" type="datetimeFigureOut">
              <a:rPr lang="ko-KR" altLang="en-US" smtClean="0"/>
              <a:t>2016-12-09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83E33DF-94F1-4955-B93C-852E072724AE}" type="slidenum">
              <a:rPr lang="ko-KR" altLang="en-US" smtClean="0"/>
              <a:t>‹#›</a:t>
            </a:fld>
            <a:endParaRPr lang="ko-KR" altLang="en-US"/>
          </a:p>
        </p:txBody>
      </p:sp>
    </p:spTree>
    <p:extLst>
      <p:ext uri="{BB962C8B-B14F-4D97-AF65-F5344CB8AC3E}">
        <p14:creationId xmlns:p14="http://schemas.microsoft.com/office/powerpoint/2010/main" val="414215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D85DA6E-22E1-440D-92BD-71E3DAF474C6}" type="datetimeFigureOut">
              <a:rPr lang="ko-KR" altLang="en-US" smtClean="0"/>
              <a:t>2016-12-09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83E33DF-94F1-4955-B93C-852E072724AE}" type="slidenum">
              <a:rPr lang="ko-KR" altLang="en-US" smtClean="0"/>
              <a:t>‹#›</a:t>
            </a:fld>
            <a:endParaRPr lang="ko-KR" altLang="en-US"/>
          </a:p>
        </p:txBody>
      </p:sp>
    </p:spTree>
    <p:extLst>
      <p:ext uri="{BB962C8B-B14F-4D97-AF65-F5344CB8AC3E}">
        <p14:creationId xmlns:p14="http://schemas.microsoft.com/office/powerpoint/2010/main" val="331461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D85DA6E-22E1-440D-92BD-71E3DAF474C6}" type="datetimeFigureOut">
              <a:rPr lang="ko-KR" altLang="en-US" smtClean="0"/>
              <a:t>2016-12-09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83E33DF-94F1-4955-B93C-852E072724AE}" type="slidenum">
              <a:rPr lang="ko-KR" altLang="en-US" smtClean="0"/>
              <a:t>‹#›</a:t>
            </a:fld>
            <a:endParaRPr lang="ko-KR" altLang="en-US"/>
          </a:p>
        </p:txBody>
      </p:sp>
    </p:spTree>
    <p:extLst>
      <p:ext uri="{BB962C8B-B14F-4D97-AF65-F5344CB8AC3E}">
        <p14:creationId xmlns:p14="http://schemas.microsoft.com/office/powerpoint/2010/main" val="121986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0D85DA6E-22E1-440D-92BD-71E3DAF474C6}" type="datetimeFigureOut">
              <a:rPr lang="ko-KR" altLang="en-US" smtClean="0"/>
              <a:t>2016-12-09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83E33DF-94F1-4955-B93C-852E072724AE}" type="slidenum">
              <a:rPr lang="ko-KR" altLang="en-US" smtClean="0"/>
              <a:t>‹#›</a:t>
            </a:fld>
            <a:endParaRPr lang="ko-KR" altLang="en-US"/>
          </a:p>
        </p:txBody>
      </p:sp>
    </p:spTree>
    <p:extLst>
      <p:ext uri="{BB962C8B-B14F-4D97-AF65-F5344CB8AC3E}">
        <p14:creationId xmlns:p14="http://schemas.microsoft.com/office/powerpoint/2010/main" val="368946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0D85DA6E-22E1-440D-92BD-71E3DAF474C6}" type="datetimeFigureOut">
              <a:rPr lang="ko-KR" altLang="en-US" smtClean="0"/>
              <a:t>2016-12-09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83E33DF-94F1-4955-B93C-852E072724AE}" type="slidenum">
              <a:rPr lang="ko-KR" altLang="en-US" smtClean="0"/>
              <a:t>‹#›</a:t>
            </a:fld>
            <a:endParaRPr lang="ko-KR" altLang="en-US"/>
          </a:p>
        </p:txBody>
      </p:sp>
    </p:spTree>
    <p:extLst>
      <p:ext uri="{BB962C8B-B14F-4D97-AF65-F5344CB8AC3E}">
        <p14:creationId xmlns:p14="http://schemas.microsoft.com/office/powerpoint/2010/main" val="284512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0D85DA6E-22E1-440D-92BD-71E3DAF474C6}" type="datetimeFigureOut">
              <a:rPr lang="ko-KR" altLang="en-US" smtClean="0"/>
              <a:t>2016-12-09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83E33DF-94F1-4955-B93C-852E072724AE}" type="slidenum">
              <a:rPr lang="ko-KR" altLang="en-US" smtClean="0"/>
              <a:t>‹#›</a:t>
            </a:fld>
            <a:endParaRPr lang="ko-KR" altLang="en-US"/>
          </a:p>
        </p:txBody>
      </p:sp>
    </p:spTree>
    <p:extLst>
      <p:ext uri="{BB962C8B-B14F-4D97-AF65-F5344CB8AC3E}">
        <p14:creationId xmlns:p14="http://schemas.microsoft.com/office/powerpoint/2010/main" val="14295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0D85DA6E-22E1-440D-92BD-71E3DAF474C6}" type="datetimeFigureOut">
              <a:rPr lang="ko-KR" altLang="en-US" smtClean="0"/>
              <a:t>2016-12-09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983E33DF-94F1-4955-B93C-852E072724AE}" type="slidenum">
              <a:rPr lang="ko-KR" altLang="en-US" smtClean="0"/>
              <a:t>‹#›</a:t>
            </a:fld>
            <a:endParaRPr lang="ko-KR" altLang="en-US"/>
          </a:p>
        </p:txBody>
      </p:sp>
    </p:spTree>
    <p:extLst>
      <p:ext uri="{BB962C8B-B14F-4D97-AF65-F5344CB8AC3E}">
        <p14:creationId xmlns:p14="http://schemas.microsoft.com/office/powerpoint/2010/main" val="103799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0D85DA6E-22E1-440D-92BD-71E3DAF474C6}" type="datetimeFigureOut">
              <a:rPr lang="ko-KR" altLang="en-US" smtClean="0"/>
              <a:t>2016-12-09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983E33DF-94F1-4955-B93C-852E072724AE}" type="slidenum">
              <a:rPr lang="ko-KR" altLang="en-US" smtClean="0"/>
              <a:t>‹#›</a:t>
            </a:fld>
            <a:endParaRPr lang="ko-KR" altLang="en-US"/>
          </a:p>
        </p:txBody>
      </p:sp>
    </p:spTree>
    <p:extLst>
      <p:ext uri="{BB962C8B-B14F-4D97-AF65-F5344CB8AC3E}">
        <p14:creationId xmlns:p14="http://schemas.microsoft.com/office/powerpoint/2010/main" val="152991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D85DA6E-22E1-440D-92BD-71E3DAF474C6}" type="datetimeFigureOut">
              <a:rPr lang="ko-KR" altLang="en-US" smtClean="0"/>
              <a:t>2016-12-09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983E33DF-94F1-4955-B93C-852E072724AE}" type="slidenum">
              <a:rPr lang="ko-KR" altLang="en-US" smtClean="0"/>
              <a:t>‹#›</a:t>
            </a:fld>
            <a:endParaRPr lang="ko-KR" altLang="en-US"/>
          </a:p>
        </p:txBody>
      </p:sp>
    </p:spTree>
    <p:extLst>
      <p:ext uri="{BB962C8B-B14F-4D97-AF65-F5344CB8AC3E}">
        <p14:creationId xmlns:p14="http://schemas.microsoft.com/office/powerpoint/2010/main" val="13925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D85DA6E-22E1-440D-92BD-71E3DAF474C6}" type="datetimeFigureOut">
              <a:rPr lang="ko-KR" altLang="en-US" smtClean="0"/>
              <a:t>2016-12-09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83E33DF-94F1-4955-B93C-852E072724AE}" type="slidenum">
              <a:rPr lang="ko-KR" altLang="en-US" smtClean="0"/>
              <a:t>‹#›</a:t>
            </a:fld>
            <a:endParaRPr lang="ko-KR" altLang="en-US"/>
          </a:p>
        </p:txBody>
      </p:sp>
    </p:spTree>
    <p:extLst>
      <p:ext uri="{BB962C8B-B14F-4D97-AF65-F5344CB8AC3E}">
        <p14:creationId xmlns:p14="http://schemas.microsoft.com/office/powerpoint/2010/main" val="189761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D85DA6E-22E1-440D-92BD-71E3DAF474C6}" type="datetimeFigureOut">
              <a:rPr lang="ko-KR" altLang="en-US" smtClean="0"/>
              <a:t>2016-12-09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83E33DF-94F1-4955-B93C-852E072724AE}" type="slidenum">
              <a:rPr lang="ko-KR" altLang="en-US" smtClean="0"/>
              <a:t>‹#›</a:t>
            </a:fld>
            <a:endParaRPr lang="ko-KR" altLang="en-US"/>
          </a:p>
        </p:txBody>
      </p:sp>
    </p:spTree>
    <p:extLst>
      <p:ext uri="{BB962C8B-B14F-4D97-AF65-F5344CB8AC3E}">
        <p14:creationId xmlns:p14="http://schemas.microsoft.com/office/powerpoint/2010/main" val="173888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5DA6E-22E1-440D-92BD-71E3DAF474C6}" type="datetimeFigureOut">
              <a:rPr lang="ko-KR" altLang="en-US" smtClean="0"/>
              <a:t>2016-12-09</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E33DF-94F1-4955-B93C-852E072724AE}" type="slidenum">
              <a:rPr lang="ko-KR" altLang="en-US" smtClean="0"/>
              <a:t>‹#›</a:t>
            </a:fld>
            <a:endParaRPr lang="ko-KR" altLang="en-US"/>
          </a:p>
        </p:txBody>
      </p:sp>
    </p:spTree>
    <p:extLst>
      <p:ext uri="{BB962C8B-B14F-4D97-AF65-F5344CB8AC3E}">
        <p14:creationId xmlns:p14="http://schemas.microsoft.com/office/powerpoint/2010/main" val="337785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upload.wikimedia.org/wikipedia/commons/f/f2/Nicorandil.sv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content.onlinejacc.org/article.aspx?articleid=1140061" TargetMode="External"/><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hyperlink" Target="http://www.intechopen.com/books/coronary-artery-disease-assessment-surgery-prevention/regadenoson-overview-of-applications-in-cardiology" TargetMode="External"/><Relationship Id="rId4" Type="http://schemas.openxmlformats.org/officeDocument/2006/relationships/image" Target="../media/image34.jpeg"/><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부제목 2"/>
          <p:cNvSpPr txBox="1">
            <a:spLocks/>
          </p:cNvSpPr>
          <p:nvPr/>
        </p:nvSpPr>
        <p:spPr>
          <a:xfrm>
            <a:off x="1279612" y="3163416"/>
            <a:ext cx="6584776" cy="2137792"/>
          </a:xfrm>
          <a:prstGeom prst="rect">
            <a:avLst/>
          </a:prstGeom>
        </p:spPr>
        <p:txBody>
          <a:bodyPr>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2400" b="1" dirty="0" smtClean="0">
                <a:latin typeface="Arial Narrow" panose="020B0606020202030204" pitchFamily="34" charset="0"/>
              </a:rPr>
              <a:t>Joo Myung Lee, MD, MPH, PhD</a:t>
            </a:r>
          </a:p>
          <a:p>
            <a:pPr marL="0" indent="0" algn="ctr">
              <a:buNone/>
            </a:pPr>
            <a:endParaRPr lang="en-US" altLang="ko-KR" sz="2400" dirty="0" smtClean="0">
              <a:latin typeface="Arial Narrow" panose="020B0606020202030204" pitchFamily="34" charset="0"/>
            </a:endParaRPr>
          </a:p>
          <a:p>
            <a:pPr marL="0" indent="0" algn="ctr">
              <a:buNone/>
            </a:pPr>
            <a:r>
              <a:rPr lang="en-US" altLang="ko-KR" sz="2400" b="1" dirty="0" smtClean="0">
                <a:latin typeface="Arial Narrow" panose="020B0606020202030204" pitchFamily="34" charset="0"/>
              </a:rPr>
              <a:t>Heart Vascular Stroke Institute,</a:t>
            </a:r>
          </a:p>
          <a:p>
            <a:pPr marL="0" indent="0" algn="ctr">
              <a:buNone/>
            </a:pPr>
            <a:r>
              <a:rPr lang="en-US" altLang="ko-KR" sz="2400" b="1" dirty="0" smtClean="0">
                <a:latin typeface="Arial Narrow" panose="020B0606020202030204" pitchFamily="34" charset="0"/>
              </a:rPr>
              <a:t>Samsung Medical Center, Seoul, Republic of Korea</a:t>
            </a:r>
            <a:endParaRPr lang="ko-KR" altLang="en-US" sz="2400" b="1" dirty="0">
              <a:latin typeface="Arial Narrow" panose="020B0606020202030204"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270" t="61924" r="58453" b="23520"/>
          <a:stretch/>
        </p:blipFill>
        <p:spPr bwMode="auto">
          <a:xfrm>
            <a:off x="7164288" y="5618826"/>
            <a:ext cx="1984415" cy="1245538"/>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제목 1"/>
          <p:cNvSpPr txBox="1">
            <a:spLocks/>
          </p:cNvSpPr>
          <p:nvPr/>
        </p:nvSpPr>
        <p:spPr>
          <a:xfrm>
            <a:off x="468660" y="1412776"/>
            <a:ext cx="8206680" cy="1800200"/>
          </a:xfrm>
          <a:prstGeom prst="rect">
            <a:avLst/>
          </a:prstGeom>
        </p:spPr>
        <p:txBody>
          <a:bodyP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3600" b="1" dirty="0">
                <a:solidFill>
                  <a:srgbClr val="002060"/>
                </a:solidFill>
                <a:latin typeface="Arial Narrow" panose="020B0606020202030204" pitchFamily="34" charset="0"/>
                <a:cs typeface="Arial" panose="020B0604020202020204" pitchFamily="34" charset="0"/>
              </a:rPr>
              <a:t>Similar but </a:t>
            </a:r>
            <a:r>
              <a:rPr lang="en-US" altLang="ko-KR" sz="3600" b="1" dirty="0" smtClean="0">
                <a:solidFill>
                  <a:srgbClr val="002060"/>
                </a:solidFill>
                <a:latin typeface="Arial Narrow" panose="020B0606020202030204" pitchFamily="34" charset="0"/>
                <a:cs typeface="Arial" panose="020B0604020202020204" pitchFamily="34" charset="0"/>
              </a:rPr>
              <a:t>Different Hyperemic Agents in</a:t>
            </a:r>
            <a:r>
              <a:rPr lang="ko-KR" altLang="en-US" sz="3600" b="1" dirty="0" smtClean="0">
                <a:solidFill>
                  <a:srgbClr val="002060"/>
                </a:solidFill>
                <a:latin typeface="Arial Narrow" panose="020B0606020202030204" pitchFamily="34" charset="0"/>
                <a:cs typeface="Arial" panose="020B0604020202020204" pitchFamily="34" charset="0"/>
              </a:rPr>
              <a:t> </a:t>
            </a:r>
            <a:r>
              <a:rPr lang="en-US" altLang="ko-KR" sz="3600" b="1" dirty="0" smtClean="0">
                <a:solidFill>
                  <a:srgbClr val="002060"/>
                </a:solidFill>
                <a:latin typeface="Arial Narrow" panose="020B0606020202030204" pitchFamily="34" charset="0"/>
                <a:cs typeface="Arial" panose="020B0604020202020204" pitchFamily="34" charset="0"/>
              </a:rPr>
              <a:t>Physiologic Assessment</a:t>
            </a:r>
            <a:endParaRPr lang="ko-KR" altLang="en-US" sz="3600" b="1" dirty="0">
              <a:solidFill>
                <a:srgbClr val="00206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517152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886365" y="6453336"/>
            <a:ext cx="2260554" cy="400110"/>
          </a:xfrm>
          <a:prstGeom prst="rect">
            <a:avLst/>
          </a:prstGeom>
        </p:spPr>
        <p:txBody>
          <a:bodyPr wrap="none">
            <a:spAutoFit/>
          </a:bodyPr>
          <a:lstStyle/>
          <a:p>
            <a:pPr algn="r"/>
            <a:r>
              <a:rPr lang="en-US" altLang="ko-KR" sz="1000" b="1" kern="100" dirty="0" smtClean="0">
                <a:latin typeface="Arial Narrow" panose="020B0606020202030204" pitchFamily="34" charset="0"/>
                <a:cs typeface="Arial" panose="020B0604020202020204" pitchFamily="34" charset="0"/>
              </a:rPr>
              <a:t>VERIFY study, Berry et al. JACC 2013</a:t>
            </a:r>
          </a:p>
          <a:p>
            <a:pPr algn="r"/>
            <a:r>
              <a:rPr lang="en-US" altLang="ko-KR" sz="1000" b="1" kern="100" dirty="0" smtClean="0">
                <a:latin typeface="Arial Narrow" panose="020B0606020202030204" pitchFamily="34" charset="0"/>
                <a:cs typeface="Arial" panose="020B0604020202020204" pitchFamily="34" charset="0"/>
              </a:rPr>
              <a:t>Johnson et al. </a:t>
            </a:r>
            <a:r>
              <a:rPr lang="en-US" altLang="ko-KR" sz="1000" b="1" dirty="0" smtClean="0">
                <a:latin typeface="Arial Narrow" panose="020B0606020202030204" pitchFamily="34" charset="0"/>
                <a:cs typeface="Arial" pitchFamily="34" charset="0"/>
              </a:rPr>
              <a:t>J Am </a:t>
            </a:r>
            <a:r>
              <a:rPr lang="en-US" altLang="ko-KR" sz="1000" b="1" dirty="0" err="1" smtClean="0">
                <a:latin typeface="Arial Narrow" panose="020B0606020202030204" pitchFamily="34" charset="0"/>
                <a:cs typeface="Arial" pitchFamily="34" charset="0"/>
              </a:rPr>
              <a:t>Coll</a:t>
            </a:r>
            <a:r>
              <a:rPr lang="en-US" altLang="ko-KR" sz="1000" b="1" dirty="0" smtClean="0">
                <a:latin typeface="Arial Narrow" panose="020B0606020202030204" pitchFamily="34" charset="0"/>
                <a:cs typeface="Arial" pitchFamily="34" charset="0"/>
              </a:rPr>
              <a:t> </a:t>
            </a:r>
            <a:r>
              <a:rPr lang="en-US" altLang="ko-KR" sz="1000" b="1" dirty="0" err="1" smtClean="0">
                <a:latin typeface="Arial Narrow" panose="020B0606020202030204" pitchFamily="34" charset="0"/>
                <a:cs typeface="Arial" pitchFamily="34" charset="0"/>
              </a:rPr>
              <a:t>Cardiol</a:t>
            </a:r>
            <a:r>
              <a:rPr lang="en-US" altLang="ko-KR" sz="1000" b="1" dirty="0" smtClean="0">
                <a:latin typeface="Arial Narrow" panose="020B0606020202030204" pitchFamily="34" charset="0"/>
                <a:cs typeface="Arial" pitchFamily="34" charset="0"/>
              </a:rPr>
              <a:t> </a:t>
            </a:r>
            <a:r>
              <a:rPr lang="en-US" altLang="ko-KR" sz="1000" b="1" dirty="0" err="1" smtClean="0">
                <a:latin typeface="Arial Narrow" panose="020B0606020202030204" pitchFamily="34" charset="0"/>
                <a:cs typeface="Arial" pitchFamily="34" charset="0"/>
              </a:rPr>
              <a:t>Intv</a:t>
            </a:r>
            <a:r>
              <a:rPr lang="en-US" altLang="ko-KR" sz="1000" b="1" dirty="0" smtClean="0">
                <a:latin typeface="Arial Narrow" panose="020B0606020202030204" pitchFamily="34" charset="0"/>
                <a:cs typeface="Arial" pitchFamily="34" charset="0"/>
              </a:rPr>
              <a:t> 2015</a:t>
            </a:r>
            <a:endParaRPr lang="ko-KR" altLang="en-US" sz="1000" b="1" dirty="0">
              <a:latin typeface="Arial Narrow" panose="020B0606020202030204"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709" y="620688"/>
            <a:ext cx="6488583" cy="5842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Repeatability of FFR</a:t>
            </a:r>
            <a:endParaRPr kumimoji="0" lang="ko-KR" altLang="en-US" sz="2400" b="1" dirty="0">
              <a:solidFill>
                <a:srgbClr val="002060"/>
              </a:solidFill>
              <a:latin typeface="Arial Narrow" panose="020B0606020202030204" pitchFamily="34" charset="0"/>
            </a:endParaRPr>
          </a:p>
        </p:txBody>
      </p:sp>
      <p:sp>
        <p:nvSpPr>
          <p:cNvPr id="5" name="내용 개체 틀 2"/>
          <p:cNvSpPr txBox="1">
            <a:spLocks/>
          </p:cNvSpPr>
          <p:nvPr/>
        </p:nvSpPr>
        <p:spPr>
          <a:xfrm>
            <a:off x="0" y="6466687"/>
            <a:ext cx="7236296" cy="381036"/>
          </a:xfrm>
          <a:prstGeom prst="rect">
            <a:avLst/>
          </a:prstGeom>
        </p:spPr>
        <p:txBody>
          <a:bodyPr>
            <a:no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ko-KR" sz="1600" b="1" dirty="0" smtClean="0">
                <a:solidFill>
                  <a:srgbClr val="002060"/>
                </a:solidFill>
                <a:latin typeface="Arial Narrow" pitchFamily="34" charset="0"/>
              </a:rPr>
              <a:t>* FFR was calculated with Lowest average during 5 consecutive cardiac cycle </a:t>
            </a:r>
            <a:endParaRPr lang="en-US" altLang="ko-KR" sz="1400" b="1" dirty="0" smtClean="0">
              <a:solidFill>
                <a:srgbClr val="002060"/>
              </a:solidFill>
              <a:latin typeface="Arial Narrow" pitchFamily="34" charset="0"/>
            </a:endParaRPr>
          </a:p>
        </p:txBody>
      </p:sp>
      <p:sp>
        <p:nvSpPr>
          <p:cNvPr id="6" name="내용 개체 틀 2"/>
          <p:cNvSpPr txBox="1">
            <a:spLocks/>
          </p:cNvSpPr>
          <p:nvPr/>
        </p:nvSpPr>
        <p:spPr>
          <a:xfrm>
            <a:off x="2041578" y="3575028"/>
            <a:ext cx="5184576" cy="1468760"/>
          </a:xfrm>
          <a:prstGeom prst="rect">
            <a:avLst/>
          </a:prstGeom>
          <a:solidFill>
            <a:schemeClr val="bg1"/>
          </a:solidFill>
          <a:ln w="25400">
            <a:solidFill>
              <a:srgbClr val="FF0000"/>
            </a:solidFill>
          </a:ln>
        </p:spPr>
        <p:txBody>
          <a:bodyPr>
            <a:no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2400" b="1" dirty="0" smtClean="0">
                <a:solidFill>
                  <a:srgbClr val="002060"/>
                </a:solidFill>
                <a:latin typeface="Arial Narrow" pitchFamily="34" charset="0"/>
              </a:rPr>
              <a:t>Lowest average of 5 consecutive cardiac cycle showed the highest repeatability, regardless of pattern of hyperemia</a:t>
            </a:r>
            <a:endParaRPr lang="en-US" altLang="ko-KR" sz="2000" b="1" dirty="0" smtClean="0">
              <a:solidFill>
                <a:srgbClr val="002060"/>
              </a:solidFill>
              <a:latin typeface="Arial Narrow" pitchFamily="34" charset="0"/>
            </a:endParaRPr>
          </a:p>
        </p:txBody>
      </p:sp>
      <p:sp>
        <p:nvSpPr>
          <p:cNvPr id="3" name="직사각형 2"/>
          <p:cNvSpPr/>
          <p:nvPr/>
        </p:nvSpPr>
        <p:spPr>
          <a:xfrm>
            <a:off x="1327709" y="620688"/>
            <a:ext cx="3244291" cy="2921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6933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746" y="1073732"/>
            <a:ext cx="5780509" cy="501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제목 1"/>
          <p:cNvSpPr txBox="1">
            <a:spLocks/>
          </p:cNvSpPr>
          <p:nvPr/>
        </p:nvSpPr>
        <p:spPr bwMode="auto">
          <a:xfrm>
            <a:off x="251520" y="3648"/>
            <a:ext cx="8712968"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Time to Minimum FFR value (Highest Repeatability)</a:t>
            </a:r>
            <a:endParaRPr kumimoji="0" lang="ko-KR" altLang="en-US" sz="2400" b="1" dirty="0">
              <a:solidFill>
                <a:srgbClr val="002060"/>
              </a:solidFill>
              <a:latin typeface="Arial Narrow" panose="020B0606020202030204" pitchFamily="34" charset="0"/>
            </a:endParaRPr>
          </a:p>
        </p:txBody>
      </p:sp>
      <p:sp>
        <p:nvSpPr>
          <p:cNvPr id="4" name="내용 개체 틀 2"/>
          <p:cNvSpPr txBox="1">
            <a:spLocks/>
          </p:cNvSpPr>
          <p:nvPr/>
        </p:nvSpPr>
        <p:spPr>
          <a:xfrm>
            <a:off x="0" y="6466687"/>
            <a:ext cx="7236296" cy="381036"/>
          </a:xfrm>
          <a:prstGeom prst="rect">
            <a:avLst/>
          </a:prstGeom>
        </p:spPr>
        <p:txBody>
          <a:bodyPr>
            <a:no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ko-KR" sz="1600" b="1" dirty="0" smtClean="0">
                <a:solidFill>
                  <a:srgbClr val="002060"/>
                </a:solidFill>
                <a:latin typeface="Arial Narrow" pitchFamily="34" charset="0"/>
              </a:rPr>
              <a:t>* FFR was calculated with Lowest average during 5 consecutive cardiac cycle </a:t>
            </a:r>
            <a:endParaRPr lang="en-US" altLang="ko-KR" sz="1400" b="1" dirty="0" smtClean="0">
              <a:solidFill>
                <a:srgbClr val="002060"/>
              </a:solidFill>
              <a:latin typeface="Arial Narrow" pitchFamily="34" charset="0"/>
            </a:endParaRPr>
          </a:p>
        </p:txBody>
      </p:sp>
      <p:sp>
        <p:nvSpPr>
          <p:cNvPr id="5" name="직사각형 4"/>
          <p:cNvSpPr/>
          <p:nvPr/>
        </p:nvSpPr>
        <p:spPr>
          <a:xfrm>
            <a:off x="6886365" y="6453336"/>
            <a:ext cx="2260554" cy="400110"/>
          </a:xfrm>
          <a:prstGeom prst="rect">
            <a:avLst/>
          </a:prstGeom>
        </p:spPr>
        <p:txBody>
          <a:bodyPr wrap="none">
            <a:spAutoFit/>
          </a:bodyPr>
          <a:lstStyle/>
          <a:p>
            <a:pPr algn="r"/>
            <a:r>
              <a:rPr lang="en-US" altLang="ko-KR" sz="1000" b="1" kern="100" dirty="0" smtClean="0">
                <a:latin typeface="Arial Narrow" panose="020B0606020202030204" pitchFamily="34" charset="0"/>
                <a:cs typeface="Arial" panose="020B0604020202020204" pitchFamily="34" charset="0"/>
              </a:rPr>
              <a:t>VERIFY study, Berry et al. JACC 2013</a:t>
            </a:r>
          </a:p>
          <a:p>
            <a:pPr algn="r"/>
            <a:r>
              <a:rPr lang="en-US" altLang="ko-KR" sz="1000" b="1" kern="100" dirty="0" smtClean="0">
                <a:latin typeface="Arial Narrow" panose="020B0606020202030204" pitchFamily="34" charset="0"/>
                <a:cs typeface="Arial" panose="020B0604020202020204" pitchFamily="34" charset="0"/>
              </a:rPr>
              <a:t>Johnson et al. </a:t>
            </a:r>
            <a:r>
              <a:rPr lang="en-US" altLang="ko-KR" sz="1000" b="1" dirty="0" smtClean="0">
                <a:latin typeface="Arial Narrow" panose="020B0606020202030204" pitchFamily="34" charset="0"/>
                <a:cs typeface="Arial" pitchFamily="34" charset="0"/>
              </a:rPr>
              <a:t>J Am </a:t>
            </a:r>
            <a:r>
              <a:rPr lang="en-US" altLang="ko-KR" sz="1000" b="1" dirty="0" err="1" smtClean="0">
                <a:latin typeface="Arial Narrow" panose="020B0606020202030204" pitchFamily="34" charset="0"/>
                <a:cs typeface="Arial" pitchFamily="34" charset="0"/>
              </a:rPr>
              <a:t>Coll</a:t>
            </a:r>
            <a:r>
              <a:rPr lang="en-US" altLang="ko-KR" sz="1000" b="1" dirty="0" smtClean="0">
                <a:latin typeface="Arial Narrow" panose="020B0606020202030204" pitchFamily="34" charset="0"/>
                <a:cs typeface="Arial" pitchFamily="34" charset="0"/>
              </a:rPr>
              <a:t> </a:t>
            </a:r>
            <a:r>
              <a:rPr lang="en-US" altLang="ko-KR" sz="1000" b="1" dirty="0" err="1" smtClean="0">
                <a:latin typeface="Arial Narrow" panose="020B0606020202030204" pitchFamily="34" charset="0"/>
                <a:cs typeface="Arial" pitchFamily="34" charset="0"/>
              </a:rPr>
              <a:t>Cardiol</a:t>
            </a:r>
            <a:r>
              <a:rPr lang="en-US" altLang="ko-KR" sz="1000" b="1" dirty="0" smtClean="0">
                <a:latin typeface="Arial Narrow" panose="020B0606020202030204" pitchFamily="34" charset="0"/>
                <a:cs typeface="Arial" pitchFamily="34" charset="0"/>
              </a:rPr>
              <a:t> </a:t>
            </a:r>
            <a:r>
              <a:rPr lang="en-US" altLang="ko-KR" sz="1000" b="1" dirty="0" err="1" smtClean="0">
                <a:latin typeface="Arial Narrow" panose="020B0606020202030204" pitchFamily="34" charset="0"/>
                <a:cs typeface="Arial" pitchFamily="34" charset="0"/>
              </a:rPr>
              <a:t>Intv</a:t>
            </a:r>
            <a:r>
              <a:rPr lang="en-US" altLang="ko-KR" sz="1000" b="1" dirty="0" smtClean="0">
                <a:latin typeface="Arial Narrow" panose="020B0606020202030204" pitchFamily="34" charset="0"/>
                <a:cs typeface="Arial" pitchFamily="34" charset="0"/>
              </a:rPr>
              <a:t> 2015</a:t>
            </a:r>
            <a:endParaRPr lang="ko-KR" altLang="en-US" sz="1000" b="1" dirty="0">
              <a:latin typeface="Arial Narrow" panose="020B0606020202030204" pitchFamily="34" charset="0"/>
              <a:cs typeface="Arial" pitchFamily="34" charset="0"/>
            </a:endParaRPr>
          </a:p>
        </p:txBody>
      </p:sp>
    </p:spTree>
    <p:extLst>
      <p:ext uri="{BB962C8B-B14F-4D97-AF65-F5344CB8AC3E}">
        <p14:creationId xmlns:p14="http://schemas.microsoft.com/office/powerpoint/2010/main" val="3034051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2800" b="1" dirty="0" smtClean="0">
                <a:solidFill>
                  <a:srgbClr val="FF0000"/>
                </a:solidFill>
                <a:latin typeface="Arial Narrow" pitchFamily="34" charset="0"/>
              </a:rPr>
              <a:t>Advantage</a:t>
            </a:r>
          </a:p>
          <a:p>
            <a:pPr>
              <a:buFont typeface="Arial" panose="020B0604020202020204" pitchFamily="34" charset="0"/>
              <a:buNone/>
            </a:pPr>
            <a:r>
              <a:rPr lang="en-US" altLang="ko-KR" sz="2400" b="1" dirty="0" smtClean="0">
                <a:solidFill>
                  <a:srgbClr val="002060"/>
                </a:solidFill>
                <a:latin typeface="Arial Narrow" pitchFamily="34" charset="0"/>
              </a:rPr>
              <a:t>  Gold standard: largest evidences </a:t>
            </a:r>
          </a:p>
          <a:p>
            <a:pPr>
              <a:buFont typeface="Arial" panose="020B0604020202020204" pitchFamily="34" charset="0"/>
              <a:buNone/>
            </a:pPr>
            <a:r>
              <a:rPr lang="en-US" altLang="ko-KR" sz="2400" b="1" dirty="0" smtClean="0">
                <a:solidFill>
                  <a:srgbClr val="002060"/>
                </a:solidFill>
                <a:latin typeface="Arial Narrow" pitchFamily="34" charset="0"/>
              </a:rPr>
              <a:t>  Long maintenance of hyperemic plateau: pull-back, IMR</a:t>
            </a:r>
          </a:p>
          <a:p>
            <a:pPr>
              <a:buFont typeface="Arial" panose="020B0604020202020204" pitchFamily="34" charset="0"/>
              <a:buNone/>
            </a:pPr>
            <a:endParaRPr lang="en-US" altLang="ko-KR" sz="2800" b="1" dirty="0" smtClean="0">
              <a:solidFill>
                <a:srgbClr val="002060"/>
              </a:solidFill>
              <a:latin typeface="Arial Narrow" pitchFamily="34" charset="0"/>
            </a:endParaRPr>
          </a:p>
          <a:p>
            <a:r>
              <a:rPr lang="en-US" altLang="ko-KR" sz="2800" b="1" dirty="0" smtClean="0">
                <a:solidFill>
                  <a:srgbClr val="FF0000"/>
                </a:solidFill>
                <a:latin typeface="Arial Narrow" pitchFamily="34" charset="0"/>
              </a:rPr>
              <a:t>Disadvantage</a:t>
            </a:r>
          </a:p>
          <a:p>
            <a:pPr>
              <a:buFont typeface="Arial" panose="020B0604020202020204" pitchFamily="34" charset="0"/>
              <a:buNone/>
            </a:pPr>
            <a:r>
              <a:rPr lang="en-US" altLang="ko-KR" sz="2400" b="1" dirty="0" smtClean="0">
                <a:solidFill>
                  <a:srgbClr val="002060"/>
                </a:solidFill>
                <a:latin typeface="Arial Narrow" pitchFamily="34" charset="0"/>
              </a:rPr>
              <a:t>  Side effects of adenosine: AV block, chest pain, etc.</a:t>
            </a:r>
          </a:p>
          <a:p>
            <a:pPr>
              <a:buFont typeface="Arial" panose="020B0604020202020204" pitchFamily="34" charset="0"/>
              <a:buNone/>
            </a:pPr>
            <a:r>
              <a:rPr lang="en-US" altLang="ko-KR" sz="2400" b="1" dirty="0">
                <a:solidFill>
                  <a:srgbClr val="002060"/>
                </a:solidFill>
                <a:latin typeface="Arial Narrow" pitchFamily="34" charset="0"/>
              </a:rPr>
              <a:t> </a:t>
            </a:r>
            <a:r>
              <a:rPr lang="en-US" altLang="ko-KR" sz="2400" b="1" dirty="0" smtClean="0">
                <a:solidFill>
                  <a:srgbClr val="002060"/>
                </a:solidFill>
                <a:latin typeface="Arial Narrow" pitchFamily="34" charset="0"/>
              </a:rPr>
              <a:t> Inconvenience of continuous infusion.</a:t>
            </a:r>
          </a:p>
          <a:p>
            <a:pPr>
              <a:buFont typeface="Arial" panose="020B0604020202020204" pitchFamily="34" charset="0"/>
              <a:buNone/>
            </a:pPr>
            <a:r>
              <a:rPr lang="en-US" altLang="ko-KR" sz="2400" b="1" dirty="0" smtClean="0">
                <a:solidFill>
                  <a:srgbClr val="002060"/>
                </a:solidFill>
                <a:latin typeface="Arial Narrow" pitchFamily="34" charset="0"/>
              </a:rPr>
              <a:t>  Relatively high-cost (not in Korea)</a:t>
            </a:r>
          </a:p>
        </p:txBody>
      </p:sp>
      <p:sp>
        <p:nvSpPr>
          <p:cNvPr id="3"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Continuous Infusion of Adenosine</a:t>
            </a:r>
            <a:endParaRPr kumimoji="0" lang="ko-KR" altLang="en-US" sz="2400" b="1" dirty="0">
              <a:solidFill>
                <a:srgbClr val="002060"/>
              </a:solidFill>
              <a:latin typeface="Arial Narrow" panose="020B0606020202030204"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911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Intracoronary Adenosine</a:t>
            </a:r>
            <a:endParaRPr kumimoji="0" lang="ko-KR" altLang="en-US" sz="2400" b="1" dirty="0">
              <a:solidFill>
                <a:srgbClr val="002060"/>
              </a:solidFill>
              <a:latin typeface="Arial Narrow" panose="020B0606020202030204" pitchFamily="34" charset="0"/>
            </a:endParaRPr>
          </a:p>
        </p:txBody>
      </p:sp>
      <p:sp>
        <p:nvSpPr>
          <p:cNvPr id="3" name="내용 개체 틀 2"/>
          <p:cNvSpPr txBox="1">
            <a:spLocks/>
          </p:cNvSpPr>
          <p:nvPr/>
        </p:nvSpPr>
        <p:spPr bwMode="auto">
          <a:xfrm>
            <a:off x="323528" y="1412776"/>
            <a:ext cx="8723312"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atinLnBrk="0"/>
            <a:r>
              <a:rPr kumimoji="0" lang="en-US" altLang="ko-KR" sz="2000" b="1" dirty="0" smtClean="0">
                <a:solidFill>
                  <a:srgbClr val="002060"/>
                </a:solidFill>
                <a:latin typeface="Arial Narrow" panose="020B0606020202030204" pitchFamily="34" charset="0"/>
              </a:rPr>
              <a:t>Continuous infusion of adenosine 140ug/kg/min is the current gold standard.</a:t>
            </a:r>
          </a:p>
          <a:p>
            <a:pPr latinLnBrk="0"/>
            <a:endParaRPr kumimoji="0" lang="en-US" altLang="ko-KR" sz="2000" b="1" dirty="0" smtClean="0">
              <a:solidFill>
                <a:srgbClr val="002060"/>
              </a:solidFill>
              <a:latin typeface="Arial Narrow" panose="020B0606020202030204" pitchFamily="34" charset="0"/>
            </a:endParaRPr>
          </a:p>
          <a:p>
            <a:pPr latinLnBrk="0"/>
            <a:r>
              <a:rPr lang="en-US" altLang="ko-KR" sz="2000" b="1" dirty="0" smtClean="0">
                <a:solidFill>
                  <a:srgbClr val="002060"/>
                </a:solidFill>
                <a:latin typeface="Arial Narrow" panose="020B0606020202030204" pitchFamily="34" charset="0"/>
              </a:rPr>
              <a:t>Intracoronary Bolus administration was evaluated in several studies</a:t>
            </a:r>
          </a:p>
          <a:p>
            <a:pPr latinLnBrk="0"/>
            <a:endParaRPr kumimoji="0" lang="en-US" altLang="ko-KR" sz="2000" b="1" dirty="0">
              <a:solidFill>
                <a:srgbClr val="002060"/>
              </a:solidFill>
              <a:latin typeface="Arial Narrow" panose="020B0606020202030204" pitchFamily="34" charset="0"/>
            </a:endParaRPr>
          </a:p>
          <a:p>
            <a:pPr latinLnBrk="0"/>
            <a:endParaRPr lang="en-US" altLang="ko-KR" sz="2000" b="1" dirty="0" smtClean="0">
              <a:solidFill>
                <a:srgbClr val="002060"/>
              </a:solidFill>
              <a:latin typeface="Arial Narrow" panose="020B0606020202030204" pitchFamily="34" charset="0"/>
            </a:endParaRPr>
          </a:p>
          <a:p>
            <a:pPr latinLnBrk="0"/>
            <a:endParaRPr kumimoji="0" lang="en-US" altLang="ko-KR" sz="2000" b="1" dirty="0">
              <a:solidFill>
                <a:srgbClr val="002060"/>
              </a:solidFill>
              <a:latin typeface="Arial Narrow" panose="020B0606020202030204" pitchFamily="34" charset="0"/>
            </a:endParaRPr>
          </a:p>
          <a:p>
            <a:pPr latinLnBrk="0"/>
            <a:endParaRPr lang="en-US" altLang="ko-KR" sz="2000" b="1" dirty="0" smtClean="0">
              <a:solidFill>
                <a:srgbClr val="002060"/>
              </a:solidFill>
              <a:latin typeface="Arial Narrow" panose="020B0606020202030204" pitchFamily="34" charset="0"/>
            </a:endParaRPr>
          </a:p>
          <a:p>
            <a:pPr latinLnBrk="0"/>
            <a:endParaRPr kumimoji="0" lang="en-US" altLang="ko-KR" sz="2000" b="1" dirty="0">
              <a:solidFill>
                <a:srgbClr val="002060"/>
              </a:solidFill>
              <a:latin typeface="Arial Narrow" panose="020B0606020202030204" pitchFamily="34" charset="0"/>
            </a:endParaRPr>
          </a:p>
          <a:p>
            <a:pPr latinLnBrk="0"/>
            <a:endParaRPr lang="en-US" altLang="ko-KR" sz="2000" b="1" dirty="0" smtClean="0">
              <a:solidFill>
                <a:srgbClr val="002060"/>
              </a:solidFill>
              <a:latin typeface="Arial Narrow" panose="020B0606020202030204" pitchFamily="34" charset="0"/>
            </a:endParaRPr>
          </a:p>
          <a:p>
            <a:pPr latinLnBrk="0"/>
            <a:endParaRPr kumimoji="0" lang="en-US" altLang="ko-KR" sz="2000" b="1" dirty="0">
              <a:solidFill>
                <a:srgbClr val="002060"/>
              </a:solidFill>
              <a:latin typeface="Arial Narrow" panose="020B0606020202030204" pitchFamily="34" charset="0"/>
            </a:endParaRPr>
          </a:p>
          <a:p>
            <a:pPr latinLnBrk="0"/>
            <a:endParaRPr lang="en-US" altLang="ko-KR" sz="2000" b="1" dirty="0" smtClean="0">
              <a:solidFill>
                <a:srgbClr val="002060"/>
              </a:solidFill>
              <a:latin typeface="Arial Narrow" panose="020B0606020202030204" pitchFamily="34" charset="0"/>
            </a:endParaRPr>
          </a:p>
        </p:txBody>
      </p:sp>
      <p:graphicFrame>
        <p:nvGraphicFramePr>
          <p:cNvPr id="4" name="표 3"/>
          <p:cNvGraphicFramePr>
            <a:graphicFrameLocks noGrp="1"/>
          </p:cNvGraphicFramePr>
          <p:nvPr>
            <p:extLst>
              <p:ext uri="{D42A27DB-BD31-4B8C-83A1-F6EECF244321}">
                <p14:modId xmlns:p14="http://schemas.microsoft.com/office/powerpoint/2010/main" val="1939792986"/>
              </p:ext>
            </p:extLst>
          </p:nvPr>
        </p:nvGraphicFramePr>
        <p:xfrm>
          <a:off x="457200" y="2814170"/>
          <a:ext cx="8371450" cy="3135110"/>
        </p:xfrm>
        <a:graphic>
          <a:graphicData uri="http://schemas.openxmlformats.org/drawingml/2006/table">
            <a:tbl>
              <a:tblPr firstRow="1" firstCol="1" bandRow="1">
                <a:tableStyleId>{5C22544A-7EE6-4342-B048-85BDC9FD1C3A}</a:tableStyleId>
              </a:tblPr>
              <a:tblGrid>
                <a:gridCol w="999974"/>
                <a:gridCol w="594546"/>
                <a:gridCol w="1728192"/>
                <a:gridCol w="1728192"/>
                <a:gridCol w="1440160"/>
                <a:gridCol w="1307061"/>
                <a:gridCol w="573325"/>
              </a:tblGrid>
              <a:tr h="279573">
                <a:tc rowSpan="2">
                  <a:txBody>
                    <a:bodyPr/>
                    <a:lstStyle/>
                    <a:p>
                      <a:pPr algn="ctr">
                        <a:spcAft>
                          <a:spcPts val="0"/>
                        </a:spcAft>
                      </a:pPr>
                      <a:r>
                        <a:rPr lang="en-US" sz="1000" kern="100" dirty="0">
                          <a:solidFill>
                            <a:schemeClr val="tx1"/>
                          </a:solidFill>
                          <a:effectLst/>
                          <a:latin typeface="Arial Narrow" panose="020B0606020202030204" pitchFamily="34" charset="0"/>
                        </a:rPr>
                        <a:t>Study</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000" kern="100">
                          <a:solidFill>
                            <a:schemeClr val="tx1"/>
                          </a:solidFill>
                          <a:effectLst/>
                          <a:latin typeface="Arial Narrow" panose="020B0606020202030204" pitchFamily="34" charset="0"/>
                        </a:rPr>
                        <a:t>Test (Vasodilator)</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lnT w="12700" cap="flat" cmpd="sng" algn="ctr">
                      <a:solidFill>
                        <a:schemeClr val="tx1"/>
                      </a:solidFill>
                      <a:prstDash val="solid"/>
                      <a:round/>
                      <a:headEnd type="none" w="med" len="med"/>
                      <a:tailEnd type="none" w="med" len="med"/>
                    </a:lnT>
                    <a:noFill/>
                  </a:tcPr>
                </a:tc>
                <a:tc hMerge="1">
                  <a:txBody>
                    <a:bodyPr/>
                    <a:lstStyle/>
                    <a:p>
                      <a:pPr latinLnBrk="1"/>
                      <a:endParaRPr lang="ko-KR" altLang="en-US"/>
                    </a:p>
                  </a:txBody>
                  <a:tcPr/>
                </a:tc>
                <a:tc rowSpan="2">
                  <a:txBody>
                    <a:bodyPr/>
                    <a:lstStyle/>
                    <a:p>
                      <a:pPr algn="ctr">
                        <a:spcAft>
                          <a:spcPts val="0"/>
                        </a:spcAft>
                      </a:pPr>
                      <a:r>
                        <a:rPr lang="en-US" sz="1000" kern="100" dirty="0">
                          <a:solidFill>
                            <a:schemeClr val="tx1"/>
                          </a:solidFill>
                          <a:effectLst/>
                          <a:latin typeface="Arial Narrow" panose="020B0606020202030204" pitchFamily="34" charset="0"/>
                        </a:rPr>
                        <a:t>Reference Method</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000" kern="100">
                          <a:solidFill>
                            <a:schemeClr val="tx1"/>
                          </a:solidFill>
                          <a:effectLst/>
                          <a:latin typeface="Arial Narrow" panose="020B0606020202030204" pitchFamily="34" charset="0"/>
                        </a:rPr>
                        <a:t>Results</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lnT w="12700" cap="flat" cmpd="sng" algn="ctr">
                      <a:solidFill>
                        <a:schemeClr val="tx1"/>
                      </a:solidFill>
                      <a:prstDash val="solid"/>
                      <a:round/>
                      <a:headEnd type="none" w="med" len="med"/>
                      <a:tailEnd type="none" w="med" len="med"/>
                    </a:lnT>
                    <a:noFill/>
                  </a:tcPr>
                </a:tc>
                <a:tc hMerge="1">
                  <a:txBody>
                    <a:bodyPr/>
                    <a:lstStyle/>
                    <a:p>
                      <a:pPr latinLnBrk="1"/>
                      <a:endParaRPr lang="ko-KR" altLang="en-US"/>
                    </a:p>
                  </a:txBody>
                  <a:tcPr/>
                </a:tc>
                <a:tc rowSpan="2">
                  <a:txBody>
                    <a:bodyPr/>
                    <a:lstStyle/>
                    <a:p>
                      <a:pPr algn="ctr">
                        <a:spcAft>
                          <a:spcPts val="0"/>
                        </a:spcAft>
                      </a:pPr>
                      <a:r>
                        <a:rPr lang="en-US" sz="1000" kern="100">
                          <a:solidFill>
                            <a:schemeClr val="tx1"/>
                          </a:solidFill>
                          <a:effectLst/>
                          <a:latin typeface="Arial Narrow" panose="020B0606020202030204" pitchFamily="34" charset="0"/>
                        </a:rPr>
                        <a:t>p-value</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9573">
                <a:tc vMerge="1">
                  <a:txBody>
                    <a:bodyPr/>
                    <a:lstStyle/>
                    <a:p>
                      <a:pPr latinLnBrk="1"/>
                      <a:endParaRPr lang="ko-KR" altLang="en-US"/>
                    </a:p>
                  </a:txBody>
                  <a:tcPr/>
                </a:tc>
                <a:tc>
                  <a:txBody>
                    <a:bodyPr/>
                    <a:lstStyle/>
                    <a:p>
                      <a:pPr algn="ctr">
                        <a:spcAft>
                          <a:spcPts val="0"/>
                        </a:spcAft>
                      </a:pPr>
                      <a:r>
                        <a:rPr lang="en-US" sz="1000" kern="100">
                          <a:solidFill>
                            <a:schemeClr val="tx1"/>
                          </a:solidFill>
                          <a:effectLst/>
                          <a:latin typeface="Arial Narrow" panose="020B0606020202030204" pitchFamily="34" charset="0"/>
                        </a:rPr>
                        <a:t>Route</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kern="100" dirty="0">
                          <a:solidFill>
                            <a:schemeClr val="tx1"/>
                          </a:solidFill>
                          <a:effectLst/>
                          <a:latin typeface="Arial Narrow" panose="020B0606020202030204" pitchFamily="34" charset="0"/>
                        </a:rPr>
                        <a:t>Dose</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B w="12700" cap="flat" cmpd="sng" algn="ctr">
                      <a:solidFill>
                        <a:schemeClr val="tx1"/>
                      </a:solidFill>
                      <a:prstDash val="solid"/>
                      <a:round/>
                      <a:headEnd type="none" w="med" len="med"/>
                      <a:tailEnd type="none" w="med" len="med"/>
                    </a:lnB>
                    <a:noFill/>
                  </a:tcPr>
                </a:tc>
                <a:tc vMerge="1">
                  <a:txBody>
                    <a:bodyPr/>
                    <a:lstStyle/>
                    <a:p>
                      <a:pPr latinLnBrk="1"/>
                      <a:endParaRPr lang="ko-KR" altLang="en-US"/>
                    </a:p>
                  </a:txBody>
                  <a:tcPr/>
                </a:tc>
                <a:tc>
                  <a:txBody>
                    <a:bodyPr/>
                    <a:lstStyle/>
                    <a:p>
                      <a:pPr algn="ctr">
                        <a:spcAft>
                          <a:spcPts val="0"/>
                        </a:spcAft>
                      </a:pPr>
                      <a:r>
                        <a:rPr lang="en-US" sz="1000" kern="100" dirty="0">
                          <a:solidFill>
                            <a:schemeClr val="tx1"/>
                          </a:solidFill>
                          <a:effectLst/>
                          <a:latin typeface="Arial Narrow" panose="020B0606020202030204" pitchFamily="34" charset="0"/>
                        </a:rPr>
                        <a:t>Test</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kern="100" dirty="0">
                          <a:solidFill>
                            <a:schemeClr val="tx1"/>
                          </a:solidFill>
                          <a:effectLst/>
                          <a:latin typeface="Arial Narrow" panose="020B0606020202030204" pitchFamily="34" charset="0"/>
                        </a:rPr>
                        <a:t>Reference</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B w="12700" cap="flat" cmpd="sng" algn="ctr">
                      <a:solidFill>
                        <a:schemeClr val="tx1"/>
                      </a:solidFill>
                      <a:prstDash val="solid"/>
                      <a:round/>
                      <a:headEnd type="none" w="med" len="med"/>
                      <a:tailEnd type="none" w="med" len="med"/>
                    </a:lnB>
                    <a:noFill/>
                  </a:tcPr>
                </a:tc>
                <a:tc vMerge="1">
                  <a:txBody>
                    <a:bodyPr/>
                    <a:lstStyle/>
                    <a:p>
                      <a:pPr latinLnBrk="1"/>
                      <a:endParaRPr lang="ko-KR" altLang="en-US"/>
                    </a:p>
                  </a:txBody>
                  <a:tcPr/>
                </a:tc>
              </a:tr>
              <a:tr h="279573">
                <a:tc>
                  <a:txBody>
                    <a:bodyPr/>
                    <a:lstStyle/>
                    <a:p>
                      <a:pPr algn="ctr">
                        <a:spcAft>
                          <a:spcPts val="0"/>
                        </a:spcAft>
                      </a:pPr>
                      <a:r>
                        <a:rPr lang="en-US" sz="1000" kern="100" dirty="0">
                          <a:solidFill>
                            <a:schemeClr val="tx1"/>
                          </a:solidFill>
                          <a:effectLst/>
                          <a:latin typeface="Arial Narrow" panose="020B0606020202030204" pitchFamily="34" charset="0"/>
                        </a:rPr>
                        <a:t>Jeremias et </a:t>
                      </a:r>
                      <a:r>
                        <a:rPr lang="en-US" sz="1000" kern="100" dirty="0" smtClean="0">
                          <a:solidFill>
                            <a:schemeClr val="tx1"/>
                          </a:solidFill>
                          <a:effectLst/>
                          <a:latin typeface="Arial Narrow" panose="020B0606020202030204" pitchFamily="34" charset="0"/>
                        </a:rPr>
                        <a:t>al.</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000" kern="100">
                          <a:solidFill>
                            <a:schemeClr val="tx1"/>
                          </a:solidFill>
                          <a:effectLst/>
                          <a:latin typeface="Arial Narrow" panose="020B0606020202030204" pitchFamily="34" charset="0"/>
                        </a:rPr>
                        <a:t>IC bolus</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000" kern="100" dirty="0">
                          <a:solidFill>
                            <a:schemeClr val="tx1"/>
                          </a:solidFill>
                          <a:effectLst/>
                          <a:latin typeface="Arial Narrow" panose="020B0606020202030204" pitchFamily="34" charset="0"/>
                        </a:rPr>
                        <a:t>15-20 ug (RCA), 18-24 ug (LCA)</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000" kern="100" dirty="0">
                          <a:solidFill>
                            <a:schemeClr val="tx1"/>
                          </a:solidFill>
                          <a:effectLst/>
                          <a:latin typeface="Arial Narrow" panose="020B0606020202030204" pitchFamily="34" charset="0"/>
                        </a:rPr>
                        <a:t>IV AD 140 ug/kg/min</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000" kern="100">
                          <a:solidFill>
                            <a:schemeClr val="tx1"/>
                          </a:solidFill>
                          <a:effectLst/>
                          <a:latin typeface="Arial Narrow" panose="020B0606020202030204" pitchFamily="34" charset="0"/>
                        </a:rPr>
                        <a:t>0.78 ± 0.15</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000" kern="100" dirty="0">
                          <a:solidFill>
                            <a:schemeClr val="tx1"/>
                          </a:solidFill>
                          <a:effectLst/>
                          <a:latin typeface="Arial Narrow" panose="020B0606020202030204" pitchFamily="34" charset="0"/>
                        </a:rPr>
                        <a:t>0.78 ± 0.15</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000" kern="100">
                          <a:solidFill>
                            <a:schemeClr val="tx1"/>
                          </a:solidFill>
                          <a:effectLst/>
                          <a:latin typeface="Arial Narrow" panose="020B0606020202030204" pitchFamily="34" charset="0"/>
                        </a:rPr>
                        <a:t>NS</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lnT w="12700" cap="flat" cmpd="sng" algn="ctr">
                      <a:solidFill>
                        <a:schemeClr val="tx1"/>
                      </a:solidFill>
                      <a:prstDash val="solid"/>
                      <a:round/>
                      <a:headEnd type="none" w="med" len="med"/>
                      <a:tailEnd type="none" w="med" len="med"/>
                    </a:lnT>
                    <a:noFill/>
                  </a:tcPr>
                </a:tc>
              </a:tr>
              <a:tr h="279573">
                <a:tc>
                  <a:txBody>
                    <a:bodyPr/>
                    <a:lstStyle/>
                    <a:p>
                      <a:pPr algn="ctr">
                        <a:spcAft>
                          <a:spcPts val="0"/>
                        </a:spcAft>
                      </a:pPr>
                      <a:r>
                        <a:rPr lang="en-US" sz="1000" kern="100" dirty="0">
                          <a:solidFill>
                            <a:schemeClr val="tx1"/>
                          </a:solidFill>
                          <a:effectLst/>
                          <a:latin typeface="Arial Narrow" panose="020B0606020202030204" pitchFamily="34" charset="0"/>
                        </a:rPr>
                        <a:t>De Bruyne et </a:t>
                      </a:r>
                      <a:r>
                        <a:rPr lang="en-US" sz="1000" kern="100" dirty="0" smtClean="0">
                          <a:solidFill>
                            <a:schemeClr val="tx1"/>
                          </a:solidFill>
                          <a:effectLst/>
                          <a:latin typeface="Arial Narrow" panose="020B0606020202030204" pitchFamily="34" charset="0"/>
                        </a:rPr>
                        <a:t>al.</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IC bolus</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20, 40 ug</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IV AD 140 ug/kg/min</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0.62 ± 0.20 / 0.60 ± 0.19</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0.61 ± 0.19</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NS</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r>
              <a:tr h="279573">
                <a:tc rowSpan="2">
                  <a:txBody>
                    <a:bodyPr/>
                    <a:lstStyle/>
                    <a:p>
                      <a:pPr algn="ctr">
                        <a:spcAft>
                          <a:spcPts val="0"/>
                        </a:spcAft>
                      </a:pPr>
                      <a:r>
                        <a:rPr lang="en-US" sz="1000" kern="100" dirty="0">
                          <a:solidFill>
                            <a:schemeClr val="tx1"/>
                          </a:solidFill>
                          <a:effectLst/>
                          <a:latin typeface="Arial Narrow" panose="020B0606020202030204" pitchFamily="34" charset="0"/>
                        </a:rPr>
                        <a:t>Koo et </a:t>
                      </a:r>
                      <a:r>
                        <a:rPr lang="en-US" sz="1000" kern="100" dirty="0" smtClean="0">
                          <a:solidFill>
                            <a:schemeClr val="tx1"/>
                          </a:solidFill>
                          <a:effectLst/>
                          <a:latin typeface="Arial Narrow" panose="020B0606020202030204" pitchFamily="34" charset="0"/>
                        </a:rPr>
                        <a:t>al.</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IC bolus</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40, 80 ug</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IV AD 140 ug/kg/min</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0.83 ± 0.06</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0.79 ± 0.07</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&lt; 0.01</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r>
              <a:tr h="279573">
                <a:tc vMerge="1">
                  <a:txBody>
                    <a:bodyPr/>
                    <a:lstStyle/>
                    <a:p>
                      <a:pPr latinLnBrk="1"/>
                      <a:endParaRPr lang="ko-KR" altLang="en-US"/>
                    </a:p>
                  </a:txBody>
                  <a:tcPr/>
                </a:tc>
                <a:tc>
                  <a:txBody>
                    <a:bodyPr/>
                    <a:lstStyle/>
                    <a:p>
                      <a:pPr algn="ctr">
                        <a:spcAft>
                          <a:spcPts val="0"/>
                        </a:spcAft>
                      </a:pPr>
                      <a:r>
                        <a:rPr lang="en-US" sz="1000" kern="100">
                          <a:solidFill>
                            <a:schemeClr val="tx1"/>
                          </a:solidFill>
                          <a:effectLst/>
                          <a:latin typeface="Arial Narrow" panose="020B0606020202030204" pitchFamily="34" charset="0"/>
                        </a:rPr>
                        <a:t>IC infusion</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240 ug/min</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IV AD 140 ug/kg/min</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0.78 ± 0.09</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0.79 ± 0.07</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0.40</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r>
              <a:tr h="279573">
                <a:tc>
                  <a:txBody>
                    <a:bodyPr/>
                    <a:lstStyle/>
                    <a:p>
                      <a:pPr algn="ctr">
                        <a:spcAft>
                          <a:spcPts val="0"/>
                        </a:spcAft>
                      </a:pPr>
                      <a:r>
                        <a:rPr lang="en-US" sz="1000" kern="100" dirty="0">
                          <a:solidFill>
                            <a:schemeClr val="tx1"/>
                          </a:solidFill>
                          <a:effectLst/>
                          <a:latin typeface="Arial Narrow" panose="020B0606020202030204" pitchFamily="34" charset="0"/>
                        </a:rPr>
                        <a:t>Yoon et </a:t>
                      </a:r>
                      <a:r>
                        <a:rPr lang="en-US" sz="1000" kern="100" dirty="0" smtClean="0">
                          <a:solidFill>
                            <a:schemeClr val="tx1"/>
                          </a:solidFill>
                          <a:effectLst/>
                          <a:latin typeface="Arial Narrow" panose="020B0606020202030204" pitchFamily="34" charset="0"/>
                        </a:rPr>
                        <a:t>al.</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IC bolus</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36-60 ug (RCA), 48-80 ug (LCA)</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IV AD 140 ug/kg/min</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0.77 ± 0.10</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0.80 ± 0.08</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&lt; 0.05</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r>
              <a:tr h="279573">
                <a:tc>
                  <a:txBody>
                    <a:bodyPr/>
                    <a:lstStyle/>
                    <a:p>
                      <a:pPr algn="ctr">
                        <a:spcAft>
                          <a:spcPts val="0"/>
                        </a:spcAft>
                      </a:pPr>
                      <a:r>
                        <a:rPr lang="en-US" sz="1000" kern="100" dirty="0">
                          <a:solidFill>
                            <a:schemeClr val="tx1"/>
                          </a:solidFill>
                          <a:effectLst/>
                          <a:latin typeface="Arial Narrow" panose="020B0606020202030204" pitchFamily="34" charset="0"/>
                        </a:rPr>
                        <a:t>Seo et </a:t>
                      </a:r>
                      <a:r>
                        <a:rPr lang="en-US" sz="1000" kern="100" dirty="0" smtClean="0">
                          <a:solidFill>
                            <a:schemeClr val="tx1"/>
                          </a:solidFill>
                          <a:effectLst/>
                          <a:latin typeface="Arial Narrow" panose="020B0606020202030204" pitchFamily="34" charset="0"/>
                        </a:rPr>
                        <a:t>al.</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IC bolus</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40 ug (RCA), 80 ug (LCA)</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IV AD140 ug/kg/min</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0.81 ± 0.10</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0.80 ± 0.10</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NS</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r>
              <a:tr h="449263">
                <a:tc>
                  <a:txBody>
                    <a:bodyPr/>
                    <a:lstStyle/>
                    <a:p>
                      <a:pPr algn="ctr">
                        <a:spcAft>
                          <a:spcPts val="0"/>
                        </a:spcAft>
                      </a:pPr>
                      <a:r>
                        <a:rPr lang="en-US" sz="1000" kern="100" dirty="0">
                          <a:solidFill>
                            <a:schemeClr val="tx1"/>
                          </a:solidFill>
                          <a:effectLst/>
                          <a:latin typeface="Arial Narrow" panose="020B0606020202030204" pitchFamily="34" charset="0"/>
                        </a:rPr>
                        <a:t>Lim et </a:t>
                      </a:r>
                      <a:r>
                        <a:rPr lang="en-US" sz="1000" kern="100" dirty="0" smtClean="0">
                          <a:solidFill>
                            <a:schemeClr val="tx1"/>
                          </a:solidFill>
                          <a:effectLst/>
                          <a:latin typeface="Arial Narrow" panose="020B0606020202030204" pitchFamily="34" charset="0"/>
                        </a:rPr>
                        <a:t>al.</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IC bolus</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dirty="0">
                          <a:solidFill>
                            <a:schemeClr val="tx1"/>
                          </a:solidFill>
                          <a:effectLst/>
                          <a:latin typeface="Arial Narrow" panose="020B0606020202030204" pitchFamily="34" charset="0"/>
                        </a:rPr>
                        <a:t>40 ug (RCA), 80 ug (LCA)</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a:txBody>
                    <a:bodyPr/>
                    <a:lstStyle/>
                    <a:p>
                      <a:pPr algn="ctr">
                        <a:spcAft>
                          <a:spcPts val="0"/>
                        </a:spcAft>
                      </a:pPr>
                      <a:r>
                        <a:rPr lang="en-US" sz="1000" kern="100">
                          <a:solidFill>
                            <a:schemeClr val="tx1"/>
                          </a:solidFill>
                          <a:effectLst/>
                          <a:latin typeface="Arial Narrow" panose="020B0606020202030204" pitchFamily="34" charset="0"/>
                        </a:rPr>
                        <a:t>IV AD 140 ug/kg/min</a:t>
                      </a:r>
                      <a:endParaRPr lang="ko-KR" sz="1000" kern="100">
                        <a:solidFill>
                          <a:schemeClr val="tx1"/>
                        </a:solidFill>
                        <a:effectLst/>
                        <a:latin typeface="Arial Narrow" panose="020B0606020202030204" pitchFamily="34" charset="0"/>
                        <a:ea typeface="맑은 고딕"/>
                        <a:cs typeface="Times New Roman"/>
                      </a:endParaRPr>
                    </a:p>
                  </a:txBody>
                  <a:tcPr marL="51599" marR="51599" marT="0" marB="0" anchor="ctr">
                    <a:noFill/>
                  </a:tcPr>
                </a:tc>
                <a:tc gridSpan="3">
                  <a:txBody>
                    <a:bodyPr/>
                    <a:lstStyle/>
                    <a:p>
                      <a:pPr algn="ctr">
                        <a:spcAft>
                          <a:spcPts val="0"/>
                        </a:spcAft>
                      </a:pPr>
                      <a:r>
                        <a:rPr lang="en-US" sz="1000" kern="100" dirty="0">
                          <a:solidFill>
                            <a:schemeClr val="tx1"/>
                          </a:solidFill>
                          <a:effectLst/>
                          <a:latin typeface="Arial Narrow" panose="020B0606020202030204" pitchFamily="34" charset="0"/>
                        </a:rPr>
                        <a:t>Overall agreement = 92.9 %, Cohen’s Kappa = 0.887, </a:t>
                      </a:r>
                      <a:endParaRPr lang="ko-KR" sz="1000" kern="100" dirty="0">
                        <a:solidFill>
                          <a:schemeClr val="tx1"/>
                        </a:solidFill>
                        <a:effectLst/>
                        <a:latin typeface="Arial Narrow" panose="020B0606020202030204" pitchFamily="34" charset="0"/>
                      </a:endParaRPr>
                    </a:p>
                    <a:p>
                      <a:pPr algn="ctr">
                        <a:spcAft>
                          <a:spcPts val="0"/>
                        </a:spcAft>
                      </a:pPr>
                      <a:r>
                        <a:rPr lang="en-US" sz="1000" kern="100" dirty="0">
                          <a:solidFill>
                            <a:schemeClr val="tx1"/>
                          </a:solidFill>
                          <a:effectLst/>
                          <a:latin typeface="Arial Narrow" panose="020B0606020202030204" pitchFamily="34" charset="0"/>
                        </a:rPr>
                        <a:t>p &lt; 0.001</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noFill/>
                  </a:tcPr>
                </a:tc>
                <a:tc hMerge="1">
                  <a:txBody>
                    <a:bodyPr/>
                    <a:lstStyle/>
                    <a:p>
                      <a:pPr latinLnBrk="1"/>
                      <a:endParaRPr lang="ko-KR" altLang="en-US"/>
                    </a:p>
                  </a:txBody>
                  <a:tcPr/>
                </a:tc>
                <a:tc hMerge="1">
                  <a:txBody>
                    <a:bodyPr/>
                    <a:lstStyle/>
                    <a:p>
                      <a:pPr latinLnBrk="1"/>
                      <a:endParaRPr lang="ko-KR" altLang="en-US"/>
                    </a:p>
                  </a:txBody>
                  <a:tcPr/>
                </a:tc>
              </a:tr>
              <a:tr h="449263">
                <a:tc>
                  <a:txBody>
                    <a:bodyPr/>
                    <a:lstStyle/>
                    <a:p>
                      <a:pPr algn="ctr">
                        <a:spcAft>
                          <a:spcPts val="0"/>
                        </a:spcAft>
                      </a:pPr>
                      <a:r>
                        <a:rPr lang="en-US" altLang="ko-KR" sz="1000" kern="100" dirty="0" err="1" smtClean="0">
                          <a:solidFill>
                            <a:schemeClr val="tx1"/>
                          </a:solidFill>
                          <a:effectLst/>
                          <a:latin typeface="Arial Narrow" panose="020B0606020202030204" pitchFamily="34" charset="0"/>
                          <a:ea typeface="맑은 고딕"/>
                          <a:cs typeface="Times New Roman"/>
                        </a:rPr>
                        <a:t>Adjedi</a:t>
                      </a:r>
                      <a:r>
                        <a:rPr lang="en-US" altLang="ko-KR" sz="1000" kern="100" dirty="0" smtClean="0">
                          <a:solidFill>
                            <a:schemeClr val="tx1"/>
                          </a:solidFill>
                          <a:effectLst/>
                          <a:latin typeface="Arial Narrow" panose="020B0606020202030204" pitchFamily="34" charset="0"/>
                          <a:ea typeface="맑은 고딕"/>
                          <a:cs typeface="Times New Roman"/>
                        </a:rPr>
                        <a:t> J et al.</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ko-KR" sz="1000" kern="100" dirty="0" smtClean="0">
                          <a:solidFill>
                            <a:schemeClr val="tx1"/>
                          </a:solidFill>
                          <a:effectLst/>
                          <a:latin typeface="Arial Narrow" panose="020B0606020202030204" pitchFamily="34" charset="0"/>
                          <a:ea typeface="맑은 고딕"/>
                          <a:cs typeface="Times New Roman"/>
                        </a:rPr>
                        <a:t>IC</a:t>
                      </a:r>
                      <a:r>
                        <a:rPr lang="en-US" altLang="ko-KR" sz="1000" kern="100" baseline="0" dirty="0" smtClean="0">
                          <a:solidFill>
                            <a:schemeClr val="tx1"/>
                          </a:solidFill>
                          <a:effectLst/>
                          <a:latin typeface="Arial Narrow" panose="020B0606020202030204" pitchFamily="34" charset="0"/>
                          <a:ea typeface="맑은 고딕"/>
                          <a:cs typeface="Times New Roman"/>
                        </a:rPr>
                        <a:t> bolus</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ko-KR" sz="1000" kern="100" dirty="0" smtClean="0">
                          <a:solidFill>
                            <a:schemeClr val="tx1"/>
                          </a:solidFill>
                          <a:effectLst/>
                          <a:latin typeface="Arial Narrow" panose="020B0606020202030204" pitchFamily="34" charset="0"/>
                          <a:ea typeface="맑은 고딕"/>
                          <a:cs typeface="Times New Roman"/>
                        </a:rPr>
                        <a:t>IC 4 to 500ug </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ko-KR" sz="1000" kern="100" dirty="0" smtClean="0">
                          <a:solidFill>
                            <a:schemeClr val="tx1"/>
                          </a:solidFill>
                          <a:effectLst/>
                          <a:latin typeface="Arial Narrow" panose="020B0606020202030204" pitchFamily="34" charset="0"/>
                          <a:ea typeface="맑은 고딕"/>
                          <a:cs typeface="Times New Roman"/>
                        </a:rPr>
                        <a:t>Incremental dose and Flow measurement</a:t>
                      </a:r>
                      <a:endParaRPr lang="ko-KR" sz="1000" kern="100" dirty="0">
                        <a:solidFill>
                          <a:schemeClr val="tx1"/>
                        </a:solidFill>
                        <a:effectLst/>
                        <a:latin typeface="Arial Narrow" panose="020B0606020202030204" pitchFamily="34" charset="0"/>
                        <a:ea typeface="맑은 고딕"/>
                        <a:cs typeface="Times New Roman"/>
                      </a:endParaRPr>
                    </a:p>
                  </a:txBody>
                  <a:tcPr marL="51599" marR="51599" marT="0" marB="0" anchor="ctr">
                    <a:lnB w="12700" cap="flat" cmpd="sng" algn="ctr">
                      <a:solidFill>
                        <a:schemeClr val="tx1"/>
                      </a:solidFill>
                      <a:prstDash val="solid"/>
                      <a:round/>
                      <a:headEnd type="none" w="med" len="med"/>
                      <a:tailEnd type="none" w="med" len="med"/>
                    </a:lnB>
                    <a:noFill/>
                  </a:tcPr>
                </a:tc>
                <a:tc gridSpan="3">
                  <a:txBody>
                    <a:bodyPr/>
                    <a:lstStyle/>
                    <a:p>
                      <a:pPr algn="ctr" latinLnBrk="1"/>
                      <a:r>
                        <a:rPr lang="en-US" altLang="ko-KR" sz="1000" dirty="0" smtClean="0">
                          <a:solidFill>
                            <a:schemeClr val="tx1"/>
                          </a:solidFill>
                          <a:latin typeface="Arial Narrow" panose="020B0606020202030204" pitchFamily="34" charset="0"/>
                        </a:rPr>
                        <a:t>100ug in RCA, 200ug in LCA induces maximum hyperemia, assessed with Q/</a:t>
                      </a:r>
                      <a:r>
                        <a:rPr lang="en-US" altLang="ko-KR" sz="1000" dirty="0" err="1" smtClean="0">
                          <a:solidFill>
                            <a:schemeClr val="tx1"/>
                          </a:solidFill>
                          <a:latin typeface="Arial Narrow" panose="020B0606020202030204" pitchFamily="34" charset="0"/>
                        </a:rPr>
                        <a:t>Qmax</a:t>
                      </a:r>
                      <a:r>
                        <a:rPr lang="en-US" altLang="ko-KR" sz="1000" dirty="0" smtClean="0">
                          <a:solidFill>
                            <a:schemeClr val="tx1"/>
                          </a:solidFill>
                          <a:latin typeface="Arial Narrow" panose="020B0606020202030204" pitchFamily="34" charset="0"/>
                        </a:rPr>
                        <a:t> using Doppler-wire</a:t>
                      </a:r>
                      <a:endParaRPr lang="ko-KR" altLang="en-US" sz="1000" dirty="0">
                        <a:solidFill>
                          <a:schemeClr val="tx1"/>
                        </a:solidFill>
                        <a:latin typeface="Arial Narrow" panose="020B0606020202030204" pitchFamily="34" charset="0"/>
                      </a:endParaRPr>
                    </a:p>
                  </a:txBody>
                  <a:tcPr marL="51599" marR="51599" marT="0" marB="0" anchor="ctr">
                    <a:lnB w="12700" cap="flat" cmpd="sng" algn="ctr">
                      <a:solidFill>
                        <a:schemeClr val="tx1"/>
                      </a:solidFill>
                      <a:prstDash val="solid"/>
                      <a:round/>
                      <a:headEnd type="none" w="med" len="med"/>
                      <a:tailEnd type="none" w="med" len="med"/>
                    </a:lnB>
                    <a:noFill/>
                  </a:tcPr>
                </a:tc>
                <a:tc hMerge="1">
                  <a:txBody>
                    <a:bodyPr/>
                    <a:lstStyle/>
                    <a:p>
                      <a:pPr latinLnBrk="1"/>
                      <a:endParaRPr lang="ko-KR" altLang="en-US"/>
                    </a:p>
                  </a:txBody>
                  <a:tcPr/>
                </a:tc>
                <a:tc hMerge="1">
                  <a:txBody>
                    <a:bodyPr/>
                    <a:lstStyle/>
                    <a:p>
                      <a:pPr latinLnBrk="1"/>
                      <a:endParaRPr lang="ko-KR" altLang="en-US"/>
                    </a:p>
                  </a:txBody>
                  <a:tcPr/>
                </a:tc>
              </a:tr>
            </a:tbl>
          </a:graphicData>
        </a:graphic>
      </p:graphicFrame>
      <p:sp>
        <p:nvSpPr>
          <p:cNvPr id="5" name="ZoneTexte 1"/>
          <p:cNvSpPr txBox="1">
            <a:spLocks noChangeArrowheads="1"/>
          </p:cNvSpPr>
          <p:nvPr/>
        </p:nvSpPr>
        <p:spPr bwMode="auto">
          <a:xfrm>
            <a:off x="4231885" y="6616861"/>
            <a:ext cx="4913525" cy="246221"/>
          </a:xfrm>
          <a:prstGeom prst="rect">
            <a:avLst/>
          </a:prstGeom>
          <a:noFill/>
          <a:ln w="9525">
            <a:noFill/>
            <a:miter lim="800000"/>
            <a:headEnd/>
            <a:tailEnd/>
          </a:ln>
        </p:spPr>
        <p:txBody>
          <a:bodyPr wrap="none">
            <a:spAutoFit/>
          </a:bodyPr>
          <a:lstStyle/>
          <a:p>
            <a:pPr algn="r"/>
            <a:r>
              <a:rPr lang="fr-FR" sz="1000" b="1" dirty="0" smtClean="0">
                <a:latin typeface="Arial Narrow" pitchFamily="34" charset="0"/>
              </a:rPr>
              <a:t>Lee JM, Hwang D, BK Koo, Review of Physiologic assessment of Coronary Artery Disease 2016</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819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Intracoronary Adenosine</a:t>
            </a:r>
            <a:endParaRPr kumimoji="0" lang="ko-KR" altLang="en-US" sz="2400" b="1" dirty="0">
              <a:solidFill>
                <a:srgbClr val="002060"/>
              </a:solidFill>
              <a:latin typeface="Arial Narrow" panose="020B0606020202030204" pitchFamily="34" charset="0"/>
            </a:endParaRPr>
          </a:p>
        </p:txBody>
      </p:sp>
      <p:sp>
        <p:nvSpPr>
          <p:cNvPr id="10" name="직사각형 9"/>
          <p:cNvSpPr/>
          <p:nvPr/>
        </p:nvSpPr>
        <p:spPr>
          <a:xfrm>
            <a:off x="6913902" y="6611779"/>
            <a:ext cx="2230098" cy="246221"/>
          </a:xfrm>
          <a:prstGeom prst="rect">
            <a:avLst/>
          </a:prstGeom>
        </p:spPr>
        <p:txBody>
          <a:bodyPr wrap="none">
            <a:spAutoFit/>
          </a:bodyPr>
          <a:lstStyle/>
          <a:p>
            <a:r>
              <a:rPr lang="en-US" altLang="ko-KR" sz="1000" b="1" kern="100" dirty="0" err="1">
                <a:latin typeface="Arial Narrow" panose="020B0606020202030204" pitchFamily="34" charset="0"/>
                <a:cs typeface="Arial" panose="020B0604020202020204" pitchFamily="34" charset="0"/>
              </a:rPr>
              <a:t>Adjedi</a:t>
            </a:r>
            <a:r>
              <a:rPr lang="en-US" altLang="ko-KR" sz="1000" b="1" kern="100" dirty="0">
                <a:latin typeface="Arial Narrow" panose="020B0606020202030204" pitchFamily="34" charset="0"/>
                <a:cs typeface="Arial" panose="020B0604020202020204" pitchFamily="34" charset="0"/>
              </a:rPr>
              <a:t> J et </a:t>
            </a:r>
            <a:r>
              <a:rPr lang="en-US" altLang="ko-KR" sz="1000" b="1" kern="100" dirty="0" smtClean="0">
                <a:latin typeface="Arial Narrow" panose="020B0606020202030204" pitchFamily="34" charset="0"/>
                <a:cs typeface="Arial" panose="020B0604020202020204" pitchFamily="34" charset="0"/>
              </a:rPr>
              <a:t>al. </a:t>
            </a:r>
            <a:r>
              <a:rPr lang="en-US" altLang="ko-KR" sz="1000" b="1" dirty="0" smtClean="0">
                <a:latin typeface="Arial Narrow" panose="020B0606020202030204" pitchFamily="34" charset="0"/>
                <a:cs typeface="Arial" pitchFamily="34" charset="0"/>
              </a:rPr>
              <a:t>J Am </a:t>
            </a:r>
            <a:r>
              <a:rPr lang="en-US" altLang="ko-KR" sz="1000" b="1" dirty="0" err="1" smtClean="0">
                <a:latin typeface="Arial Narrow" panose="020B0606020202030204" pitchFamily="34" charset="0"/>
                <a:cs typeface="Arial" pitchFamily="34" charset="0"/>
              </a:rPr>
              <a:t>Coll</a:t>
            </a:r>
            <a:r>
              <a:rPr lang="en-US" altLang="ko-KR" sz="1000" b="1" dirty="0" smtClean="0">
                <a:latin typeface="Arial Narrow" panose="020B0606020202030204" pitchFamily="34" charset="0"/>
                <a:cs typeface="Arial" pitchFamily="34" charset="0"/>
              </a:rPr>
              <a:t> </a:t>
            </a:r>
            <a:r>
              <a:rPr lang="en-US" altLang="ko-KR" sz="1000" b="1" dirty="0" err="1" smtClean="0">
                <a:latin typeface="Arial Narrow" panose="020B0606020202030204" pitchFamily="34" charset="0"/>
                <a:cs typeface="Arial" pitchFamily="34" charset="0"/>
              </a:rPr>
              <a:t>Cardiol</a:t>
            </a:r>
            <a:r>
              <a:rPr lang="en-US" altLang="ko-KR" sz="1000" b="1" dirty="0" smtClean="0">
                <a:latin typeface="Arial Narrow" panose="020B0606020202030204" pitchFamily="34" charset="0"/>
                <a:cs typeface="Arial" pitchFamily="34" charset="0"/>
              </a:rPr>
              <a:t> </a:t>
            </a:r>
            <a:r>
              <a:rPr lang="en-US" altLang="ko-KR" sz="1000" b="1" dirty="0" err="1" smtClean="0">
                <a:latin typeface="Arial Narrow" panose="020B0606020202030204" pitchFamily="34" charset="0"/>
                <a:cs typeface="Arial" pitchFamily="34" charset="0"/>
              </a:rPr>
              <a:t>Intv</a:t>
            </a:r>
            <a:r>
              <a:rPr lang="en-US" altLang="ko-KR" sz="1000" b="1" dirty="0" smtClean="0">
                <a:latin typeface="Arial Narrow" panose="020B0606020202030204" pitchFamily="34" charset="0"/>
                <a:cs typeface="Arial" pitchFamily="34" charset="0"/>
              </a:rPr>
              <a:t> 2015</a:t>
            </a:r>
            <a:endParaRPr lang="ko-KR" altLang="en-US" sz="1000" b="1" dirty="0">
              <a:latin typeface="Arial Narrow" panose="020B0606020202030204"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10" y="819151"/>
            <a:ext cx="7552580" cy="464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내용 개체 틀 2"/>
          <p:cNvSpPr txBox="1">
            <a:spLocks/>
          </p:cNvSpPr>
          <p:nvPr/>
        </p:nvSpPr>
        <p:spPr bwMode="auto">
          <a:xfrm>
            <a:off x="323528" y="5589240"/>
            <a:ext cx="8723312" cy="92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atinLnBrk="0"/>
            <a:r>
              <a:rPr kumimoji="0" lang="en-US" altLang="ko-KR" sz="2000" b="1" dirty="0" smtClean="0">
                <a:solidFill>
                  <a:srgbClr val="002060"/>
                </a:solidFill>
                <a:latin typeface="Arial Narrow" panose="020B0606020202030204" pitchFamily="34" charset="0"/>
              </a:rPr>
              <a:t>IC bolus of adenosine : 100ug for RCA, 200ug for LCA</a:t>
            </a:r>
          </a:p>
          <a:p>
            <a:pPr latinLnBrk="0"/>
            <a:r>
              <a:rPr lang="en-US" altLang="ko-KR" sz="2000" b="1" dirty="0" smtClean="0">
                <a:solidFill>
                  <a:srgbClr val="002060"/>
                </a:solidFill>
                <a:latin typeface="Arial Narrow" panose="020B0606020202030204" pitchFamily="34" charset="0"/>
              </a:rPr>
              <a:t>Plateau duration : about 12 seconds for 100ug, 21 seconds for 200ug</a:t>
            </a:r>
          </a:p>
        </p:txBody>
      </p:sp>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204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IC Adenosine vs. IV Adenosine</a:t>
            </a:r>
            <a:endParaRPr kumimoji="0" lang="ko-KR" altLang="en-US" sz="2400" b="1" dirty="0">
              <a:solidFill>
                <a:srgbClr val="002060"/>
              </a:solidFill>
              <a:latin typeface="Arial Narrow" panose="020B0606020202030204" pitchFamily="34" charset="0"/>
            </a:endParaRPr>
          </a:p>
        </p:txBody>
      </p:sp>
      <p:sp>
        <p:nvSpPr>
          <p:cNvPr id="3" name="직사각형 2"/>
          <p:cNvSpPr/>
          <p:nvPr/>
        </p:nvSpPr>
        <p:spPr>
          <a:xfrm>
            <a:off x="5974543" y="6457890"/>
            <a:ext cx="3169457" cy="400110"/>
          </a:xfrm>
          <a:prstGeom prst="rect">
            <a:avLst/>
          </a:prstGeom>
        </p:spPr>
        <p:txBody>
          <a:bodyPr wrap="none">
            <a:spAutoFit/>
          </a:bodyPr>
          <a:lstStyle/>
          <a:p>
            <a:pPr algn="just"/>
            <a:r>
              <a:rPr lang="en-US" altLang="ko-KR" sz="1000" b="1" kern="100" dirty="0" smtClean="0">
                <a:latin typeface="Arial Narrow" panose="020B0606020202030204" pitchFamily="34" charset="0"/>
                <a:cs typeface="Arial" panose="020B0604020202020204" pitchFamily="34" charset="0"/>
              </a:rPr>
              <a:t>Contrast Study Johnson et al. JACC INT</a:t>
            </a:r>
            <a:r>
              <a:rPr lang="en-US" altLang="ko-KR" sz="1000" b="1" dirty="0" smtClean="0">
                <a:latin typeface="Arial Narrow" panose="020B0606020202030204" pitchFamily="34" charset="0"/>
                <a:cs typeface="Arial" pitchFamily="34" charset="0"/>
              </a:rPr>
              <a:t> 2015</a:t>
            </a:r>
          </a:p>
          <a:p>
            <a:pPr algn="just"/>
            <a:r>
              <a:rPr lang="en-US" altLang="ko-KR" sz="1000" b="1" dirty="0" smtClean="0">
                <a:latin typeface="Arial Narrow" panose="020B0606020202030204" pitchFamily="34" charset="0"/>
                <a:cs typeface="Arial" pitchFamily="34" charset="0"/>
              </a:rPr>
              <a:t>Slide from Stanford Coronary Physiology Conference 2016</a:t>
            </a:r>
            <a:endParaRPr lang="ko-KR" altLang="en-US" sz="1000" b="1" dirty="0">
              <a:latin typeface="Arial Narrow" panose="020B0606020202030204"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1133475"/>
            <a:ext cx="5694363"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710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2800" b="1" dirty="0" smtClean="0">
                <a:solidFill>
                  <a:srgbClr val="FF0000"/>
                </a:solidFill>
                <a:latin typeface="Arial Narrow" pitchFamily="34" charset="0"/>
              </a:rPr>
              <a:t>Advantage</a:t>
            </a:r>
          </a:p>
          <a:p>
            <a:pPr>
              <a:buFont typeface="Arial" panose="020B0604020202020204" pitchFamily="34" charset="0"/>
              <a:buNone/>
            </a:pPr>
            <a:r>
              <a:rPr lang="en-US" altLang="ko-KR" sz="2400" b="1" dirty="0" smtClean="0">
                <a:solidFill>
                  <a:srgbClr val="002060"/>
                </a:solidFill>
                <a:latin typeface="Arial Narrow" pitchFamily="34" charset="0"/>
              </a:rPr>
              <a:t>  Faster onset of hyperemia than IV adenosine (6-8 sec)</a:t>
            </a:r>
          </a:p>
          <a:p>
            <a:pPr>
              <a:buNone/>
            </a:pPr>
            <a:r>
              <a:rPr lang="en-US" altLang="ko-KR" sz="2400" b="1" dirty="0" smtClean="0">
                <a:solidFill>
                  <a:srgbClr val="002060"/>
                </a:solidFill>
                <a:latin typeface="Arial Narrow" pitchFamily="34" charset="0"/>
              </a:rPr>
              <a:t>  Feasible </a:t>
            </a:r>
            <a:r>
              <a:rPr lang="en-US" altLang="ko-KR" sz="2400" b="1" dirty="0">
                <a:solidFill>
                  <a:srgbClr val="002060"/>
                </a:solidFill>
                <a:latin typeface="Arial Narrow" pitchFamily="34" charset="0"/>
              </a:rPr>
              <a:t>and Convenient administration </a:t>
            </a:r>
            <a:endParaRPr lang="en-US" altLang="ko-KR" sz="2400" b="1" dirty="0" smtClean="0">
              <a:solidFill>
                <a:srgbClr val="002060"/>
              </a:solidFill>
              <a:latin typeface="Arial Narrow" pitchFamily="34" charset="0"/>
            </a:endParaRPr>
          </a:p>
          <a:p>
            <a:pPr>
              <a:buNone/>
            </a:pPr>
            <a:r>
              <a:rPr lang="en-US" altLang="ko-KR" sz="2400" b="1" dirty="0">
                <a:solidFill>
                  <a:srgbClr val="002060"/>
                </a:solidFill>
                <a:latin typeface="Arial Narrow" pitchFamily="34" charset="0"/>
              </a:rPr>
              <a:t> </a:t>
            </a:r>
            <a:r>
              <a:rPr lang="en-US" altLang="ko-KR" sz="2400" b="1" dirty="0" smtClean="0">
                <a:solidFill>
                  <a:srgbClr val="002060"/>
                </a:solidFill>
                <a:latin typeface="Arial Narrow" pitchFamily="34" charset="0"/>
              </a:rPr>
              <a:t> Inexpensive</a:t>
            </a:r>
          </a:p>
          <a:p>
            <a:pPr>
              <a:buNone/>
            </a:pPr>
            <a:endParaRPr lang="en-US" altLang="ko-KR" sz="2800" b="1" dirty="0" smtClean="0">
              <a:solidFill>
                <a:srgbClr val="002060"/>
              </a:solidFill>
              <a:latin typeface="Arial Narrow" pitchFamily="34" charset="0"/>
            </a:endParaRPr>
          </a:p>
          <a:p>
            <a:r>
              <a:rPr lang="en-US" altLang="ko-KR" sz="2800" b="1" dirty="0" smtClean="0">
                <a:solidFill>
                  <a:srgbClr val="FF0000"/>
                </a:solidFill>
                <a:latin typeface="Arial Narrow" pitchFamily="34" charset="0"/>
              </a:rPr>
              <a:t>Disadvantage</a:t>
            </a:r>
          </a:p>
          <a:p>
            <a:pPr>
              <a:buFont typeface="Arial" panose="020B0604020202020204" pitchFamily="34" charset="0"/>
              <a:buNone/>
            </a:pPr>
            <a:r>
              <a:rPr lang="en-US" altLang="ko-KR" sz="2400" b="1" dirty="0" smtClean="0">
                <a:solidFill>
                  <a:srgbClr val="002060"/>
                </a:solidFill>
                <a:latin typeface="Arial Narrow" pitchFamily="34" charset="0"/>
              </a:rPr>
              <a:t>  Short plateau time (10-20 sec)</a:t>
            </a:r>
          </a:p>
          <a:p>
            <a:pPr>
              <a:buFont typeface="Arial" panose="020B0604020202020204" pitchFamily="34" charset="0"/>
              <a:buNone/>
            </a:pPr>
            <a:r>
              <a:rPr lang="en-US" altLang="ko-KR" sz="2400" b="1" dirty="0">
                <a:solidFill>
                  <a:srgbClr val="002060"/>
                </a:solidFill>
                <a:latin typeface="Arial Narrow" pitchFamily="34" charset="0"/>
              </a:rPr>
              <a:t> </a:t>
            </a:r>
            <a:r>
              <a:rPr lang="en-US" altLang="ko-KR" sz="2400" b="1" dirty="0" smtClean="0">
                <a:solidFill>
                  <a:srgbClr val="002060"/>
                </a:solidFill>
                <a:latin typeface="Arial Narrow" pitchFamily="34" charset="0"/>
              </a:rPr>
              <a:t> Similar side effects with IV adenosine </a:t>
            </a:r>
          </a:p>
          <a:p>
            <a:pPr>
              <a:buFont typeface="Arial" panose="020B0604020202020204" pitchFamily="34" charset="0"/>
              <a:buNone/>
            </a:pPr>
            <a:r>
              <a:rPr lang="en-US" altLang="ko-KR" sz="2400" b="1" dirty="0">
                <a:solidFill>
                  <a:srgbClr val="002060"/>
                </a:solidFill>
                <a:latin typeface="Arial Narrow" pitchFamily="34" charset="0"/>
              </a:rPr>
              <a:t> </a:t>
            </a:r>
            <a:r>
              <a:rPr lang="en-US" altLang="ko-KR" sz="2400" b="1" dirty="0" smtClean="0">
                <a:solidFill>
                  <a:srgbClr val="002060"/>
                </a:solidFill>
                <a:latin typeface="Arial Narrow" pitchFamily="34" charset="0"/>
              </a:rPr>
              <a:t> Difficult to use for evaluating ostial disease</a:t>
            </a:r>
          </a:p>
          <a:p>
            <a:pPr>
              <a:buFont typeface="Arial" panose="020B0604020202020204" pitchFamily="34" charset="0"/>
              <a:buNone/>
            </a:pPr>
            <a:endParaRPr lang="en-US" altLang="ko-KR" sz="2400" b="1" dirty="0" smtClean="0">
              <a:solidFill>
                <a:srgbClr val="002060"/>
              </a:solidFill>
              <a:latin typeface="Arial Narrow" pitchFamily="34" charset="0"/>
            </a:endParaRPr>
          </a:p>
        </p:txBody>
      </p:sp>
      <p:sp>
        <p:nvSpPr>
          <p:cNvPr id="3"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Intracoronary Adenosine</a:t>
            </a:r>
            <a:endParaRPr kumimoji="0" lang="ko-KR" altLang="en-US" sz="2400" b="1" dirty="0">
              <a:solidFill>
                <a:srgbClr val="002060"/>
              </a:solidFill>
              <a:latin typeface="Arial Narrow" panose="020B0606020202030204"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899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Nicorandil (</a:t>
            </a:r>
            <a:r>
              <a:rPr kumimoji="0" lang="en-US" altLang="ko-KR" sz="3200" b="1" dirty="0" err="1" smtClean="0">
                <a:solidFill>
                  <a:srgbClr val="002060"/>
                </a:solidFill>
                <a:latin typeface="Arial Narrow" panose="020B0606020202030204" pitchFamily="34" charset="0"/>
              </a:rPr>
              <a:t>Sigmart</a:t>
            </a:r>
            <a:r>
              <a:rPr kumimoji="0" lang="en-US" altLang="ko-KR" sz="3200" b="1" dirty="0" smtClean="0">
                <a:solidFill>
                  <a:srgbClr val="002060"/>
                </a:solidFill>
                <a:latin typeface="Arial Narrow" panose="020B0606020202030204" pitchFamily="34" charset="0"/>
              </a:rPr>
              <a:t>®)</a:t>
            </a:r>
            <a:endParaRPr kumimoji="0" lang="ko-KR" altLang="en-US" sz="2400" b="1" dirty="0">
              <a:solidFill>
                <a:srgbClr val="002060"/>
              </a:solidFill>
              <a:latin typeface="Arial Narrow" panose="020B0606020202030204" pitchFamily="34" charset="0"/>
            </a:endParaRPr>
          </a:p>
        </p:txBody>
      </p:sp>
      <p:sp>
        <p:nvSpPr>
          <p:cNvPr id="3" name="직사각형 2"/>
          <p:cNvSpPr/>
          <p:nvPr/>
        </p:nvSpPr>
        <p:spPr>
          <a:xfrm>
            <a:off x="3478145" y="2560365"/>
            <a:ext cx="2304728" cy="268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en-US" altLang="ko-KR" sz="1400" dirty="0" smtClean="0">
                <a:solidFill>
                  <a:schemeClr val="tx1"/>
                </a:solidFill>
                <a:latin typeface="Arial Narrow" pitchFamily="34" charset="0"/>
                <a:cs typeface="Arial" charset="0"/>
              </a:rPr>
              <a:t>Nicotinic </a:t>
            </a:r>
            <a:r>
              <a:rPr kumimoji="0" lang="en-US" altLang="ko-KR" sz="1400" dirty="0">
                <a:solidFill>
                  <a:schemeClr val="tx1"/>
                </a:solidFill>
                <a:latin typeface="Arial Narrow" pitchFamily="34" charset="0"/>
                <a:cs typeface="Arial" charset="0"/>
              </a:rPr>
              <a:t>ester</a:t>
            </a:r>
            <a:endParaRPr kumimoji="0" lang="ko-KR" altLang="en-US" sz="1400" dirty="0">
              <a:solidFill>
                <a:schemeClr val="tx1"/>
              </a:solidFill>
              <a:latin typeface="Arial Narrow" pitchFamily="34" charset="0"/>
              <a:cs typeface="Arial" charset="0"/>
            </a:endParaRPr>
          </a:p>
        </p:txBody>
      </p:sp>
      <p:pic>
        <p:nvPicPr>
          <p:cNvPr id="4" name="Picture 2" descr="File:Nicorandil.svg">
            <a:hlinkClick r:id="rId3"/>
          </p:cNvPr>
          <p:cNvPicPr>
            <a:picLocks noChangeAspect="1" noChangeArrowheads="1"/>
          </p:cNvPicPr>
          <p:nvPr/>
        </p:nvPicPr>
        <p:blipFill>
          <a:blip r:embed="rId4" cstate="print"/>
          <a:srcRect/>
          <a:stretch>
            <a:fillRect/>
          </a:stretch>
        </p:blipFill>
        <p:spPr bwMode="auto">
          <a:xfrm>
            <a:off x="3642419" y="1581944"/>
            <a:ext cx="1976437" cy="879475"/>
          </a:xfrm>
          <a:prstGeom prst="rect">
            <a:avLst/>
          </a:prstGeom>
          <a:noFill/>
          <a:ln w="9525">
            <a:noFill/>
            <a:miter lim="800000"/>
            <a:headEnd/>
            <a:tailEnd/>
          </a:ln>
        </p:spPr>
      </p:pic>
      <p:sp>
        <p:nvSpPr>
          <p:cNvPr id="5" name="아래쪽 화살표 4"/>
          <p:cNvSpPr/>
          <p:nvPr/>
        </p:nvSpPr>
        <p:spPr>
          <a:xfrm rot="2663266">
            <a:off x="3021706" y="2188369"/>
            <a:ext cx="287338" cy="79216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err="1">
              <a:solidFill>
                <a:schemeClr val="tx1"/>
              </a:solidFill>
              <a:latin typeface="Arial" pitchFamily="34" charset="0"/>
              <a:cs typeface="Arial" pitchFamily="34" charset="0"/>
            </a:endParaRPr>
          </a:p>
        </p:txBody>
      </p:sp>
      <p:sp>
        <p:nvSpPr>
          <p:cNvPr id="6" name="아래쪽 화살표 5"/>
          <p:cNvSpPr/>
          <p:nvPr/>
        </p:nvSpPr>
        <p:spPr>
          <a:xfrm rot="-2640000">
            <a:off x="5901431" y="2188369"/>
            <a:ext cx="288925" cy="79216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err="1">
              <a:solidFill>
                <a:schemeClr val="tx1"/>
              </a:solidFill>
              <a:latin typeface="Arial" pitchFamily="34" charset="0"/>
              <a:cs typeface="Arial" pitchFamily="34" charset="0"/>
            </a:endParaRPr>
          </a:p>
        </p:txBody>
      </p:sp>
      <p:sp>
        <p:nvSpPr>
          <p:cNvPr id="7" name="직사각형 6"/>
          <p:cNvSpPr/>
          <p:nvPr/>
        </p:nvSpPr>
        <p:spPr>
          <a:xfrm>
            <a:off x="5396606" y="2710657"/>
            <a:ext cx="3423866" cy="151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0" lang="en-US" altLang="ko-KR" b="1" dirty="0">
                <a:solidFill>
                  <a:schemeClr val="tx1"/>
                </a:solidFill>
                <a:latin typeface="Arial Narrow" pitchFamily="34" charset="0"/>
                <a:cs typeface="Arial" charset="0"/>
              </a:rPr>
              <a:t>ATP-sensitive K+ channel activator</a:t>
            </a:r>
          </a:p>
          <a:p>
            <a:pPr>
              <a:defRPr/>
            </a:pPr>
            <a:r>
              <a:rPr kumimoji="0" lang="en-US" altLang="ko-KR" sz="1600" dirty="0">
                <a:solidFill>
                  <a:schemeClr val="tx1"/>
                </a:solidFill>
                <a:latin typeface="Arial Narrow" pitchFamily="34" charset="0"/>
                <a:cs typeface="Arial" charset="0"/>
              </a:rPr>
              <a:t>Dilatation of coronary resistant arterioles</a:t>
            </a:r>
            <a:endParaRPr kumimoji="0" lang="ko-KR" altLang="en-US" sz="1600" dirty="0">
              <a:solidFill>
                <a:schemeClr val="tx1"/>
              </a:solidFill>
              <a:latin typeface="Arial Narrow" pitchFamily="34" charset="0"/>
              <a:cs typeface="Arial" charset="0"/>
            </a:endParaRPr>
          </a:p>
        </p:txBody>
      </p:sp>
      <p:sp>
        <p:nvSpPr>
          <p:cNvPr id="8" name="직사각형 7"/>
          <p:cNvSpPr/>
          <p:nvPr/>
        </p:nvSpPr>
        <p:spPr>
          <a:xfrm>
            <a:off x="1116706" y="2742407"/>
            <a:ext cx="3743325" cy="1512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ko-KR" b="1" dirty="0">
                <a:solidFill>
                  <a:schemeClr val="tx1"/>
                </a:solidFill>
                <a:latin typeface="Arial Narrow" pitchFamily="34" charset="0"/>
                <a:cs typeface="Arial" pitchFamily="34" charset="0"/>
              </a:rPr>
              <a:t>Nitrate-like action</a:t>
            </a:r>
          </a:p>
          <a:p>
            <a:pPr fontAlgn="auto">
              <a:spcBef>
                <a:spcPts val="0"/>
              </a:spcBef>
              <a:spcAft>
                <a:spcPts val="0"/>
              </a:spcAft>
              <a:defRPr/>
            </a:pPr>
            <a:r>
              <a:rPr kumimoji="0" lang="en-US" altLang="ko-KR" sz="1400" dirty="0">
                <a:solidFill>
                  <a:schemeClr val="tx1"/>
                </a:solidFill>
                <a:latin typeface="Arial Narrow" pitchFamily="34" charset="0"/>
                <a:cs typeface="Arial" pitchFamily="34" charset="0"/>
              </a:rPr>
              <a:t> </a:t>
            </a:r>
            <a:r>
              <a:rPr kumimoji="0" lang="en-US" altLang="ko-KR" sz="1600" dirty="0">
                <a:solidFill>
                  <a:schemeClr val="tx1"/>
                </a:solidFill>
                <a:latin typeface="Arial Narrow" pitchFamily="34" charset="0"/>
                <a:cs typeface="Arial" pitchFamily="34" charset="0"/>
              </a:rPr>
              <a:t>Dilatation of epicardial coronary artery</a:t>
            </a:r>
            <a:endParaRPr kumimoji="0" lang="ko-KR" altLang="en-US" sz="1600" dirty="0" err="1">
              <a:solidFill>
                <a:schemeClr val="tx1"/>
              </a:solidFill>
              <a:latin typeface="Arial Narrow" pitchFamily="34" charset="0"/>
              <a:cs typeface="Arial" pitchFamily="34" charset="0"/>
            </a:endParaRPr>
          </a:p>
        </p:txBody>
      </p:sp>
      <p:grpSp>
        <p:nvGrpSpPr>
          <p:cNvPr id="9" name="Group 2"/>
          <p:cNvGrpSpPr>
            <a:grpSpLocks/>
          </p:cNvGrpSpPr>
          <p:nvPr/>
        </p:nvGrpSpPr>
        <p:grpSpPr bwMode="auto">
          <a:xfrm>
            <a:off x="2353369" y="5114132"/>
            <a:ext cx="5002212" cy="1422400"/>
            <a:chOff x="192" y="1248"/>
            <a:chExt cx="2553" cy="1344"/>
          </a:xfrm>
        </p:grpSpPr>
        <p:grpSp>
          <p:nvGrpSpPr>
            <p:cNvPr id="10" name="Group 3"/>
            <p:cNvGrpSpPr>
              <a:grpSpLocks/>
            </p:cNvGrpSpPr>
            <p:nvPr/>
          </p:nvGrpSpPr>
          <p:grpSpPr bwMode="auto">
            <a:xfrm>
              <a:off x="192" y="1776"/>
              <a:ext cx="1296" cy="288"/>
              <a:chOff x="384" y="1776"/>
              <a:chExt cx="1104" cy="288"/>
            </a:xfrm>
          </p:grpSpPr>
          <p:sp>
            <p:nvSpPr>
              <p:cNvPr id="31" name="Line 4"/>
              <p:cNvSpPr>
                <a:spLocks noChangeShapeType="1"/>
              </p:cNvSpPr>
              <p:nvPr/>
            </p:nvSpPr>
            <p:spPr bwMode="auto">
              <a:xfrm>
                <a:off x="384" y="1776"/>
                <a:ext cx="1104" cy="0"/>
              </a:xfrm>
              <a:prstGeom prst="line">
                <a:avLst/>
              </a:prstGeom>
              <a:noFill/>
              <a:ln w="38100">
                <a:solidFill>
                  <a:schemeClr val="tx1"/>
                </a:solidFill>
                <a:round/>
                <a:headEnd/>
                <a:tailEnd/>
              </a:ln>
            </p:spPr>
            <p:txBody>
              <a:bodyPr wrap="none" anchor="ctr"/>
              <a:lstStyle/>
              <a:p>
                <a:endParaRPr lang="ko-KR" altLang="en-US"/>
              </a:p>
            </p:txBody>
          </p:sp>
          <p:sp>
            <p:nvSpPr>
              <p:cNvPr id="32" name="Line 5"/>
              <p:cNvSpPr>
                <a:spLocks noChangeShapeType="1"/>
              </p:cNvSpPr>
              <p:nvPr/>
            </p:nvSpPr>
            <p:spPr bwMode="auto">
              <a:xfrm>
                <a:off x="384" y="2064"/>
                <a:ext cx="1104" cy="0"/>
              </a:xfrm>
              <a:prstGeom prst="line">
                <a:avLst/>
              </a:prstGeom>
              <a:noFill/>
              <a:ln w="38100">
                <a:solidFill>
                  <a:schemeClr val="tx1"/>
                </a:solidFill>
                <a:round/>
                <a:headEnd/>
                <a:tailEnd/>
              </a:ln>
            </p:spPr>
            <p:txBody>
              <a:bodyPr wrap="none" anchor="ctr"/>
              <a:lstStyle/>
              <a:p>
                <a:endParaRPr lang="ko-KR" altLang="en-US"/>
              </a:p>
            </p:txBody>
          </p:sp>
        </p:grpSp>
        <p:grpSp>
          <p:nvGrpSpPr>
            <p:cNvPr id="11" name="Group 6"/>
            <p:cNvGrpSpPr>
              <a:grpSpLocks/>
            </p:cNvGrpSpPr>
            <p:nvPr/>
          </p:nvGrpSpPr>
          <p:grpSpPr bwMode="auto">
            <a:xfrm>
              <a:off x="1479" y="1248"/>
              <a:ext cx="1267" cy="1344"/>
              <a:chOff x="1479" y="1248"/>
              <a:chExt cx="1267" cy="1344"/>
            </a:xfrm>
          </p:grpSpPr>
          <p:grpSp>
            <p:nvGrpSpPr>
              <p:cNvPr id="14" name="Group 7"/>
              <p:cNvGrpSpPr>
                <a:grpSpLocks/>
              </p:cNvGrpSpPr>
              <p:nvPr/>
            </p:nvGrpSpPr>
            <p:grpSpPr bwMode="auto">
              <a:xfrm>
                <a:off x="1479" y="1248"/>
                <a:ext cx="1258" cy="528"/>
                <a:chOff x="1008" y="3600"/>
                <a:chExt cx="1584" cy="528"/>
              </a:xfrm>
            </p:grpSpPr>
            <p:sp>
              <p:nvSpPr>
                <p:cNvPr id="29" name="Arc 8"/>
                <p:cNvSpPr>
                  <a:spLocks/>
                </p:cNvSpPr>
                <p:nvPr/>
              </p:nvSpPr>
              <p:spPr bwMode="auto">
                <a:xfrm>
                  <a:off x="1776" y="3600"/>
                  <a:ext cx="816"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ko-KR" altLang="en-US"/>
                </a:p>
              </p:txBody>
            </p:sp>
            <p:sp>
              <p:nvSpPr>
                <p:cNvPr id="30" name="Arc 9"/>
                <p:cNvSpPr>
                  <a:spLocks/>
                </p:cNvSpPr>
                <p:nvPr/>
              </p:nvSpPr>
              <p:spPr bwMode="auto">
                <a:xfrm flipH="1">
                  <a:off x="1008" y="3600"/>
                  <a:ext cx="816"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ko-KR" altLang="en-US"/>
                </a:p>
              </p:txBody>
            </p:sp>
          </p:grpSp>
          <p:grpSp>
            <p:nvGrpSpPr>
              <p:cNvPr id="15" name="Group 10"/>
              <p:cNvGrpSpPr>
                <a:grpSpLocks/>
              </p:cNvGrpSpPr>
              <p:nvPr/>
            </p:nvGrpSpPr>
            <p:grpSpPr bwMode="auto">
              <a:xfrm flipV="1">
                <a:off x="1488" y="2064"/>
                <a:ext cx="1258" cy="528"/>
                <a:chOff x="1008" y="3600"/>
                <a:chExt cx="1584" cy="528"/>
              </a:xfrm>
            </p:grpSpPr>
            <p:sp>
              <p:nvSpPr>
                <p:cNvPr id="27" name="Arc 11"/>
                <p:cNvSpPr>
                  <a:spLocks/>
                </p:cNvSpPr>
                <p:nvPr/>
              </p:nvSpPr>
              <p:spPr bwMode="auto">
                <a:xfrm>
                  <a:off x="1776" y="3600"/>
                  <a:ext cx="816"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ko-KR" altLang="en-US"/>
                </a:p>
              </p:txBody>
            </p:sp>
            <p:sp>
              <p:nvSpPr>
                <p:cNvPr id="28" name="Arc 12"/>
                <p:cNvSpPr>
                  <a:spLocks/>
                </p:cNvSpPr>
                <p:nvPr/>
              </p:nvSpPr>
              <p:spPr bwMode="auto">
                <a:xfrm flipH="1">
                  <a:off x="1008" y="3600"/>
                  <a:ext cx="816"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ko-KR" altLang="en-US"/>
                </a:p>
              </p:txBody>
            </p:sp>
          </p:grpSp>
          <p:sp>
            <p:nvSpPr>
              <p:cNvPr id="16" name="Rectangle 13" descr="Small grid"/>
              <p:cNvSpPr>
                <a:spLocks noChangeArrowheads="1"/>
              </p:cNvSpPr>
              <p:nvPr/>
            </p:nvSpPr>
            <p:spPr bwMode="auto">
              <a:xfrm>
                <a:off x="1566" y="1872"/>
                <a:ext cx="1104" cy="96"/>
              </a:xfrm>
              <a:prstGeom prst="rect">
                <a:avLst/>
              </a:prstGeom>
              <a:pattFill prst="smGrid">
                <a:fgClr>
                  <a:srgbClr val="336600"/>
                </a:fgClr>
                <a:bgClr>
                  <a:srgbClr val="FFFFFF"/>
                </a:bgClr>
              </a:pattFill>
              <a:ln w="19050">
                <a:solidFill>
                  <a:srgbClr val="336600"/>
                </a:solidFill>
                <a:miter lim="800000"/>
                <a:headEnd/>
                <a:tailEnd/>
              </a:ln>
            </p:spPr>
            <p:txBody>
              <a:bodyPr wrap="none" anchor="ctr"/>
              <a:lstStyle/>
              <a:p>
                <a:endParaRPr kumimoji="0" lang="ko-KR" altLang="en-US">
                  <a:latin typeface="Arial Narrow" pitchFamily="34" charset="0"/>
                  <a:ea typeface="굴림" charset="-127"/>
                </a:endParaRPr>
              </a:p>
            </p:txBody>
          </p:sp>
          <p:sp>
            <p:nvSpPr>
              <p:cNvPr id="17" name="Rectangle 14" descr="Small grid"/>
              <p:cNvSpPr>
                <a:spLocks noChangeArrowheads="1"/>
              </p:cNvSpPr>
              <p:nvPr/>
            </p:nvSpPr>
            <p:spPr bwMode="auto">
              <a:xfrm>
                <a:off x="1566" y="2016"/>
                <a:ext cx="1104" cy="96"/>
              </a:xfrm>
              <a:prstGeom prst="rect">
                <a:avLst/>
              </a:prstGeom>
              <a:pattFill prst="smGrid">
                <a:fgClr>
                  <a:srgbClr val="336600"/>
                </a:fgClr>
                <a:bgClr>
                  <a:srgbClr val="FFFFFF"/>
                </a:bgClr>
              </a:pattFill>
              <a:ln w="19050">
                <a:solidFill>
                  <a:srgbClr val="336600"/>
                </a:solidFill>
                <a:miter lim="800000"/>
                <a:headEnd/>
                <a:tailEnd/>
              </a:ln>
            </p:spPr>
            <p:txBody>
              <a:bodyPr wrap="none" anchor="ctr"/>
              <a:lstStyle/>
              <a:p>
                <a:endParaRPr kumimoji="0" lang="ko-KR" altLang="en-US">
                  <a:latin typeface="Arial Narrow" pitchFamily="34" charset="0"/>
                  <a:ea typeface="굴림" charset="-127"/>
                </a:endParaRPr>
              </a:p>
            </p:txBody>
          </p:sp>
          <p:sp>
            <p:nvSpPr>
              <p:cNvPr id="18" name="Rectangle 15" descr="Small grid"/>
              <p:cNvSpPr>
                <a:spLocks noChangeArrowheads="1"/>
              </p:cNvSpPr>
              <p:nvPr/>
            </p:nvSpPr>
            <p:spPr bwMode="auto">
              <a:xfrm>
                <a:off x="1566" y="1728"/>
                <a:ext cx="1104" cy="96"/>
              </a:xfrm>
              <a:prstGeom prst="rect">
                <a:avLst/>
              </a:prstGeom>
              <a:pattFill prst="smGrid">
                <a:fgClr>
                  <a:srgbClr val="336600"/>
                </a:fgClr>
                <a:bgClr>
                  <a:srgbClr val="FFFFFF"/>
                </a:bgClr>
              </a:pattFill>
              <a:ln w="19050">
                <a:solidFill>
                  <a:srgbClr val="336600"/>
                </a:solidFill>
                <a:miter lim="800000"/>
                <a:headEnd/>
                <a:tailEnd/>
              </a:ln>
            </p:spPr>
            <p:txBody>
              <a:bodyPr wrap="none" anchor="ctr"/>
              <a:lstStyle/>
              <a:p>
                <a:endParaRPr kumimoji="0" lang="ko-KR" altLang="en-US">
                  <a:latin typeface="Arial Narrow" pitchFamily="34" charset="0"/>
                  <a:ea typeface="굴림" charset="-127"/>
                </a:endParaRPr>
              </a:p>
            </p:txBody>
          </p:sp>
          <p:grpSp>
            <p:nvGrpSpPr>
              <p:cNvPr id="19" name="Group 16"/>
              <p:cNvGrpSpPr>
                <a:grpSpLocks/>
              </p:cNvGrpSpPr>
              <p:nvPr/>
            </p:nvGrpSpPr>
            <p:grpSpPr bwMode="auto">
              <a:xfrm>
                <a:off x="1632" y="2160"/>
                <a:ext cx="960" cy="384"/>
                <a:chOff x="1632" y="2160"/>
                <a:chExt cx="960" cy="384"/>
              </a:xfrm>
            </p:grpSpPr>
            <p:sp>
              <p:nvSpPr>
                <p:cNvPr id="24" name="Rectangle 17" descr="Small grid"/>
                <p:cNvSpPr>
                  <a:spLocks noChangeArrowheads="1"/>
                </p:cNvSpPr>
                <p:nvPr/>
              </p:nvSpPr>
              <p:spPr bwMode="auto">
                <a:xfrm>
                  <a:off x="1728" y="2304"/>
                  <a:ext cx="816" cy="96"/>
                </a:xfrm>
                <a:prstGeom prst="rect">
                  <a:avLst/>
                </a:prstGeom>
                <a:pattFill prst="smGrid">
                  <a:fgClr>
                    <a:srgbClr val="336600"/>
                  </a:fgClr>
                  <a:bgClr>
                    <a:srgbClr val="FFFFFF"/>
                  </a:bgClr>
                </a:pattFill>
                <a:ln w="19050">
                  <a:solidFill>
                    <a:srgbClr val="336600"/>
                  </a:solidFill>
                  <a:miter lim="800000"/>
                  <a:headEnd/>
                  <a:tailEnd/>
                </a:ln>
              </p:spPr>
              <p:txBody>
                <a:bodyPr wrap="none" anchor="ctr"/>
                <a:lstStyle/>
                <a:p>
                  <a:endParaRPr kumimoji="0" lang="ko-KR" altLang="en-US">
                    <a:latin typeface="Arial Narrow" pitchFamily="34" charset="0"/>
                    <a:ea typeface="굴림" charset="-127"/>
                  </a:endParaRPr>
                </a:p>
              </p:txBody>
            </p:sp>
            <p:sp>
              <p:nvSpPr>
                <p:cNvPr id="25" name="Rectangle 18" descr="Small grid"/>
                <p:cNvSpPr>
                  <a:spLocks noChangeArrowheads="1"/>
                </p:cNvSpPr>
                <p:nvPr/>
              </p:nvSpPr>
              <p:spPr bwMode="auto">
                <a:xfrm>
                  <a:off x="2016" y="2448"/>
                  <a:ext cx="240" cy="96"/>
                </a:xfrm>
                <a:prstGeom prst="rect">
                  <a:avLst/>
                </a:prstGeom>
                <a:pattFill prst="smGrid">
                  <a:fgClr>
                    <a:srgbClr val="336600"/>
                  </a:fgClr>
                  <a:bgClr>
                    <a:srgbClr val="FFFFFF"/>
                  </a:bgClr>
                </a:pattFill>
                <a:ln w="19050">
                  <a:solidFill>
                    <a:srgbClr val="336600"/>
                  </a:solidFill>
                  <a:miter lim="800000"/>
                  <a:headEnd/>
                  <a:tailEnd/>
                </a:ln>
              </p:spPr>
              <p:txBody>
                <a:bodyPr wrap="none" anchor="ctr"/>
                <a:lstStyle/>
                <a:p>
                  <a:endParaRPr kumimoji="0" lang="ko-KR" altLang="en-US">
                    <a:latin typeface="Arial Narrow" pitchFamily="34" charset="0"/>
                    <a:ea typeface="굴림" charset="-127"/>
                  </a:endParaRPr>
                </a:p>
              </p:txBody>
            </p:sp>
            <p:sp>
              <p:nvSpPr>
                <p:cNvPr id="26" name="Rectangle 19" descr="Small grid"/>
                <p:cNvSpPr>
                  <a:spLocks noChangeArrowheads="1"/>
                </p:cNvSpPr>
                <p:nvPr/>
              </p:nvSpPr>
              <p:spPr bwMode="auto">
                <a:xfrm>
                  <a:off x="1632" y="2160"/>
                  <a:ext cx="960" cy="94"/>
                </a:xfrm>
                <a:prstGeom prst="rect">
                  <a:avLst/>
                </a:prstGeom>
                <a:pattFill prst="smGrid">
                  <a:fgClr>
                    <a:srgbClr val="336600"/>
                  </a:fgClr>
                  <a:bgClr>
                    <a:srgbClr val="FFFFFF"/>
                  </a:bgClr>
                </a:pattFill>
                <a:ln w="19050">
                  <a:solidFill>
                    <a:srgbClr val="336600"/>
                  </a:solidFill>
                  <a:miter lim="800000"/>
                  <a:headEnd/>
                  <a:tailEnd/>
                </a:ln>
              </p:spPr>
              <p:txBody>
                <a:bodyPr wrap="none" anchor="ctr"/>
                <a:lstStyle/>
                <a:p>
                  <a:endParaRPr kumimoji="0" lang="ko-KR" altLang="en-US">
                    <a:latin typeface="Arial Narrow" pitchFamily="34" charset="0"/>
                    <a:ea typeface="굴림" charset="-127"/>
                  </a:endParaRPr>
                </a:p>
              </p:txBody>
            </p:sp>
          </p:grpSp>
          <p:grpSp>
            <p:nvGrpSpPr>
              <p:cNvPr id="20" name="Group 20"/>
              <p:cNvGrpSpPr>
                <a:grpSpLocks/>
              </p:cNvGrpSpPr>
              <p:nvPr/>
            </p:nvGrpSpPr>
            <p:grpSpPr bwMode="auto">
              <a:xfrm flipV="1">
                <a:off x="1632" y="1296"/>
                <a:ext cx="960" cy="384"/>
                <a:chOff x="1632" y="2160"/>
                <a:chExt cx="960" cy="384"/>
              </a:xfrm>
            </p:grpSpPr>
            <p:sp>
              <p:nvSpPr>
                <p:cNvPr id="21" name="Rectangle 21" descr="Small grid"/>
                <p:cNvSpPr>
                  <a:spLocks noChangeArrowheads="1"/>
                </p:cNvSpPr>
                <p:nvPr/>
              </p:nvSpPr>
              <p:spPr bwMode="auto">
                <a:xfrm>
                  <a:off x="1728" y="2304"/>
                  <a:ext cx="816" cy="96"/>
                </a:xfrm>
                <a:prstGeom prst="rect">
                  <a:avLst/>
                </a:prstGeom>
                <a:pattFill prst="smGrid">
                  <a:fgClr>
                    <a:srgbClr val="336600"/>
                  </a:fgClr>
                  <a:bgClr>
                    <a:srgbClr val="FFFFFF"/>
                  </a:bgClr>
                </a:pattFill>
                <a:ln w="19050">
                  <a:solidFill>
                    <a:srgbClr val="336600"/>
                  </a:solidFill>
                  <a:miter lim="800000"/>
                  <a:headEnd/>
                  <a:tailEnd/>
                </a:ln>
              </p:spPr>
              <p:txBody>
                <a:bodyPr wrap="none" anchor="ctr"/>
                <a:lstStyle/>
                <a:p>
                  <a:endParaRPr kumimoji="0" lang="ko-KR" altLang="en-US">
                    <a:latin typeface="Arial Narrow" pitchFamily="34" charset="0"/>
                    <a:ea typeface="굴림" charset="-127"/>
                  </a:endParaRPr>
                </a:p>
              </p:txBody>
            </p:sp>
            <p:sp>
              <p:nvSpPr>
                <p:cNvPr id="22" name="Rectangle 22" descr="Small grid"/>
                <p:cNvSpPr>
                  <a:spLocks noChangeArrowheads="1"/>
                </p:cNvSpPr>
                <p:nvPr/>
              </p:nvSpPr>
              <p:spPr bwMode="auto">
                <a:xfrm>
                  <a:off x="2016" y="2448"/>
                  <a:ext cx="240" cy="96"/>
                </a:xfrm>
                <a:prstGeom prst="rect">
                  <a:avLst/>
                </a:prstGeom>
                <a:pattFill prst="smGrid">
                  <a:fgClr>
                    <a:srgbClr val="336600"/>
                  </a:fgClr>
                  <a:bgClr>
                    <a:srgbClr val="FFFFFF"/>
                  </a:bgClr>
                </a:pattFill>
                <a:ln w="19050">
                  <a:solidFill>
                    <a:srgbClr val="336600"/>
                  </a:solidFill>
                  <a:miter lim="800000"/>
                  <a:headEnd/>
                  <a:tailEnd/>
                </a:ln>
              </p:spPr>
              <p:txBody>
                <a:bodyPr wrap="none" anchor="ctr"/>
                <a:lstStyle/>
                <a:p>
                  <a:endParaRPr kumimoji="0" lang="ko-KR" altLang="en-US">
                    <a:latin typeface="Arial Narrow" pitchFamily="34" charset="0"/>
                    <a:ea typeface="굴림" charset="-127"/>
                  </a:endParaRPr>
                </a:p>
              </p:txBody>
            </p:sp>
            <p:sp>
              <p:nvSpPr>
                <p:cNvPr id="23" name="Rectangle 23" descr="Small grid"/>
                <p:cNvSpPr>
                  <a:spLocks noChangeArrowheads="1"/>
                </p:cNvSpPr>
                <p:nvPr/>
              </p:nvSpPr>
              <p:spPr bwMode="auto">
                <a:xfrm>
                  <a:off x="1632" y="2160"/>
                  <a:ext cx="960" cy="94"/>
                </a:xfrm>
                <a:prstGeom prst="rect">
                  <a:avLst/>
                </a:prstGeom>
                <a:pattFill prst="smGrid">
                  <a:fgClr>
                    <a:srgbClr val="336600"/>
                  </a:fgClr>
                  <a:bgClr>
                    <a:srgbClr val="FFFFFF"/>
                  </a:bgClr>
                </a:pattFill>
                <a:ln w="19050">
                  <a:solidFill>
                    <a:srgbClr val="336600"/>
                  </a:solidFill>
                  <a:miter lim="800000"/>
                  <a:headEnd/>
                  <a:tailEnd/>
                </a:ln>
              </p:spPr>
              <p:txBody>
                <a:bodyPr wrap="none" anchor="ctr"/>
                <a:lstStyle/>
                <a:p>
                  <a:endParaRPr kumimoji="0" lang="ko-KR" altLang="en-US">
                    <a:latin typeface="Arial Narrow" pitchFamily="34" charset="0"/>
                    <a:ea typeface="굴림" charset="-127"/>
                  </a:endParaRPr>
                </a:p>
              </p:txBody>
            </p:sp>
          </p:grpSp>
        </p:grpSp>
        <p:sp>
          <p:nvSpPr>
            <p:cNvPr id="12" name="AutoShape 24"/>
            <p:cNvSpPr>
              <a:spLocks noChangeArrowheads="1"/>
            </p:cNvSpPr>
            <p:nvPr/>
          </p:nvSpPr>
          <p:spPr bwMode="auto">
            <a:xfrm rot="16200000" flipV="1">
              <a:off x="456" y="1890"/>
              <a:ext cx="96" cy="240"/>
            </a:xfrm>
            <a:prstGeom prst="flowChartDelay">
              <a:avLst/>
            </a:prstGeom>
            <a:solidFill>
              <a:srgbClr val="FF5050"/>
            </a:solidFill>
            <a:ln w="38100">
              <a:noFill/>
              <a:miter lim="800000"/>
              <a:headEnd/>
              <a:tailEnd/>
            </a:ln>
          </p:spPr>
          <p:txBody>
            <a:bodyPr wrap="none" anchor="ctr"/>
            <a:lstStyle/>
            <a:p>
              <a:endParaRPr kumimoji="0" lang="ko-KR" altLang="en-US">
                <a:latin typeface="Arial Narrow" pitchFamily="34" charset="0"/>
                <a:ea typeface="굴림" charset="-127"/>
              </a:endParaRPr>
            </a:p>
          </p:txBody>
        </p:sp>
        <p:sp>
          <p:nvSpPr>
            <p:cNvPr id="13" name="AutoShape 25"/>
            <p:cNvSpPr>
              <a:spLocks noChangeArrowheads="1"/>
            </p:cNvSpPr>
            <p:nvPr/>
          </p:nvSpPr>
          <p:spPr bwMode="auto">
            <a:xfrm rot="5400000">
              <a:off x="456" y="1716"/>
              <a:ext cx="96" cy="240"/>
            </a:xfrm>
            <a:prstGeom prst="flowChartDelay">
              <a:avLst/>
            </a:prstGeom>
            <a:solidFill>
              <a:srgbClr val="FF5050"/>
            </a:solidFill>
            <a:ln w="38100">
              <a:noFill/>
              <a:miter lim="800000"/>
              <a:headEnd/>
              <a:tailEnd/>
            </a:ln>
          </p:spPr>
          <p:txBody>
            <a:bodyPr wrap="none" anchor="ctr"/>
            <a:lstStyle/>
            <a:p>
              <a:endParaRPr kumimoji="0" lang="ko-KR" altLang="en-US">
                <a:latin typeface="Arial Narrow" pitchFamily="34" charset="0"/>
                <a:ea typeface="굴림" charset="-127"/>
              </a:endParaRPr>
            </a:p>
          </p:txBody>
        </p:sp>
      </p:grpSp>
      <p:sp>
        <p:nvSpPr>
          <p:cNvPr id="33" name="Text Box 27"/>
          <p:cNvSpPr txBox="1">
            <a:spLocks noChangeArrowheads="1"/>
          </p:cNvSpPr>
          <p:nvPr/>
        </p:nvSpPr>
        <p:spPr bwMode="auto">
          <a:xfrm>
            <a:off x="1912044" y="5080794"/>
            <a:ext cx="1553630" cy="369332"/>
          </a:xfrm>
          <a:prstGeom prst="rect">
            <a:avLst/>
          </a:prstGeom>
          <a:noFill/>
          <a:ln w="9525">
            <a:noFill/>
            <a:miter lim="800000"/>
            <a:headEnd/>
            <a:tailEnd/>
          </a:ln>
        </p:spPr>
        <p:txBody>
          <a:bodyPr wrap="none">
            <a:spAutoFit/>
          </a:bodyPr>
          <a:lstStyle/>
          <a:p>
            <a:r>
              <a:rPr kumimoji="0" lang="nl-BE" altLang="ko-KR" dirty="0">
                <a:latin typeface="Arial Narrow" pitchFamily="34" charset="0"/>
                <a:ea typeface="굴림" charset="-127"/>
                <a:cs typeface="Arial" charset="0"/>
              </a:rPr>
              <a:t>Epicardial </a:t>
            </a:r>
            <a:r>
              <a:rPr kumimoji="0" lang="nl-BE" altLang="ko-KR" dirty="0" smtClean="0">
                <a:latin typeface="Arial Narrow" pitchFamily="34" charset="0"/>
                <a:ea typeface="굴림" charset="-127"/>
                <a:cs typeface="Arial" charset="0"/>
              </a:rPr>
              <a:t>artery</a:t>
            </a:r>
            <a:endParaRPr kumimoji="0" lang="nl-NL" altLang="ko-KR" dirty="0">
              <a:latin typeface="Arial Narrow" pitchFamily="34" charset="0"/>
              <a:ea typeface="굴림" charset="-127"/>
              <a:cs typeface="Arial" charset="0"/>
            </a:endParaRPr>
          </a:p>
        </p:txBody>
      </p:sp>
      <p:sp>
        <p:nvSpPr>
          <p:cNvPr id="34" name="Text Box 28"/>
          <p:cNvSpPr txBox="1">
            <a:spLocks noChangeArrowheads="1"/>
          </p:cNvSpPr>
          <p:nvPr/>
        </p:nvSpPr>
        <p:spPr bwMode="auto">
          <a:xfrm>
            <a:off x="5412749" y="4648994"/>
            <a:ext cx="1721946" cy="369332"/>
          </a:xfrm>
          <a:prstGeom prst="rect">
            <a:avLst/>
          </a:prstGeom>
          <a:noFill/>
          <a:ln w="9525">
            <a:noFill/>
            <a:miter lim="800000"/>
            <a:headEnd/>
            <a:tailEnd/>
          </a:ln>
        </p:spPr>
        <p:txBody>
          <a:bodyPr wrap="none">
            <a:spAutoFit/>
          </a:bodyPr>
          <a:lstStyle/>
          <a:p>
            <a:r>
              <a:rPr kumimoji="0" lang="nl-BE" altLang="ko-KR" dirty="0">
                <a:latin typeface="Arial Narrow" pitchFamily="34" charset="0"/>
                <a:ea typeface="굴림" charset="-127"/>
                <a:cs typeface="Arial" charset="0"/>
              </a:rPr>
              <a:t>Microvascular </a:t>
            </a:r>
            <a:r>
              <a:rPr kumimoji="0" lang="nl-BE" altLang="ko-KR" dirty="0" smtClean="0">
                <a:latin typeface="Arial Narrow" pitchFamily="34" charset="0"/>
                <a:ea typeface="굴림" charset="-127"/>
                <a:cs typeface="Arial" charset="0"/>
              </a:rPr>
              <a:t>bed</a:t>
            </a:r>
            <a:endParaRPr kumimoji="0" lang="nl-NL" altLang="ko-KR" dirty="0">
              <a:latin typeface="Arial Narrow" pitchFamily="34" charset="0"/>
              <a:ea typeface="굴림" charset="-127"/>
              <a:cs typeface="Arial" charset="0"/>
            </a:endParaRPr>
          </a:p>
        </p:txBody>
      </p:sp>
      <p:sp>
        <p:nvSpPr>
          <p:cNvPr id="35" name="아래쪽 화살표 34"/>
          <p:cNvSpPr/>
          <p:nvPr/>
        </p:nvSpPr>
        <p:spPr>
          <a:xfrm>
            <a:off x="2497831" y="4217194"/>
            <a:ext cx="357188" cy="715963"/>
          </a:xfrm>
          <a:prstGeom prst="downArrow">
            <a:avLst/>
          </a:prstGeom>
          <a:solidFill>
            <a:srgbClr val="FF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err="1">
              <a:solidFill>
                <a:schemeClr val="tx1"/>
              </a:solidFill>
              <a:latin typeface="Arial" pitchFamily="34" charset="0"/>
              <a:cs typeface="Arial" pitchFamily="34" charset="0"/>
            </a:endParaRPr>
          </a:p>
        </p:txBody>
      </p:sp>
      <p:sp>
        <p:nvSpPr>
          <p:cNvPr id="36" name="아래쪽 화살표 35"/>
          <p:cNvSpPr/>
          <p:nvPr/>
        </p:nvSpPr>
        <p:spPr>
          <a:xfrm>
            <a:off x="6098281" y="4144169"/>
            <a:ext cx="357188" cy="428625"/>
          </a:xfrm>
          <a:prstGeom prst="downArrow">
            <a:avLst/>
          </a:prstGeom>
          <a:solidFill>
            <a:schemeClr val="accent3">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err="1">
              <a:solidFill>
                <a:schemeClr val="tx1"/>
              </a:solidFill>
              <a:latin typeface="Arial" pitchFamily="34" charset="0"/>
              <a:cs typeface="Arial" pitchFamily="34" charset="0"/>
            </a:endParaRPr>
          </a:p>
        </p:txBody>
      </p:sp>
      <p:sp>
        <p:nvSpPr>
          <p:cNvPr id="37" name="타원 36"/>
          <p:cNvSpPr>
            <a:spLocks noChangeAspect="1"/>
          </p:cNvSpPr>
          <p:nvPr/>
        </p:nvSpPr>
        <p:spPr>
          <a:xfrm>
            <a:off x="4964402" y="1660057"/>
            <a:ext cx="684000" cy="684000"/>
          </a:xfrm>
          <a:prstGeom prst="ellipse">
            <a:avLst/>
          </a:prstGeom>
          <a:no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내용 개체 틀 2"/>
          <p:cNvSpPr txBox="1">
            <a:spLocks/>
          </p:cNvSpPr>
          <p:nvPr/>
        </p:nvSpPr>
        <p:spPr>
          <a:xfrm>
            <a:off x="205116" y="1024136"/>
            <a:ext cx="8750340" cy="1468760"/>
          </a:xfrm>
          <a:prstGeom prst="rect">
            <a:avLst/>
          </a:prstGeom>
        </p:spPr>
        <p:txBody>
          <a:bodyPr>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2400" b="1" dirty="0" smtClean="0">
                <a:solidFill>
                  <a:srgbClr val="002060"/>
                </a:solidFill>
                <a:latin typeface="Arial Narrow" pitchFamily="34" charset="0"/>
              </a:rPr>
              <a:t>Dual Mechanism of Action as Hyperemic Agents</a:t>
            </a:r>
            <a:endParaRPr lang="en-US" altLang="ko-KR" sz="2000" b="1" dirty="0" smtClean="0">
              <a:solidFill>
                <a:srgbClr val="002060"/>
              </a:solidFill>
              <a:latin typeface="Arial Narrow" pitchFamily="34" charset="0"/>
            </a:endParaRPr>
          </a:p>
        </p:txBody>
      </p:sp>
      <p:pic>
        <p:nvPicPr>
          <p:cNvPr id="4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58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33" grpId="0"/>
      <p:bldP spid="34" grpId="0"/>
      <p:bldP spid="35"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
          <p:cNvGraphicFramePr>
            <a:graphicFrameLocks noGrp="1"/>
          </p:cNvGraphicFramePr>
          <p:nvPr>
            <p:extLst>
              <p:ext uri="{D42A27DB-BD31-4B8C-83A1-F6EECF244321}">
                <p14:modId xmlns:p14="http://schemas.microsoft.com/office/powerpoint/2010/main" val="879279305"/>
              </p:ext>
            </p:extLst>
          </p:nvPr>
        </p:nvGraphicFramePr>
        <p:xfrm>
          <a:off x="457200" y="2060848"/>
          <a:ext cx="8003234" cy="3042392"/>
        </p:xfrm>
        <a:graphic>
          <a:graphicData uri="http://schemas.openxmlformats.org/drawingml/2006/table">
            <a:tbl>
              <a:tblPr firstRow="1" firstCol="1" bandRow="1">
                <a:tableStyleId>{5C22544A-7EE6-4342-B048-85BDC9FD1C3A}</a:tableStyleId>
              </a:tblPr>
              <a:tblGrid>
                <a:gridCol w="1046132"/>
                <a:gridCol w="998649"/>
                <a:gridCol w="903982"/>
                <a:gridCol w="1883086"/>
                <a:gridCol w="1851849"/>
                <a:gridCol w="719747"/>
                <a:gridCol w="599789"/>
              </a:tblGrid>
              <a:tr h="390799">
                <a:tc rowSpan="2">
                  <a:txBody>
                    <a:bodyPr/>
                    <a:lstStyle/>
                    <a:p>
                      <a:pPr algn="ctr">
                        <a:spcAft>
                          <a:spcPts val="0"/>
                        </a:spcAft>
                      </a:pPr>
                      <a:r>
                        <a:rPr lang="en-US" sz="1200" kern="100" dirty="0">
                          <a:solidFill>
                            <a:schemeClr val="tx1"/>
                          </a:solidFill>
                          <a:effectLst/>
                          <a:latin typeface="Arial Narrow" panose="020B0606020202030204" pitchFamily="34" charset="0"/>
                        </a:rPr>
                        <a:t>Study</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200" kern="100">
                          <a:solidFill>
                            <a:schemeClr val="tx1"/>
                          </a:solidFill>
                          <a:effectLst/>
                          <a:latin typeface="Arial Narrow" panose="020B0606020202030204" pitchFamily="34" charset="0"/>
                        </a:rPr>
                        <a:t>Test (Vasodilator)</a:t>
                      </a:r>
                      <a:endParaRPr lang="ko-KR" sz="1200" kern="10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pPr latinLnBrk="1"/>
                      <a:endParaRPr lang="ko-KR" altLang="en-US"/>
                    </a:p>
                  </a:txBody>
                  <a:tcPr/>
                </a:tc>
                <a:tc rowSpan="2">
                  <a:txBody>
                    <a:bodyPr/>
                    <a:lstStyle/>
                    <a:p>
                      <a:pPr algn="ctr">
                        <a:spcAft>
                          <a:spcPts val="0"/>
                        </a:spcAft>
                      </a:pPr>
                      <a:r>
                        <a:rPr lang="en-US" sz="1200" kern="100">
                          <a:solidFill>
                            <a:schemeClr val="tx1"/>
                          </a:solidFill>
                          <a:effectLst/>
                          <a:latin typeface="Arial Narrow" panose="020B0606020202030204" pitchFamily="34" charset="0"/>
                        </a:rPr>
                        <a:t>Reference Method</a:t>
                      </a:r>
                      <a:endParaRPr lang="ko-KR" sz="1200" kern="10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200" kern="100">
                          <a:solidFill>
                            <a:schemeClr val="tx1"/>
                          </a:solidFill>
                          <a:effectLst/>
                          <a:latin typeface="Arial Narrow" panose="020B0606020202030204" pitchFamily="34" charset="0"/>
                        </a:rPr>
                        <a:t>Results</a:t>
                      </a:r>
                      <a:endParaRPr lang="ko-KR" sz="1200" kern="10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pPr latinLnBrk="1"/>
                      <a:endParaRPr lang="ko-KR" altLang="en-US"/>
                    </a:p>
                  </a:txBody>
                  <a:tcPr/>
                </a:tc>
                <a:tc rowSpan="2">
                  <a:txBody>
                    <a:bodyPr/>
                    <a:lstStyle/>
                    <a:p>
                      <a:pPr algn="ctr">
                        <a:spcAft>
                          <a:spcPts val="0"/>
                        </a:spcAft>
                      </a:pPr>
                      <a:r>
                        <a:rPr lang="en-US" sz="1200" kern="100" dirty="0">
                          <a:solidFill>
                            <a:schemeClr val="tx1"/>
                          </a:solidFill>
                          <a:effectLst/>
                          <a:latin typeface="Arial Narrow" panose="020B0606020202030204" pitchFamily="34" charset="0"/>
                        </a:rPr>
                        <a:t>p-value</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0799">
                <a:tc vMerge="1">
                  <a:txBody>
                    <a:bodyPr/>
                    <a:lstStyle/>
                    <a:p>
                      <a:pPr latinLnBrk="1"/>
                      <a:endParaRPr lang="ko-KR" altLang="en-US"/>
                    </a:p>
                  </a:txBody>
                  <a:tcPr/>
                </a:tc>
                <a:tc>
                  <a:txBody>
                    <a:bodyPr/>
                    <a:lstStyle/>
                    <a:p>
                      <a:pPr algn="ctr">
                        <a:spcAft>
                          <a:spcPts val="0"/>
                        </a:spcAft>
                      </a:pPr>
                      <a:r>
                        <a:rPr lang="en-US" sz="1200" kern="100">
                          <a:solidFill>
                            <a:schemeClr val="tx1"/>
                          </a:solidFill>
                          <a:effectLst/>
                          <a:latin typeface="Arial Narrow" panose="020B0606020202030204" pitchFamily="34" charset="0"/>
                        </a:rPr>
                        <a:t>Route</a:t>
                      </a:r>
                      <a:endParaRPr lang="ko-KR" sz="1200" kern="10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kern="100">
                          <a:solidFill>
                            <a:schemeClr val="tx1"/>
                          </a:solidFill>
                          <a:effectLst/>
                          <a:latin typeface="Arial Narrow" panose="020B0606020202030204" pitchFamily="34" charset="0"/>
                        </a:rPr>
                        <a:t>Dose</a:t>
                      </a:r>
                      <a:endParaRPr lang="ko-KR" sz="1200" kern="10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pPr latinLnBrk="1"/>
                      <a:endParaRPr lang="ko-KR" altLang="en-US"/>
                    </a:p>
                  </a:txBody>
                  <a:tcPr/>
                </a:tc>
                <a:tc>
                  <a:txBody>
                    <a:bodyPr/>
                    <a:lstStyle/>
                    <a:p>
                      <a:pPr algn="ctr">
                        <a:spcAft>
                          <a:spcPts val="0"/>
                        </a:spcAft>
                      </a:pPr>
                      <a:r>
                        <a:rPr lang="en-US" sz="1200" kern="100">
                          <a:solidFill>
                            <a:schemeClr val="tx1"/>
                          </a:solidFill>
                          <a:effectLst/>
                          <a:latin typeface="Arial Narrow" panose="020B0606020202030204" pitchFamily="34" charset="0"/>
                        </a:rPr>
                        <a:t>Test</a:t>
                      </a:r>
                      <a:endParaRPr lang="ko-KR" sz="1200" kern="10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kern="100" dirty="0">
                          <a:solidFill>
                            <a:schemeClr val="tx1"/>
                          </a:solidFill>
                          <a:effectLst/>
                          <a:latin typeface="Arial Narrow" panose="020B0606020202030204" pitchFamily="34" charset="0"/>
                        </a:rPr>
                        <a:t>Reference</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vMerge="1">
                  <a:txBody>
                    <a:bodyPr/>
                    <a:lstStyle/>
                    <a:p>
                      <a:pPr latinLnBrk="1"/>
                      <a:endParaRPr lang="ko-KR" altLang="en-US"/>
                    </a:p>
                  </a:txBody>
                  <a:tcPr/>
                </a:tc>
              </a:tr>
              <a:tr h="753598">
                <a:tc>
                  <a:txBody>
                    <a:bodyPr/>
                    <a:lstStyle/>
                    <a:p>
                      <a:pPr algn="ctr">
                        <a:spcAft>
                          <a:spcPts val="0"/>
                        </a:spcAft>
                        <a:tabLst>
                          <a:tab pos="335280" algn="l"/>
                        </a:tabLst>
                      </a:pPr>
                      <a:r>
                        <a:rPr lang="en-US" sz="1200" kern="100" dirty="0">
                          <a:solidFill>
                            <a:schemeClr val="tx1"/>
                          </a:solidFill>
                          <a:effectLst/>
                          <a:latin typeface="Arial Narrow" panose="020B0606020202030204" pitchFamily="34" charset="0"/>
                        </a:rPr>
                        <a:t>Jang et al</a:t>
                      </a:r>
                      <a:r>
                        <a:rPr lang="en-US" sz="1200" kern="100" dirty="0" smtClean="0">
                          <a:solidFill>
                            <a:schemeClr val="tx1"/>
                          </a:solidFill>
                          <a:effectLst/>
                          <a:latin typeface="Arial Narrow" panose="020B0606020202030204" pitchFamily="34" charset="0"/>
                        </a:rPr>
                        <a:t>.</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200" kern="100" dirty="0">
                          <a:solidFill>
                            <a:schemeClr val="tx1"/>
                          </a:solidFill>
                          <a:effectLst/>
                          <a:latin typeface="Arial Narrow" panose="020B0606020202030204" pitchFamily="34" charset="0"/>
                        </a:rPr>
                        <a:t>IC bolus</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200" kern="100">
                          <a:solidFill>
                            <a:schemeClr val="tx1"/>
                          </a:solidFill>
                          <a:effectLst/>
                          <a:latin typeface="Arial Narrow" panose="020B0606020202030204" pitchFamily="34" charset="0"/>
                        </a:rPr>
                        <a:t>2 mg</a:t>
                      </a:r>
                      <a:endParaRPr lang="ko-KR" sz="1200" kern="10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200" kern="100">
                          <a:solidFill>
                            <a:schemeClr val="tx1"/>
                          </a:solidFill>
                          <a:effectLst/>
                          <a:latin typeface="Arial Narrow" panose="020B0606020202030204" pitchFamily="34" charset="0"/>
                        </a:rPr>
                        <a:t>IV AD 140 ug/kg/min</a:t>
                      </a:r>
                      <a:endParaRPr lang="ko-KR" sz="1200" kern="10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200" kern="100" dirty="0">
                          <a:solidFill>
                            <a:schemeClr val="tx1"/>
                          </a:solidFill>
                          <a:effectLst/>
                          <a:latin typeface="Arial Narrow" panose="020B0606020202030204" pitchFamily="34" charset="0"/>
                        </a:rPr>
                        <a:t>0.82 ± 0.09</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200" kern="100">
                          <a:solidFill>
                            <a:schemeClr val="tx1"/>
                          </a:solidFill>
                          <a:effectLst/>
                          <a:latin typeface="Arial Narrow" panose="020B0606020202030204" pitchFamily="34" charset="0"/>
                        </a:rPr>
                        <a:t>0.82 ± 0.10</a:t>
                      </a:r>
                      <a:endParaRPr lang="ko-KR" sz="1200" kern="10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spcAft>
                          <a:spcPts val="0"/>
                        </a:spcAft>
                      </a:pPr>
                      <a:r>
                        <a:rPr lang="en-US" sz="1200" kern="100" dirty="0">
                          <a:solidFill>
                            <a:schemeClr val="tx1"/>
                          </a:solidFill>
                          <a:effectLst/>
                          <a:latin typeface="Arial Narrow" panose="020B0606020202030204" pitchFamily="34" charset="0"/>
                        </a:rPr>
                        <a:t>0.180</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753598">
                <a:tc>
                  <a:txBody>
                    <a:bodyPr/>
                    <a:lstStyle/>
                    <a:p>
                      <a:pPr algn="ctr">
                        <a:spcAft>
                          <a:spcPts val="0"/>
                        </a:spcAft>
                        <a:tabLst>
                          <a:tab pos="335280" algn="l"/>
                        </a:tabLst>
                      </a:pPr>
                      <a:r>
                        <a:rPr lang="en-US" sz="1200" kern="100" dirty="0">
                          <a:solidFill>
                            <a:schemeClr val="tx1"/>
                          </a:solidFill>
                          <a:effectLst/>
                          <a:latin typeface="Arial Narrow" panose="020B0606020202030204" pitchFamily="34" charset="0"/>
                        </a:rPr>
                        <a:t>Lee et al</a:t>
                      </a:r>
                      <a:r>
                        <a:rPr lang="en-US" sz="1200" kern="100" dirty="0" smtClean="0">
                          <a:solidFill>
                            <a:schemeClr val="tx1"/>
                          </a:solidFill>
                          <a:effectLst/>
                          <a:latin typeface="Arial Narrow" panose="020B0606020202030204" pitchFamily="34" charset="0"/>
                        </a:rPr>
                        <a:t>.</a:t>
                      </a:r>
                    </a:p>
                    <a:p>
                      <a:pPr algn="ctr">
                        <a:spcAft>
                          <a:spcPts val="0"/>
                        </a:spcAft>
                        <a:tabLst>
                          <a:tab pos="335280" algn="l"/>
                        </a:tabLst>
                      </a:pPr>
                      <a:r>
                        <a:rPr lang="en-US" altLang="ko-KR" sz="1200" kern="100" dirty="0" smtClean="0">
                          <a:solidFill>
                            <a:schemeClr val="tx1"/>
                          </a:solidFill>
                          <a:effectLst/>
                          <a:latin typeface="Arial Narrow" panose="020B0606020202030204" pitchFamily="34" charset="0"/>
                          <a:ea typeface="맑은 고딕"/>
                          <a:cs typeface="Times New Roman"/>
                        </a:rPr>
                        <a:t>(Pooled</a:t>
                      </a:r>
                      <a:r>
                        <a:rPr lang="en-US" altLang="ko-KR" sz="1200" kern="100" baseline="0" dirty="0" smtClean="0">
                          <a:solidFill>
                            <a:schemeClr val="tx1"/>
                          </a:solidFill>
                          <a:effectLst/>
                          <a:latin typeface="Arial Narrow" panose="020B0606020202030204" pitchFamily="34" charset="0"/>
                          <a:ea typeface="맑은 고딕"/>
                          <a:cs typeface="Times New Roman"/>
                        </a:rPr>
                        <a:t> Analysis)</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R w="12700" cap="flat" cmpd="sng" algn="ctr">
                      <a:noFill/>
                      <a:prstDash val="solid"/>
                      <a:round/>
                      <a:headEnd type="none" w="med" len="med"/>
                      <a:tailEnd type="none" w="med" len="med"/>
                    </a:lnR>
                    <a:noFill/>
                  </a:tcPr>
                </a:tc>
                <a:tc>
                  <a:txBody>
                    <a:bodyPr/>
                    <a:lstStyle/>
                    <a:p>
                      <a:pPr algn="ctr">
                        <a:spcAft>
                          <a:spcPts val="0"/>
                        </a:spcAft>
                      </a:pPr>
                      <a:r>
                        <a:rPr lang="en-US" sz="1200" kern="100" dirty="0">
                          <a:solidFill>
                            <a:schemeClr val="tx1"/>
                          </a:solidFill>
                          <a:effectLst/>
                          <a:latin typeface="Arial Narrow" panose="020B0606020202030204" pitchFamily="34" charset="0"/>
                        </a:rPr>
                        <a:t>IC bolus</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spcAft>
                          <a:spcPts val="0"/>
                        </a:spcAft>
                      </a:pPr>
                      <a:r>
                        <a:rPr lang="en-US" sz="1200" kern="100" dirty="0">
                          <a:solidFill>
                            <a:schemeClr val="tx1"/>
                          </a:solidFill>
                          <a:effectLst/>
                          <a:latin typeface="Arial Narrow" panose="020B0606020202030204" pitchFamily="34" charset="0"/>
                        </a:rPr>
                        <a:t>2 mg</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spcAft>
                          <a:spcPts val="0"/>
                        </a:spcAft>
                      </a:pPr>
                      <a:r>
                        <a:rPr lang="en-US" sz="1200" kern="100" dirty="0">
                          <a:solidFill>
                            <a:schemeClr val="tx1"/>
                          </a:solidFill>
                          <a:effectLst/>
                          <a:latin typeface="Arial Narrow" panose="020B0606020202030204" pitchFamily="34" charset="0"/>
                        </a:rPr>
                        <a:t>IV AD 140 ug/kg/min</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gridSpan="3">
                  <a:txBody>
                    <a:bodyPr/>
                    <a:lstStyle/>
                    <a:p>
                      <a:pPr algn="ctr">
                        <a:spcAft>
                          <a:spcPts val="0"/>
                        </a:spcAft>
                      </a:pPr>
                      <a:r>
                        <a:rPr lang="en-US" sz="1200" kern="100" dirty="0">
                          <a:solidFill>
                            <a:schemeClr val="tx1"/>
                          </a:solidFill>
                          <a:effectLst/>
                          <a:latin typeface="Arial Narrow" panose="020B0606020202030204" pitchFamily="34" charset="0"/>
                        </a:rPr>
                        <a:t>Overall agreement = 90.8 %, </a:t>
                      </a:r>
                      <a:endParaRPr lang="en-US" sz="1200" kern="100" dirty="0" smtClean="0">
                        <a:solidFill>
                          <a:schemeClr val="tx1"/>
                        </a:solidFill>
                        <a:effectLst/>
                        <a:latin typeface="Arial Narrow" panose="020B0606020202030204" pitchFamily="34" charset="0"/>
                      </a:endParaRPr>
                    </a:p>
                    <a:p>
                      <a:pPr algn="ctr">
                        <a:spcAft>
                          <a:spcPts val="0"/>
                        </a:spcAft>
                      </a:pPr>
                      <a:r>
                        <a:rPr lang="en-US" sz="1200" kern="100" dirty="0" smtClean="0">
                          <a:solidFill>
                            <a:schemeClr val="tx1"/>
                          </a:solidFill>
                          <a:effectLst/>
                          <a:latin typeface="Arial Narrow" panose="020B0606020202030204" pitchFamily="34" charset="0"/>
                        </a:rPr>
                        <a:t>Cohen’s </a:t>
                      </a:r>
                      <a:r>
                        <a:rPr lang="en-US" sz="1200" kern="100" dirty="0">
                          <a:solidFill>
                            <a:schemeClr val="tx1"/>
                          </a:solidFill>
                          <a:effectLst/>
                          <a:latin typeface="Arial Narrow" panose="020B0606020202030204" pitchFamily="34" charset="0"/>
                        </a:rPr>
                        <a:t>Kappa = 0.814, </a:t>
                      </a:r>
                      <a:r>
                        <a:rPr lang="en-US" sz="1200" kern="100" dirty="0" smtClean="0">
                          <a:solidFill>
                            <a:schemeClr val="tx1"/>
                          </a:solidFill>
                          <a:effectLst/>
                          <a:latin typeface="Arial Narrow" panose="020B0606020202030204" pitchFamily="34" charset="0"/>
                        </a:rPr>
                        <a:t>p </a:t>
                      </a:r>
                      <a:r>
                        <a:rPr lang="en-US" sz="1200" kern="100" dirty="0">
                          <a:solidFill>
                            <a:schemeClr val="tx1"/>
                          </a:solidFill>
                          <a:effectLst/>
                          <a:latin typeface="Arial Narrow" panose="020B0606020202030204" pitchFamily="34" charset="0"/>
                        </a:rPr>
                        <a:t>&lt; 0.001</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noFill/>
                  </a:tcPr>
                </a:tc>
                <a:tc hMerge="1">
                  <a:txBody>
                    <a:bodyPr/>
                    <a:lstStyle/>
                    <a:p>
                      <a:pPr latinLnBrk="1"/>
                      <a:endParaRPr lang="ko-KR" altLang="en-US"/>
                    </a:p>
                  </a:txBody>
                  <a:tcPr/>
                </a:tc>
                <a:tc hMerge="1">
                  <a:txBody>
                    <a:bodyPr/>
                    <a:lstStyle/>
                    <a:p>
                      <a:pPr latinLnBrk="1"/>
                      <a:endParaRPr lang="ko-KR" altLang="en-US"/>
                    </a:p>
                  </a:txBody>
                  <a:tcPr/>
                </a:tc>
              </a:tr>
              <a:tr h="753598">
                <a:tc>
                  <a:txBody>
                    <a:bodyPr/>
                    <a:lstStyle/>
                    <a:p>
                      <a:pPr algn="ctr">
                        <a:spcAft>
                          <a:spcPts val="0"/>
                        </a:spcAft>
                        <a:tabLst>
                          <a:tab pos="335280" algn="l"/>
                        </a:tabLst>
                      </a:pPr>
                      <a:r>
                        <a:rPr lang="en-US" sz="1200" kern="100" dirty="0">
                          <a:solidFill>
                            <a:schemeClr val="tx1"/>
                          </a:solidFill>
                          <a:effectLst/>
                          <a:latin typeface="Arial Narrow" panose="020B0606020202030204" pitchFamily="34" charset="0"/>
                        </a:rPr>
                        <a:t>Lim et al</a:t>
                      </a:r>
                      <a:r>
                        <a:rPr lang="en-US" sz="1200" kern="100" dirty="0" smtClean="0">
                          <a:solidFill>
                            <a:schemeClr val="tx1"/>
                          </a:solidFill>
                          <a:effectLst/>
                          <a:latin typeface="Arial Narrow" panose="020B0606020202030204" pitchFamily="34" charset="0"/>
                        </a:rPr>
                        <a:t>.</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kern="100" dirty="0">
                          <a:solidFill>
                            <a:schemeClr val="tx1"/>
                          </a:solidFill>
                          <a:effectLst/>
                          <a:latin typeface="Arial Narrow" panose="020B0606020202030204" pitchFamily="34" charset="0"/>
                        </a:rPr>
                        <a:t>IC bolus</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kern="100">
                          <a:solidFill>
                            <a:schemeClr val="tx1"/>
                          </a:solidFill>
                          <a:effectLst/>
                          <a:latin typeface="Arial Narrow" panose="020B0606020202030204" pitchFamily="34" charset="0"/>
                        </a:rPr>
                        <a:t>2 mg</a:t>
                      </a:r>
                      <a:endParaRPr lang="ko-KR" sz="1200" kern="10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kern="100" dirty="0">
                          <a:solidFill>
                            <a:schemeClr val="tx1"/>
                          </a:solidFill>
                          <a:effectLst/>
                          <a:latin typeface="Arial Narrow" panose="020B0606020202030204" pitchFamily="34" charset="0"/>
                        </a:rPr>
                        <a:t>IV AD 140 ug/kg/min</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3">
                  <a:txBody>
                    <a:bodyPr/>
                    <a:lstStyle/>
                    <a:p>
                      <a:pPr algn="ctr">
                        <a:spcAft>
                          <a:spcPts val="0"/>
                        </a:spcAft>
                      </a:pPr>
                      <a:r>
                        <a:rPr lang="en-US" sz="1200" kern="100" dirty="0">
                          <a:solidFill>
                            <a:schemeClr val="tx1"/>
                          </a:solidFill>
                          <a:effectLst/>
                          <a:latin typeface="Arial Narrow" panose="020B0606020202030204" pitchFamily="34" charset="0"/>
                        </a:rPr>
                        <a:t>Overall agreement = 91.2 %, </a:t>
                      </a:r>
                      <a:endParaRPr lang="en-US" sz="1200" kern="100" dirty="0" smtClean="0">
                        <a:solidFill>
                          <a:schemeClr val="tx1"/>
                        </a:solidFill>
                        <a:effectLst/>
                        <a:latin typeface="Arial Narrow" panose="020B0606020202030204" pitchFamily="34" charset="0"/>
                      </a:endParaRPr>
                    </a:p>
                    <a:p>
                      <a:pPr algn="ctr">
                        <a:spcAft>
                          <a:spcPts val="0"/>
                        </a:spcAft>
                      </a:pPr>
                      <a:r>
                        <a:rPr lang="en-US" sz="1200" kern="100" dirty="0" smtClean="0">
                          <a:solidFill>
                            <a:schemeClr val="tx1"/>
                          </a:solidFill>
                          <a:effectLst/>
                          <a:latin typeface="Arial Narrow" panose="020B0606020202030204" pitchFamily="34" charset="0"/>
                        </a:rPr>
                        <a:t>Cohen’s </a:t>
                      </a:r>
                      <a:r>
                        <a:rPr lang="en-US" sz="1200" kern="100" dirty="0">
                          <a:solidFill>
                            <a:schemeClr val="tx1"/>
                          </a:solidFill>
                          <a:effectLst/>
                          <a:latin typeface="Arial Narrow" panose="020B0606020202030204" pitchFamily="34" charset="0"/>
                        </a:rPr>
                        <a:t>Kappa = 0.817, </a:t>
                      </a:r>
                      <a:r>
                        <a:rPr lang="en-US" sz="1200" kern="100" dirty="0" smtClean="0">
                          <a:solidFill>
                            <a:schemeClr val="tx1"/>
                          </a:solidFill>
                          <a:effectLst/>
                          <a:latin typeface="Arial Narrow" panose="020B0606020202030204" pitchFamily="34" charset="0"/>
                        </a:rPr>
                        <a:t>p </a:t>
                      </a:r>
                      <a:r>
                        <a:rPr lang="en-US" sz="1200" kern="100" dirty="0">
                          <a:solidFill>
                            <a:schemeClr val="tx1"/>
                          </a:solidFill>
                          <a:effectLst/>
                          <a:latin typeface="Arial Narrow" panose="020B0606020202030204" pitchFamily="34" charset="0"/>
                        </a:rPr>
                        <a:t>&lt; 0.001</a:t>
                      </a:r>
                      <a:endParaRPr lang="ko-KR" sz="1200" kern="100" dirty="0">
                        <a:solidFill>
                          <a:schemeClr val="tx1"/>
                        </a:solidFill>
                        <a:effectLst/>
                        <a:latin typeface="Arial Narrow" panose="020B0606020202030204" pitchFamily="34" charset="0"/>
                        <a:ea typeface="맑은 고딕"/>
                        <a:cs typeface="Times New Roman"/>
                      </a:endParaRPr>
                    </a:p>
                  </a:txBody>
                  <a:tcPr marL="51599" marR="51599" marT="0" marB="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hMerge="1">
                  <a:txBody>
                    <a:bodyPr/>
                    <a:lstStyle/>
                    <a:p>
                      <a:pPr latinLnBrk="1"/>
                      <a:endParaRPr lang="ko-KR" altLang="en-US"/>
                    </a:p>
                  </a:txBody>
                  <a:tcPr/>
                </a:tc>
                <a:tc hMerge="1">
                  <a:txBody>
                    <a:bodyPr/>
                    <a:lstStyle/>
                    <a:p>
                      <a:pPr latinLnBrk="1"/>
                      <a:endParaRPr lang="ko-KR" altLang="en-US"/>
                    </a:p>
                  </a:txBody>
                  <a:tcPr/>
                </a:tc>
              </a:tr>
            </a:tbl>
          </a:graphicData>
        </a:graphic>
      </p:graphicFrame>
      <p:sp>
        <p:nvSpPr>
          <p:cNvPr id="3"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Nicorandil (</a:t>
            </a:r>
            <a:r>
              <a:rPr kumimoji="0" lang="en-US" altLang="ko-KR" sz="3200" b="1" dirty="0" err="1" smtClean="0">
                <a:solidFill>
                  <a:srgbClr val="002060"/>
                </a:solidFill>
                <a:latin typeface="Arial Narrow" panose="020B0606020202030204" pitchFamily="34" charset="0"/>
              </a:rPr>
              <a:t>Sigmart</a:t>
            </a:r>
            <a:r>
              <a:rPr kumimoji="0" lang="en-US" altLang="ko-KR" sz="3200" b="1" dirty="0" smtClean="0">
                <a:solidFill>
                  <a:srgbClr val="002060"/>
                </a:solidFill>
                <a:latin typeface="Arial Narrow" panose="020B0606020202030204" pitchFamily="34" charset="0"/>
              </a:rPr>
              <a:t>®)</a:t>
            </a:r>
            <a:endParaRPr kumimoji="0" lang="ko-KR" altLang="en-US" sz="2400" b="1" dirty="0">
              <a:solidFill>
                <a:srgbClr val="002060"/>
              </a:solidFill>
              <a:latin typeface="Arial Narrow" panose="020B0606020202030204" pitchFamily="34" charset="0"/>
            </a:endParaRPr>
          </a:p>
        </p:txBody>
      </p:sp>
      <p:sp>
        <p:nvSpPr>
          <p:cNvPr id="4" name="내용 개체 틀 2"/>
          <p:cNvSpPr txBox="1">
            <a:spLocks/>
          </p:cNvSpPr>
          <p:nvPr/>
        </p:nvSpPr>
        <p:spPr bwMode="auto">
          <a:xfrm>
            <a:off x="323528" y="1412776"/>
            <a:ext cx="872331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atinLnBrk="0"/>
            <a:r>
              <a:rPr lang="en-US" altLang="ko-KR" sz="2000" b="1" dirty="0" smtClean="0">
                <a:solidFill>
                  <a:srgbClr val="002060"/>
                </a:solidFill>
                <a:latin typeface="Arial Narrow" panose="020B0606020202030204" pitchFamily="34" charset="0"/>
              </a:rPr>
              <a:t>Intracoronary Bolus 2mg was evaluated in several studies</a:t>
            </a:r>
          </a:p>
        </p:txBody>
      </p:sp>
      <p:sp>
        <p:nvSpPr>
          <p:cNvPr id="5" name="ZoneTexte 1"/>
          <p:cNvSpPr txBox="1">
            <a:spLocks noChangeArrowheads="1"/>
          </p:cNvSpPr>
          <p:nvPr/>
        </p:nvSpPr>
        <p:spPr bwMode="auto">
          <a:xfrm>
            <a:off x="4231885" y="6616861"/>
            <a:ext cx="4913525" cy="246221"/>
          </a:xfrm>
          <a:prstGeom prst="rect">
            <a:avLst/>
          </a:prstGeom>
          <a:noFill/>
          <a:ln w="9525">
            <a:noFill/>
            <a:miter lim="800000"/>
            <a:headEnd/>
            <a:tailEnd/>
          </a:ln>
        </p:spPr>
        <p:txBody>
          <a:bodyPr wrap="none">
            <a:spAutoFit/>
          </a:bodyPr>
          <a:lstStyle/>
          <a:p>
            <a:pPr algn="r"/>
            <a:r>
              <a:rPr lang="fr-FR" sz="1000" b="1" dirty="0" smtClean="0">
                <a:latin typeface="Arial Narrow" pitchFamily="34" charset="0"/>
              </a:rPr>
              <a:t>Lee JM, Hwang D, Koo BK, Review of Physiologic assessment of Coronary Artery Disease 2016</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501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6444208" y="6629832"/>
            <a:ext cx="2699792" cy="246221"/>
          </a:xfrm>
          <a:prstGeom prst="rect">
            <a:avLst/>
          </a:prstGeom>
        </p:spPr>
        <p:txBody>
          <a:bodyPr wrap="square">
            <a:spAutoFit/>
          </a:bodyPr>
          <a:lstStyle/>
          <a:p>
            <a:pPr algn="r"/>
            <a:r>
              <a:rPr lang="en-US" altLang="ko-KR" sz="1000" b="1" dirty="0" smtClean="0">
                <a:latin typeface="Arial Narrow" pitchFamily="34" charset="0"/>
                <a:cs typeface="Arial" pitchFamily="34" charset="0"/>
              </a:rPr>
              <a:t>Jang HJ, Koo BK et al. EHJ 2013</a:t>
            </a:r>
          </a:p>
        </p:txBody>
      </p:sp>
      <p:sp>
        <p:nvSpPr>
          <p:cNvPr id="3"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Nicorandil (</a:t>
            </a:r>
            <a:r>
              <a:rPr kumimoji="0" lang="en-US" altLang="ko-KR" sz="3200" b="1" dirty="0" err="1" smtClean="0">
                <a:solidFill>
                  <a:srgbClr val="002060"/>
                </a:solidFill>
                <a:latin typeface="Arial Narrow" panose="020B0606020202030204" pitchFamily="34" charset="0"/>
              </a:rPr>
              <a:t>Sigmart</a:t>
            </a:r>
            <a:r>
              <a:rPr kumimoji="0" lang="en-US" altLang="ko-KR" sz="3200" b="1" dirty="0" smtClean="0">
                <a:solidFill>
                  <a:srgbClr val="002060"/>
                </a:solidFill>
                <a:latin typeface="Arial Narrow" panose="020B0606020202030204" pitchFamily="34" charset="0"/>
              </a:rPr>
              <a:t>®)</a:t>
            </a:r>
            <a:endParaRPr kumimoji="0" lang="ko-KR" altLang="en-US" sz="2400" b="1" dirty="0">
              <a:solidFill>
                <a:srgbClr val="002060"/>
              </a:solidFill>
              <a:latin typeface="Arial Narrow" panose="020B0606020202030204"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611560" y="2060848"/>
            <a:ext cx="3644288" cy="391559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283968" y="2060848"/>
            <a:ext cx="4683717" cy="3917250"/>
          </a:xfrm>
          <a:prstGeom prst="rect">
            <a:avLst/>
          </a:prstGeom>
          <a:noFill/>
          <a:ln w="9525">
            <a:noFill/>
            <a:miter lim="800000"/>
            <a:headEnd/>
            <a:tailEnd/>
          </a:ln>
        </p:spPr>
      </p:pic>
      <p:sp>
        <p:nvSpPr>
          <p:cNvPr id="7" name="내용 개체 틀 2"/>
          <p:cNvSpPr txBox="1">
            <a:spLocks/>
          </p:cNvSpPr>
          <p:nvPr/>
        </p:nvSpPr>
        <p:spPr>
          <a:xfrm>
            <a:off x="205116" y="1052736"/>
            <a:ext cx="8750340" cy="892696"/>
          </a:xfrm>
          <a:prstGeom prst="rect">
            <a:avLst/>
          </a:prstGeom>
        </p:spPr>
        <p:txBody>
          <a:bodyPr>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2000" b="1" dirty="0" smtClean="0">
                <a:solidFill>
                  <a:srgbClr val="002060"/>
                </a:solidFill>
                <a:latin typeface="Arial Narrow" pitchFamily="34" charset="0"/>
              </a:rPr>
              <a:t>210 Patients with Paired FFR measurement using </a:t>
            </a:r>
          </a:p>
          <a:p>
            <a:pPr marL="0" indent="0" algn="ctr">
              <a:buNone/>
            </a:pPr>
            <a:r>
              <a:rPr lang="en-US" altLang="ko-KR" sz="2000" b="1" dirty="0" smtClean="0">
                <a:solidFill>
                  <a:srgbClr val="002060"/>
                </a:solidFill>
                <a:latin typeface="Arial Narrow" pitchFamily="34" charset="0"/>
              </a:rPr>
              <a:t>IV adenosine and IC nicorandil</a:t>
            </a:r>
            <a:endParaRPr lang="en-US" altLang="ko-KR" sz="1800" b="1" dirty="0" smtClean="0">
              <a:solidFill>
                <a:srgbClr val="002060"/>
              </a:solidFill>
              <a:latin typeface="Arial Narrow" pitchFamily="34" charset="0"/>
            </a:endParaRPr>
          </a:p>
        </p:txBody>
      </p:sp>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512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7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2800" b="1" dirty="0" smtClean="0">
                <a:solidFill>
                  <a:srgbClr val="002060"/>
                </a:solidFill>
                <a:latin typeface="Arial Narrow" panose="020B0606020202030204" pitchFamily="34" charset="0"/>
              </a:rPr>
              <a:t>Ischemic Heart Disease</a:t>
            </a:r>
            <a:endParaRPr kumimoji="0" lang="ko-KR" altLang="en-US" sz="2800" b="1" dirty="0">
              <a:solidFill>
                <a:srgbClr val="002060"/>
              </a:solidFill>
              <a:latin typeface="Arial Narrow" panose="020B060602020203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97" y="1196752"/>
            <a:ext cx="4752528" cy="476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내용 개체 틀 2"/>
          <p:cNvSpPr txBox="1">
            <a:spLocks/>
          </p:cNvSpPr>
          <p:nvPr/>
        </p:nvSpPr>
        <p:spPr bwMode="auto">
          <a:xfrm>
            <a:off x="4788024" y="966301"/>
            <a:ext cx="3898776" cy="541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atinLnBrk="0"/>
            <a:r>
              <a:rPr kumimoji="0" lang="en-US" altLang="ko-KR" sz="2000" dirty="0" smtClean="0">
                <a:latin typeface="Arial Narrow" panose="020B0606020202030204" pitchFamily="34" charset="0"/>
              </a:rPr>
              <a:t>Coronary Arterial System is composed of three compartments</a:t>
            </a:r>
          </a:p>
          <a:p>
            <a:pPr latinLnBrk="0"/>
            <a:endParaRPr lang="en-US" altLang="ko-KR" sz="2000" dirty="0">
              <a:latin typeface="Arial Narrow" panose="020B0606020202030204" pitchFamily="34" charset="0"/>
            </a:endParaRPr>
          </a:p>
          <a:p>
            <a:pPr latinLnBrk="0"/>
            <a:r>
              <a:rPr kumimoji="0" lang="en-US" altLang="ko-KR" sz="2000" dirty="0" smtClean="0">
                <a:latin typeface="Arial Narrow" panose="020B0606020202030204" pitchFamily="34" charset="0"/>
              </a:rPr>
              <a:t>Any of these compartments fail to maintain sufficient O2, myocardial ischemia can occur.</a:t>
            </a:r>
          </a:p>
          <a:p>
            <a:pPr latinLnBrk="0"/>
            <a:endParaRPr lang="en-US" altLang="ko-KR" sz="2000" dirty="0">
              <a:latin typeface="Arial Narrow" panose="020B0606020202030204" pitchFamily="34" charset="0"/>
            </a:endParaRPr>
          </a:p>
          <a:p>
            <a:pPr latinLnBrk="0"/>
            <a:r>
              <a:rPr kumimoji="0" lang="en-US" altLang="ko-KR" sz="2000" b="1" dirty="0" smtClean="0">
                <a:latin typeface="Arial Narrow" panose="020B0606020202030204" pitchFamily="34" charset="0"/>
              </a:rPr>
              <a:t>Therefore, the presence of epicardial coronary stenosis is not always a “prerequisite” for the IHD.</a:t>
            </a:r>
          </a:p>
          <a:p>
            <a:pPr latinLnBrk="0"/>
            <a:endParaRPr kumimoji="0" lang="en-US" altLang="ko-KR" sz="2000" b="1" dirty="0" smtClean="0">
              <a:latin typeface="Arial Narrow" panose="020B0606020202030204" pitchFamily="34" charset="0"/>
            </a:endParaRPr>
          </a:p>
          <a:p>
            <a:pPr latinLnBrk="0"/>
            <a:r>
              <a:rPr lang="en-US" altLang="ko-KR" sz="2000" b="1" dirty="0" smtClean="0">
                <a:latin typeface="Arial Narrow" panose="020B0606020202030204" pitchFamily="34" charset="0"/>
              </a:rPr>
              <a:t>In order to properly select treatment target, evaluating the functional significance of epicardial stenosis is important.</a:t>
            </a:r>
            <a:endParaRPr kumimoji="0" lang="en-US" altLang="ko-KR" sz="2000" b="1" dirty="0" smtClean="0">
              <a:latin typeface="Arial Narrow" panose="020B0606020202030204" pitchFamily="34" charset="0"/>
            </a:endParaRPr>
          </a:p>
          <a:p>
            <a:pPr lvl="1" latinLnBrk="0">
              <a:buFont typeface="Wingdings" panose="05000000000000000000" pitchFamily="2" charset="2"/>
              <a:buChar char="§"/>
            </a:pPr>
            <a:endParaRPr kumimoji="0" lang="en-US" altLang="ko-KR" sz="1800" dirty="0" smtClean="0">
              <a:latin typeface="Arial Narrow" panose="020B0606020202030204" pitchFamily="34" charset="0"/>
            </a:endParaRPr>
          </a:p>
        </p:txBody>
      </p:sp>
      <p:sp>
        <p:nvSpPr>
          <p:cNvPr id="5" name="직사각형 4"/>
          <p:cNvSpPr/>
          <p:nvPr/>
        </p:nvSpPr>
        <p:spPr>
          <a:xfrm>
            <a:off x="1187624" y="1196752"/>
            <a:ext cx="352839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ZoneTexte 1"/>
          <p:cNvSpPr txBox="1">
            <a:spLocks noChangeArrowheads="1"/>
          </p:cNvSpPr>
          <p:nvPr/>
        </p:nvSpPr>
        <p:spPr bwMode="auto">
          <a:xfrm>
            <a:off x="7880514" y="6611779"/>
            <a:ext cx="1263486" cy="246221"/>
          </a:xfrm>
          <a:prstGeom prst="rect">
            <a:avLst/>
          </a:prstGeom>
          <a:noFill/>
          <a:ln w="9525">
            <a:noFill/>
            <a:miter lim="800000"/>
            <a:headEnd/>
            <a:tailEnd/>
          </a:ln>
        </p:spPr>
        <p:txBody>
          <a:bodyPr wrap="none">
            <a:spAutoFit/>
          </a:bodyPr>
          <a:lstStyle/>
          <a:p>
            <a:pPr algn="r"/>
            <a:r>
              <a:rPr lang="fr-FR" sz="1000" b="1" dirty="0" smtClean="0">
                <a:latin typeface="Arial Narrow" pitchFamily="34" charset="0"/>
              </a:rPr>
              <a:t>Crea et al. NEJM 2007</a:t>
            </a: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642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Nicorandil (</a:t>
            </a:r>
            <a:r>
              <a:rPr kumimoji="0" lang="en-US" altLang="ko-KR" sz="3200" b="1" dirty="0" err="1" smtClean="0">
                <a:solidFill>
                  <a:srgbClr val="002060"/>
                </a:solidFill>
                <a:latin typeface="Arial Narrow" panose="020B0606020202030204" pitchFamily="34" charset="0"/>
              </a:rPr>
              <a:t>Sigmart</a:t>
            </a:r>
            <a:r>
              <a:rPr kumimoji="0" lang="en-US" altLang="ko-KR" sz="3200" b="1" dirty="0" smtClean="0">
                <a:solidFill>
                  <a:srgbClr val="002060"/>
                </a:solidFill>
                <a:latin typeface="Arial Narrow" panose="020B0606020202030204" pitchFamily="34" charset="0"/>
              </a:rPr>
              <a:t>®)</a:t>
            </a:r>
          </a:p>
          <a:p>
            <a:pPr latinLnBrk="0"/>
            <a:r>
              <a:rPr lang="en-US" altLang="ko-KR" sz="2400" b="1" dirty="0" smtClean="0">
                <a:solidFill>
                  <a:srgbClr val="002060"/>
                </a:solidFill>
                <a:latin typeface="Arial Narrow" panose="020B0606020202030204" pitchFamily="34" charset="0"/>
              </a:rPr>
              <a:t>- Patient-level Pooled Analysis -</a:t>
            </a:r>
            <a:endParaRPr kumimoji="0" lang="ko-KR" altLang="en-US" sz="1800" b="1" dirty="0">
              <a:solidFill>
                <a:srgbClr val="002060"/>
              </a:solidFill>
              <a:latin typeface="Arial Narrow" panose="020B0606020202030204" pitchFamily="34" charset="0"/>
            </a:endParaRPr>
          </a:p>
        </p:txBody>
      </p:sp>
      <p:sp>
        <p:nvSpPr>
          <p:cNvPr id="24" name="직사각형 23"/>
          <p:cNvSpPr/>
          <p:nvPr/>
        </p:nvSpPr>
        <p:spPr>
          <a:xfrm>
            <a:off x="6444208" y="6629832"/>
            <a:ext cx="2699792" cy="246221"/>
          </a:xfrm>
          <a:prstGeom prst="rect">
            <a:avLst/>
          </a:prstGeom>
        </p:spPr>
        <p:txBody>
          <a:bodyPr wrap="square">
            <a:spAutoFit/>
          </a:bodyPr>
          <a:lstStyle/>
          <a:p>
            <a:pPr algn="r"/>
            <a:r>
              <a:rPr lang="en-US" altLang="ko-KR" sz="1000" b="1" dirty="0" smtClean="0">
                <a:latin typeface="Arial Narrow" pitchFamily="34" charset="0"/>
                <a:cs typeface="Arial" pitchFamily="34" charset="0"/>
              </a:rPr>
              <a:t>Lee JM, Koo BK et al. </a:t>
            </a:r>
            <a:r>
              <a:rPr lang="en-US" altLang="ko-KR" sz="1000" b="1" dirty="0" err="1" smtClean="0">
                <a:latin typeface="Arial Narrow" pitchFamily="34" charset="0"/>
                <a:cs typeface="Arial" pitchFamily="34" charset="0"/>
              </a:rPr>
              <a:t>Eurointervention</a:t>
            </a:r>
            <a:r>
              <a:rPr lang="en-US" altLang="ko-KR" sz="1000" b="1" dirty="0" smtClean="0">
                <a:latin typeface="Arial Narrow" pitchFamily="34" charset="0"/>
                <a:cs typeface="Arial" pitchFamily="34" charset="0"/>
              </a:rPr>
              <a:t> 2016</a:t>
            </a:r>
            <a:endParaRPr lang="ko-KR" altLang="en-US" sz="1000" b="1" dirty="0">
              <a:latin typeface="Arial Narrow" pitchFamily="34" charset="0"/>
              <a:cs typeface="Arial" pitchFamily="34" charset="0"/>
            </a:endParaRPr>
          </a:p>
        </p:txBody>
      </p:sp>
      <p:sp>
        <p:nvSpPr>
          <p:cNvPr id="25" name="내용 개체 틀 2"/>
          <p:cNvSpPr txBox="1">
            <a:spLocks/>
          </p:cNvSpPr>
          <p:nvPr/>
        </p:nvSpPr>
        <p:spPr>
          <a:xfrm>
            <a:off x="205116" y="1052736"/>
            <a:ext cx="8750340" cy="892696"/>
          </a:xfrm>
          <a:prstGeom prst="rect">
            <a:avLst/>
          </a:prstGeom>
        </p:spPr>
        <p:txBody>
          <a:bodyPr>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2000" b="1" dirty="0" smtClean="0">
                <a:solidFill>
                  <a:srgbClr val="002060"/>
                </a:solidFill>
                <a:latin typeface="Arial Narrow" pitchFamily="34" charset="0"/>
              </a:rPr>
              <a:t>429 Patients (480 Lesions) with Paired FFR measurement using </a:t>
            </a:r>
          </a:p>
          <a:p>
            <a:pPr marL="0" indent="0" algn="ctr">
              <a:buNone/>
            </a:pPr>
            <a:r>
              <a:rPr lang="en-US" altLang="ko-KR" sz="2000" b="1" dirty="0" smtClean="0">
                <a:solidFill>
                  <a:srgbClr val="002060"/>
                </a:solidFill>
                <a:latin typeface="Arial Narrow" pitchFamily="34" charset="0"/>
              </a:rPr>
              <a:t>IV adenosine/ATP and IC nicorandil (6 Centers from Korea and Japan)</a:t>
            </a:r>
            <a:endParaRPr lang="en-US" altLang="ko-KR" sz="1800" b="1" dirty="0" smtClean="0">
              <a:solidFill>
                <a:srgbClr val="002060"/>
              </a:solidFill>
              <a:latin typeface="Arial Narrow"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095" y="5338229"/>
            <a:ext cx="44100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9900"/>
          <a:stretch/>
        </p:blipFill>
        <p:spPr bwMode="auto">
          <a:xfrm>
            <a:off x="654108" y="1988840"/>
            <a:ext cx="3720664"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988841"/>
            <a:ext cx="3194050"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990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Nicorandil (</a:t>
            </a:r>
            <a:r>
              <a:rPr kumimoji="0" lang="en-US" altLang="ko-KR" sz="3200" b="1" dirty="0" err="1" smtClean="0">
                <a:solidFill>
                  <a:srgbClr val="002060"/>
                </a:solidFill>
                <a:latin typeface="Arial Narrow" panose="020B0606020202030204" pitchFamily="34" charset="0"/>
              </a:rPr>
              <a:t>Sigmart</a:t>
            </a:r>
            <a:r>
              <a:rPr kumimoji="0" lang="en-US" altLang="ko-KR" sz="3200" b="1" dirty="0" smtClean="0">
                <a:solidFill>
                  <a:srgbClr val="002060"/>
                </a:solidFill>
                <a:latin typeface="Arial Narrow" panose="020B0606020202030204" pitchFamily="34" charset="0"/>
              </a:rPr>
              <a:t>®)</a:t>
            </a:r>
          </a:p>
          <a:p>
            <a:pPr latinLnBrk="0"/>
            <a:r>
              <a:rPr lang="en-US" altLang="ko-KR" sz="2400" b="1" dirty="0" smtClean="0">
                <a:solidFill>
                  <a:srgbClr val="002060"/>
                </a:solidFill>
                <a:latin typeface="Arial Narrow" panose="020B0606020202030204" pitchFamily="34" charset="0"/>
              </a:rPr>
              <a:t>- Protective Effect for Microvascular Function -</a:t>
            </a:r>
            <a:endParaRPr kumimoji="0" lang="ko-KR" altLang="en-US" sz="1800" b="1" dirty="0">
              <a:solidFill>
                <a:srgbClr val="002060"/>
              </a:solidFill>
              <a:latin typeface="Arial Narrow" panose="020B0606020202030204" pitchFamily="34" charset="0"/>
            </a:endParaRPr>
          </a:p>
        </p:txBody>
      </p:sp>
      <p:graphicFrame>
        <p:nvGraphicFramePr>
          <p:cNvPr id="3" name="내용 개체 틀 3"/>
          <p:cNvGraphicFramePr>
            <a:graphicFrameLocks/>
          </p:cNvGraphicFramePr>
          <p:nvPr>
            <p:extLst>
              <p:ext uri="{D42A27DB-BD31-4B8C-83A1-F6EECF244321}">
                <p14:modId xmlns:p14="http://schemas.microsoft.com/office/powerpoint/2010/main" val="943128351"/>
              </p:ext>
            </p:extLst>
          </p:nvPr>
        </p:nvGraphicFramePr>
        <p:xfrm>
          <a:off x="323528" y="1196752"/>
          <a:ext cx="8316784" cy="4775430"/>
        </p:xfrm>
        <a:graphic>
          <a:graphicData uri="http://schemas.openxmlformats.org/drawingml/2006/table">
            <a:tbl>
              <a:tblPr firstRow="1" bandRow="1">
                <a:tableStyleId>{21E4AEA4-8DFA-4A89-87EB-49C32662AFE0}</a:tableStyleId>
              </a:tblPr>
              <a:tblGrid>
                <a:gridCol w="1260000"/>
                <a:gridCol w="612000"/>
                <a:gridCol w="720000"/>
                <a:gridCol w="1404432"/>
                <a:gridCol w="3168352"/>
                <a:gridCol w="1152000"/>
              </a:tblGrid>
              <a:tr h="555490">
                <a:tc>
                  <a:txBody>
                    <a:bodyPr/>
                    <a:lstStyle/>
                    <a:p>
                      <a:pPr algn="ctr" latinLnBrk="1"/>
                      <a:endParaRPr lang="ko-KR" altLang="en-US" sz="1200" dirty="0">
                        <a:solidFill>
                          <a:schemeClr val="tx1"/>
                        </a:solidFill>
                        <a:latin typeface="Arial Narrow" panose="020B0606020202030204"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1200" dirty="0" smtClean="0">
                          <a:solidFill>
                            <a:schemeClr val="tx1"/>
                          </a:solidFill>
                          <a:latin typeface="Arial Narrow" panose="020B0606020202030204" pitchFamily="34" charset="0"/>
                          <a:cs typeface="Arial" pitchFamily="34" charset="0"/>
                        </a:rPr>
                        <a:t>No</a:t>
                      </a:r>
                      <a:endParaRPr lang="ko-KR" altLang="en-US" sz="1200" dirty="0">
                        <a:solidFill>
                          <a:schemeClr val="tx1"/>
                        </a:solidFill>
                        <a:latin typeface="Arial Narrow" panose="020B0606020202030204"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1200" dirty="0" smtClean="0">
                          <a:solidFill>
                            <a:schemeClr val="tx1"/>
                          </a:solidFill>
                          <a:latin typeface="Arial Narrow" panose="020B0606020202030204" pitchFamily="34" charset="0"/>
                          <a:cs typeface="Arial" pitchFamily="34" charset="0"/>
                        </a:rPr>
                        <a:t>Design</a:t>
                      </a:r>
                      <a:endParaRPr lang="ko-KR" altLang="en-US" sz="1200" dirty="0">
                        <a:solidFill>
                          <a:schemeClr val="tx1"/>
                        </a:solidFill>
                        <a:latin typeface="Arial Narrow" panose="020B0606020202030204"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1200" dirty="0" smtClean="0">
                          <a:solidFill>
                            <a:schemeClr val="tx1"/>
                          </a:solidFill>
                          <a:latin typeface="Arial Narrow" panose="020B0606020202030204" pitchFamily="34" charset="0"/>
                          <a:cs typeface="Arial" pitchFamily="34" charset="0"/>
                        </a:rPr>
                        <a:t>Medication</a:t>
                      </a:r>
                      <a:endParaRPr lang="ko-KR" altLang="en-US" sz="1200" dirty="0">
                        <a:solidFill>
                          <a:schemeClr val="tx1"/>
                        </a:solidFill>
                        <a:latin typeface="Arial Narrow" panose="020B0606020202030204"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1200" dirty="0" smtClean="0">
                          <a:solidFill>
                            <a:schemeClr val="tx1"/>
                          </a:solidFill>
                          <a:latin typeface="Arial Narrow" panose="020B0606020202030204" pitchFamily="34" charset="0"/>
                          <a:cs typeface="Arial" pitchFamily="34" charset="0"/>
                        </a:rPr>
                        <a:t>Main findings</a:t>
                      </a:r>
                      <a:endParaRPr lang="ko-KR" altLang="en-US" sz="1200" dirty="0">
                        <a:solidFill>
                          <a:schemeClr val="tx1"/>
                        </a:solidFill>
                        <a:latin typeface="Arial Narrow" panose="020B0606020202030204"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latinLnBrk="1"/>
                      <a:r>
                        <a:rPr lang="en-US" altLang="ko-KR" sz="1200" dirty="0" smtClean="0">
                          <a:solidFill>
                            <a:schemeClr val="tx1"/>
                          </a:solidFill>
                          <a:latin typeface="Arial Narrow" panose="020B0606020202030204" pitchFamily="34" charset="0"/>
                          <a:cs typeface="Arial" pitchFamily="34" charset="0"/>
                        </a:rPr>
                        <a:t>Target Disease</a:t>
                      </a:r>
                      <a:endParaRPr lang="ko-KR" altLang="en-US" sz="1200" dirty="0">
                        <a:solidFill>
                          <a:schemeClr val="tx1"/>
                        </a:solidFill>
                        <a:latin typeface="Arial Narrow" panose="020B0606020202030204"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55490">
                <a:tc>
                  <a:txBody>
                    <a:bodyPr/>
                    <a:lstStyle/>
                    <a:p>
                      <a:pPr latinLnBrk="1"/>
                      <a:r>
                        <a:rPr lang="en-US" altLang="ko-KR" sz="1200" b="1" dirty="0" smtClean="0">
                          <a:solidFill>
                            <a:schemeClr val="tx1"/>
                          </a:solidFill>
                          <a:latin typeface="Arial Narrow" panose="020B0606020202030204" pitchFamily="34" charset="0"/>
                          <a:cs typeface="Arial" pitchFamily="34" charset="0"/>
                        </a:rPr>
                        <a:t>Ito et al</a:t>
                      </a:r>
                      <a:endParaRPr lang="ko-KR" altLang="en-US" sz="1200" b="1" dirty="0">
                        <a:solidFill>
                          <a:schemeClr val="tx1"/>
                        </a:solidFill>
                        <a:latin typeface="Arial Narrow" panose="020B0606020202030204" pitchFamily="34" charset="0"/>
                        <a:cs typeface="Arial"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60</a:t>
                      </a:r>
                      <a:endParaRPr lang="ko-KR" altLang="en-US" sz="1200" b="1" dirty="0">
                        <a:solidFill>
                          <a:schemeClr val="tx1"/>
                        </a:solidFill>
                        <a:latin typeface="Arial Narrow" panose="020B0606020202030204" pitchFamily="34" charset="0"/>
                        <a:cs typeface="Arial"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RCT</a:t>
                      </a:r>
                      <a:endParaRPr lang="ko-KR" altLang="en-US" sz="1200" b="1" dirty="0">
                        <a:solidFill>
                          <a:schemeClr val="tx1"/>
                        </a:solidFill>
                        <a:latin typeface="Arial Narrow" panose="020B0606020202030204" pitchFamily="34" charset="0"/>
                        <a:cs typeface="Arial"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Nicorandil IC 2mg</a:t>
                      </a:r>
                      <a:endParaRPr lang="ko-KR" altLang="en-US" sz="1200" b="1" dirty="0">
                        <a:solidFill>
                          <a:schemeClr val="tx1"/>
                        </a:solidFill>
                        <a:latin typeface="Arial Narrow" panose="020B0606020202030204" pitchFamily="34" charset="0"/>
                        <a:cs typeface="Arial"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Nicorandil group showed significantly lower IMR,</a:t>
                      </a:r>
                      <a:r>
                        <a:rPr lang="en-US" altLang="ko-KR" sz="1200" b="1" baseline="0" dirty="0" smtClean="0">
                          <a:solidFill>
                            <a:schemeClr val="tx1"/>
                          </a:solidFill>
                          <a:latin typeface="Arial Narrow" panose="020B0606020202030204" pitchFamily="34" charset="0"/>
                          <a:cs typeface="Arial" pitchFamily="34" charset="0"/>
                        </a:rPr>
                        <a:t> compared with NG after primary PCI</a:t>
                      </a:r>
                      <a:endParaRPr lang="ko-KR" altLang="en-US" sz="1200" b="1" dirty="0">
                        <a:solidFill>
                          <a:schemeClr val="tx1"/>
                        </a:solidFill>
                        <a:latin typeface="Arial Narrow" panose="020B0606020202030204" pitchFamily="34" charset="0"/>
                        <a:cs typeface="Arial" pitchFamily="34"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STEMI</a:t>
                      </a:r>
                      <a:endParaRPr lang="ko-KR" altLang="en-US" sz="1200" b="1" dirty="0">
                        <a:solidFill>
                          <a:schemeClr val="tx1"/>
                        </a:solidFill>
                        <a:latin typeface="Arial Narrow" panose="020B0606020202030204" pitchFamily="34" charset="0"/>
                        <a:cs typeface="Arial" pitchFamily="34" charset="0"/>
                      </a:endParaRPr>
                    </a:p>
                  </a:txBody>
                  <a:tcPr anchor="ctr">
                    <a:lnT w="12700" cap="flat" cmpd="sng" algn="ctr">
                      <a:solidFill>
                        <a:schemeClr val="tx1"/>
                      </a:solidFill>
                      <a:prstDash val="solid"/>
                      <a:round/>
                      <a:headEnd type="none" w="med" len="med"/>
                      <a:tailEnd type="none" w="med" len="med"/>
                    </a:lnT>
                    <a:noFill/>
                  </a:tcPr>
                </a:tc>
              </a:tr>
              <a:tr h="555490">
                <a:tc>
                  <a:txBody>
                    <a:bodyPr/>
                    <a:lstStyle/>
                    <a:p>
                      <a:pPr latinLnBrk="1"/>
                      <a:r>
                        <a:rPr lang="en-US" altLang="ko-KR" sz="1200" b="1" dirty="0" err="1" smtClean="0">
                          <a:solidFill>
                            <a:schemeClr val="tx1"/>
                          </a:solidFill>
                          <a:latin typeface="Arial Narrow" panose="020B0606020202030204" pitchFamily="34" charset="0"/>
                          <a:cs typeface="Arial" pitchFamily="34" charset="0"/>
                        </a:rPr>
                        <a:t>Kostic</a:t>
                      </a:r>
                      <a:r>
                        <a:rPr lang="en-US" altLang="ko-KR" sz="1200" b="1" dirty="0" smtClean="0">
                          <a:solidFill>
                            <a:schemeClr val="tx1"/>
                          </a:solidFill>
                          <a:latin typeface="Arial Narrow" panose="020B0606020202030204" pitchFamily="34" charset="0"/>
                          <a:cs typeface="Arial" pitchFamily="34" charset="0"/>
                        </a:rPr>
                        <a:t> et al</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32</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Registry</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Nicorandil IC 12mg</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After</a:t>
                      </a:r>
                      <a:r>
                        <a:rPr lang="en-US" altLang="ko-KR" sz="1200" b="1" baseline="0" dirty="0" smtClean="0">
                          <a:solidFill>
                            <a:schemeClr val="tx1"/>
                          </a:solidFill>
                          <a:latin typeface="Arial Narrow" panose="020B0606020202030204" pitchFamily="34" charset="0"/>
                          <a:cs typeface="Arial" pitchFamily="34" charset="0"/>
                        </a:rPr>
                        <a:t> IC Nicorandil administration,</a:t>
                      </a:r>
                    </a:p>
                    <a:p>
                      <a:pPr algn="ctr" latinLnBrk="1"/>
                      <a:r>
                        <a:rPr lang="en-US" altLang="ko-KR" sz="1200" b="1" baseline="0" dirty="0" smtClean="0">
                          <a:solidFill>
                            <a:schemeClr val="tx1"/>
                          </a:solidFill>
                          <a:latin typeface="Arial Narrow" panose="020B0606020202030204" pitchFamily="34" charset="0"/>
                          <a:cs typeface="Arial" pitchFamily="34" charset="0"/>
                        </a:rPr>
                        <a:t>IMR : 14.1 </a:t>
                      </a:r>
                      <a:r>
                        <a:rPr lang="en-US" altLang="ko-KR" sz="1200" b="1" baseline="0" dirty="0" smtClean="0">
                          <a:solidFill>
                            <a:schemeClr val="tx1"/>
                          </a:solidFill>
                          <a:latin typeface="Arial Narrow" panose="020B0606020202030204" pitchFamily="34" charset="0"/>
                          <a:cs typeface="Arial" pitchFamily="34" charset="0"/>
                          <a:sym typeface="Wingdings" pitchFamily="2" charset="2"/>
                        </a:rPr>
                        <a:t> 9.9 (p&lt;0.001)</a:t>
                      </a:r>
                    </a:p>
                    <a:p>
                      <a:pPr algn="ctr" latinLnBrk="1"/>
                      <a:r>
                        <a:rPr lang="en-US" altLang="ko-KR" sz="1200" b="1" baseline="0" dirty="0" smtClean="0">
                          <a:solidFill>
                            <a:schemeClr val="tx1"/>
                          </a:solidFill>
                          <a:latin typeface="Arial Narrow" panose="020B0606020202030204" pitchFamily="34" charset="0"/>
                          <a:cs typeface="Arial" pitchFamily="34" charset="0"/>
                          <a:sym typeface="Wingdings" pitchFamily="2" charset="2"/>
                        </a:rPr>
                        <a:t>CFR (Doppler) : 2.69  2.92 (p&lt;0.001)</a:t>
                      </a:r>
                    </a:p>
                    <a:p>
                      <a:pPr algn="ctr" latinLnBrk="1"/>
                      <a:r>
                        <a:rPr lang="en-US" altLang="ko-KR" sz="1200" b="1" baseline="0" dirty="0" smtClean="0">
                          <a:solidFill>
                            <a:schemeClr val="tx1"/>
                          </a:solidFill>
                          <a:latin typeface="Arial Narrow" panose="020B0606020202030204" pitchFamily="34" charset="0"/>
                          <a:cs typeface="Arial" pitchFamily="34" charset="0"/>
                          <a:sym typeface="Wingdings" pitchFamily="2" charset="2"/>
                        </a:rPr>
                        <a:t>ST segment : 6.9mm  1.6mm (p=0.004)</a:t>
                      </a:r>
                    </a:p>
                  </a:txBody>
                  <a:tcPr anchor="c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tx1"/>
                          </a:solidFill>
                          <a:latin typeface="Arial Narrow" panose="020B0606020202030204" pitchFamily="34" charset="0"/>
                          <a:cs typeface="Arial" pitchFamily="34" charset="0"/>
                        </a:rPr>
                        <a:t>STEMI</a:t>
                      </a:r>
                      <a:endParaRPr lang="ko-KR" altLang="en-US" sz="1200" b="1" dirty="0">
                        <a:solidFill>
                          <a:schemeClr val="tx1"/>
                        </a:solidFill>
                        <a:latin typeface="Arial Narrow" panose="020B0606020202030204" pitchFamily="34" charset="0"/>
                        <a:cs typeface="Arial" pitchFamily="34" charset="0"/>
                      </a:endParaRPr>
                    </a:p>
                  </a:txBody>
                  <a:tcPr anchor="ctr">
                    <a:noFill/>
                  </a:tcPr>
                </a:tc>
              </a:tr>
              <a:tr h="555490">
                <a:tc>
                  <a:txBody>
                    <a:bodyPr/>
                    <a:lstStyle/>
                    <a:p>
                      <a:pPr latinLnBrk="1"/>
                      <a:r>
                        <a:rPr lang="en-US" altLang="ko-KR" sz="1200" b="1" dirty="0" smtClean="0">
                          <a:solidFill>
                            <a:schemeClr val="tx1"/>
                          </a:solidFill>
                          <a:latin typeface="Arial Narrow" panose="020B0606020202030204" pitchFamily="34" charset="0"/>
                          <a:cs typeface="Arial" pitchFamily="34" charset="0"/>
                        </a:rPr>
                        <a:t>Yang et al</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138</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RCT</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Oral Nicorandil</a:t>
                      </a:r>
                      <a:r>
                        <a:rPr lang="en-US" altLang="ko-KR" sz="1200" b="1" baseline="0" dirty="0" smtClean="0">
                          <a:solidFill>
                            <a:schemeClr val="tx1"/>
                          </a:solidFill>
                          <a:latin typeface="Arial Narrow" panose="020B0606020202030204" pitchFamily="34" charset="0"/>
                          <a:cs typeface="Arial" pitchFamily="34" charset="0"/>
                        </a:rPr>
                        <a:t> 10mg or 20mg</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err="1" smtClean="0">
                          <a:solidFill>
                            <a:schemeClr val="tx1"/>
                          </a:solidFill>
                          <a:latin typeface="Arial Narrow" panose="020B0606020202030204" pitchFamily="34" charset="0"/>
                          <a:cs typeface="Arial" pitchFamily="34" charset="0"/>
                        </a:rPr>
                        <a:t>TnI</a:t>
                      </a:r>
                      <a:r>
                        <a:rPr lang="en-US" altLang="ko-KR" sz="1200" b="1" dirty="0" smtClean="0">
                          <a:solidFill>
                            <a:schemeClr val="tx1"/>
                          </a:solidFill>
                          <a:latin typeface="Arial Narrow" panose="020B0606020202030204" pitchFamily="34" charset="0"/>
                          <a:cs typeface="Arial" pitchFamily="34" charset="0"/>
                        </a:rPr>
                        <a:t> elevation % : 36.2%, 20.0%, 15.2% for control, nicorandil 10mg, 20mg, respectively (p=0.0176)</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tx1"/>
                          </a:solidFill>
                          <a:latin typeface="Arial Narrow" panose="020B0606020202030204" pitchFamily="34" charset="0"/>
                          <a:cs typeface="Arial" pitchFamily="34" charset="0"/>
                        </a:rPr>
                        <a:t>ACS</a:t>
                      </a:r>
                      <a:endParaRPr lang="ko-KR" altLang="en-US" sz="1200" b="1" dirty="0">
                        <a:solidFill>
                          <a:schemeClr val="tx1"/>
                        </a:solidFill>
                        <a:latin typeface="Arial Narrow" panose="020B0606020202030204" pitchFamily="34" charset="0"/>
                        <a:cs typeface="Arial" pitchFamily="34" charset="0"/>
                      </a:endParaRPr>
                    </a:p>
                  </a:txBody>
                  <a:tcPr anchor="ctr">
                    <a:noFill/>
                  </a:tcPr>
                </a:tc>
              </a:tr>
              <a:tr h="555490">
                <a:tc>
                  <a:txBody>
                    <a:bodyPr/>
                    <a:lstStyle/>
                    <a:p>
                      <a:pPr latinLnBrk="1"/>
                      <a:r>
                        <a:rPr lang="en-US" altLang="ko-KR" sz="1200" b="1" dirty="0" smtClean="0">
                          <a:solidFill>
                            <a:schemeClr val="tx1"/>
                          </a:solidFill>
                          <a:latin typeface="Arial Narrow" panose="020B0606020202030204" pitchFamily="34" charset="0"/>
                          <a:cs typeface="Arial" pitchFamily="34" charset="0"/>
                        </a:rPr>
                        <a:t>Chen et al</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104</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RCT</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err="1" smtClean="0">
                          <a:solidFill>
                            <a:schemeClr val="tx1"/>
                          </a:solidFill>
                          <a:latin typeface="Arial Narrow" panose="020B0606020202030204" pitchFamily="34" charset="0"/>
                          <a:cs typeface="Arial" pitchFamily="34" charset="0"/>
                        </a:rPr>
                        <a:t>Anisodamine</a:t>
                      </a:r>
                      <a:r>
                        <a:rPr lang="en-US" altLang="ko-KR" sz="1200" b="1" dirty="0" smtClean="0">
                          <a:solidFill>
                            <a:schemeClr val="tx1"/>
                          </a:solidFill>
                          <a:latin typeface="Arial Narrow" panose="020B0606020202030204" pitchFamily="34" charset="0"/>
                          <a:cs typeface="Arial" pitchFamily="34" charset="0"/>
                        </a:rPr>
                        <a:t> 2mg</a:t>
                      </a:r>
                    </a:p>
                    <a:p>
                      <a:pPr algn="ctr" latinLnBrk="1"/>
                      <a:r>
                        <a:rPr lang="en-US" altLang="ko-KR" sz="1200" b="1" dirty="0" smtClean="0">
                          <a:solidFill>
                            <a:schemeClr val="tx1"/>
                          </a:solidFill>
                          <a:latin typeface="Arial Narrow" panose="020B0606020202030204" pitchFamily="34" charset="0"/>
                          <a:cs typeface="Arial" pitchFamily="34" charset="0"/>
                        </a:rPr>
                        <a:t>Nicorandil 2mg</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Group</a:t>
                      </a:r>
                      <a:r>
                        <a:rPr lang="en-US" altLang="ko-KR" sz="1200" b="1" baseline="0" dirty="0" smtClean="0">
                          <a:solidFill>
                            <a:schemeClr val="tx1"/>
                          </a:solidFill>
                          <a:latin typeface="Arial Narrow" panose="020B0606020202030204" pitchFamily="34" charset="0"/>
                          <a:cs typeface="Arial" pitchFamily="34" charset="0"/>
                        </a:rPr>
                        <a:t> D (</a:t>
                      </a:r>
                      <a:r>
                        <a:rPr lang="en-US" altLang="ko-KR" sz="1200" b="1" baseline="0" dirty="0" err="1" smtClean="0">
                          <a:solidFill>
                            <a:schemeClr val="tx1"/>
                          </a:solidFill>
                          <a:latin typeface="Arial Narrow" panose="020B0606020202030204" pitchFamily="34" charset="0"/>
                          <a:cs typeface="Arial" pitchFamily="34" charset="0"/>
                        </a:rPr>
                        <a:t>Anisodamine</a:t>
                      </a:r>
                      <a:r>
                        <a:rPr lang="en-US" altLang="ko-KR" sz="1200" b="1" baseline="0" dirty="0" smtClean="0">
                          <a:solidFill>
                            <a:schemeClr val="tx1"/>
                          </a:solidFill>
                          <a:latin typeface="Arial Narrow" panose="020B0606020202030204" pitchFamily="34" charset="0"/>
                          <a:cs typeface="Arial" pitchFamily="34" charset="0"/>
                        </a:rPr>
                        <a:t> + Nicorandil) group showed significantly higher proportion of TIMI perfusion grade 3 after primary PCI (p=0.014)</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tx1"/>
                          </a:solidFill>
                          <a:latin typeface="Arial Narrow" panose="020B0606020202030204" pitchFamily="34" charset="0"/>
                          <a:cs typeface="Arial" pitchFamily="34" charset="0"/>
                        </a:rPr>
                        <a:t>STEMI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tx1"/>
                          </a:solidFill>
                          <a:latin typeface="Arial Narrow" panose="020B0606020202030204" pitchFamily="34" charset="0"/>
                          <a:cs typeface="Arial" pitchFamily="34" charset="0"/>
                        </a:rPr>
                        <a:t>(Inferior only)</a:t>
                      </a:r>
                      <a:endParaRPr lang="ko-KR" altLang="en-US" sz="1200" b="1" dirty="0">
                        <a:solidFill>
                          <a:schemeClr val="tx1"/>
                        </a:solidFill>
                        <a:latin typeface="Arial Narrow" panose="020B0606020202030204" pitchFamily="34" charset="0"/>
                        <a:cs typeface="Arial" pitchFamily="34" charset="0"/>
                      </a:endParaRPr>
                    </a:p>
                  </a:txBody>
                  <a:tcPr anchor="ctr">
                    <a:noFill/>
                  </a:tcPr>
                </a:tc>
              </a:tr>
              <a:tr h="555490">
                <a:tc>
                  <a:txBody>
                    <a:bodyPr/>
                    <a:lstStyle/>
                    <a:p>
                      <a:pPr latinLnBrk="1"/>
                      <a:r>
                        <a:rPr lang="en-US" altLang="ko-KR" sz="1200" b="1" dirty="0" smtClean="0">
                          <a:solidFill>
                            <a:schemeClr val="tx1"/>
                          </a:solidFill>
                          <a:latin typeface="Arial Narrow" panose="020B0606020202030204" pitchFamily="34" charset="0"/>
                          <a:cs typeface="Arial" pitchFamily="34" charset="0"/>
                        </a:rPr>
                        <a:t>Yamada et al</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52</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RCT</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Nicorandil 2mg/</a:t>
                      </a:r>
                      <a:r>
                        <a:rPr lang="en-US" altLang="ko-KR" sz="1200" b="1" dirty="0" err="1" smtClean="0">
                          <a:solidFill>
                            <a:schemeClr val="tx1"/>
                          </a:solidFill>
                          <a:latin typeface="Arial Narrow" panose="020B0606020202030204" pitchFamily="34" charset="0"/>
                          <a:cs typeface="Arial" pitchFamily="34" charset="0"/>
                        </a:rPr>
                        <a:t>hr</a:t>
                      </a:r>
                      <a:r>
                        <a:rPr lang="en-US" altLang="ko-KR" sz="1200" b="1" dirty="0" smtClean="0">
                          <a:solidFill>
                            <a:schemeClr val="tx1"/>
                          </a:solidFill>
                          <a:latin typeface="Arial Narrow" panose="020B0606020202030204" pitchFamily="34" charset="0"/>
                          <a:cs typeface="Arial" pitchFamily="34" charset="0"/>
                        </a:rPr>
                        <a:t> CIV before PCI and after 4 days</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Nicorandil group vs. NG group</a:t>
                      </a:r>
                    </a:p>
                    <a:p>
                      <a:pPr algn="ctr" latinLnBrk="1"/>
                      <a:r>
                        <a:rPr lang="en-US" altLang="ko-KR" sz="1200" b="1" dirty="0" smtClean="0">
                          <a:solidFill>
                            <a:schemeClr val="tx1"/>
                          </a:solidFill>
                          <a:latin typeface="Arial Narrow" panose="020B0606020202030204" pitchFamily="34" charset="0"/>
                          <a:cs typeface="Arial" pitchFamily="34" charset="0"/>
                        </a:rPr>
                        <a:t>Max</a:t>
                      </a:r>
                      <a:r>
                        <a:rPr lang="en-US" altLang="ko-KR" sz="1200" b="1" baseline="0" dirty="0" smtClean="0">
                          <a:solidFill>
                            <a:schemeClr val="tx1"/>
                          </a:solidFill>
                          <a:latin typeface="Arial Narrow" panose="020B0606020202030204" pitchFamily="34" charset="0"/>
                          <a:cs typeface="Arial" pitchFamily="34" charset="0"/>
                        </a:rPr>
                        <a:t> CK : 1991 vs. 2785 (p=0.03)</a:t>
                      </a:r>
                    </a:p>
                    <a:p>
                      <a:pPr algn="ctr" latinLnBrk="1"/>
                      <a:r>
                        <a:rPr lang="en-US" altLang="ko-KR" sz="1200" b="1" baseline="0" dirty="0" smtClean="0">
                          <a:solidFill>
                            <a:schemeClr val="tx1"/>
                          </a:solidFill>
                          <a:latin typeface="Arial Narrow" panose="020B0606020202030204" pitchFamily="34" charset="0"/>
                          <a:cs typeface="Arial" pitchFamily="34" charset="0"/>
                        </a:rPr>
                        <a:t>Edema size on CMR : 17.7 vs. 21.9 (p=0.03)</a:t>
                      </a:r>
                    </a:p>
                    <a:p>
                      <a:pPr algn="ctr" latinLnBrk="1"/>
                      <a:r>
                        <a:rPr lang="en-US" altLang="ko-KR" sz="1200" b="1" baseline="0" dirty="0" smtClean="0">
                          <a:solidFill>
                            <a:schemeClr val="tx1"/>
                          </a:solidFill>
                          <a:latin typeface="Arial Narrow" panose="020B0606020202030204" pitchFamily="34" charset="0"/>
                          <a:cs typeface="Arial" pitchFamily="34" charset="0"/>
                        </a:rPr>
                        <a:t>Infarct size on CMR : 10.3 vs. 12.7 (p=0.03)</a:t>
                      </a:r>
                    </a:p>
                    <a:p>
                      <a:pPr algn="ctr" latinLnBrk="1"/>
                      <a:r>
                        <a:rPr lang="en-US" altLang="ko-KR" sz="1200" b="1" baseline="0" dirty="0" smtClean="0">
                          <a:solidFill>
                            <a:schemeClr val="tx1"/>
                          </a:solidFill>
                          <a:latin typeface="Arial Narrow" panose="020B0606020202030204" pitchFamily="34" charset="0"/>
                          <a:cs typeface="Arial" pitchFamily="34" charset="0"/>
                        </a:rPr>
                        <a:t>MVO : 39.2% vs. 64.7% (p=0.03)</a:t>
                      </a:r>
                      <a:endParaRPr lang="ko-KR" altLang="en-US" sz="1200" b="1" dirty="0">
                        <a:solidFill>
                          <a:schemeClr val="tx1"/>
                        </a:solidFill>
                        <a:latin typeface="Arial Narrow" panose="020B0606020202030204" pitchFamily="34" charset="0"/>
                        <a:cs typeface="Arial" pitchFamily="34" charset="0"/>
                      </a:endParaRPr>
                    </a:p>
                  </a:txBody>
                  <a:tcPr anchor="c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tx1"/>
                          </a:solidFill>
                          <a:latin typeface="Arial Narrow" panose="020B0606020202030204" pitchFamily="34" charset="0"/>
                          <a:cs typeface="Arial" pitchFamily="34" charset="0"/>
                        </a:rPr>
                        <a:t>STEMI</a:t>
                      </a:r>
                      <a:endParaRPr lang="ko-KR" altLang="en-US" sz="1200" b="1" dirty="0">
                        <a:solidFill>
                          <a:schemeClr val="tx1"/>
                        </a:solidFill>
                        <a:latin typeface="Arial Narrow" panose="020B0606020202030204" pitchFamily="34" charset="0"/>
                        <a:cs typeface="Arial" pitchFamily="34" charset="0"/>
                      </a:endParaRPr>
                    </a:p>
                  </a:txBody>
                  <a:tcPr anchor="ctr">
                    <a:noFill/>
                  </a:tcPr>
                </a:tc>
              </a:tr>
              <a:tr h="555490">
                <a:tc>
                  <a:txBody>
                    <a:bodyPr/>
                    <a:lstStyle/>
                    <a:p>
                      <a:pPr latinLnBrk="1"/>
                      <a:r>
                        <a:rPr lang="en-US" altLang="ko-KR" sz="1200" b="1" dirty="0" smtClean="0">
                          <a:solidFill>
                            <a:schemeClr val="tx1"/>
                          </a:solidFill>
                          <a:latin typeface="Arial Narrow" panose="020B0606020202030204" pitchFamily="34" charset="0"/>
                          <a:cs typeface="Arial" pitchFamily="34" charset="0"/>
                        </a:rPr>
                        <a:t>Yang et al (KAMIR)</a:t>
                      </a:r>
                      <a:endParaRPr lang="ko-KR" altLang="en-US" sz="1200" b="1" dirty="0">
                        <a:solidFill>
                          <a:schemeClr val="tx1"/>
                        </a:solidFill>
                        <a:latin typeface="Arial Narrow" panose="020B0606020202030204" pitchFamily="34" charset="0"/>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6370</a:t>
                      </a:r>
                      <a:endParaRPr lang="ko-KR" altLang="en-US" sz="1200" b="1" dirty="0">
                        <a:solidFill>
                          <a:schemeClr val="tx1"/>
                        </a:solidFill>
                        <a:latin typeface="Arial Narrow" panose="020B0606020202030204" pitchFamily="34" charset="0"/>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Registry</a:t>
                      </a:r>
                      <a:endParaRPr lang="ko-KR" altLang="en-US" sz="1200" b="1" dirty="0">
                        <a:solidFill>
                          <a:schemeClr val="tx1"/>
                        </a:solidFill>
                        <a:latin typeface="Arial Narrow" panose="020B0606020202030204" pitchFamily="34" charset="0"/>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Oral Nicorandil</a:t>
                      </a:r>
                      <a:endParaRPr lang="ko-KR" altLang="en-US" sz="1200" b="1" dirty="0">
                        <a:solidFill>
                          <a:schemeClr val="tx1"/>
                        </a:solidFill>
                        <a:latin typeface="Arial Narrow" panose="020B0606020202030204" pitchFamily="34" charset="0"/>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latinLnBrk="1"/>
                      <a:r>
                        <a:rPr lang="en-US" altLang="ko-KR" sz="1200" b="1" dirty="0" smtClean="0">
                          <a:solidFill>
                            <a:schemeClr val="tx1"/>
                          </a:solidFill>
                          <a:latin typeface="Arial Narrow" panose="020B0606020202030204" pitchFamily="34" charset="0"/>
                          <a:cs typeface="Arial" pitchFamily="34" charset="0"/>
                        </a:rPr>
                        <a:t>Patients with </a:t>
                      </a:r>
                      <a:r>
                        <a:rPr lang="en-US" altLang="ko-KR" sz="1200" b="1" dirty="0" err="1" smtClean="0">
                          <a:solidFill>
                            <a:schemeClr val="tx1"/>
                          </a:solidFill>
                          <a:latin typeface="Arial Narrow" panose="020B0606020202030204" pitchFamily="34" charset="0"/>
                          <a:cs typeface="Arial" pitchFamily="34" charset="0"/>
                        </a:rPr>
                        <a:t>Nicornadil</a:t>
                      </a:r>
                      <a:r>
                        <a:rPr lang="en-US" altLang="ko-KR" sz="1200" b="1" dirty="0" smtClean="0">
                          <a:solidFill>
                            <a:schemeClr val="tx1"/>
                          </a:solidFill>
                          <a:latin typeface="Arial Narrow" panose="020B0606020202030204" pitchFamily="34" charset="0"/>
                          <a:cs typeface="Arial" pitchFamily="34" charset="0"/>
                        </a:rPr>
                        <a:t> after primary</a:t>
                      </a:r>
                      <a:r>
                        <a:rPr lang="en-US" altLang="ko-KR" sz="1200" b="1" baseline="0" dirty="0" smtClean="0">
                          <a:solidFill>
                            <a:schemeClr val="tx1"/>
                          </a:solidFill>
                          <a:latin typeface="Arial Narrow" panose="020B0606020202030204" pitchFamily="34" charset="0"/>
                          <a:cs typeface="Arial" pitchFamily="34" charset="0"/>
                        </a:rPr>
                        <a:t> PCI showed significantly lower 6-month MACE than those without nicorandil</a:t>
                      </a:r>
                      <a:endParaRPr lang="ko-KR" altLang="en-US" sz="1200" b="1" dirty="0">
                        <a:solidFill>
                          <a:schemeClr val="tx1"/>
                        </a:solidFill>
                        <a:latin typeface="Arial Narrow" panose="020B0606020202030204" pitchFamily="34" charset="0"/>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solidFill>
                            <a:schemeClr val="tx1"/>
                          </a:solidFill>
                          <a:latin typeface="Arial Narrow" panose="020B0606020202030204" pitchFamily="34" charset="0"/>
                          <a:cs typeface="Arial" pitchFamily="34" charset="0"/>
                        </a:rPr>
                        <a:t>STEMI</a:t>
                      </a:r>
                      <a:endParaRPr lang="ko-KR" altLang="en-US" sz="1200" b="1" dirty="0">
                        <a:solidFill>
                          <a:schemeClr val="tx1"/>
                        </a:solidFill>
                        <a:latin typeface="Arial Narrow" panose="020B0606020202030204" pitchFamily="34" charset="0"/>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직사각형 4"/>
          <p:cNvSpPr/>
          <p:nvPr/>
        </p:nvSpPr>
        <p:spPr>
          <a:xfrm>
            <a:off x="6876256" y="6374463"/>
            <a:ext cx="1728192" cy="329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6876256" y="6363705"/>
            <a:ext cx="1728192" cy="369332"/>
          </a:xfrm>
          <a:prstGeom prst="rect">
            <a:avLst/>
          </a:prstGeom>
          <a:noFill/>
        </p:spPr>
        <p:txBody>
          <a:bodyPr wrap="square" rtlCol="0">
            <a:spAutoFit/>
          </a:bodyPr>
          <a:lstStyle/>
          <a:p>
            <a:pPr algn="ctr"/>
            <a:r>
              <a:rPr lang="en-US" altLang="ko-KR" b="1" dirty="0" smtClean="0">
                <a:latin typeface="Arial Narrow" pitchFamily="34" charset="0"/>
              </a:rPr>
              <a:t>Outcome study</a:t>
            </a:r>
            <a:endParaRPr lang="ko-KR" altLang="en-US" b="1" dirty="0">
              <a:latin typeface="Arial Narrow" pitchFamily="34" charset="0"/>
            </a:endParaRPr>
          </a:p>
        </p:txBody>
      </p:sp>
    </p:spTree>
    <p:extLst>
      <p:ext uri="{BB962C8B-B14F-4D97-AF65-F5344CB8AC3E}">
        <p14:creationId xmlns:p14="http://schemas.microsoft.com/office/powerpoint/2010/main" val="594452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Nicorandil (</a:t>
            </a:r>
            <a:r>
              <a:rPr kumimoji="0" lang="en-US" altLang="ko-KR" sz="3200" b="1" dirty="0" err="1" smtClean="0">
                <a:solidFill>
                  <a:srgbClr val="002060"/>
                </a:solidFill>
                <a:latin typeface="Arial Narrow" panose="020B0606020202030204" pitchFamily="34" charset="0"/>
              </a:rPr>
              <a:t>Sigmart</a:t>
            </a:r>
            <a:r>
              <a:rPr kumimoji="0" lang="en-US" altLang="ko-KR" sz="3200" b="1" dirty="0" smtClean="0">
                <a:solidFill>
                  <a:srgbClr val="002060"/>
                </a:solidFill>
                <a:latin typeface="Arial Narrow" panose="020B0606020202030204" pitchFamily="34" charset="0"/>
              </a:rPr>
              <a:t>®)</a:t>
            </a:r>
          </a:p>
          <a:p>
            <a:pPr latinLnBrk="0"/>
            <a:r>
              <a:rPr lang="en-US" altLang="ko-KR" sz="2400" b="1" dirty="0" smtClean="0">
                <a:solidFill>
                  <a:srgbClr val="002060"/>
                </a:solidFill>
                <a:latin typeface="Arial Narrow" panose="020B0606020202030204" pitchFamily="34" charset="0"/>
              </a:rPr>
              <a:t>- Protective Effect for Microvascular Function -</a:t>
            </a:r>
            <a:endParaRPr kumimoji="0" lang="ko-KR" altLang="en-US" sz="1800" b="1" dirty="0">
              <a:solidFill>
                <a:srgbClr val="002060"/>
              </a:solidFill>
              <a:latin typeface="Arial Narrow" panose="020B0606020202030204" pitchFamily="34" charset="0"/>
            </a:endParaRPr>
          </a:p>
        </p:txBody>
      </p:sp>
      <p:sp>
        <p:nvSpPr>
          <p:cNvPr id="3" name="제목 1"/>
          <p:cNvSpPr txBox="1">
            <a:spLocks/>
          </p:cNvSpPr>
          <p:nvPr/>
        </p:nvSpPr>
        <p:spPr>
          <a:xfrm>
            <a:off x="16647" y="1033286"/>
            <a:ext cx="9144000" cy="938711"/>
          </a:xfrm>
          <a:prstGeom prst="rect">
            <a:avLst/>
          </a:prstGeom>
        </p:spPr>
        <p:txBody>
          <a:bodyPr>
            <a:normAutofit fontScale="97500"/>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2800" b="1" dirty="0" smtClean="0">
                <a:solidFill>
                  <a:srgbClr val="002060"/>
                </a:solidFill>
                <a:latin typeface="Arial Narrow" panose="020B0606020202030204" pitchFamily="34" charset="0"/>
              </a:rPr>
              <a:t>Randomized controlled trial : </a:t>
            </a:r>
            <a:br>
              <a:rPr lang="en-US" altLang="ko-KR" sz="2800" b="1" dirty="0" smtClean="0">
                <a:solidFill>
                  <a:srgbClr val="002060"/>
                </a:solidFill>
                <a:latin typeface="Arial Narrow" panose="020B0606020202030204" pitchFamily="34" charset="0"/>
              </a:rPr>
            </a:br>
            <a:r>
              <a:rPr lang="en-US" altLang="ko-KR" sz="2800" b="1" dirty="0" err="1" smtClean="0">
                <a:solidFill>
                  <a:srgbClr val="002060"/>
                </a:solidFill>
                <a:latin typeface="Arial Narrow" panose="020B0606020202030204" pitchFamily="34" charset="0"/>
              </a:rPr>
              <a:t>Nicorandil</a:t>
            </a:r>
            <a:r>
              <a:rPr lang="en-US" altLang="ko-KR" sz="2800" b="1" dirty="0" smtClean="0">
                <a:solidFill>
                  <a:srgbClr val="002060"/>
                </a:solidFill>
                <a:latin typeface="Arial Narrow" panose="020B0606020202030204" pitchFamily="34" charset="0"/>
              </a:rPr>
              <a:t> (n=30) vs. Nitroglycerine (n=30) in STEMI</a:t>
            </a:r>
            <a:endParaRPr lang="ko-KR" altLang="en-US" sz="2800" b="1" dirty="0">
              <a:solidFill>
                <a:srgbClr val="002060"/>
              </a:solidFill>
              <a:latin typeface="Arial Narrow" panose="020B0606020202030204" pitchFamily="34" charset="0"/>
            </a:endParaRPr>
          </a:p>
        </p:txBody>
      </p:sp>
      <p:graphicFrame>
        <p:nvGraphicFramePr>
          <p:cNvPr id="4" name="내용 개체 틀 3"/>
          <p:cNvGraphicFramePr>
            <a:graphicFrameLocks/>
          </p:cNvGraphicFramePr>
          <p:nvPr>
            <p:extLst>
              <p:ext uri="{D42A27DB-BD31-4B8C-83A1-F6EECF244321}">
                <p14:modId xmlns:p14="http://schemas.microsoft.com/office/powerpoint/2010/main" val="1262465754"/>
              </p:ext>
            </p:extLst>
          </p:nvPr>
        </p:nvGraphicFramePr>
        <p:xfrm>
          <a:off x="1181775" y="2448941"/>
          <a:ext cx="6766520" cy="3555504"/>
        </p:xfrm>
        <a:graphic>
          <a:graphicData uri="http://schemas.openxmlformats.org/drawingml/2006/chart">
            <c:chart xmlns:c="http://schemas.openxmlformats.org/drawingml/2006/chart" xmlns:r="http://schemas.openxmlformats.org/officeDocument/2006/relationships" r:id="rId3"/>
          </a:graphicData>
        </a:graphic>
      </p:graphicFrame>
      <p:sp>
        <p:nvSpPr>
          <p:cNvPr id="5" name="왼쪽 대괄호 4"/>
          <p:cNvSpPr/>
          <p:nvPr/>
        </p:nvSpPr>
        <p:spPr>
          <a:xfrm rot="5400000">
            <a:off x="5076056" y="1435234"/>
            <a:ext cx="288032" cy="3024336"/>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 name="직사각형 5"/>
          <p:cNvSpPr/>
          <p:nvPr/>
        </p:nvSpPr>
        <p:spPr>
          <a:xfrm>
            <a:off x="4722980" y="2227322"/>
            <a:ext cx="1135247" cy="461665"/>
          </a:xfrm>
          <a:prstGeom prst="rect">
            <a:avLst/>
          </a:prstGeom>
        </p:spPr>
        <p:txBody>
          <a:bodyPr wrap="none">
            <a:spAutoFit/>
          </a:bodyPr>
          <a:lstStyle/>
          <a:p>
            <a:r>
              <a:rPr lang="en-US" altLang="ko-KR" sz="2400" b="1" dirty="0" smtClean="0">
                <a:solidFill>
                  <a:srgbClr val="FF0000"/>
                </a:solidFill>
                <a:latin typeface="Arial Narrow" panose="020B0606020202030204" pitchFamily="34" charset="0"/>
                <a:cs typeface="Arial" panose="020B0604020202020204" pitchFamily="34" charset="0"/>
              </a:rPr>
              <a:t>P=0.035</a:t>
            </a:r>
            <a:endParaRPr lang="ko-KR" altLang="en-US" sz="2400" b="1" dirty="0">
              <a:solidFill>
                <a:srgbClr val="FF0000"/>
              </a:solidFill>
              <a:latin typeface="Arial Narrow" panose="020B0606020202030204" pitchFamily="34" charset="0"/>
              <a:cs typeface="Arial" panose="020B0604020202020204" pitchFamily="34" charset="0"/>
            </a:endParaRPr>
          </a:p>
        </p:txBody>
      </p:sp>
      <p:sp>
        <p:nvSpPr>
          <p:cNvPr id="7" name="직사각형 6"/>
          <p:cNvSpPr/>
          <p:nvPr/>
        </p:nvSpPr>
        <p:spPr>
          <a:xfrm>
            <a:off x="7067791" y="6639163"/>
            <a:ext cx="2076209" cy="246221"/>
          </a:xfrm>
          <a:prstGeom prst="rect">
            <a:avLst/>
          </a:prstGeom>
        </p:spPr>
        <p:txBody>
          <a:bodyPr wrap="none">
            <a:spAutoFit/>
          </a:bodyPr>
          <a:lstStyle/>
          <a:p>
            <a:pPr algn="r"/>
            <a:r>
              <a:rPr lang="en-US" altLang="ko-KR" sz="1000" b="1" dirty="0" smtClean="0">
                <a:latin typeface="Arial Narrow" panose="020B0606020202030204" pitchFamily="34" charset="0"/>
              </a:rPr>
              <a:t>Ito et al. </a:t>
            </a:r>
            <a:r>
              <a:rPr lang="en-US" altLang="ko-KR" sz="1000" b="1" dirty="0" err="1" smtClean="0">
                <a:latin typeface="Arial Narrow" panose="020B0606020202030204" pitchFamily="34" charset="0"/>
              </a:rPr>
              <a:t>Cardiovasc</a:t>
            </a:r>
            <a:r>
              <a:rPr lang="en-US" altLang="ko-KR" sz="1000" b="1" dirty="0" smtClean="0">
                <a:latin typeface="Arial Narrow" panose="020B0606020202030204" pitchFamily="34" charset="0"/>
              </a:rPr>
              <a:t> Drugs </a:t>
            </a:r>
            <a:r>
              <a:rPr lang="en-US" altLang="ko-KR" sz="1000" b="1" dirty="0" err="1" smtClean="0">
                <a:latin typeface="Arial Narrow" panose="020B0606020202030204" pitchFamily="34" charset="0"/>
              </a:rPr>
              <a:t>Ther</a:t>
            </a:r>
            <a:r>
              <a:rPr lang="en-US" altLang="ko-KR" sz="1000" b="1" dirty="0" smtClean="0">
                <a:latin typeface="Arial Narrow" panose="020B0606020202030204" pitchFamily="34" charset="0"/>
              </a:rPr>
              <a:t> 2013</a:t>
            </a:r>
            <a:endParaRPr lang="ko-KR" altLang="en-US" sz="1000" b="1" dirty="0">
              <a:latin typeface="Arial Narrow" panose="020B0606020202030204" pitchFamily="34" charset="0"/>
            </a:endParaRPr>
          </a:p>
        </p:txBody>
      </p:sp>
      <p:sp>
        <p:nvSpPr>
          <p:cNvPr id="8" name="제목 1"/>
          <p:cNvSpPr txBox="1">
            <a:spLocks/>
          </p:cNvSpPr>
          <p:nvPr/>
        </p:nvSpPr>
        <p:spPr>
          <a:xfrm>
            <a:off x="5196664" y="6105399"/>
            <a:ext cx="3801447" cy="347937"/>
          </a:xfrm>
          <a:prstGeom prst="rect">
            <a:avLst/>
          </a:prstGeom>
        </p:spPr>
        <p:txBody>
          <a:bodyP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1800" b="1" dirty="0" err="1" smtClean="0">
                <a:solidFill>
                  <a:srgbClr val="002060"/>
                </a:solidFill>
                <a:latin typeface="Arial Narrow" panose="020B0606020202030204" pitchFamily="34" charset="0"/>
              </a:rPr>
              <a:t>Nicorandil</a:t>
            </a:r>
            <a:r>
              <a:rPr lang="en-US" altLang="ko-KR" sz="1800" b="1" dirty="0" smtClean="0">
                <a:solidFill>
                  <a:srgbClr val="002060"/>
                </a:solidFill>
                <a:latin typeface="Arial Narrow" panose="020B0606020202030204" pitchFamily="34" charset="0"/>
              </a:rPr>
              <a:t> 2mg Intracoronary bolus</a:t>
            </a:r>
            <a:endParaRPr lang="ko-KR" altLang="en-US" sz="1800" b="1" dirty="0">
              <a:solidFill>
                <a:srgbClr val="002060"/>
              </a:solidFill>
              <a:latin typeface="Arial Narrow" panose="020B0606020202030204" pitchFamily="34" charset="0"/>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986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Nicorandil (</a:t>
            </a:r>
            <a:r>
              <a:rPr kumimoji="0" lang="en-US" altLang="ko-KR" sz="3200" b="1" dirty="0" err="1" smtClean="0">
                <a:solidFill>
                  <a:srgbClr val="002060"/>
                </a:solidFill>
                <a:latin typeface="Arial Narrow" panose="020B0606020202030204" pitchFamily="34" charset="0"/>
              </a:rPr>
              <a:t>Sigmart</a:t>
            </a:r>
            <a:r>
              <a:rPr kumimoji="0" lang="en-US" altLang="ko-KR" sz="3200" b="1" dirty="0" smtClean="0">
                <a:solidFill>
                  <a:srgbClr val="002060"/>
                </a:solidFill>
                <a:latin typeface="Arial Narrow" panose="020B0606020202030204" pitchFamily="34" charset="0"/>
              </a:rPr>
              <a:t>®)</a:t>
            </a:r>
          </a:p>
          <a:p>
            <a:pPr latinLnBrk="0"/>
            <a:r>
              <a:rPr lang="en-US" altLang="ko-KR" sz="2400" b="1" dirty="0" smtClean="0">
                <a:solidFill>
                  <a:srgbClr val="002060"/>
                </a:solidFill>
                <a:latin typeface="Arial Narrow" panose="020B0606020202030204" pitchFamily="34" charset="0"/>
              </a:rPr>
              <a:t>- Protective Effect for Microvascular Function -</a:t>
            </a:r>
            <a:endParaRPr kumimoji="0" lang="ko-KR" altLang="en-US" sz="1800" b="1" dirty="0">
              <a:solidFill>
                <a:srgbClr val="002060"/>
              </a:solidFill>
              <a:latin typeface="Arial Narrow" panose="020B0606020202030204" pitchFamily="34" charset="0"/>
            </a:endParaRPr>
          </a:p>
        </p:txBody>
      </p:sp>
      <p:sp>
        <p:nvSpPr>
          <p:cNvPr id="3" name="제목 1"/>
          <p:cNvSpPr txBox="1">
            <a:spLocks/>
          </p:cNvSpPr>
          <p:nvPr/>
        </p:nvSpPr>
        <p:spPr>
          <a:xfrm>
            <a:off x="16647" y="961278"/>
            <a:ext cx="9144000" cy="938711"/>
          </a:xfrm>
          <a:prstGeom prst="rect">
            <a:avLst/>
          </a:prstGeom>
        </p:spPr>
        <p:txBody>
          <a:bodyPr>
            <a:normAutofit fontScale="97500"/>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2800" b="1" dirty="0" smtClean="0">
                <a:solidFill>
                  <a:srgbClr val="002060"/>
                </a:solidFill>
                <a:latin typeface="Arial Narrow" panose="020B0606020202030204" pitchFamily="34" charset="0"/>
              </a:rPr>
              <a:t>Randomized controlled trial : </a:t>
            </a:r>
            <a:br>
              <a:rPr lang="en-US" altLang="ko-KR" sz="2800" b="1" dirty="0" smtClean="0">
                <a:solidFill>
                  <a:srgbClr val="002060"/>
                </a:solidFill>
                <a:latin typeface="Arial Narrow" panose="020B0606020202030204" pitchFamily="34" charset="0"/>
              </a:rPr>
            </a:br>
            <a:r>
              <a:rPr lang="en-US" altLang="ko-KR" sz="2800" b="1" dirty="0" err="1" smtClean="0">
                <a:solidFill>
                  <a:srgbClr val="002060"/>
                </a:solidFill>
                <a:latin typeface="Arial Narrow" panose="020B0606020202030204" pitchFamily="34" charset="0"/>
              </a:rPr>
              <a:t>Nicornadil</a:t>
            </a:r>
            <a:r>
              <a:rPr lang="en-US" altLang="ko-KR" sz="2800" b="1" dirty="0" smtClean="0">
                <a:solidFill>
                  <a:srgbClr val="002060"/>
                </a:solidFill>
                <a:latin typeface="Arial Narrow" panose="020B0606020202030204" pitchFamily="34" charset="0"/>
              </a:rPr>
              <a:t> (n=33) vs. Control (n=29) in SA Elective PCI</a:t>
            </a:r>
            <a:endParaRPr lang="ko-KR" altLang="en-US" sz="2800" b="1" dirty="0">
              <a:solidFill>
                <a:srgbClr val="002060"/>
              </a:solidFill>
              <a:latin typeface="Arial Narrow" panose="020B0606020202030204" pitchFamily="34" charset="0"/>
            </a:endParaRPr>
          </a:p>
        </p:txBody>
      </p:sp>
      <p:graphicFrame>
        <p:nvGraphicFramePr>
          <p:cNvPr id="4" name="내용 개체 틀 3"/>
          <p:cNvGraphicFramePr>
            <a:graphicFrameLocks/>
          </p:cNvGraphicFramePr>
          <p:nvPr>
            <p:extLst>
              <p:ext uri="{D42A27DB-BD31-4B8C-83A1-F6EECF244321}">
                <p14:modId xmlns:p14="http://schemas.microsoft.com/office/powerpoint/2010/main" val="3499864137"/>
              </p:ext>
            </p:extLst>
          </p:nvPr>
        </p:nvGraphicFramePr>
        <p:xfrm>
          <a:off x="1181775" y="2265624"/>
          <a:ext cx="6766520" cy="3555504"/>
        </p:xfrm>
        <a:graphic>
          <a:graphicData uri="http://schemas.openxmlformats.org/drawingml/2006/chart">
            <c:chart xmlns:c="http://schemas.openxmlformats.org/drawingml/2006/chart" xmlns:r="http://schemas.openxmlformats.org/officeDocument/2006/relationships" r:id="rId3"/>
          </a:graphicData>
        </a:graphic>
      </p:graphicFrame>
      <p:sp>
        <p:nvSpPr>
          <p:cNvPr id="5" name="직사각형 4"/>
          <p:cNvSpPr/>
          <p:nvPr/>
        </p:nvSpPr>
        <p:spPr>
          <a:xfrm>
            <a:off x="4067944" y="2697757"/>
            <a:ext cx="994183" cy="461665"/>
          </a:xfrm>
          <a:prstGeom prst="rect">
            <a:avLst/>
          </a:prstGeom>
        </p:spPr>
        <p:txBody>
          <a:bodyPr wrap="none">
            <a:spAutoFit/>
          </a:bodyPr>
          <a:lstStyle/>
          <a:p>
            <a:r>
              <a:rPr lang="en-US" altLang="ko-KR" sz="2400" b="1" dirty="0" smtClean="0">
                <a:solidFill>
                  <a:srgbClr val="FF0000"/>
                </a:solidFill>
                <a:latin typeface="Arial Narrow" panose="020B0606020202030204" pitchFamily="34" charset="0"/>
                <a:cs typeface="Arial" panose="020B0604020202020204" pitchFamily="34" charset="0"/>
              </a:rPr>
              <a:t>P&lt;0.05</a:t>
            </a:r>
            <a:endParaRPr lang="ko-KR" altLang="en-US" sz="2400" b="1" dirty="0">
              <a:solidFill>
                <a:srgbClr val="FF0000"/>
              </a:solidFill>
              <a:latin typeface="Arial Narrow" panose="020B0606020202030204" pitchFamily="34" charset="0"/>
              <a:cs typeface="Arial" panose="020B0604020202020204" pitchFamily="34" charset="0"/>
            </a:endParaRPr>
          </a:p>
        </p:txBody>
      </p:sp>
      <p:sp>
        <p:nvSpPr>
          <p:cNvPr id="6" name="TextBox 5"/>
          <p:cNvSpPr txBox="1"/>
          <p:nvPr/>
        </p:nvSpPr>
        <p:spPr>
          <a:xfrm rot="16200000">
            <a:off x="309361" y="3787361"/>
            <a:ext cx="1101584" cy="523220"/>
          </a:xfrm>
          <a:prstGeom prst="rect">
            <a:avLst/>
          </a:prstGeom>
          <a:noFill/>
        </p:spPr>
        <p:txBody>
          <a:bodyPr wrap="none" rtlCol="0">
            <a:spAutoFit/>
          </a:bodyPr>
          <a:lstStyle/>
          <a:p>
            <a:r>
              <a:rPr lang="en-US" altLang="ko-KR" sz="2800" b="1" dirty="0" smtClean="0">
                <a:latin typeface="Arial Narrow" panose="020B0606020202030204" pitchFamily="34" charset="0"/>
              </a:rPr>
              <a:t>IMR, U</a:t>
            </a:r>
            <a:endParaRPr lang="ko-KR" altLang="en-US" sz="2800" b="1" dirty="0">
              <a:latin typeface="Arial Narrow" panose="020B0606020202030204" pitchFamily="34" charset="0"/>
            </a:endParaRPr>
          </a:p>
        </p:txBody>
      </p:sp>
      <p:sp>
        <p:nvSpPr>
          <p:cNvPr id="7" name="직사각형 6"/>
          <p:cNvSpPr/>
          <p:nvPr/>
        </p:nvSpPr>
        <p:spPr>
          <a:xfrm>
            <a:off x="7139925" y="6611779"/>
            <a:ext cx="2004075" cy="246221"/>
          </a:xfrm>
          <a:prstGeom prst="rect">
            <a:avLst/>
          </a:prstGeom>
        </p:spPr>
        <p:txBody>
          <a:bodyPr wrap="none">
            <a:spAutoFit/>
          </a:bodyPr>
          <a:lstStyle/>
          <a:p>
            <a:r>
              <a:rPr lang="en-US" altLang="ko-KR" sz="1000" b="1" dirty="0" err="1" smtClean="0">
                <a:latin typeface="Arial Narrow" panose="020B0606020202030204" pitchFamily="34" charset="0"/>
              </a:rPr>
              <a:t>Hirohata</a:t>
            </a:r>
            <a:r>
              <a:rPr lang="en-US" altLang="ko-KR" sz="1000" b="1" dirty="0" smtClean="0">
                <a:latin typeface="Arial Narrow" panose="020B0606020202030204" pitchFamily="34" charset="0"/>
              </a:rPr>
              <a:t> et al. </a:t>
            </a:r>
            <a:r>
              <a:rPr lang="en-US" altLang="ko-KR" sz="1000" b="1" dirty="0" err="1" smtClean="0">
                <a:latin typeface="Arial Narrow" panose="020B0606020202030204" pitchFamily="34" charset="0"/>
              </a:rPr>
              <a:t>EuroIntervention</a:t>
            </a:r>
            <a:r>
              <a:rPr lang="en-US" altLang="ko-KR" sz="1000" b="1" dirty="0" smtClean="0">
                <a:latin typeface="Arial Narrow" panose="020B0606020202030204" pitchFamily="34" charset="0"/>
              </a:rPr>
              <a:t> 2014</a:t>
            </a:r>
            <a:endParaRPr lang="ko-KR" altLang="en-US" sz="1000" b="1" dirty="0">
              <a:latin typeface="Arial Narrow" panose="020B0606020202030204" pitchFamily="34" charset="0"/>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제목 1"/>
          <p:cNvSpPr txBox="1">
            <a:spLocks/>
          </p:cNvSpPr>
          <p:nvPr/>
        </p:nvSpPr>
        <p:spPr>
          <a:xfrm>
            <a:off x="4716016" y="6033391"/>
            <a:ext cx="3801447" cy="347937"/>
          </a:xfrm>
          <a:prstGeom prst="rect">
            <a:avLst/>
          </a:prstGeom>
        </p:spPr>
        <p:txBody>
          <a:bodyP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1800" b="1" dirty="0" err="1" smtClean="0">
                <a:solidFill>
                  <a:srgbClr val="002060"/>
                </a:solidFill>
                <a:latin typeface="Arial Narrow" panose="020B0606020202030204" pitchFamily="34" charset="0"/>
              </a:rPr>
              <a:t>Nicorandil</a:t>
            </a:r>
            <a:r>
              <a:rPr lang="en-US" altLang="ko-KR" sz="1800" b="1" dirty="0" smtClean="0">
                <a:solidFill>
                  <a:srgbClr val="002060"/>
                </a:solidFill>
                <a:latin typeface="Arial Narrow" panose="020B0606020202030204" pitchFamily="34" charset="0"/>
              </a:rPr>
              <a:t> 2mg Intracoronary bolus</a:t>
            </a:r>
            <a:endParaRPr lang="ko-KR" altLang="en-US" sz="18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655946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Nicorandil (</a:t>
            </a:r>
            <a:r>
              <a:rPr kumimoji="0" lang="en-US" altLang="ko-KR" sz="3200" b="1" dirty="0" err="1" smtClean="0">
                <a:solidFill>
                  <a:srgbClr val="002060"/>
                </a:solidFill>
                <a:latin typeface="Arial Narrow" panose="020B0606020202030204" pitchFamily="34" charset="0"/>
              </a:rPr>
              <a:t>Sigmart</a:t>
            </a:r>
            <a:r>
              <a:rPr kumimoji="0" lang="en-US" altLang="ko-KR" sz="3200" b="1" dirty="0" smtClean="0">
                <a:solidFill>
                  <a:srgbClr val="002060"/>
                </a:solidFill>
                <a:latin typeface="Arial Narrow" panose="020B0606020202030204" pitchFamily="34" charset="0"/>
              </a:rPr>
              <a:t>®)</a:t>
            </a:r>
            <a:endParaRPr kumimoji="0" lang="ko-KR" altLang="en-US" sz="2400" b="1" dirty="0">
              <a:solidFill>
                <a:srgbClr val="002060"/>
              </a:solidFill>
              <a:latin typeface="Arial Narrow" panose="020B0606020202030204" pitchFamily="34" charset="0"/>
            </a:endParaRPr>
          </a:p>
        </p:txBody>
      </p:sp>
      <p:sp>
        <p:nvSpPr>
          <p:cNvPr id="3" name="내용 개체 틀 2"/>
          <p:cNvSpPr txBox="1">
            <a:spLocks/>
          </p:cNvSpPr>
          <p:nvPr/>
        </p:nvSpPr>
        <p:spPr>
          <a:xfrm>
            <a:off x="457200" y="1600200"/>
            <a:ext cx="8229600" cy="4525963"/>
          </a:xfrm>
          <a:prstGeom prst="rect">
            <a:avLst/>
          </a:prstGeom>
        </p:spPr>
        <p:txBody>
          <a:bodyPr>
            <a:normAutofit fontScale="92500" lnSpcReduction="10000"/>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2800" b="1" dirty="0" smtClean="0">
                <a:solidFill>
                  <a:srgbClr val="FF0000"/>
                </a:solidFill>
                <a:latin typeface="Arial Narrow" pitchFamily="34" charset="0"/>
              </a:rPr>
              <a:t>Advantage</a:t>
            </a:r>
          </a:p>
          <a:p>
            <a:pPr>
              <a:buFont typeface="Arial" panose="020B0604020202020204" pitchFamily="34" charset="0"/>
              <a:buNone/>
            </a:pPr>
            <a:r>
              <a:rPr lang="en-US" altLang="ko-KR" sz="2400" b="1" dirty="0" smtClean="0">
                <a:solidFill>
                  <a:srgbClr val="002060"/>
                </a:solidFill>
                <a:latin typeface="Arial Narrow" pitchFamily="34" charset="0"/>
              </a:rPr>
              <a:t>  Feasible and Convenient administration : IC 2mg bolus</a:t>
            </a:r>
          </a:p>
          <a:p>
            <a:pPr>
              <a:buFont typeface="Arial" panose="020B0604020202020204" pitchFamily="34" charset="0"/>
              <a:buNone/>
            </a:pPr>
            <a:r>
              <a:rPr lang="en-US" altLang="ko-KR" sz="2400" b="1" dirty="0" smtClean="0">
                <a:solidFill>
                  <a:srgbClr val="002060"/>
                </a:solidFill>
                <a:latin typeface="Arial Narrow" pitchFamily="34" charset="0"/>
              </a:rPr>
              <a:t>  Faster induction of hyperemia</a:t>
            </a:r>
          </a:p>
          <a:p>
            <a:pPr>
              <a:buFont typeface="Arial" panose="020B0604020202020204" pitchFamily="34" charset="0"/>
              <a:buNone/>
            </a:pPr>
            <a:r>
              <a:rPr lang="en-US" altLang="ko-KR" sz="2400" b="1" dirty="0" smtClean="0">
                <a:solidFill>
                  <a:srgbClr val="002060"/>
                </a:solidFill>
                <a:latin typeface="Arial Narrow" pitchFamily="34" charset="0"/>
              </a:rPr>
              <a:t>  No chest discomfort, AV block, bronchospasm, hypotension</a:t>
            </a:r>
          </a:p>
          <a:p>
            <a:pPr>
              <a:buFont typeface="Arial" panose="020B0604020202020204" pitchFamily="34" charset="0"/>
              <a:buNone/>
            </a:pPr>
            <a:r>
              <a:rPr lang="en-US" altLang="ko-KR" sz="2400" b="1" dirty="0">
                <a:solidFill>
                  <a:srgbClr val="002060"/>
                </a:solidFill>
                <a:latin typeface="Arial Narrow" pitchFamily="34" charset="0"/>
              </a:rPr>
              <a:t> </a:t>
            </a:r>
            <a:r>
              <a:rPr lang="en-US" altLang="ko-KR" sz="2400" b="1" dirty="0" smtClean="0">
                <a:solidFill>
                  <a:srgbClr val="002060"/>
                </a:solidFill>
                <a:latin typeface="Arial Narrow" pitchFamily="34" charset="0"/>
              </a:rPr>
              <a:t> Protective effects for microvascular function (STEMI, SA)</a:t>
            </a:r>
          </a:p>
          <a:p>
            <a:pPr>
              <a:buFont typeface="Arial" panose="020B0604020202020204" pitchFamily="34" charset="0"/>
              <a:buNone/>
            </a:pPr>
            <a:endParaRPr lang="en-US" altLang="ko-KR" sz="2800" b="1" dirty="0" smtClean="0">
              <a:solidFill>
                <a:srgbClr val="002060"/>
              </a:solidFill>
              <a:latin typeface="Arial Narrow" pitchFamily="34" charset="0"/>
            </a:endParaRPr>
          </a:p>
          <a:p>
            <a:r>
              <a:rPr lang="en-US" altLang="ko-KR" sz="2800" b="1" dirty="0" smtClean="0">
                <a:solidFill>
                  <a:srgbClr val="FF0000"/>
                </a:solidFill>
                <a:latin typeface="Arial Narrow" pitchFamily="34" charset="0"/>
              </a:rPr>
              <a:t>Disadvantage</a:t>
            </a:r>
          </a:p>
          <a:p>
            <a:pPr>
              <a:buNone/>
            </a:pPr>
            <a:r>
              <a:rPr lang="en-US" altLang="ko-KR" sz="2400" b="1" dirty="0" smtClean="0">
                <a:solidFill>
                  <a:srgbClr val="002060"/>
                </a:solidFill>
                <a:latin typeface="Arial Narrow" pitchFamily="34" charset="0"/>
              </a:rPr>
              <a:t>  Relatively </a:t>
            </a:r>
            <a:r>
              <a:rPr lang="en-US" altLang="ko-KR" sz="2400" b="1" dirty="0">
                <a:solidFill>
                  <a:srgbClr val="002060"/>
                </a:solidFill>
                <a:latin typeface="Arial Narrow" pitchFamily="34" charset="0"/>
              </a:rPr>
              <a:t>short maintenance of hyperemic plateau (</a:t>
            </a:r>
            <a:r>
              <a:rPr lang="en-US" altLang="ko-KR" sz="2400" b="1" dirty="0" smtClean="0">
                <a:solidFill>
                  <a:srgbClr val="002060"/>
                </a:solidFill>
                <a:latin typeface="Arial Narrow" pitchFamily="34" charset="0"/>
              </a:rPr>
              <a:t>32 </a:t>
            </a:r>
            <a:r>
              <a:rPr lang="en-US" altLang="ko-KR" sz="2400" b="1" dirty="0">
                <a:solidFill>
                  <a:srgbClr val="002060"/>
                </a:solidFill>
                <a:latin typeface="Arial Narrow" pitchFamily="34" charset="0"/>
              </a:rPr>
              <a:t>sec</a:t>
            </a:r>
            <a:r>
              <a:rPr lang="en-US" altLang="ko-KR" sz="2400" b="1" dirty="0" smtClean="0">
                <a:solidFill>
                  <a:srgbClr val="002060"/>
                </a:solidFill>
                <a:latin typeface="Arial Narrow" pitchFamily="34" charset="0"/>
              </a:rPr>
              <a:t>)</a:t>
            </a:r>
          </a:p>
          <a:p>
            <a:pPr>
              <a:buNone/>
            </a:pPr>
            <a:r>
              <a:rPr lang="en-US" altLang="ko-KR" sz="2400" b="1" dirty="0">
                <a:solidFill>
                  <a:srgbClr val="002060"/>
                </a:solidFill>
                <a:latin typeface="Arial Narrow" pitchFamily="34" charset="0"/>
              </a:rPr>
              <a:t> </a:t>
            </a:r>
            <a:r>
              <a:rPr lang="en-US" altLang="ko-KR" sz="2400" b="1" dirty="0" smtClean="0">
                <a:solidFill>
                  <a:srgbClr val="002060"/>
                </a:solidFill>
                <a:latin typeface="Arial Narrow" pitchFamily="34" charset="0"/>
              </a:rPr>
              <a:t> Difficult </a:t>
            </a:r>
            <a:r>
              <a:rPr lang="en-US" altLang="ko-KR" sz="2400" b="1" dirty="0">
                <a:solidFill>
                  <a:srgbClr val="002060"/>
                </a:solidFill>
                <a:latin typeface="Arial Narrow" pitchFamily="34" charset="0"/>
              </a:rPr>
              <a:t>to use for evaluating ostial disease</a:t>
            </a:r>
            <a:endParaRPr lang="ko-KR" altLang="en-US" sz="2400" b="1" dirty="0">
              <a:solidFill>
                <a:srgbClr val="002060"/>
              </a:solidFill>
              <a:latin typeface="Arial Narrow" pitchFamily="34" charset="0"/>
            </a:endParaRPr>
          </a:p>
          <a:p>
            <a:pPr>
              <a:buFont typeface="Arial" panose="020B0604020202020204" pitchFamily="34" charset="0"/>
              <a:buNone/>
            </a:pPr>
            <a:endParaRPr lang="en-US" altLang="ko-KR" sz="2400" b="1" dirty="0" smtClean="0">
              <a:solidFill>
                <a:srgbClr val="002060"/>
              </a:solidFill>
              <a:latin typeface="Arial Narrow" pitchFamily="34" charset="0"/>
            </a:endParaRPr>
          </a:p>
          <a:p>
            <a:pPr>
              <a:buFont typeface="Arial" panose="020B0604020202020204" pitchFamily="34" charset="0"/>
              <a:buNone/>
            </a:pPr>
            <a:r>
              <a:rPr lang="en-US" altLang="ko-KR" sz="2400" b="1" dirty="0" smtClean="0">
                <a:solidFill>
                  <a:srgbClr val="002060"/>
                </a:solidFill>
                <a:latin typeface="Arial Narrow" pitchFamily="34" charset="0"/>
              </a:rPr>
              <a:t>  </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614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err="1" smtClean="0">
                <a:solidFill>
                  <a:srgbClr val="002060"/>
                </a:solidFill>
                <a:latin typeface="Arial Narrow" panose="020B0606020202030204" pitchFamily="34" charset="0"/>
              </a:rPr>
              <a:t>Regadenoson</a:t>
            </a:r>
            <a:endParaRPr kumimoji="0" lang="en-US" altLang="ko-KR" sz="3200" b="1" dirty="0" smtClean="0">
              <a:solidFill>
                <a:srgbClr val="002060"/>
              </a:solidFill>
              <a:latin typeface="Arial Narrow" panose="020B0606020202030204" pitchFamily="34" charset="0"/>
            </a:endParaRPr>
          </a:p>
          <a:p>
            <a:pPr latinLnBrk="0"/>
            <a:r>
              <a:rPr lang="en-US" altLang="ko-KR" sz="3200" b="1" dirty="0" smtClean="0">
                <a:solidFill>
                  <a:srgbClr val="002060"/>
                </a:solidFill>
                <a:latin typeface="Arial Narrow" panose="020B0606020202030204" pitchFamily="34" charset="0"/>
              </a:rPr>
              <a:t>- Selective A</a:t>
            </a:r>
            <a:r>
              <a:rPr lang="en-US" altLang="ko-KR" sz="3200" b="1" baseline="-25000" dirty="0" smtClean="0">
                <a:solidFill>
                  <a:srgbClr val="002060"/>
                </a:solidFill>
                <a:latin typeface="Arial Narrow" panose="020B0606020202030204" pitchFamily="34" charset="0"/>
              </a:rPr>
              <a:t>2A</a:t>
            </a:r>
            <a:r>
              <a:rPr lang="en-US" altLang="ko-KR" sz="3200" b="1" dirty="0" smtClean="0">
                <a:solidFill>
                  <a:srgbClr val="002060"/>
                </a:solidFill>
                <a:latin typeface="Arial Narrow" panose="020B0606020202030204" pitchFamily="34" charset="0"/>
              </a:rPr>
              <a:t> receptor agonist -</a:t>
            </a:r>
            <a:endParaRPr kumimoji="0" lang="ko-KR" altLang="en-US" sz="2400" b="1" dirty="0">
              <a:solidFill>
                <a:srgbClr val="002060"/>
              </a:solidFill>
              <a:latin typeface="Arial Narrow" panose="020B0606020202030204" pitchFamily="34" charset="0"/>
            </a:endParaRPr>
          </a:p>
        </p:txBody>
      </p:sp>
      <p:pic>
        <p:nvPicPr>
          <p:cNvPr id="3" name="Picture 2" descr="regadenoson adenosine에 대한 이미지 검색결과">
            <a:hlinkClick r:id="rId3"/>
          </p:cNvPr>
          <p:cNvPicPr>
            <a:picLocks noChangeAspect="1" noChangeArrowheads="1"/>
          </p:cNvPicPr>
          <p:nvPr/>
        </p:nvPicPr>
        <p:blipFill>
          <a:blip r:embed="rId4" cstate="print"/>
          <a:srcRect l="428" t="15791" r="73831" b="21045"/>
          <a:stretch>
            <a:fillRect/>
          </a:stretch>
        </p:blipFill>
        <p:spPr bwMode="auto">
          <a:xfrm>
            <a:off x="2051720" y="908720"/>
            <a:ext cx="1155451" cy="2088232"/>
          </a:xfrm>
          <a:prstGeom prst="rect">
            <a:avLst/>
          </a:prstGeom>
          <a:noFill/>
        </p:spPr>
      </p:pic>
      <p:pic>
        <p:nvPicPr>
          <p:cNvPr id="4" name="Picture 4" descr="regadenoson adenosine에 대한 이미지 검색결과">
            <a:hlinkClick r:id="rId3"/>
          </p:cNvPr>
          <p:cNvPicPr>
            <a:picLocks noChangeAspect="1" noChangeArrowheads="1"/>
          </p:cNvPicPr>
          <p:nvPr/>
        </p:nvPicPr>
        <p:blipFill>
          <a:blip r:embed="rId4" cstate="print"/>
          <a:srcRect l="27623" t="17765" b="30915"/>
          <a:stretch>
            <a:fillRect/>
          </a:stretch>
        </p:blipFill>
        <p:spPr bwMode="auto">
          <a:xfrm>
            <a:off x="3707904" y="1270424"/>
            <a:ext cx="2880320" cy="1792271"/>
          </a:xfrm>
          <a:prstGeom prst="rect">
            <a:avLst/>
          </a:prstGeom>
          <a:noFill/>
        </p:spPr>
      </p:pic>
      <p:pic>
        <p:nvPicPr>
          <p:cNvPr id="5" name="Picture 6" descr="regadenoson mode of action에 대한 이미지 검색결과">
            <a:hlinkClick r:id="rId5"/>
          </p:cNvPr>
          <p:cNvPicPr>
            <a:picLocks noChangeAspect="1" noChangeArrowheads="1"/>
          </p:cNvPicPr>
          <p:nvPr/>
        </p:nvPicPr>
        <p:blipFill>
          <a:blip r:embed="rId6" cstate="print"/>
          <a:srcRect t="29993" r="21032"/>
          <a:stretch>
            <a:fillRect/>
          </a:stretch>
        </p:blipFill>
        <p:spPr bwMode="auto">
          <a:xfrm>
            <a:off x="2313010" y="3855154"/>
            <a:ext cx="4499518" cy="2572271"/>
          </a:xfrm>
          <a:prstGeom prst="rect">
            <a:avLst/>
          </a:prstGeom>
          <a:noFill/>
        </p:spPr>
      </p:pic>
      <p:sp>
        <p:nvSpPr>
          <p:cNvPr id="6" name="직사각형 5"/>
          <p:cNvSpPr/>
          <p:nvPr/>
        </p:nvSpPr>
        <p:spPr>
          <a:xfrm>
            <a:off x="6273449" y="3790288"/>
            <a:ext cx="720080"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9"/>
          <p:cNvPicPr>
            <a:picLocks noChangeAspect="1" noChangeArrowheads="1"/>
          </p:cNvPicPr>
          <p:nvPr/>
        </p:nvPicPr>
        <p:blipFill>
          <a:blip r:embed="rId7" cstate="print"/>
          <a:srcRect/>
          <a:stretch>
            <a:fillRect/>
          </a:stretch>
        </p:blipFill>
        <p:spPr bwMode="auto">
          <a:xfrm>
            <a:off x="2123728" y="2970625"/>
            <a:ext cx="1019175" cy="219075"/>
          </a:xfrm>
          <a:prstGeom prst="rect">
            <a:avLst/>
          </a:prstGeom>
          <a:noFill/>
          <a:ln w="9525">
            <a:noFill/>
            <a:miter lim="800000"/>
            <a:headEnd/>
            <a:tailEnd/>
          </a:ln>
        </p:spPr>
      </p:pic>
      <p:pic>
        <p:nvPicPr>
          <p:cNvPr id="8" name="Picture 10"/>
          <p:cNvPicPr>
            <a:picLocks noChangeAspect="1" noChangeArrowheads="1"/>
          </p:cNvPicPr>
          <p:nvPr/>
        </p:nvPicPr>
        <p:blipFill>
          <a:blip r:embed="rId8" cstate="print"/>
          <a:srcRect/>
          <a:stretch>
            <a:fillRect/>
          </a:stretch>
        </p:blipFill>
        <p:spPr bwMode="auto">
          <a:xfrm>
            <a:off x="4653061" y="2980094"/>
            <a:ext cx="1276350" cy="266700"/>
          </a:xfrm>
          <a:prstGeom prst="rect">
            <a:avLst/>
          </a:prstGeom>
          <a:noFill/>
          <a:ln w="9525">
            <a:noFill/>
            <a:miter lim="800000"/>
            <a:headEnd/>
            <a:tailEnd/>
          </a:ln>
        </p:spPr>
      </p:pic>
      <p:cxnSp>
        <p:nvCxnSpPr>
          <p:cNvPr id="9" name="직선 연결선 8"/>
          <p:cNvCxnSpPr/>
          <p:nvPr/>
        </p:nvCxnSpPr>
        <p:spPr>
          <a:xfrm>
            <a:off x="2915816" y="3564795"/>
            <a:ext cx="0" cy="288032"/>
          </a:xfrm>
          <a:prstGeom prst="line">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2915816" y="3564795"/>
            <a:ext cx="20882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a:off x="5004048" y="3564795"/>
            <a:ext cx="0" cy="288032"/>
          </a:xfrm>
          <a:prstGeom prst="line">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4418931" y="3564795"/>
            <a:ext cx="0" cy="288032"/>
          </a:xfrm>
          <a:prstGeom prst="line">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a:off x="3473774" y="3564795"/>
            <a:ext cx="0" cy="288032"/>
          </a:xfrm>
          <a:prstGeom prst="line">
            <a:avLst/>
          </a:pr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4" name="자유형 13"/>
          <p:cNvSpPr/>
          <p:nvPr/>
        </p:nvSpPr>
        <p:spPr>
          <a:xfrm>
            <a:off x="3159659" y="3107430"/>
            <a:ext cx="814812" cy="461727"/>
          </a:xfrm>
          <a:custGeom>
            <a:avLst/>
            <a:gdLst>
              <a:gd name="connsiteX0" fmla="*/ 814812 w 814812"/>
              <a:gd name="connsiteY0" fmla="*/ 461727 h 461727"/>
              <a:gd name="connsiteX1" fmla="*/ 814812 w 814812"/>
              <a:gd name="connsiteY1" fmla="*/ 0 h 461727"/>
              <a:gd name="connsiteX2" fmla="*/ 0 w 814812"/>
              <a:gd name="connsiteY2" fmla="*/ 0 h 461727"/>
            </a:gdLst>
            <a:ahLst/>
            <a:cxnLst>
              <a:cxn ang="0">
                <a:pos x="connsiteX0" y="connsiteY0"/>
              </a:cxn>
              <a:cxn ang="0">
                <a:pos x="connsiteX1" y="connsiteY1"/>
              </a:cxn>
              <a:cxn ang="0">
                <a:pos x="connsiteX2" y="connsiteY2"/>
              </a:cxn>
            </a:cxnLst>
            <a:rect l="l" t="t" r="r" b="b"/>
            <a:pathLst>
              <a:path w="814812" h="461727">
                <a:moveTo>
                  <a:pt x="814812" y="461727"/>
                </a:moveTo>
                <a:lnTo>
                  <a:pt x="814812" y="0"/>
                </a:ln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5" name="자유형 14"/>
          <p:cNvSpPr/>
          <p:nvPr/>
        </p:nvSpPr>
        <p:spPr>
          <a:xfrm>
            <a:off x="2860895" y="3225125"/>
            <a:ext cx="2435382" cy="633743"/>
          </a:xfrm>
          <a:custGeom>
            <a:avLst/>
            <a:gdLst>
              <a:gd name="connsiteX0" fmla="*/ 2435382 w 2435382"/>
              <a:gd name="connsiteY0" fmla="*/ 0 h 633743"/>
              <a:gd name="connsiteX1" fmla="*/ 2435382 w 2435382"/>
              <a:gd name="connsiteY1" fmla="*/ 208230 h 633743"/>
              <a:gd name="connsiteX2" fmla="*/ 0 w 2435382"/>
              <a:gd name="connsiteY2" fmla="*/ 208230 h 633743"/>
              <a:gd name="connsiteX3" fmla="*/ 0 w 2435382"/>
              <a:gd name="connsiteY3" fmla="*/ 633743 h 633743"/>
            </a:gdLst>
            <a:ahLst/>
            <a:cxnLst>
              <a:cxn ang="0">
                <a:pos x="connsiteX0" y="connsiteY0"/>
              </a:cxn>
              <a:cxn ang="0">
                <a:pos x="connsiteX1" y="connsiteY1"/>
              </a:cxn>
              <a:cxn ang="0">
                <a:pos x="connsiteX2" y="connsiteY2"/>
              </a:cxn>
              <a:cxn ang="0">
                <a:pos x="connsiteX3" y="connsiteY3"/>
              </a:cxn>
            </a:cxnLst>
            <a:rect l="l" t="t" r="r" b="b"/>
            <a:pathLst>
              <a:path w="2435382" h="633743">
                <a:moveTo>
                  <a:pt x="2435382" y="0"/>
                </a:moveTo>
                <a:lnTo>
                  <a:pt x="2435382" y="208230"/>
                </a:lnTo>
                <a:lnTo>
                  <a:pt x="0" y="208230"/>
                </a:lnTo>
                <a:lnTo>
                  <a:pt x="0" y="633743"/>
                </a:lnTo>
              </a:path>
            </a:pathLst>
          </a:custGeom>
          <a:ln w="12700">
            <a:solidFill>
              <a:schemeClr val="tx1"/>
            </a:solidFill>
            <a:tailEnd type="stealth"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7" name="직사각형 16"/>
          <p:cNvSpPr/>
          <p:nvPr/>
        </p:nvSpPr>
        <p:spPr>
          <a:xfrm>
            <a:off x="7027717" y="6611779"/>
            <a:ext cx="2116284" cy="246221"/>
          </a:xfrm>
          <a:prstGeom prst="rect">
            <a:avLst/>
          </a:prstGeom>
        </p:spPr>
        <p:txBody>
          <a:bodyPr wrap="none">
            <a:spAutoFit/>
          </a:bodyPr>
          <a:lstStyle/>
          <a:p>
            <a:pPr algn="r"/>
            <a:r>
              <a:rPr lang="en-US" sz="1000" dirty="0" err="1" smtClean="0">
                <a:latin typeface="Arial Narrow" pitchFamily="34" charset="0"/>
                <a:cs typeface="Arial" pitchFamily="34" charset="0"/>
              </a:rPr>
              <a:t>Palani</a:t>
            </a:r>
            <a:r>
              <a:rPr lang="en-US" sz="1000" dirty="0" smtClean="0">
                <a:latin typeface="Arial Narrow" pitchFamily="34" charset="0"/>
                <a:cs typeface="Arial" pitchFamily="34" charset="0"/>
              </a:rPr>
              <a:t> G, et al. </a:t>
            </a:r>
            <a:r>
              <a:rPr lang="en-US" sz="1000" dirty="0" err="1" smtClean="0">
                <a:latin typeface="Arial Narrow" pitchFamily="34" charset="0"/>
                <a:cs typeface="Arial" pitchFamily="34" charset="0"/>
              </a:rPr>
              <a:t>Cardiol</a:t>
            </a:r>
            <a:r>
              <a:rPr lang="en-US" sz="1000" dirty="0" smtClean="0">
                <a:latin typeface="Arial Narrow" pitchFamily="34" charset="0"/>
                <a:cs typeface="Arial" pitchFamily="34" charset="0"/>
              </a:rPr>
              <a:t> Rev 2013;21:42-8.</a:t>
            </a:r>
            <a:endParaRPr lang="ko-KR" altLang="en-US" sz="1000" dirty="0">
              <a:latin typeface="Arial Narrow" pitchFamily="34" charset="0"/>
              <a:cs typeface="Arial" pitchFamily="34" charset="0"/>
            </a:endParaRPr>
          </a:p>
        </p:txBody>
      </p:sp>
      <p:pic>
        <p:nvPicPr>
          <p:cNvPr id="1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직사각형 18"/>
          <p:cNvSpPr/>
          <p:nvPr/>
        </p:nvSpPr>
        <p:spPr>
          <a:xfrm>
            <a:off x="179512" y="5639309"/>
            <a:ext cx="2500330" cy="323165"/>
          </a:xfrm>
          <a:prstGeom prst="rect">
            <a:avLst/>
          </a:prstGeom>
          <a:ln w="19050">
            <a:solidFill>
              <a:schemeClr val="tx1"/>
            </a:solidFill>
          </a:ln>
        </p:spPr>
        <p:txBody>
          <a:bodyPr wrap="square">
            <a:spAutoFit/>
          </a:bodyPr>
          <a:lstStyle/>
          <a:p>
            <a:r>
              <a:rPr lang="en-US" altLang="ko-KR" sz="1500" dirty="0" smtClean="0">
                <a:latin typeface="Arial" pitchFamily="34" charset="0"/>
                <a:cs typeface="Arial" pitchFamily="34" charset="0"/>
              </a:rPr>
              <a:t>half-life                   5.2 min</a:t>
            </a:r>
            <a:endParaRPr lang="ko-KR" altLang="en-US" sz="1500" dirty="0">
              <a:latin typeface="Arial" pitchFamily="34" charset="0"/>
              <a:cs typeface="Arial" pitchFamily="34" charset="0"/>
            </a:endParaRPr>
          </a:p>
        </p:txBody>
      </p:sp>
      <p:sp>
        <p:nvSpPr>
          <p:cNvPr id="20" name="내용 개체 틀 2"/>
          <p:cNvSpPr txBox="1">
            <a:spLocks/>
          </p:cNvSpPr>
          <p:nvPr/>
        </p:nvSpPr>
        <p:spPr>
          <a:xfrm>
            <a:off x="5665305" y="1412776"/>
            <a:ext cx="2219063" cy="446348"/>
          </a:xfrm>
          <a:prstGeom prst="rect">
            <a:avLst/>
          </a:prstGeom>
        </p:spPr>
        <p:txBody>
          <a:bodyPr>
            <a:normAutofit fontScale="85000" lnSpcReduction="10000"/>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2000" b="1" dirty="0" smtClean="0">
                <a:solidFill>
                  <a:srgbClr val="002060"/>
                </a:solidFill>
                <a:latin typeface="Arial Narrow" pitchFamily="34" charset="0"/>
              </a:rPr>
              <a:t>Precursor of adenosine</a:t>
            </a:r>
            <a:endParaRPr lang="en-US" altLang="ko-KR" sz="1800" b="1" dirty="0" smtClean="0">
              <a:solidFill>
                <a:srgbClr val="002060"/>
              </a:solidFill>
              <a:latin typeface="Arial Narrow" pitchFamily="34" charset="0"/>
            </a:endParaRPr>
          </a:p>
        </p:txBody>
      </p:sp>
      <p:sp>
        <p:nvSpPr>
          <p:cNvPr id="16" name="직사각형 15"/>
          <p:cNvSpPr/>
          <p:nvPr/>
        </p:nvSpPr>
        <p:spPr>
          <a:xfrm>
            <a:off x="6812528" y="1859124"/>
            <a:ext cx="1523174" cy="369332"/>
          </a:xfrm>
          <a:prstGeom prst="rect">
            <a:avLst/>
          </a:prstGeom>
        </p:spPr>
        <p:txBody>
          <a:bodyPr wrap="none">
            <a:spAutoFit/>
          </a:bodyPr>
          <a:lstStyle/>
          <a:p>
            <a:pPr algn="ctr"/>
            <a:r>
              <a:rPr lang="en-US" altLang="ko-KR" b="1" dirty="0">
                <a:solidFill>
                  <a:srgbClr val="002060"/>
                </a:solidFill>
                <a:latin typeface="Arial Narrow" pitchFamily="34" charset="0"/>
              </a:rPr>
              <a:t>IV </a:t>
            </a:r>
            <a:r>
              <a:rPr lang="en-US" altLang="ko-KR" b="1" dirty="0" smtClean="0">
                <a:solidFill>
                  <a:srgbClr val="002060"/>
                </a:solidFill>
                <a:latin typeface="Arial Narrow" pitchFamily="34" charset="0"/>
              </a:rPr>
              <a:t>400ug bolus</a:t>
            </a:r>
            <a:endParaRPr lang="en-US" altLang="ko-KR" sz="1600" b="1" dirty="0">
              <a:solidFill>
                <a:srgbClr val="002060"/>
              </a:solidFill>
              <a:latin typeface="Arial Narrow" pitchFamily="34" charset="0"/>
            </a:endParaRPr>
          </a:p>
        </p:txBody>
      </p:sp>
    </p:spTree>
    <p:extLst>
      <p:ext uri="{BB962C8B-B14F-4D97-AF65-F5344CB8AC3E}">
        <p14:creationId xmlns:p14="http://schemas.microsoft.com/office/powerpoint/2010/main" val="270124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par>
                                <p:cTn id="25" presetID="22" presetClass="entr" presetSubtype="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0"/>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3"/>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1"/>
                                        </p:tgtEl>
                                        <p:attrNameLst>
                                          <p:attrName>style.visibility</p:attrName>
                                        </p:attrNameLst>
                                      </p:cBhvr>
                                      <p:to>
                                        <p:strVal val="hidden"/>
                                      </p:to>
                                    </p:set>
                                  </p:childTnLst>
                                </p:cTn>
                              </p:par>
                            </p:childTnLst>
                          </p:cTn>
                        </p:par>
                        <p:par>
                          <p:cTn id="42" fill="hold">
                            <p:stCondLst>
                              <p:cond delay="0"/>
                            </p:stCondLst>
                            <p:childTnLst>
                              <p:par>
                                <p:cTn id="43" presetID="22" presetClass="entr" presetSubtype="2"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err="1" smtClean="0">
                <a:solidFill>
                  <a:srgbClr val="002060"/>
                </a:solidFill>
                <a:latin typeface="Arial Narrow" panose="020B0606020202030204" pitchFamily="34" charset="0"/>
              </a:rPr>
              <a:t>Regadenoson</a:t>
            </a:r>
            <a:endParaRPr kumimoji="0" lang="ko-KR" altLang="en-US" sz="2400" b="1" dirty="0">
              <a:solidFill>
                <a:srgbClr val="002060"/>
              </a:solidFill>
              <a:latin typeface="Arial Narrow" panose="020B0606020202030204" pitchFamily="34" charset="0"/>
            </a:endParaRPr>
          </a:p>
        </p:txBody>
      </p:sp>
      <p:sp>
        <p:nvSpPr>
          <p:cNvPr id="3" name="직사각형 2"/>
          <p:cNvSpPr/>
          <p:nvPr/>
        </p:nvSpPr>
        <p:spPr>
          <a:xfrm>
            <a:off x="5072066" y="6600893"/>
            <a:ext cx="4071934" cy="246221"/>
          </a:xfrm>
          <a:prstGeom prst="rect">
            <a:avLst/>
          </a:prstGeom>
        </p:spPr>
        <p:txBody>
          <a:bodyPr wrap="square">
            <a:spAutoFit/>
          </a:bodyPr>
          <a:lstStyle/>
          <a:p>
            <a:pPr algn="r"/>
            <a:r>
              <a:rPr lang="en-US" altLang="ko-KR" sz="1000" b="1" dirty="0" smtClean="0">
                <a:latin typeface="Arial Narrow" panose="020B0606020202030204" pitchFamily="34" charset="0"/>
                <a:cs typeface="Arial" pitchFamily="34" charset="0"/>
              </a:rPr>
              <a:t>Nair PK, et al. JACC </a:t>
            </a:r>
            <a:r>
              <a:rPr lang="en-US" altLang="ko-KR" sz="1000" b="1" dirty="0" err="1" smtClean="0">
                <a:latin typeface="Arial Narrow" panose="020B0606020202030204" pitchFamily="34" charset="0"/>
                <a:cs typeface="Arial" pitchFamily="34" charset="0"/>
              </a:rPr>
              <a:t>Cardiovasc</a:t>
            </a:r>
            <a:r>
              <a:rPr lang="en-US" altLang="ko-KR" sz="1000" b="1" dirty="0" smtClean="0">
                <a:latin typeface="Arial Narrow" panose="020B0606020202030204" pitchFamily="34" charset="0"/>
                <a:cs typeface="Arial" pitchFamily="34" charset="0"/>
              </a:rPr>
              <a:t> </a:t>
            </a:r>
            <a:r>
              <a:rPr lang="en-US" altLang="ko-KR" sz="1000" b="1" dirty="0" err="1" smtClean="0">
                <a:latin typeface="Arial Narrow" panose="020B0606020202030204" pitchFamily="34" charset="0"/>
                <a:cs typeface="Arial" pitchFamily="34" charset="0"/>
              </a:rPr>
              <a:t>Interv</a:t>
            </a:r>
            <a:r>
              <a:rPr lang="en-US" altLang="ko-KR" sz="1000" b="1" dirty="0" smtClean="0">
                <a:latin typeface="Arial Narrow" panose="020B0606020202030204" pitchFamily="34" charset="0"/>
                <a:cs typeface="Arial" pitchFamily="34" charset="0"/>
              </a:rPr>
              <a:t> 2011</a:t>
            </a:r>
            <a:endParaRPr lang="ko-KR" altLang="en-US" sz="1000" b="1" dirty="0">
              <a:latin typeface="Arial Narrow" panose="020B0606020202030204"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4150402" y="2319469"/>
            <a:ext cx="4805054" cy="3608443"/>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395536" y="2319469"/>
            <a:ext cx="3635738" cy="3665271"/>
          </a:xfrm>
          <a:prstGeom prst="rect">
            <a:avLst/>
          </a:prstGeom>
          <a:noFill/>
          <a:ln w="9525">
            <a:noFill/>
            <a:miter lim="800000"/>
            <a:headEnd/>
            <a:tailEnd/>
          </a:ln>
          <a:effectLst/>
        </p:spPr>
      </p:pic>
      <p:sp>
        <p:nvSpPr>
          <p:cNvPr id="7" name="내용 개체 틀 2"/>
          <p:cNvSpPr txBox="1">
            <a:spLocks/>
          </p:cNvSpPr>
          <p:nvPr/>
        </p:nvSpPr>
        <p:spPr>
          <a:xfrm>
            <a:off x="205116" y="1052736"/>
            <a:ext cx="8750340" cy="892696"/>
          </a:xfrm>
          <a:prstGeom prst="rect">
            <a:avLst/>
          </a:prstGeom>
        </p:spPr>
        <p:txBody>
          <a:bodyPr>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2000" b="1" dirty="0" smtClean="0">
                <a:solidFill>
                  <a:srgbClr val="002060"/>
                </a:solidFill>
                <a:latin typeface="Arial Narrow" pitchFamily="34" charset="0"/>
              </a:rPr>
              <a:t>25 Patients with Paired FFR measurement using </a:t>
            </a:r>
          </a:p>
          <a:p>
            <a:pPr marL="0" indent="0" algn="ctr">
              <a:buNone/>
            </a:pPr>
            <a:r>
              <a:rPr lang="en-US" altLang="ko-KR" sz="2000" b="1" dirty="0" smtClean="0">
                <a:solidFill>
                  <a:srgbClr val="002060"/>
                </a:solidFill>
                <a:latin typeface="Arial Narrow" pitchFamily="34" charset="0"/>
              </a:rPr>
              <a:t>IV adenosine and IV </a:t>
            </a:r>
            <a:r>
              <a:rPr lang="en-US" altLang="ko-KR" sz="2000" b="1" dirty="0" err="1" smtClean="0">
                <a:solidFill>
                  <a:srgbClr val="002060"/>
                </a:solidFill>
                <a:latin typeface="Arial Narrow" pitchFamily="34" charset="0"/>
              </a:rPr>
              <a:t>regadenosone</a:t>
            </a:r>
            <a:r>
              <a:rPr lang="en-US" altLang="ko-KR" sz="2000" b="1" dirty="0" smtClean="0">
                <a:solidFill>
                  <a:srgbClr val="002060"/>
                </a:solidFill>
                <a:latin typeface="Arial Narrow" pitchFamily="34" charset="0"/>
              </a:rPr>
              <a:t> (400ug bolus)</a:t>
            </a:r>
            <a:endParaRPr lang="en-US" altLang="ko-KR" sz="1800" b="1" dirty="0" smtClean="0">
              <a:solidFill>
                <a:srgbClr val="002060"/>
              </a:solidFill>
              <a:latin typeface="Arial Narrow" pitchFamily="34" charset="0"/>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954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err="1" smtClean="0">
                <a:solidFill>
                  <a:srgbClr val="002060"/>
                </a:solidFill>
                <a:latin typeface="Arial Narrow" panose="020B0606020202030204" pitchFamily="34" charset="0"/>
              </a:rPr>
              <a:t>Regadenoson</a:t>
            </a:r>
            <a:endParaRPr kumimoji="0" lang="ko-KR" altLang="en-US" sz="2400" b="1" dirty="0">
              <a:solidFill>
                <a:srgbClr val="002060"/>
              </a:solidFill>
              <a:latin typeface="Arial Narrow" panose="020B0606020202030204" pitchFamily="34" charset="0"/>
            </a:endParaRPr>
          </a:p>
        </p:txBody>
      </p:sp>
      <p:sp>
        <p:nvSpPr>
          <p:cNvPr id="3" name="직사각형 2"/>
          <p:cNvSpPr/>
          <p:nvPr/>
        </p:nvSpPr>
        <p:spPr>
          <a:xfrm>
            <a:off x="5072066" y="6600893"/>
            <a:ext cx="4071934" cy="246221"/>
          </a:xfrm>
          <a:prstGeom prst="rect">
            <a:avLst/>
          </a:prstGeom>
        </p:spPr>
        <p:txBody>
          <a:bodyPr wrap="square">
            <a:spAutoFit/>
          </a:bodyPr>
          <a:lstStyle/>
          <a:p>
            <a:pPr algn="r"/>
            <a:r>
              <a:rPr lang="en-US" altLang="ko-KR" sz="1000" b="1" dirty="0" smtClean="0">
                <a:latin typeface="Arial Narrow" panose="020B0606020202030204" pitchFamily="34" charset="0"/>
                <a:cs typeface="Arial" pitchFamily="34" charset="0"/>
              </a:rPr>
              <a:t>Lim WH, Koo BK et al. CCI 2014</a:t>
            </a:r>
            <a:endParaRPr lang="ko-KR" altLang="en-US" sz="1000" b="1" dirty="0">
              <a:latin typeface="Arial Narrow" panose="020B0606020202030204"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37" y="1988841"/>
            <a:ext cx="433387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110" y="1988840"/>
            <a:ext cx="4052362"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내용 개체 틀 2"/>
          <p:cNvSpPr txBox="1">
            <a:spLocks/>
          </p:cNvSpPr>
          <p:nvPr/>
        </p:nvSpPr>
        <p:spPr>
          <a:xfrm>
            <a:off x="205116" y="1052736"/>
            <a:ext cx="8750340" cy="892696"/>
          </a:xfrm>
          <a:prstGeom prst="rect">
            <a:avLst/>
          </a:prstGeom>
        </p:spPr>
        <p:txBody>
          <a:bodyPr>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2000" b="1" dirty="0" smtClean="0">
                <a:solidFill>
                  <a:srgbClr val="002060"/>
                </a:solidFill>
                <a:latin typeface="Arial Narrow" pitchFamily="34" charset="0"/>
              </a:rPr>
              <a:t>100 Patients with Paired FFR measurement using </a:t>
            </a:r>
          </a:p>
          <a:p>
            <a:pPr marL="0" indent="0" algn="ctr">
              <a:buNone/>
            </a:pPr>
            <a:r>
              <a:rPr lang="en-US" altLang="ko-KR" sz="2000" b="1" dirty="0" smtClean="0">
                <a:solidFill>
                  <a:srgbClr val="002060"/>
                </a:solidFill>
                <a:latin typeface="Arial Narrow" pitchFamily="34" charset="0"/>
              </a:rPr>
              <a:t>IV adenosine and IV </a:t>
            </a:r>
            <a:r>
              <a:rPr lang="en-US" altLang="ko-KR" sz="2000" b="1" dirty="0" err="1" smtClean="0">
                <a:solidFill>
                  <a:srgbClr val="002060"/>
                </a:solidFill>
                <a:latin typeface="Arial Narrow" pitchFamily="34" charset="0"/>
              </a:rPr>
              <a:t>regadenosone</a:t>
            </a:r>
            <a:r>
              <a:rPr lang="en-US" altLang="ko-KR" sz="2000" b="1" dirty="0" smtClean="0">
                <a:solidFill>
                  <a:srgbClr val="002060"/>
                </a:solidFill>
                <a:latin typeface="Arial Narrow" pitchFamily="34" charset="0"/>
              </a:rPr>
              <a:t> (400ug bolus)</a:t>
            </a:r>
            <a:endParaRPr lang="en-US" altLang="ko-KR" sz="1800" b="1" dirty="0" smtClean="0">
              <a:solidFill>
                <a:srgbClr val="002060"/>
              </a:solidFill>
              <a:latin typeface="Arial Narrow" pitchFamily="34" charset="0"/>
            </a:endParaRPr>
          </a:p>
        </p:txBody>
      </p:sp>
      <p:sp>
        <p:nvSpPr>
          <p:cNvPr id="6" name="직사각형 5"/>
          <p:cNvSpPr/>
          <p:nvPr/>
        </p:nvSpPr>
        <p:spPr>
          <a:xfrm>
            <a:off x="205116" y="1700808"/>
            <a:ext cx="83849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434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err="1" smtClean="0">
                <a:solidFill>
                  <a:srgbClr val="002060"/>
                </a:solidFill>
                <a:latin typeface="Arial Narrow" panose="020B0606020202030204" pitchFamily="34" charset="0"/>
              </a:rPr>
              <a:t>Regadenoson</a:t>
            </a:r>
            <a:endParaRPr kumimoji="0" lang="ko-KR" altLang="en-US" sz="2400" b="1" dirty="0">
              <a:solidFill>
                <a:srgbClr val="002060"/>
              </a:solidFill>
              <a:latin typeface="Arial Narrow" panose="020B0606020202030204" pitchFamily="34" charset="0"/>
            </a:endParaRPr>
          </a:p>
        </p:txBody>
      </p:sp>
      <p:sp>
        <p:nvSpPr>
          <p:cNvPr id="3" name="내용 개체 틀 2"/>
          <p:cNvSpPr txBox="1">
            <a:spLocks/>
          </p:cNvSpPr>
          <p:nvPr/>
        </p:nvSpPr>
        <p:spPr>
          <a:xfrm>
            <a:off x="457200" y="1600200"/>
            <a:ext cx="8229600" cy="4525963"/>
          </a:xfrm>
          <a:prstGeom prst="rect">
            <a:avLst/>
          </a:prstGeom>
        </p:spPr>
        <p:txBody>
          <a:bodyPr>
            <a:normAutofit lnSpcReduction="10000"/>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ko-KR" sz="2800" b="1" dirty="0" smtClean="0">
                <a:solidFill>
                  <a:srgbClr val="FF0000"/>
                </a:solidFill>
                <a:latin typeface="Arial Narrow" pitchFamily="34" charset="0"/>
              </a:rPr>
              <a:t>Advantage</a:t>
            </a:r>
          </a:p>
          <a:p>
            <a:pPr>
              <a:buFont typeface="Arial" panose="020B0604020202020204" pitchFamily="34" charset="0"/>
              <a:buNone/>
            </a:pPr>
            <a:r>
              <a:rPr lang="en-US" altLang="ko-KR" sz="2400" b="1" dirty="0" smtClean="0">
                <a:solidFill>
                  <a:srgbClr val="002060"/>
                </a:solidFill>
                <a:latin typeface="Arial Narrow" pitchFamily="34" charset="0"/>
              </a:rPr>
              <a:t>  Feasible and Convenient administration : IV (slow) bolus 400ug</a:t>
            </a:r>
          </a:p>
          <a:p>
            <a:pPr>
              <a:buNone/>
            </a:pPr>
            <a:r>
              <a:rPr lang="en-US" altLang="ko-KR" sz="2400" b="1" dirty="0">
                <a:solidFill>
                  <a:srgbClr val="002060"/>
                </a:solidFill>
                <a:latin typeface="Arial Narrow" pitchFamily="34" charset="0"/>
              </a:rPr>
              <a:t> </a:t>
            </a:r>
            <a:r>
              <a:rPr lang="en-US" altLang="ko-KR" sz="2400" b="1" dirty="0" smtClean="0">
                <a:solidFill>
                  <a:srgbClr val="002060"/>
                </a:solidFill>
                <a:latin typeface="Arial Narrow" pitchFamily="34" charset="0"/>
              </a:rPr>
              <a:t> Faster </a:t>
            </a:r>
            <a:r>
              <a:rPr lang="en-US" altLang="ko-KR" sz="2400" b="1" dirty="0">
                <a:solidFill>
                  <a:srgbClr val="002060"/>
                </a:solidFill>
                <a:latin typeface="Arial Narrow" pitchFamily="34" charset="0"/>
              </a:rPr>
              <a:t>induction of hyperemia</a:t>
            </a:r>
            <a:endParaRPr lang="en-US" altLang="ko-KR" sz="2400" b="1" dirty="0" smtClean="0">
              <a:solidFill>
                <a:srgbClr val="002060"/>
              </a:solidFill>
              <a:latin typeface="Arial Narrow" pitchFamily="34" charset="0"/>
            </a:endParaRPr>
          </a:p>
          <a:p>
            <a:pPr>
              <a:buFont typeface="Arial" panose="020B0604020202020204" pitchFamily="34" charset="0"/>
              <a:buNone/>
            </a:pPr>
            <a:r>
              <a:rPr lang="en-US" altLang="ko-KR" sz="2400" b="1" dirty="0" smtClean="0">
                <a:solidFill>
                  <a:srgbClr val="002060"/>
                </a:solidFill>
                <a:latin typeface="Arial Narrow" pitchFamily="34" charset="0"/>
              </a:rPr>
              <a:t>  Sufficient maintenance of hyperemic efficacy (75sec to 9min)</a:t>
            </a:r>
          </a:p>
          <a:p>
            <a:pPr>
              <a:buFont typeface="Arial" panose="020B0604020202020204" pitchFamily="34" charset="0"/>
              <a:buNone/>
            </a:pPr>
            <a:endParaRPr lang="en-US" altLang="ko-KR" sz="2800" b="1" dirty="0" smtClean="0">
              <a:solidFill>
                <a:srgbClr val="002060"/>
              </a:solidFill>
              <a:latin typeface="Arial Narrow" pitchFamily="34" charset="0"/>
            </a:endParaRPr>
          </a:p>
          <a:p>
            <a:r>
              <a:rPr lang="en-US" altLang="ko-KR" sz="2800" b="1" dirty="0" smtClean="0">
                <a:solidFill>
                  <a:srgbClr val="FF0000"/>
                </a:solidFill>
                <a:latin typeface="Arial Narrow" pitchFamily="34" charset="0"/>
              </a:rPr>
              <a:t>Disadvantage</a:t>
            </a:r>
          </a:p>
          <a:p>
            <a:pPr>
              <a:buNone/>
            </a:pPr>
            <a:r>
              <a:rPr lang="en-US" altLang="ko-KR" sz="2400" b="1" dirty="0" smtClean="0">
                <a:solidFill>
                  <a:srgbClr val="002060"/>
                </a:solidFill>
                <a:latin typeface="Arial Narrow" pitchFamily="34" charset="0"/>
              </a:rPr>
              <a:t>  Similar side effects </a:t>
            </a:r>
            <a:r>
              <a:rPr lang="en-US" altLang="ko-KR" sz="2400" b="1" dirty="0">
                <a:solidFill>
                  <a:srgbClr val="002060"/>
                </a:solidFill>
                <a:latin typeface="Arial Narrow" pitchFamily="34" charset="0"/>
              </a:rPr>
              <a:t>with adenosine (but </a:t>
            </a:r>
            <a:r>
              <a:rPr lang="en-US" altLang="ko-KR" sz="2400" b="1" dirty="0" smtClean="0">
                <a:solidFill>
                  <a:srgbClr val="002060"/>
                </a:solidFill>
                <a:latin typeface="Arial Narrow" pitchFamily="34" charset="0"/>
              </a:rPr>
              <a:t>Fewer)</a:t>
            </a:r>
          </a:p>
          <a:p>
            <a:pPr>
              <a:buNone/>
            </a:pPr>
            <a:r>
              <a:rPr lang="en-US" altLang="ko-KR" sz="2400" b="1" dirty="0" smtClean="0">
                <a:solidFill>
                  <a:srgbClr val="002060"/>
                </a:solidFill>
                <a:latin typeface="Arial Narrow" pitchFamily="34" charset="0"/>
              </a:rPr>
              <a:t>  Similar hemodynamic effects with adenosine (BP</a:t>
            </a:r>
            <a:r>
              <a:rPr lang="en-US" altLang="ko-KR" sz="2400" b="1" dirty="0">
                <a:solidFill>
                  <a:srgbClr val="002060"/>
                </a:solidFill>
                <a:latin typeface="Times New Roman"/>
                <a:cs typeface="Times New Roman"/>
              </a:rPr>
              <a:t>↓</a:t>
            </a:r>
            <a:r>
              <a:rPr lang="en-US" altLang="ko-KR" sz="2400" b="1" dirty="0" smtClean="0">
                <a:solidFill>
                  <a:srgbClr val="002060"/>
                </a:solidFill>
                <a:latin typeface="Arial Narrow" pitchFamily="34" charset="0"/>
              </a:rPr>
              <a:t>, HR↑)</a:t>
            </a:r>
            <a:endParaRPr lang="ko-KR" altLang="en-US" sz="1800" b="1" dirty="0">
              <a:solidFill>
                <a:srgbClr val="002060"/>
              </a:solidFill>
              <a:latin typeface="Arial Narrow" pitchFamily="34" charset="0"/>
            </a:endParaRPr>
          </a:p>
          <a:p>
            <a:pPr>
              <a:buFont typeface="Arial" panose="020B0604020202020204" pitchFamily="34" charset="0"/>
              <a:buNone/>
            </a:pPr>
            <a:endParaRPr lang="en-US" altLang="ko-KR" sz="2400" b="1" dirty="0" smtClean="0">
              <a:solidFill>
                <a:srgbClr val="002060"/>
              </a:solidFill>
              <a:latin typeface="Arial Narrow" pitchFamily="34" charset="0"/>
            </a:endParaRPr>
          </a:p>
          <a:p>
            <a:pPr>
              <a:buFont typeface="Arial" panose="020B0604020202020204" pitchFamily="34" charset="0"/>
              <a:buNone/>
            </a:pPr>
            <a:r>
              <a:rPr lang="en-US" altLang="ko-KR" sz="2400" b="1" dirty="0" smtClean="0">
                <a:solidFill>
                  <a:srgbClr val="002060"/>
                </a:solidFill>
                <a:latin typeface="Arial Narrow" pitchFamily="34" charset="0"/>
              </a:rPr>
              <a:t>  </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374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Summary</a:t>
            </a:r>
            <a:endParaRPr kumimoji="0" lang="ko-KR" altLang="en-US" sz="2400" b="1" dirty="0">
              <a:solidFill>
                <a:srgbClr val="002060"/>
              </a:solidFill>
              <a:latin typeface="Arial Narrow" panose="020B0606020202030204" pitchFamily="34" charset="0"/>
            </a:endParaRPr>
          </a:p>
        </p:txBody>
      </p:sp>
      <p:sp>
        <p:nvSpPr>
          <p:cNvPr id="3" name="TextBox 2"/>
          <p:cNvSpPr txBox="1"/>
          <p:nvPr/>
        </p:nvSpPr>
        <p:spPr>
          <a:xfrm>
            <a:off x="323528" y="1052736"/>
            <a:ext cx="8352928" cy="563231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altLang="ko-KR" sz="2400" b="1" dirty="0" smtClean="0">
                <a:solidFill>
                  <a:srgbClr val="002060"/>
                </a:solidFill>
                <a:latin typeface="Arial Narrow" panose="020B0606020202030204" pitchFamily="34" charset="0"/>
              </a:rPr>
              <a:t>Hyperemia is mandatory to measure “FFR”.</a:t>
            </a:r>
          </a:p>
          <a:p>
            <a:pPr marL="342900" indent="-342900" algn="just">
              <a:lnSpc>
                <a:spcPct val="150000"/>
              </a:lnSpc>
              <a:buFont typeface="Arial" panose="020B0604020202020204" pitchFamily="34" charset="0"/>
              <a:buChar char="•"/>
            </a:pPr>
            <a:endParaRPr lang="en-US" altLang="ko-KR" sz="2400" b="1" dirty="0" smtClean="0">
              <a:solidFill>
                <a:srgbClr val="002060"/>
              </a:solidFill>
              <a:latin typeface="Arial Narrow" panose="020B0606020202030204" pitchFamily="34" charset="0"/>
            </a:endParaRPr>
          </a:p>
          <a:p>
            <a:pPr marL="342900" indent="-342900" algn="just">
              <a:lnSpc>
                <a:spcPct val="150000"/>
              </a:lnSpc>
              <a:buFont typeface="Arial" panose="020B0604020202020204" pitchFamily="34" charset="0"/>
              <a:buChar char="•"/>
            </a:pPr>
            <a:r>
              <a:rPr lang="en-US" altLang="ko-KR" sz="2400" b="1" dirty="0" smtClean="0">
                <a:solidFill>
                  <a:srgbClr val="002060"/>
                </a:solidFill>
                <a:latin typeface="Arial Narrow" panose="020B0606020202030204" pitchFamily="34" charset="0"/>
              </a:rPr>
              <a:t>Induction of hyperemia is getting more easier with new agents (nicorandil, </a:t>
            </a:r>
            <a:r>
              <a:rPr lang="en-US" altLang="ko-KR" sz="2400" b="1" dirty="0" err="1" smtClean="0">
                <a:solidFill>
                  <a:srgbClr val="002060"/>
                </a:solidFill>
                <a:latin typeface="Arial Narrow" panose="020B0606020202030204" pitchFamily="34" charset="0"/>
              </a:rPr>
              <a:t>regadenoson</a:t>
            </a:r>
            <a:r>
              <a:rPr lang="en-US" altLang="ko-KR" sz="2400" b="1" dirty="0" smtClean="0">
                <a:solidFill>
                  <a:srgbClr val="002060"/>
                </a:solidFill>
                <a:latin typeface="Arial Narrow" panose="020B0606020202030204" pitchFamily="34" charset="0"/>
              </a:rPr>
              <a:t>).</a:t>
            </a:r>
          </a:p>
          <a:p>
            <a:pPr marL="342900" indent="-342900" algn="just">
              <a:lnSpc>
                <a:spcPct val="150000"/>
              </a:lnSpc>
              <a:buFont typeface="Arial" panose="020B0604020202020204" pitchFamily="34" charset="0"/>
              <a:buChar char="•"/>
            </a:pPr>
            <a:endParaRPr lang="en-US" altLang="ko-KR" sz="2400" b="1" dirty="0" smtClean="0">
              <a:solidFill>
                <a:srgbClr val="002060"/>
              </a:solidFill>
              <a:latin typeface="Arial Narrow" panose="020B0606020202030204" pitchFamily="34" charset="0"/>
            </a:endParaRPr>
          </a:p>
          <a:p>
            <a:pPr marL="342900" indent="-342900" algn="just">
              <a:lnSpc>
                <a:spcPct val="150000"/>
              </a:lnSpc>
              <a:buFont typeface="Arial" panose="020B0604020202020204" pitchFamily="34" charset="0"/>
              <a:buChar char="•"/>
            </a:pPr>
            <a:r>
              <a:rPr lang="en-US" altLang="ko-KR" sz="2400" b="1" dirty="0" smtClean="0">
                <a:solidFill>
                  <a:srgbClr val="002060"/>
                </a:solidFill>
                <a:latin typeface="Arial Narrow" panose="020B0606020202030204" pitchFamily="34" charset="0"/>
              </a:rPr>
              <a:t>Since IC nicorandil has different action mechanism with adenosine, IC nicorandil can be used when you have any doubt about adenosine effect (non-responder) or any situation in which adenosine cannot be used (hypotension, asthma, bradycardia). </a:t>
            </a:r>
          </a:p>
          <a:p>
            <a:pPr marL="342900" indent="-342900" algn="just">
              <a:lnSpc>
                <a:spcPct val="150000"/>
              </a:lnSpc>
              <a:buFont typeface="Arial" panose="020B0604020202020204" pitchFamily="34" charset="0"/>
              <a:buChar char="•"/>
            </a:pPr>
            <a:endParaRPr lang="en-US" altLang="ko-KR" sz="2400" b="1" dirty="0" smtClean="0">
              <a:solidFill>
                <a:srgbClr val="002060"/>
              </a:solidFill>
              <a:latin typeface="Arial Narrow" panose="020B0606020202030204"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04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354" y="923918"/>
            <a:ext cx="3132346" cy="322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lang="en-US" altLang="ko-KR" sz="2800" b="1" dirty="0">
                <a:solidFill>
                  <a:srgbClr val="002060"/>
                </a:solidFill>
                <a:latin typeface="Arial Narrow" panose="020B0606020202030204" pitchFamily="34" charset="0"/>
              </a:rPr>
              <a:t>Functional Significance of Epicardial Coronary Stenosis</a:t>
            </a:r>
            <a:endParaRPr lang="ko-KR" altLang="en-US" sz="2800" b="1" dirty="0">
              <a:solidFill>
                <a:srgbClr val="002060"/>
              </a:solidFill>
              <a:latin typeface="Arial Narrow" panose="020B0606020202030204" pitchFamily="34" charset="0"/>
            </a:endParaRPr>
          </a:p>
          <a:p>
            <a:pPr latinLnBrk="0"/>
            <a:r>
              <a:rPr lang="en-US" altLang="ko-KR" sz="2800" b="1" dirty="0" smtClean="0">
                <a:solidFill>
                  <a:srgbClr val="002060"/>
                </a:solidFill>
                <a:latin typeface="Arial Narrow" panose="020B0606020202030204" pitchFamily="34" charset="0"/>
              </a:rPr>
              <a:t>- Autoregulation and Concept of Maximal Perfusion -</a:t>
            </a:r>
            <a:endParaRPr kumimoji="0" lang="ko-KR" altLang="en-US" sz="2800" b="1" dirty="0">
              <a:solidFill>
                <a:srgbClr val="002060"/>
              </a:solidFill>
              <a:latin typeface="Arial Narrow" panose="020B0606020202030204" pitchFamily="34" charset="0"/>
            </a:endParaRPr>
          </a:p>
        </p:txBody>
      </p:sp>
      <p:grpSp>
        <p:nvGrpSpPr>
          <p:cNvPr id="318" name="그룹 317"/>
          <p:cNvGrpSpPr/>
          <p:nvPr/>
        </p:nvGrpSpPr>
        <p:grpSpPr>
          <a:xfrm>
            <a:off x="150872" y="1340768"/>
            <a:ext cx="5001294" cy="2075785"/>
            <a:chOff x="-2637256" y="-2734740"/>
            <a:chExt cx="5688632" cy="2075785"/>
          </a:xfrm>
        </p:grpSpPr>
        <p:sp>
          <p:nvSpPr>
            <p:cNvPr id="321" name="직사각형 320"/>
            <p:cNvSpPr/>
            <p:nvPr/>
          </p:nvSpPr>
          <p:spPr>
            <a:xfrm>
              <a:off x="-2637256" y="-2734740"/>
              <a:ext cx="5688632" cy="207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9121" y="-2526316"/>
              <a:ext cx="4932363"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4" name="타원 243"/>
          <p:cNvSpPr/>
          <p:nvPr/>
        </p:nvSpPr>
        <p:spPr bwMode="auto">
          <a:xfrm>
            <a:off x="7424417" y="1633373"/>
            <a:ext cx="72000" cy="72000"/>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46" name="타원 245"/>
          <p:cNvSpPr/>
          <p:nvPr/>
        </p:nvSpPr>
        <p:spPr bwMode="auto">
          <a:xfrm>
            <a:off x="7689618" y="1366607"/>
            <a:ext cx="72000" cy="72000"/>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86" name="타원 285"/>
          <p:cNvSpPr/>
          <p:nvPr/>
        </p:nvSpPr>
        <p:spPr bwMode="auto">
          <a:xfrm>
            <a:off x="7141337" y="1902562"/>
            <a:ext cx="72000" cy="72000"/>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05" name="타원 204"/>
          <p:cNvSpPr/>
          <p:nvPr/>
        </p:nvSpPr>
        <p:spPr bwMode="auto">
          <a:xfrm>
            <a:off x="7774715" y="2496263"/>
            <a:ext cx="72000" cy="72000"/>
          </a:xfrm>
          <a:prstGeom prst="ellipse">
            <a:avLst/>
          </a:prstGeom>
          <a:solidFill>
            <a:srgbClr val="002060"/>
          </a:solidFill>
          <a:ln w="190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06" name="타원 205"/>
          <p:cNvSpPr/>
          <p:nvPr/>
        </p:nvSpPr>
        <p:spPr bwMode="auto">
          <a:xfrm>
            <a:off x="7468857" y="2526265"/>
            <a:ext cx="72000" cy="72000"/>
          </a:xfrm>
          <a:prstGeom prst="ellipse">
            <a:avLst/>
          </a:prstGeom>
          <a:solidFill>
            <a:srgbClr val="002060"/>
          </a:solidFill>
          <a:ln w="190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07" name="타원 206"/>
          <p:cNvSpPr/>
          <p:nvPr/>
        </p:nvSpPr>
        <p:spPr bwMode="auto">
          <a:xfrm>
            <a:off x="7141337" y="2518281"/>
            <a:ext cx="72000" cy="72000"/>
          </a:xfrm>
          <a:prstGeom prst="ellipse">
            <a:avLst/>
          </a:prstGeom>
          <a:solidFill>
            <a:srgbClr val="002060"/>
          </a:solidFill>
          <a:ln w="190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08" name="타원 207"/>
          <p:cNvSpPr/>
          <p:nvPr/>
        </p:nvSpPr>
        <p:spPr bwMode="auto">
          <a:xfrm>
            <a:off x="6845020" y="2530156"/>
            <a:ext cx="72000" cy="72000"/>
          </a:xfrm>
          <a:prstGeom prst="ellipse">
            <a:avLst/>
          </a:prstGeom>
          <a:solidFill>
            <a:srgbClr val="002060"/>
          </a:solidFill>
          <a:ln w="190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09" name="타원 208"/>
          <p:cNvSpPr/>
          <p:nvPr/>
        </p:nvSpPr>
        <p:spPr bwMode="auto">
          <a:xfrm>
            <a:off x="6604999" y="2542308"/>
            <a:ext cx="72000" cy="72000"/>
          </a:xfrm>
          <a:prstGeom prst="ellipse">
            <a:avLst/>
          </a:prstGeom>
          <a:solidFill>
            <a:srgbClr val="002060"/>
          </a:solidFill>
          <a:ln w="190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10" name="타원 209"/>
          <p:cNvSpPr/>
          <p:nvPr/>
        </p:nvSpPr>
        <p:spPr bwMode="auto">
          <a:xfrm>
            <a:off x="6278926" y="2662751"/>
            <a:ext cx="72000" cy="72000"/>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87" name="타원 286"/>
          <p:cNvSpPr/>
          <p:nvPr/>
        </p:nvSpPr>
        <p:spPr bwMode="auto">
          <a:xfrm>
            <a:off x="6869083" y="2148062"/>
            <a:ext cx="72000" cy="72000"/>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88" name="타원 287"/>
          <p:cNvSpPr/>
          <p:nvPr/>
        </p:nvSpPr>
        <p:spPr bwMode="auto">
          <a:xfrm>
            <a:off x="6604999" y="2374719"/>
            <a:ext cx="72000" cy="72000"/>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90" name="타원 289"/>
          <p:cNvSpPr/>
          <p:nvPr/>
        </p:nvSpPr>
        <p:spPr bwMode="auto">
          <a:xfrm>
            <a:off x="8142924" y="5599880"/>
            <a:ext cx="72000" cy="72000"/>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91" name="타원 290"/>
          <p:cNvSpPr/>
          <p:nvPr/>
        </p:nvSpPr>
        <p:spPr bwMode="auto">
          <a:xfrm>
            <a:off x="7804158" y="5956567"/>
            <a:ext cx="72000" cy="72000"/>
          </a:xfrm>
          <a:prstGeom prst="ellipse">
            <a:avLst/>
          </a:prstGeom>
          <a:solidFill>
            <a:srgbClr val="002060"/>
          </a:solidFill>
          <a:ln w="190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92" name="타원 291"/>
          <p:cNvSpPr/>
          <p:nvPr/>
        </p:nvSpPr>
        <p:spPr bwMode="auto">
          <a:xfrm>
            <a:off x="7804158" y="5159614"/>
            <a:ext cx="72000" cy="72000"/>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93" name="타원 292"/>
          <p:cNvSpPr/>
          <p:nvPr/>
        </p:nvSpPr>
        <p:spPr bwMode="auto">
          <a:xfrm>
            <a:off x="8142924" y="6103936"/>
            <a:ext cx="72000" cy="72000"/>
          </a:xfrm>
          <a:prstGeom prst="ellipse">
            <a:avLst/>
          </a:prstGeom>
          <a:solidFill>
            <a:srgbClr val="002060"/>
          </a:solidFill>
          <a:ln w="190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94" name="타원 293"/>
          <p:cNvSpPr/>
          <p:nvPr/>
        </p:nvSpPr>
        <p:spPr bwMode="auto">
          <a:xfrm>
            <a:off x="7494860" y="5956567"/>
            <a:ext cx="72000" cy="72000"/>
          </a:xfrm>
          <a:prstGeom prst="ellipse">
            <a:avLst/>
          </a:prstGeom>
          <a:solidFill>
            <a:srgbClr val="002060"/>
          </a:solidFill>
          <a:ln w="190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95" name="타원 294"/>
          <p:cNvSpPr/>
          <p:nvPr/>
        </p:nvSpPr>
        <p:spPr bwMode="auto">
          <a:xfrm>
            <a:off x="7494860" y="4973074"/>
            <a:ext cx="72000" cy="72000"/>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96" name="타원 295"/>
          <p:cNvSpPr/>
          <p:nvPr/>
        </p:nvSpPr>
        <p:spPr bwMode="auto">
          <a:xfrm>
            <a:off x="7143030" y="5956567"/>
            <a:ext cx="72000" cy="72000"/>
          </a:xfrm>
          <a:prstGeom prst="ellipse">
            <a:avLst/>
          </a:prstGeom>
          <a:solidFill>
            <a:srgbClr val="002060"/>
          </a:solidFill>
          <a:ln w="190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97" name="타원 296"/>
          <p:cNvSpPr/>
          <p:nvPr/>
        </p:nvSpPr>
        <p:spPr bwMode="auto">
          <a:xfrm>
            <a:off x="7143030" y="4820840"/>
            <a:ext cx="72000" cy="72000"/>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98" name="타원 297"/>
          <p:cNvSpPr/>
          <p:nvPr/>
        </p:nvSpPr>
        <p:spPr bwMode="auto">
          <a:xfrm>
            <a:off x="6792381" y="5956567"/>
            <a:ext cx="72000" cy="72000"/>
          </a:xfrm>
          <a:prstGeom prst="ellipse">
            <a:avLst/>
          </a:prstGeom>
          <a:solidFill>
            <a:srgbClr val="002060"/>
          </a:solidFill>
          <a:ln w="190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299" name="타원 298"/>
          <p:cNvSpPr/>
          <p:nvPr/>
        </p:nvSpPr>
        <p:spPr bwMode="auto">
          <a:xfrm>
            <a:off x="6804256" y="4720365"/>
            <a:ext cx="72000" cy="72000"/>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301" name="타원 300"/>
          <p:cNvSpPr/>
          <p:nvPr/>
        </p:nvSpPr>
        <p:spPr bwMode="auto">
          <a:xfrm>
            <a:off x="6444208" y="5956567"/>
            <a:ext cx="72000" cy="72000"/>
          </a:xfrm>
          <a:prstGeom prst="ellipse">
            <a:avLst/>
          </a:prstGeom>
          <a:solidFill>
            <a:srgbClr val="002060"/>
          </a:solidFill>
          <a:ln w="190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sp>
        <p:nvSpPr>
          <p:cNvPr id="302" name="타원 301"/>
          <p:cNvSpPr/>
          <p:nvPr/>
        </p:nvSpPr>
        <p:spPr bwMode="auto">
          <a:xfrm>
            <a:off x="6456083" y="4702444"/>
            <a:ext cx="72000" cy="72000"/>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353" y="3766630"/>
            <a:ext cx="3173003" cy="290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7" name="그룹 316"/>
          <p:cNvGrpSpPr/>
          <p:nvPr/>
        </p:nvGrpSpPr>
        <p:grpSpPr>
          <a:xfrm>
            <a:off x="150872" y="1340768"/>
            <a:ext cx="5001294" cy="2075785"/>
            <a:chOff x="-2628800" y="-580360"/>
            <a:chExt cx="5688632" cy="2075785"/>
          </a:xfrm>
        </p:grpSpPr>
        <p:sp>
          <p:nvSpPr>
            <p:cNvPr id="4" name="직사각형 3"/>
            <p:cNvSpPr/>
            <p:nvPr/>
          </p:nvSpPr>
          <p:spPr>
            <a:xfrm>
              <a:off x="-2628800" y="-580360"/>
              <a:ext cx="5688632" cy="207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0665" y="-353680"/>
              <a:ext cx="4932363"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0" name="타원 309"/>
          <p:cNvSpPr/>
          <p:nvPr/>
        </p:nvSpPr>
        <p:spPr bwMode="auto">
          <a:xfrm>
            <a:off x="6300200" y="2715500"/>
            <a:ext cx="72000" cy="72000"/>
          </a:xfrm>
          <a:prstGeom prst="ellipse">
            <a:avLst/>
          </a:prstGeom>
          <a:solidFill>
            <a:srgbClr val="002060"/>
          </a:solidFill>
          <a:ln w="190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1" hangingPunct="1">
              <a:lnSpc>
                <a:spcPct val="100000"/>
              </a:lnSpc>
              <a:spcBef>
                <a:spcPct val="20000"/>
              </a:spcBef>
              <a:spcAft>
                <a:spcPct val="0"/>
              </a:spcAft>
              <a:buClr>
                <a:srgbClr val="CC0000"/>
              </a:buClr>
              <a:buSzTx/>
              <a:buFontTx/>
              <a:buNone/>
              <a:tabLst/>
            </a:pPr>
            <a:endParaRPr kumimoji="0" lang="ko-KR" altLang="en-US" sz="2800" b="1" i="0" u="none" strike="noStrike" cap="none" normalizeH="0" baseline="0" smtClean="0">
              <a:ln>
                <a:noFill/>
              </a:ln>
              <a:solidFill>
                <a:srgbClr val="333399"/>
              </a:solidFill>
              <a:effectLst/>
              <a:latin typeface="Arial" pitchFamily="34" charset="0"/>
              <a:ea typeface="굴림" pitchFamily="50" charset="-127"/>
            </a:endParaRPr>
          </a:p>
        </p:txBody>
      </p:sp>
      <p:grpSp>
        <p:nvGrpSpPr>
          <p:cNvPr id="316" name="그룹 315"/>
          <p:cNvGrpSpPr/>
          <p:nvPr/>
        </p:nvGrpSpPr>
        <p:grpSpPr>
          <a:xfrm>
            <a:off x="150872" y="1340768"/>
            <a:ext cx="5001294" cy="2075785"/>
            <a:chOff x="-2628800" y="1537644"/>
            <a:chExt cx="5688632" cy="2075785"/>
          </a:xfrm>
        </p:grpSpPr>
        <p:sp>
          <p:nvSpPr>
            <p:cNvPr id="312" name="직사각형 311"/>
            <p:cNvSpPr/>
            <p:nvPr/>
          </p:nvSpPr>
          <p:spPr>
            <a:xfrm>
              <a:off x="-2628800" y="1537644"/>
              <a:ext cx="5688632" cy="207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3840" y="1764324"/>
              <a:ext cx="4938713"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1" name="그룹 310"/>
          <p:cNvGrpSpPr/>
          <p:nvPr/>
        </p:nvGrpSpPr>
        <p:grpSpPr>
          <a:xfrm>
            <a:off x="150872" y="1340768"/>
            <a:ext cx="5001294" cy="2075785"/>
            <a:chOff x="-2628800" y="3347717"/>
            <a:chExt cx="5688632" cy="2075785"/>
          </a:xfrm>
        </p:grpSpPr>
        <p:sp>
          <p:nvSpPr>
            <p:cNvPr id="313" name="직사각형 312"/>
            <p:cNvSpPr/>
            <p:nvPr/>
          </p:nvSpPr>
          <p:spPr>
            <a:xfrm>
              <a:off x="-2628800" y="3347717"/>
              <a:ext cx="5688632" cy="207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3840" y="3574397"/>
              <a:ext cx="4938713"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4" name="그룹 303"/>
          <p:cNvGrpSpPr/>
          <p:nvPr/>
        </p:nvGrpSpPr>
        <p:grpSpPr>
          <a:xfrm>
            <a:off x="150872" y="1340768"/>
            <a:ext cx="5001294" cy="2075785"/>
            <a:chOff x="-2628800" y="5318068"/>
            <a:chExt cx="5688632" cy="2075785"/>
          </a:xfrm>
        </p:grpSpPr>
        <p:sp>
          <p:nvSpPr>
            <p:cNvPr id="314" name="직사각형 313"/>
            <p:cNvSpPr/>
            <p:nvPr/>
          </p:nvSpPr>
          <p:spPr>
            <a:xfrm>
              <a:off x="-2628800" y="5318068"/>
              <a:ext cx="5688632" cy="207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0665" y="5544748"/>
              <a:ext cx="4932363"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3" name="그룹 302"/>
          <p:cNvGrpSpPr/>
          <p:nvPr/>
        </p:nvGrpSpPr>
        <p:grpSpPr>
          <a:xfrm>
            <a:off x="150872" y="1340768"/>
            <a:ext cx="5001294" cy="2075785"/>
            <a:chOff x="-2628800" y="7297234"/>
            <a:chExt cx="5688632" cy="2075785"/>
          </a:xfrm>
        </p:grpSpPr>
        <p:sp>
          <p:nvSpPr>
            <p:cNvPr id="315" name="직사각형 314"/>
            <p:cNvSpPr/>
            <p:nvPr/>
          </p:nvSpPr>
          <p:spPr>
            <a:xfrm>
              <a:off x="-2628800" y="7297234"/>
              <a:ext cx="5688632" cy="207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0665" y="7521533"/>
              <a:ext cx="4932363"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9" name="TextBox 318"/>
          <p:cNvSpPr txBox="1"/>
          <p:nvPr/>
        </p:nvSpPr>
        <p:spPr>
          <a:xfrm>
            <a:off x="150872" y="3845850"/>
            <a:ext cx="5001294" cy="2031325"/>
          </a:xfrm>
          <a:prstGeom prst="rect">
            <a:avLst/>
          </a:prstGeom>
          <a:noFill/>
        </p:spPr>
        <p:txBody>
          <a:bodyPr wrap="square" rtlCol="0">
            <a:spAutoFit/>
          </a:bodyPr>
          <a:lstStyle/>
          <a:p>
            <a:r>
              <a:rPr lang="en-US" altLang="ko-KR" b="1" dirty="0" smtClean="0">
                <a:solidFill>
                  <a:srgbClr val="002060"/>
                </a:solidFill>
                <a:latin typeface="Arial Narrow" panose="020B0606020202030204" pitchFamily="34" charset="0"/>
              </a:rPr>
              <a:t>Due to Coronary Autoregulation,</a:t>
            </a:r>
          </a:p>
          <a:p>
            <a:r>
              <a:rPr lang="en-US" altLang="ko-KR" b="1" dirty="0" smtClean="0">
                <a:solidFill>
                  <a:srgbClr val="002060"/>
                </a:solidFill>
                <a:latin typeface="Arial Narrow" panose="020B0606020202030204" pitchFamily="34" charset="0"/>
              </a:rPr>
              <a:t>Measuring resting distal pressure cannot reflect resting coronary flow or flow velocity</a:t>
            </a:r>
          </a:p>
          <a:p>
            <a:endParaRPr lang="en-US" altLang="ko-KR" b="1" dirty="0">
              <a:solidFill>
                <a:srgbClr val="002060"/>
              </a:solidFill>
              <a:latin typeface="Arial Narrow" panose="020B0606020202030204" pitchFamily="34" charset="0"/>
            </a:endParaRPr>
          </a:p>
          <a:p>
            <a:r>
              <a:rPr lang="en-US" altLang="ko-KR" b="1" dirty="0" smtClean="0">
                <a:solidFill>
                  <a:srgbClr val="002060"/>
                </a:solidFill>
                <a:latin typeface="Arial Narrow" panose="020B0606020202030204" pitchFamily="34" charset="0"/>
              </a:rPr>
              <a:t>In order to assess </a:t>
            </a:r>
            <a:r>
              <a:rPr lang="en-US" altLang="ko-KR" b="1" dirty="0" smtClean="0">
                <a:solidFill>
                  <a:srgbClr val="FF0000"/>
                </a:solidFill>
                <a:latin typeface="Arial Narrow" panose="020B0606020202030204" pitchFamily="34" charset="0"/>
              </a:rPr>
              <a:t>“Maximal Perfusion”,</a:t>
            </a:r>
            <a:r>
              <a:rPr lang="en-US" altLang="ko-KR" b="1" dirty="0" smtClean="0">
                <a:solidFill>
                  <a:srgbClr val="002060"/>
                </a:solidFill>
                <a:latin typeface="Arial Narrow" panose="020B0606020202030204" pitchFamily="34" charset="0"/>
              </a:rPr>
              <a:t> Induction of Hyperemia and Measuring Hyperemic Distal Coronary Pressure is Essential to estimate “Coronary Reserve”</a:t>
            </a:r>
            <a:endParaRPr lang="ko-KR" altLang="en-US" b="1" dirty="0">
              <a:solidFill>
                <a:srgbClr val="002060"/>
              </a:solidFill>
              <a:latin typeface="Arial Narrow" panose="020B0606020202030204" pitchFamily="34" charset="0"/>
            </a:endParaRPr>
          </a:p>
        </p:txBody>
      </p:sp>
      <p:sp>
        <p:nvSpPr>
          <p:cNvPr id="324" name="ZoneTexte 1"/>
          <p:cNvSpPr txBox="1">
            <a:spLocks noChangeArrowheads="1"/>
          </p:cNvSpPr>
          <p:nvPr/>
        </p:nvSpPr>
        <p:spPr bwMode="auto">
          <a:xfrm>
            <a:off x="6005728" y="6611779"/>
            <a:ext cx="3142207" cy="246221"/>
          </a:xfrm>
          <a:prstGeom prst="rect">
            <a:avLst/>
          </a:prstGeom>
          <a:noFill/>
          <a:ln w="9525">
            <a:noFill/>
            <a:miter lim="800000"/>
            <a:headEnd/>
            <a:tailEnd/>
          </a:ln>
        </p:spPr>
        <p:txBody>
          <a:bodyPr wrap="none">
            <a:spAutoFit/>
          </a:bodyPr>
          <a:lstStyle/>
          <a:p>
            <a:pPr algn="r"/>
            <a:r>
              <a:rPr lang="fr-FR" altLang="ko-KR" sz="1000" b="1" dirty="0">
                <a:latin typeface="Arial Narrow" pitchFamily="34" charset="0"/>
              </a:rPr>
              <a:t>Koo BK, Lee JM, </a:t>
            </a:r>
            <a:r>
              <a:rPr lang="fr-FR" sz="1000" b="1" dirty="0" smtClean="0">
                <a:latin typeface="Arial Narrow" pitchFamily="34" charset="0"/>
              </a:rPr>
              <a:t>IPOP Textbook of Imaging and Physiology</a:t>
            </a:r>
          </a:p>
        </p:txBody>
      </p:sp>
      <p:pic>
        <p:nvPicPr>
          <p:cNvPr id="325"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46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0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19">
                                            <p:txEl>
                                              <p:pRg st="0" end="0"/>
                                            </p:txEl>
                                          </p:spTgt>
                                        </p:tgtEl>
                                        <p:attrNameLst>
                                          <p:attrName>style.visibility</p:attrName>
                                        </p:attrNameLst>
                                      </p:cBhvr>
                                      <p:to>
                                        <p:strVal val="visible"/>
                                      </p:to>
                                    </p:set>
                                    <p:anim calcmode="lin" valueType="num">
                                      <p:cBhvr additive="base">
                                        <p:cTn id="79" dur="500" fill="hold"/>
                                        <p:tgtEl>
                                          <p:spTgt spid="31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19">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19">
                                            <p:txEl>
                                              <p:pRg st="1" end="1"/>
                                            </p:txEl>
                                          </p:spTgt>
                                        </p:tgtEl>
                                        <p:attrNameLst>
                                          <p:attrName>style.visibility</p:attrName>
                                        </p:attrNameLst>
                                      </p:cBhvr>
                                      <p:to>
                                        <p:strVal val="visible"/>
                                      </p:to>
                                    </p:set>
                                    <p:anim calcmode="lin" valueType="num">
                                      <p:cBhvr additive="base">
                                        <p:cTn id="83" dur="500" fill="hold"/>
                                        <p:tgtEl>
                                          <p:spTgt spid="319">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19">
                                            <p:txEl>
                                              <p:pRg st="3" end="3"/>
                                            </p:txEl>
                                          </p:spTgt>
                                        </p:tgtEl>
                                        <p:attrNameLst>
                                          <p:attrName>style.visibility</p:attrName>
                                        </p:attrNameLst>
                                      </p:cBhvr>
                                      <p:to>
                                        <p:strVal val="visible"/>
                                      </p:to>
                                    </p:set>
                                    <p:anim calcmode="lin" valueType="num">
                                      <p:cBhvr additive="base">
                                        <p:cTn id="89" dur="500" fill="hold"/>
                                        <p:tgtEl>
                                          <p:spTgt spid="319">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6" grpId="0" animBg="1"/>
      <p:bldP spid="286" grpId="0" animBg="1"/>
      <p:bldP spid="205" grpId="0" animBg="1"/>
      <p:bldP spid="206" grpId="0" animBg="1"/>
      <p:bldP spid="207" grpId="0" animBg="1"/>
      <p:bldP spid="208" grpId="0" animBg="1"/>
      <p:bldP spid="209" grpId="0" animBg="1"/>
      <p:bldP spid="210" grpId="0" animBg="1"/>
      <p:bldP spid="287" grpId="0" animBg="1"/>
      <p:bldP spid="288"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1" grpId="0" animBg="1"/>
      <p:bldP spid="302" grpId="0" animBg="1"/>
      <p:bldP spid="3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Some</a:t>
            </a:r>
            <a:r>
              <a:rPr kumimoji="0" lang="ko-KR" altLang="en-US" sz="3200" b="1" dirty="0" smtClean="0">
                <a:solidFill>
                  <a:srgbClr val="002060"/>
                </a:solidFill>
                <a:latin typeface="Arial Narrow" panose="020B0606020202030204" pitchFamily="34" charset="0"/>
              </a:rPr>
              <a:t> </a:t>
            </a:r>
            <a:r>
              <a:rPr kumimoji="0" lang="en-US" altLang="ko-KR" sz="3200" b="1" dirty="0" smtClean="0">
                <a:solidFill>
                  <a:srgbClr val="002060"/>
                </a:solidFill>
                <a:latin typeface="Arial Narrow" panose="020B0606020202030204" pitchFamily="34" charset="0"/>
              </a:rPr>
              <a:t>Points to be Considered</a:t>
            </a:r>
            <a:endParaRPr kumimoji="0" lang="ko-KR" altLang="en-US" sz="3200" b="1" dirty="0">
              <a:solidFill>
                <a:srgbClr val="002060"/>
              </a:solidFill>
              <a:latin typeface="Arial Narrow" panose="020B0606020202030204" pitchFamily="34" charset="0"/>
            </a:endParaRPr>
          </a:p>
        </p:txBody>
      </p:sp>
      <p:sp>
        <p:nvSpPr>
          <p:cNvPr id="3" name="TextBox 2"/>
          <p:cNvSpPr txBox="1"/>
          <p:nvPr/>
        </p:nvSpPr>
        <p:spPr>
          <a:xfrm>
            <a:off x="323528" y="1136933"/>
            <a:ext cx="8352928" cy="424731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altLang="ko-KR" sz="2000" b="1" dirty="0">
                <a:solidFill>
                  <a:srgbClr val="002060"/>
                </a:solidFill>
                <a:latin typeface="Arial Narrow" panose="020B0606020202030204" pitchFamily="34" charset="0"/>
              </a:rPr>
              <a:t>Hyperemia is mandatory to measure “FFR”, but it is also mandatory to assess “functional significance of epicardial stenosis?”</a:t>
            </a:r>
          </a:p>
          <a:p>
            <a:pPr marL="342900" indent="-342900" algn="just">
              <a:lnSpc>
                <a:spcPct val="150000"/>
              </a:lnSpc>
              <a:buFont typeface="Arial" panose="020B0604020202020204" pitchFamily="34" charset="0"/>
              <a:buChar char="•"/>
            </a:pPr>
            <a:endParaRPr lang="en-US" altLang="ko-KR" sz="2000" b="1" dirty="0" smtClean="0">
              <a:solidFill>
                <a:srgbClr val="002060"/>
              </a:solidFill>
              <a:latin typeface="Arial Narrow" panose="020B0606020202030204" pitchFamily="34" charset="0"/>
            </a:endParaRPr>
          </a:p>
          <a:p>
            <a:pPr marL="342900" indent="-342900" algn="just">
              <a:lnSpc>
                <a:spcPct val="150000"/>
              </a:lnSpc>
              <a:buFont typeface="Arial" panose="020B0604020202020204" pitchFamily="34" charset="0"/>
              <a:buChar char="•"/>
            </a:pPr>
            <a:r>
              <a:rPr lang="en-US" altLang="ko-KR" sz="2000" b="1" dirty="0" smtClean="0">
                <a:solidFill>
                  <a:srgbClr val="002060"/>
                </a:solidFill>
                <a:latin typeface="Arial Narrow" panose="020B0606020202030204" pitchFamily="34" charset="0"/>
              </a:rPr>
              <a:t>“FFR” is synonym with “Ischemia” ?</a:t>
            </a:r>
          </a:p>
          <a:p>
            <a:pPr marL="342900" indent="-342900" algn="just">
              <a:lnSpc>
                <a:spcPct val="150000"/>
              </a:lnSpc>
              <a:buFont typeface="Arial" panose="020B0604020202020204" pitchFamily="34" charset="0"/>
              <a:buChar char="•"/>
            </a:pPr>
            <a:r>
              <a:rPr lang="en-US" altLang="ko-KR" sz="2000" b="1" dirty="0" smtClean="0">
                <a:solidFill>
                  <a:srgbClr val="002060"/>
                </a:solidFill>
                <a:latin typeface="Arial Narrow" panose="020B0606020202030204" pitchFamily="34" charset="0"/>
              </a:rPr>
              <a:t>Diagnostic accuracy of </a:t>
            </a:r>
            <a:r>
              <a:rPr lang="en-US" altLang="ko-KR" sz="2000" b="1" dirty="0" err="1" smtClean="0">
                <a:solidFill>
                  <a:srgbClr val="002060"/>
                </a:solidFill>
                <a:latin typeface="Arial Narrow" panose="020B0606020202030204" pitchFamily="34" charset="0"/>
              </a:rPr>
              <a:t>iFR</a:t>
            </a:r>
            <a:r>
              <a:rPr lang="en-US" altLang="ko-KR" sz="2000" b="1" dirty="0" smtClean="0">
                <a:solidFill>
                  <a:srgbClr val="002060"/>
                </a:solidFill>
                <a:latin typeface="Arial Narrow" panose="020B0606020202030204" pitchFamily="34" charset="0"/>
              </a:rPr>
              <a:t> is inferior to FFR (as previously known), but what if other independent reference is used ? (for example, HSR, coronary flow capacity, PET measurement..)</a:t>
            </a:r>
          </a:p>
          <a:p>
            <a:pPr marL="342900" indent="-342900" algn="just">
              <a:lnSpc>
                <a:spcPct val="150000"/>
              </a:lnSpc>
              <a:buFont typeface="Arial" panose="020B0604020202020204" pitchFamily="34" charset="0"/>
              <a:buChar char="•"/>
            </a:pPr>
            <a:r>
              <a:rPr lang="en-US" altLang="ko-KR" sz="2000" b="1" dirty="0" smtClean="0">
                <a:solidFill>
                  <a:srgbClr val="002060"/>
                </a:solidFill>
                <a:latin typeface="Arial Narrow" panose="020B0606020202030204" pitchFamily="34" charset="0"/>
              </a:rPr>
              <a:t>When there is discordance between FFR and </a:t>
            </a:r>
            <a:r>
              <a:rPr lang="en-US" altLang="ko-KR" sz="2000" b="1" dirty="0" err="1" smtClean="0">
                <a:solidFill>
                  <a:srgbClr val="002060"/>
                </a:solidFill>
                <a:latin typeface="Arial Narrow" panose="020B0606020202030204" pitchFamily="34" charset="0"/>
              </a:rPr>
              <a:t>iFR</a:t>
            </a:r>
            <a:r>
              <a:rPr lang="en-US" altLang="ko-KR" sz="2000" b="1" dirty="0" smtClean="0">
                <a:solidFill>
                  <a:srgbClr val="002060"/>
                </a:solidFill>
                <a:latin typeface="Arial Narrow" panose="020B0606020202030204" pitchFamily="34" charset="0"/>
              </a:rPr>
              <a:t>, is this matter of “right or wrong results in one of the index”?</a:t>
            </a:r>
          </a:p>
        </p:txBody>
      </p:sp>
      <p:sp>
        <p:nvSpPr>
          <p:cNvPr id="4" name="TextBox 3"/>
          <p:cNvSpPr txBox="1"/>
          <p:nvPr/>
        </p:nvSpPr>
        <p:spPr>
          <a:xfrm>
            <a:off x="323528" y="5589240"/>
            <a:ext cx="8352928" cy="495264"/>
          </a:xfrm>
          <a:prstGeom prst="rect">
            <a:avLst/>
          </a:prstGeom>
          <a:noFill/>
        </p:spPr>
        <p:txBody>
          <a:bodyPr wrap="square" rtlCol="0">
            <a:spAutoFit/>
          </a:bodyPr>
          <a:lstStyle/>
          <a:p>
            <a:pPr algn="ctr">
              <a:lnSpc>
                <a:spcPct val="150000"/>
              </a:lnSpc>
            </a:pPr>
            <a:r>
              <a:rPr lang="en-US" altLang="ko-KR" sz="2000" b="1" u="sng" dirty="0" smtClean="0">
                <a:solidFill>
                  <a:srgbClr val="002060"/>
                </a:solidFill>
                <a:latin typeface="Arial Narrow" panose="020B0606020202030204" pitchFamily="34" charset="0"/>
              </a:rPr>
              <a:t>We will have another chance to discuss the above issues in the very near future.</a:t>
            </a:r>
            <a:endParaRPr lang="en-US" altLang="ko-KR" sz="2000" b="1" u="sng"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33959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412776"/>
            <a:ext cx="7776864" cy="830997"/>
          </a:xfrm>
          <a:prstGeom prst="rect">
            <a:avLst/>
          </a:prstGeom>
          <a:noFill/>
        </p:spPr>
        <p:txBody>
          <a:bodyPr wrap="square" rtlCol="0">
            <a:spAutoFit/>
          </a:bodyPr>
          <a:lstStyle/>
          <a:p>
            <a:pPr algn="ctr"/>
            <a:r>
              <a:rPr lang="en-US" altLang="ko-KR" sz="4800" b="1" dirty="0" smtClean="0">
                <a:solidFill>
                  <a:srgbClr val="002060"/>
                </a:solidFill>
                <a:latin typeface="Arial Narrow" panose="020B0606020202030204" pitchFamily="34" charset="0"/>
              </a:rPr>
              <a:t>Thank You For Your Attention !</a:t>
            </a:r>
            <a:endParaRPr lang="ko-KR" altLang="en-US" sz="4800" b="1" dirty="0">
              <a:solidFill>
                <a:srgbClr val="002060"/>
              </a:solidFill>
              <a:latin typeface="Arial Narrow" panose="020B0606020202030204" pitchFamily="34" charset="0"/>
            </a:endParaRPr>
          </a:p>
        </p:txBody>
      </p:sp>
      <p:sp>
        <p:nvSpPr>
          <p:cNvPr id="3" name="직사각형 2"/>
          <p:cNvSpPr/>
          <p:nvPr/>
        </p:nvSpPr>
        <p:spPr>
          <a:xfrm>
            <a:off x="1259632" y="2996952"/>
            <a:ext cx="6624736" cy="3194721"/>
          </a:xfrm>
          <a:prstGeom prst="rect">
            <a:avLst/>
          </a:prstGeom>
        </p:spPr>
        <p:txBody>
          <a:bodyPr wrap="square">
            <a:spAutoFit/>
          </a:bodyPr>
          <a:lstStyle/>
          <a:p>
            <a:pPr algn="ctr"/>
            <a:r>
              <a:rPr lang="en-US" altLang="ko-KR" sz="2400" b="1" dirty="0" smtClean="0">
                <a:solidFill>
                  <a:schemeClr val="tx1"/>
                </a:solidFill>
                <a:latin typeface="Arial Narrow" panose="020B0606020202030204" pitchFamily="34" charset="0"/>
              </a:rPr>
              <a:t>Joo Myung Lee, MD, MPH</a:t>
            </a:r>
          </a:p>
          <a:p>
            <a:pPr algn="ctr"/>
            <a:endParaRPr lang="en-US" altLang="ko-KR" sz="2400" dirty="0" smtClean="0">
              <a:solidFill>
                <a:schemeClr val="tx1"/>
              </a:solidFill>
              <a:latin typeface="Arial Narrow" panose="020B0606020202030204" pitchFamily="34" charset="0"/>
            </a:endParaRPr>
          </a:p>
          <a:p>
            <a:pPr algn="ctr"/>
            <a:r>
              <a:rPr lang="en-US" altLang="ko-KR" sz="2400" b="1" dirty="0" smtClean="0">
                <a:solidFill>
                  <a:schemeClr val="tx1"/>
                </a:solidFill>
                <a:latin typeface="Arial Narrow" panose="020B0606020202030204" pitchFamily="34" charset="0"/>
              </a:rPr>
              <a:t>Heart Vascular Stroke Institute,</a:t>
            </a:r>
          </a:p>
          <a:p>
            <a:pPr algn="ctr"/>
            <a:r>
              <a:rPr lang="en-US" altLang="ko-KR" sz="2400" b="1" dirty="0" smtClean="0">
                <a:solidFill>
                  <a:schemeClr val="tx1"/>
                </a:solidFill>
                <a:latin typeface="Arial Narrow" panose="020B0606020202030204" pitchFamily="34" charset="0"/>
              </a:rPr>
              <a:t>Samsung Medical Center, Seoul, Republic of Korea</a:t>
            </a:r>
          </a:p>
          <a:p>
            <a:pPr algn="ctr"/>
            <a:endParaRPr lang="en-US" altLang="ko-KR" sz="2400" b="1" dirty="0" smtClean="0">
              <a:solidFill>
                <a:schemeClr val="tx1"/>
              </a:solidFill>
              <a:latin typeface="Arial Narrow" panose="020B0606020202030204" pitchFamily="34" charset="0"/>
            </a:endParaRPr>
          </a:p>
          <a:p>
            <a:pPr algn="ctr">
              <a:spcBef>
                <a:spcPct val="20000"/>
              </a:spcBef>
            </a:pPr>
            <a:r>
              <a:rPr kumimoji="0" lang="en-US" altLang="ko-KR" sz="2400" b="1" dirty="0" smtClean="0">
                <a:solidFill>
                  <a:srgbClr val="002060"/>
                </a:solidFill>
                <a:latin typeface="Arial Narrow" pitchFamily="34" charset="0"/>
                <a:ea typeface="맑은 고딕" pitchFamily="50" charset="-127"/>
              </a:rPr>
              <a:t>If you have any question, don’t hesitate to e-mail me.</a:t>
            </a:r>
          </a:p>
          <a:p>
            <a:pPr algn="ctr">
              <a:spcBef>
                <a:spcPct val="20000"/>
              </a:spcBef>
            </a:pPr>
            <a:r>
              <a:rPr kumimoji="0" lang="en-US" altLang="ko-KR" sz="2400" b="1" u="sng" dirty="0" smtClean="0">
                <a:solidFill>
                  <a:srgbClr val="002060"/>
                </a:solidFill>
                <a:latin typeface="Arial Narrow" pitchFamily="34" charset="0"/>
                <a:ea typeface="맑은 고딕" pitchFamily="50" charset="-127"/>
              </a:rPr>
              <a:t>drone80@hanmail.net</a:t>
            </a:r>
            <a:endParaRPr kumimoji="0" lang="ko-KR" altLang="en-US" sz="2400" b="1" u="sng" dirty="0" smtClean="0">
              <a:solidFill>
                <a:srgbClr val="002060"/>
              </a:solidFill>
              <a:latin typeface="Arial Narrow" pitchFamily="34" charset="0"/>
              <a:ea typeface="맑은 고딕" pitchFamily="50" charset="-127"/>
            </a:endParaRPr>
          </a:p>
          <a:p>
            <a:pPr algn="ctr"/>
            <a:endParaRPr lang="ko-KR" altLang="en-US" sz="2400" b="1" dirty="0">
              <a:solidFill>
                <a:schemeClr val="tx1"/>
              </a:solidFill>
              <a:latin typeface="Arial Narrow" panose="020B0606020202030204"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552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54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2800" b="1" dirty="0" smtClean="0">
                <a:solidFill>
                  <a:srgbClr val="002060"/>
                </a:solidFill>
                <a:latin typeface="Arial Narrow" panose="020B0606020202030204" pitchFamily="34" charset="0"/>
              </a:rPr>
              <a:t>Absolute versus Fractional Flow Reserve</a:t>
            </a:r>
            <a:endParaRPr kumimoji="0" lang="ko-KR" altLang="en-US" sz="2800" b="1" dirty="0">
              <a:solidFill>
                <a:srgbClr val="002060"/>
              </a:solidFill>
              <a:latin typeface="Arial Narrow" panose="020B0606020202030204" pitchFamily="34" charset="0"/>
            </a:endParaRPr>
          </a:p>
        </p:txBody>
      </p:sp>
      <p:grpSp>
        <p:nvGrpSpPr>
          <p:cNvPr id="2056" name="그룹 2055"/>
          <p:cNvGrpSpPr/>
          <p:nvPr/>
        </p:nvGrpSpPr>
        <p:grpSpPr>
          <a:xfrm>
            <a:off x="467544" y="620688"/>
            <a:ext cx="3948656" cy="5860792"/>
            <a:chOff x="467544" y="908720"/>
            <a:chExt cx="3948656" cy="5860792"/>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39" y="1621372"/>
              <a:ext cx="3073703" cy="311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직사각형 77"/>
            <p:cNvSpPr/>
            <p:nvPr/>
          </p:nvSpPr>
          <p:spPr>
            <a:xfrm>
              <a:off x="467544" y="1484784"/>
              <a:ext cx="838691" cy="369332"/>
            </a:xfrm>
            <a:prstGeom prst="rect">
              <a:avLst/>
            </a:prstGeom>
          </p:spPr>
          <p:txBody>
            <a:bodyPr wrap="none">
              <a:spAutoFit/>
            </a:bodyPr>
            <a:lstStyle/>
            <a:p>
              <a:r>
                <a:rPr lang="en-US" altLang="ko-KR" sz="1800" b="1" dirty="0" err="1" smtClean="0">
                  <a:solidFill>
                    <a:srgbClr val="0000FF"/>
                  </a:solidFill>
                  <a:latin typeface="Arial Narrow" panose="020B0606020202030204" pitchFamily="34" charset="0"/>
                </a:rPr>
                <a:t>Q</a:t>
              </a:r>
              <a:r>
                <a:rPr lang="en-US" altLang="ko-KR" sz="1800" b="1" baseline="30000" dirty="0" err="1" smtClean="0">
                  <a:solidFill>
                    <a:srgbClr val="0000FF"/>
                  </a:solidFill>
                  <a:latin typeface="Arial Narrow" panose="020B0606020202030204" pitchFamily="34" charset="0"/>
                </a:rPr>
                <a:t>S</a:t>
              </a:r>
              <a:r>
                <a:rPr lang="en-US" altLang="ko-KR" sz="1800" b="1" baseline="-25000" dirty="0" err="1" smtClean="0">
                  <a:solidFill>
                    <a:srgbClr val="0000FF"/>
                  </a:solidFill>
                  <a:latin typeface="Arial Narrow" panose="020B0606020202030204" pitchFamily="34" charset="0"/>
                </a:rPr>
                <a:t>resting</a:t>
              </a:r>
              <a:endParaRPr lang="ko-KR" altLang="en-US" sz="1800" b="1" dirty="0">
                <a:solidFill>
                  <a:srgbClr val="0000FF"/>
                </a:solidFill>
                <a:latin typeface="Arial Narrow" panose="020B0606020202030204" pitchFamily="34" charset="0"/>
              </a:endParaRPr>
            </a:p>
          </p:txBody>
        </p:sp>
        <p:sp>
          <p:nvSpPr>
            <p:cNvPr id="79" name="직사각형 78"/>
            <p:cNvSpPr/>
            <p:nvPr/>
          </p:nvSpPr>
          <p:spPr>
            <a:xfrm>
              <a:off x="467544" y="1937853"/>
              <a:ext cx="670376" cy="369332"/>
            </a:xfrm>
            <a:prstGeom prst="rect">
              <a:avLst/>
            </a:prstGeom>
          </p:spPr>
          <p:txBody>
            <a:bodyPr wrap="none">
              <a:spAutoFit/>
            </a:bodyPr>
            <a:lstStyle/>
            <a:p>
              <a:r>
                <a:rPr lang="en-US" altLang="ko-KR" sz="1800" b="1" dirty="0">
                  <a:solidFill>
                    <a:srgbClr val="FF0000"/>
                  </a:solidFill>
                  <a:latin typeface="Arial Narrow" panose="020B0606020202030204" pitchFamily="34" charset="0"/>
                </a:rPr>
                <a:t>Q</a:t>
              </a:r>
              <a:r>
                <a:rPr lang="en-US" altLang="ko-KR" sz="1800" b="1" baseline="30000" dirty="0">
                  <a:solidFill>
                    <a:srgbClr val="FF0000"/>
                  </a:solidFill>
                  <a:latin typeface="Arial Narrow" panose="020B0606020202030204" pitchFamily="34" charset="0"/>
                </a:rPr>
                <a:t>S</a:t>
              </a:r>
              <a:r>
                <a:rPr lang="en-US" altLang="ko-KR" sz="1800" b="1" baseline="-25000" dirty="0">
                  <a:solidFill>
                    <a:srgbClr val="FF0000"/>
                  </a:solidFill>
                  <a:latin typeface="Arial Narrow" panose="020B0606020202030204" pitchFamily="34" charset="0"/>
                </a:rPr>
                <a:t>max</a:t>
              </a:r>
              <a:endParaRPr lang="ko-KR" altLang="en-US" sz="1800" b="1" dirty="0">
                <a:solidFill>
                  <a:srgbClr val="FF0000"/>
                </a:solidFill>
                <a:latin typeface="Arial Narrow" panose="020B0606020202030204" pitchFamily="34" charset="0"/>
              </a:endParaRPr>
            </a:p>
          </p:txBody>
        </p:sp>
        <p:sp>
          <p:nvSpPr>
            <p:cNvPr id="2049" name="TextBox 2048"/>
            <p:cNvSpPr txBox="1"/>
            <p:nvPr/>
          </p:nvSpPr>
          <p:spPr>
            <a:xfrm>
              <a:off x="539552" y="908720"/>
              <a:ext cx="3816424" cy="461665"/>
            </a:xfrm>
            <a:prstGeom prst="rect">
              <a:avLst/>
            </a:prstGeom>
            <a:noFill/>
          </p:spPr>
          <p:txBody>
            <a:bodyPr wrap="square" rtlCol="0">
              <a:spAutoFit/>
            </a:bodyPr>
            <a:lstStyle/>
            <a:p>
              <a:pPr algn="ctr"/>
              <a:r>
                <a:rPr lang="en-US" altLang="ko-KR" sz="2400" b="1" dirty="0" smtClean="0">
                  <a:solidFill>
                    <a:srgbClr val="002060"/>
                  </a:solidFill>
                  <a:latin typeface="Arial Narrow" panose="020B0606020202030204" pitchFamily="34" charset="0"/>
                </a:rPr>
                <a:t>Absolute Flow Reserve (CFR)</a:t>
              </a:r>
              <a:endParaRPr lang="ko-KR" altLang="en-US" sz="2400" b="1" dirty="0">
                <a:solidFill>
                  <a:srgbClr val="002060"/>
                </a:solidFill>
                <a:latin typeface="Arial Narrow" panose="020B0606020202030204" pitchFamily="34" charset="0"/>
              </a:endParaRPr>
            </a:p>
          </p:txBody>
        </p:sp>
        <p:pic>
          <p:nvPicPr>
            <p:cNvPr id="104" name="Picture 8" descr="C:\Users\user\Desktop\post pLAD CF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568"/>
            <a:stretch/>
          </p:blipFill>
          <p:spPr bwMode="auto">
            <a:xfrm>
              <a:off x="479328" y="4365104"/>
              <a:ext cx="3936872" cy="2404408"/>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p:cNvSpPr txBox="1"/>
            <p:nvPr/>
          </p:nvSpPr>
          <p:spPr>
            <a:xfrm>
              <a:off x="1086619" y="6148824"/>
              <a:ext cx="2765301" cy="369332"/>
            </a:xfrm>
            <a:prstGeom prst="rect">
              <a:avLst/>
            </a:prstGeom>
            <a:noFill/>
          </p:spPr>
          <p:txBody>
            <a:bodyPr wrap="square" rtlCol="0">
              <a:spAutoFit/>
            </a:bodyPr>
            <a:lstStyle/>
            <a:p>
              <a:pPr algn="ctr"/>
              <a:r>
                <a:rPr lang="en-US" altLang="ko-KR" b="1" dirty="0" smtClean="0">
                  <a:solidFill>
                    <a:schemeClr val="bg1"/>
                  </a:solidFill>
                  <a:latin typeface="Arial Narrow" panose="020B0606020202030204" pitchFamily="34" charset="0"/>
                </a:rPr>
                <a:t>Thermodilution Method</a:t>
              </a:r>
              <a:endParaRPr lang="ko-KR" altLang="en-US" b="1" dirty="0">
                <a:solidFill>
                  <a:schemeClr val="bg1"/>
                </a:solidFill>
                <a:latin typeface="Arial Narrow" panose="020B0606020202030204" pitchFamily="34" charset="0"/>
              </a:endParaRPr>
            </a:p>
          </p:txBody>
        </p:sp>
      </p:grpSp>
      <p:grpSp>
        <p:nvGrpSpPr>
          <p:cNvPr id="2057" name="그룹 2056"/>
          <p:cNvGrpSpPr/>
          <p:nvPr/>
        </p:nvGrpSpPr>
        <p:grpSpPr>
          <a:xfrm>
            <a:off x="4790678" y="620688"/>
            <a:ext cx="4245818" cy="5717157"/>
            <a:chOff x="4790678" y="908720"/>
            <a:chExt cx="4245818" cy="5717157"/>
          </a:xfrm>
        </p:grpSpPr>
        <p:sp>
          <p:nvSpPr>
            <p:cNvPr id="98" name="직사각형 97"/>
            <p:cNvSpPr/>
            <p:nvPr/>
          </p:nvSpPr>
          <p:spPr>
            <a:xfrm>
              <a:off x="4801134" y="1511567"/>
              <a:ext cx="676788" cy="369332"/>
            </a:xfrm>
            <a:prstGeom prst="rect">
              <a:avLst/>
            </a:prstGeom>
          </p:spPr>
          <p:txBody>
            <a:bodyPr wrap="none">
              <a:spAutoFit/>
            </a:bodyPr>
            <a:lstStyle/>
            <a:p>
              <a:r>
                <a:rPr lang="en-US" altLang="ko-KR" sz="1800" b="1" dirty="0" smtClean="0">
                  <a:solidFill>
                    <a:srgbClr val="0000FF"/>
                  </a:solidFill>
                  <a:latin typeface="Arial Narrow" panose="020B0606020202030204" pitchFamily="34" charset="0"/>
                </a:rPr>
                <a:t>Q</a:t>
              </a:r>
              <a:r>
                <a:rPr lang="en-US" altLang="ko-KR" sz="1800" b="1" baseline="30000" dirty="0" smtClean="0">
                  <a:solidFill>
                    <a:srgbClr val="0000FF"/>
                  </a:solidFill>
                  <a:latin typeface="Arial Narrow" panose="020B0606020202030204" pitchFamily="34" charset="0"/>
                </a:rPr>
                <a:t>N</a:t>
              </a:r>
              <a:r>
                <a:rPr lang="en-US" altLang="ko-KR" sz="1800" b="1" baseline="-25000" dirty="0" smtClean="0">
                  <a:solidFill>
                    <a:srgbClr val="0000FF"/>
                  </a:solidFill>
                  <a:latin typeface="Arial Narrow" panose="020B0606020202030204" pitchFamily="34" charset="0"/>
                </a:rPr>
                <a:t>max</a:t>
              </a:r>
              <a:endParaRPr lang="ko-KR" altLang="en-US" sz="1800" b="1" dirty="0">
                <a:solidFill>
                  <a:srgbClr val="0000FF"/>
                </a:solidFill>
                <a:latin typeface="Arial Narrow" panose="020B0606020202030204" pitchFamily="34" charset="0"/>
              </a:endParaRPr>
            </a:p>
          </p:txBody>
        </p:sp>
        <p:sp>
          <p:nvSpPr>
            <p:cNvPr id="99" name="직사각형 98"/>
            <p:cNvSpPr/>
            <p:nvPr/>
          </p:nvSpPr>
          <p:spPr>
            <a:xfrm>
              <a:off x="4801134" y="1964636"/>
              <a:ext cx="670376" cy="369332"/>
            </a:xfrm>
            <a:prstGeom prst="rect">
              <a:avLst/>
            </a:prstGeom>
          </p:spPr>
          <p:txBody>
            <a:bodyPr wrap="none">
              <a:spAutoFit/>
            </a:bodyPr>
            <a:lstStyle/>
            <a:p>
              <a:r>
                <a:rPr lang="en-US" altLang="ko-KR" sz="1800" b="1" dirty="0">
                  <a:solidFill>
                    <a:srgbClr val="FF0000"/>
                  </a:solidFill>
                  <a:latin typeface="Arial Narrow" panose="020B0606020202030204" pitchFamily="34" charset="0"/>
                </a:rPr>
                <a:t>Q</a:t>
              </a:r>
              <a:r>
                <a:rPr lang="en-US" altLang="ko-KR" sz="1800" b="1" baseline="30000" dirty="0">
                  <a:solidFill>
                    <a:srgbClr val="FF0000"/>
                  </a:solidFill>
                  <a:latin typeface="Arial Narrow" panose="020B0606020202030204" pitchFamily="34" charset="0"/>
                </a:rPr>
                <a:t>S</a:t>
              </a:r>
              <a:r>
                <a:rPr lang="en-US" altLang="ko-KR" sz="1800" b="1" baseline="-25000" dirty="0">
                  <a:solidFill>
                    <a:srgbClr val="FF0000"/>
                  </a:solidFill>
                  <a:latin typeface="Arial Narrow" panose="020B0606020202030204" pitchFamily="34" charset="0"/>
                </a:rPr>
                <a:t>max</a:t>
              </a:r>
              <a:endParaRPr lang="ko-KR" altLang="en-US" sz="1800" b="1" dirty="0">
                <a:solidFill>
                  <a:srgbClr val="FF0000"/>
                </a:solidFill>
                <a:latin typeface="Arial Narrow" panose="020B0606020202030204" pitchFamily="34" charset="0"/>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985" y="1631097"/>
              <a:ext cx="3142505" cy="29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102"/>
            <p:cNvSpPr txBox="1"/>
            <p:nvPr/>
          </p:nvSpPr>
          <p:spPr>
            <a:xfrm>
              <a:off x="4903043" y="908720"/>
              <a:ext cx="3816424" cy="461665"/>
            </a:xfrm>
            <a:prstGeom prst="rect">
              <a:avLst/>
            </a:prstGeom>
            <a:noFill/>
          </p:spPr>
          <p:txBody>
            <a:bodyPr wrap="square" rtlCol="0">
              <a:spAutoFit/>
            </a:bodyPr>
            <a:lstStyle/>
            <a:p>
              <a:pPr algn="ctr"/>
              <a:r>
                <a:rPr lang="en-US" altLang="ko-KR" sz="2400" b="1" dirty="0" smtClean="0">
                  <a:solidFill>
                    <a:srgbClr val="002060"/>
                  </a:solidFill>
                  <a:latin typeface="Arial Narrow" panose="020B0606020202030204" pitchFamily="34" charset="0"/>
                </a:rPr>
                <a:t>Fractional Flow Reserve (FFR)</a:t>
              </a:r>
              <a:endParaRPr lang="ko-KR" altLang="en-US" sz="2400" b="1" dirty="0">
                <a:solidFill>
                  <a:srgbClr val="002060"/>
                </a:solidFill>
                <a:latin typeface="Arial Narrow" panose="020B0606020202030204" pitchFamily="34" charset="0"/>
              </a:endParaRPr>
            </a:p>
          </p:txBody>
        </p:sp>
        <p:pic>
          <p:nvPicPr>
            <p:cNvPr id="205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r="45761"/>
            <a:stretch/>
          </p:blipFill>
          <p:spPr bwMode="auto">
            <a:xfrm>
              <a:off x="4790678" y="4581128"/>
              <a:ext cx="424581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54239"/>
            <a:stretch/>
          </p:blipFill>
          <p:spPr bwMode="auto">
            <a:xfrm>
              <a:off x="5454351" y="5589240"/>
              <a:ext cx="358214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0" name="ZoneTexte 1"/>
          <p:cNvSpPr txBox="1">
            <a:spLocks noChangeArrowheads="1"/>
          </p:cNvSpPr>
          <p:nvPr/>
        </p:nvSpPr>
        <p:spPr bwMode="auto">
          <a:xfrm>
            <a:off x="6003203" y="6616861"/>
            <a:ext cx="3142207" cy="246221"/>
          </a:xfrm>
          <a:prstGeom prst="rect">
            <a:avLst/>
          </a:prstGeom>
          <a:noFill/>
          <a:ln w="9525">
            <a:noFill/>
            <a:miter lim="800000"/>
            <a:headEnd/>
            <a:tailEnd/>
          </a:ln>
        </p:spPr>
        <p:txBody>
          <a:bodyPr wrap="none">
            <a:spAutoFit/>
          </a:bodyPr>
          <a:lstStyle/>
          <a:p>
            <a:pPr algn="r"/>
            <a:r>
              <a:rPr lang="fr-FR" altLang="ko-KR" sz="1000" b="1" dirty="0">
                <a:latin typeface="Arial Narrow" pitchFamily="34" charset="0"/>
              </a:rPr>
              <a:t>Koo BK, Lee JM, </a:t>
            </a:r>
            <a:r>
              <a:rPr lang="fr-FR" sz="1000" b="1" dirty="0" smtClean="0">
                <a:latin typeface="Arial Narrow" pitchFamily="34" charset="0"/>
              </a:rPr>
              <a:t>IPOP Textbook of Imaging and Physiology</a:t>
            </a:r>
          </a:p>
        </p:txBody>
      </p:sp>
      <p:pic>
        <p:nvPicPr>
          <p:cNvPr id="121"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12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5223923" cy="5481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제목 1"/>
          <p:cNvSpPr txBox="1">
            <a:spLocks/>
          </p:cNvSpPr>
          <p:nvPr/>
        </p:nvSpPr>
        <p:spPr bwMode="auto">
          <a:xfrm>
            <a:off x="-1" y="3648"/>
            <a:ext cx="9134259" cy="1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2800" b="1" dirty="0" err="1" smtClean="0">
                <a:solidFill>
                  <a:srgbClr val="002060"/>
                </a:solidFill>
                <a:latin typeface="Arial Narrow" panose="020B0606020202030204" pitchFamily="34" charset="0"/>
              </a:rPr>
              <a:t>iFR</a:t>
            </a:r>
            <a:r>
              <a:rPr lang="en-US" altLang="ko-KR" sz="2800" b="1" dirty="0" smtClean="0">
                <a:solidFill>
                  <a:srgbClr val="002060"/>
                </a:solidFill>
                <a:latin typeface="Arial Narrow" panose="020B0606020202030204" pitchFamily="34" charset="0"/>
              </a:rPr>
              <a:t>, free from hyperemic agent, BUT</a:t>
            </a:r>
          </a:p>
          <a:p>
            <a:pPr latinLnBrk="0"/>
            <a:r>
              <a:rPr kumimoji="0" lang="en-US" altLang="ko-KR" sz="2400" b="1" dirty="0" smtClean="0">
                <a:solidFill>
                  <a:srgbClr val="002060"/>
                </a:solidFill>
                <a:latin typeface="Arial Narrow" panose="020B0606020202030204" pitchFamily="34" charset="0"/>
              </a:rPr>
              <a:t>It is not free from “The Concept of Hyperemia and Maximal Perfusion”</a:t>
            </a:r>
            <a:endParaRPr kumimoji="0" lang="ko-KR" altLang="en-US" sz="2400" b="1" dirty="0">
              <a:solidFill>
                <a:srgbClr val="002060"/>
              </a:solidFill>
              <a:latin typeface="Arial Narrow" panose="020B0606020202030204" pitchFamily="34" charset="0"/>
            </a:endParaRPr>
          </a:p>
        </p:txBody>
      </p:sp>
      <p:sp>
        <p:nvSpPr>
          <p:cNvPr id="4" name="ZoneTexte 1"/>
          <p:cNvSpPr txBox="1">
            <a:spLocks noChangeArrowheads="1"/>
          </p:cNvSpPr>
          <p:nvPr/>
        </p:nvSpPr>
        <p:spPr bwMode="auto">
          <a:xfrm>
            <a:off x="7107742" y="6605750"/>
            <a:ext cx="2026517" cy="246221"/>
          </a:xfrm>
          <a:prstGeom prst="rect">
            <a:avLst/>
          </a:prstGeom>
          <a:noFill/>
          <a:ln w="9525">
            <a:noFill/>
            <a:miter lim="800000"/>
            <a:headEnd/>
            <a:tailEnd/>
          </a:ln>
        </p:spPr>
        <p:txBody>
          <a:bodyPr wrap="none">
            <a:spAutoFit/>
          </a:bodyPr>
          <a:lstStyle/>
          <a:p>
            <a:pPr algn="r"/>
            <a:r>
              <a:rPr lang="fr-FR" sz="1000" b="1" dirty="0" smtClean="0">
                <a:latin typeface="Arial Narrow" pitchFamily="34" charset="0"/>
              </a:rPr>
              <a:t>Sen et al. JACC 2012 (ADVISE Study)</a:t>
            </a:r>
          </a:p>
        </p:txBody>
      </p:sp>
      <p:sp>
        <p:nvSpPr>
          <p:cNvPr id="3" name="직사각형 2"/>
          <p:cNvSpPr/>
          <p:nvPr/>
        </p:nvSpPr>
        <p:spPr>
          <a:xfrm>
            <a:off x="251520" y="4188582"/>
            <a:ext cx="4752528" cy="10081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내용 개체 틀 2"/>
          <p:cNvSpPr txBox="1">
            <a:spLocks/>
          </p:cNvSpPr>
          <p:nvPr/>
        </p:nvSpPr>
        <p:spPr bwMode="auto">
          <a:xfrm>
            <a:off x="5148064" y="1412776"/>
            <a:ext cx="3898776"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atinLnBrk="0"/>
            <a:r>
              <a:rPr kumimoji="0" lang="en-US" altLang="ko-KR" sz="2000" b="1" dirty="0" err="1" smtClean="0">
                <a:latin typeface="Arial Narrow" panose="020B0606020202030204" pitchFamily="34" charset="0"/>
              </a:rPr>
              <a:t>iFR</a:t>
            </a:r>
            <a:r>
              <a:rPr kumimoji="0" lang="en-US" altLang="ko-KR" sz="2000" b="1" dirty="0" smtClean="0">
                <a:latin typeface="Arial Narrow" panose="020B0606020202030204" pitchFamily="34" charset="0"/>
              </a:rPr>
              <a:t> is also based on the concept of </a:t>
            </a:r>
            <a:r>
              <a:rPr kumimoji="0" lang="en-US" altLang="ko-KR" sz="2000" b="1" dirty="0" smtClean="0">
                <a:solidFill>
                  <a:srgbClr val="FF0000"/>
                </a:solidFill>
                <a:latin typeface="Arial Narrow" panose="020B0606020202030204" pitchFamily="34" charset="0"/>
              </a:rPr>
              <a:t>Pd/Pa ratio during period of “minimized microvascular resistance”</a:t>
            </a:r>
            <a:endParaRPr lang="en-US" altLang="ko-KR" sz="1800" b="1" dirty="0" smtClean="0">
              <a:solidFill>
                <a:srgbClr val="FF0000"/>
              </a:solidFill>
              <a:latin typeface="Arial Narrow" panose="020B0606020202030204" pitchFamily="34" charset="0"/>
            </a:endParaRPr>
          </a:p>
          <a:p>
            <a:pPr latinLnBrk="0"/>
            <a:endParaRPr kumimoji="0" lang="en-US" altLang="ko-KR" sz="1800" b="1" dirty="0" smtClean="0">
              <a:latin typeface="Arial Narrow" panose="020B0606020202030204" pitchFamily="34" charset="0"/>
            </a:endParaRPr>
          </a:p>
          <a:p>
            <a:pPr latinLnBrk="0"/>
            <a:r>
              <a:rPr lang="en-US" altLang="ko-KR" sz="1800" b="1" dirty="0" smtClean="0">
                <a:latin typeface="Arial Narrow" panose="020B0606020202030204" pitchFamily="34" charset="0"/>
              </a:rPr>
              <a:t>One major difference is this period of “minimized microvascular resistance” is not induced by artificial hyperemic agent.</a:t>
            </a:r>
          </a:p>
          <a:p>
            <a:pPr latinLnBrk="0"/>
            <a:endParaRPr kumimoji="0" lang="en-US" altLang="ko-KR" sz="1800" b="1" dirty="0">
              <a:latin typeface="Arial Narrow" panose="020B0606020202030204" pitchFamily="34" charset="0"/>
            </a:endParaRPr>
          </a:p>
          <a:p>
            <a:pPr latinLnBrk="0"/>
            <a:r>
              <a:rPr lang="en-US" altLang="ko-KR" sz="1800" b="1" dirty="0" smtClean="0">
                <a:latin typeface="Arial Narrow" panose="020B0606020202030204" pitchFamily="34" charset="0"/>
              </a:rPr>
              <a:t>Pd/Pa ratio during </a:t>
            </a:r>
            <a:r>
              <a:rPr lang="en-US" altLang="ko-KR" sz="1800" b="1" dirty="0" smtClean="0">
                <a:solidFill>
                  <a:srgbClr val="FF0000"/>
                </a:solidFill>
                <a:latin typeface="Arial Narrow" panose="020B0606020202030204" pitchFamily="34" charset="0"/>
              </a:rPr>
              <a:t>period of “NATURALLY, </a:t>
            </a:r>
            <a:r>
              <a:rPr lang="en-US" altLang="ko-KR" sz="2000" b="1" dirty="0">
                <a:solidFill>
                  <a:srgbClr val="FF0000"/>
                </a:solidFill>
                <a:latin typeface="Arial Narrow" panose="020B0606020202030204" pitchFamily="34" charset="0"/>
              </a:rPr>
              <a:t>minimized microvascular </a:t>
            </a:r>
            <a:r>
              <a:rPr lang="en-US" altLang="ko-KR" sz="2000" b="1" dirty="0" smtClean="0">
                <a:solidFill>
                  <a:srgbClr val="FF0000"/>
                </a:solidFill>
                <a:latin typeface="Arial Narrow" panose="020B0606020202030204" pitchFamily="34" charset="0"/>
              </a:rPr>
              <a:t>resistance”</a:t>
            </a:r>
            <a:r>
              <a:rPr lang="en-US" altLang="ko-KR" sz="2000" b="1" dirty="0" smtClean="0">
                <a:latin typeface="Arial Narrow" panose="020B0606020202030204" pitchFamily="34" charset="0"/>
              </a:rPr>
              <a:t> is the “</a:t>
            </a:r>
            <a:r>
              <a:rPr lang="en-US" altLang="ko-KR" sz="2000" b="1" dirty="0" err="1" smtClean="0">
                <a:latin typeface="Arial Narrow" panose="020B0606020202030204" pitchFamily="34" charset="0"/>
              </a:rPr>
              <a:t>iFR</a:t>
            </a:r>
            <a:r>
              <a:rPr lang="en-US" altLang="ko-KR" sz="2000" b="1" dirty="0" smtClean="0">
                <a:latin typeface="Arial Narrow" panose="020B0606020202030204" pitchFamily="34" charset="0"/>
              </a:rPr>
              <a:t>”.</a:t>
            </a:r>
            <a:endParaRPr kumimoji="0" lang="en-US" altLang="ko-KR" sz="2000" b="1" dirty="0" smtClean="0">
              <a:latin typeface="Arial Narrow" panose="020B0606020202030204" pitchFamily="34" charset="0"/>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직사각형 7"/>
          <p:cNvSpPr/>
          <p:nvPr/>
        </p:nvSpPr>
        <p:spPr>
          <a:xfrm rot="5400000">
            <a:off x="1739044" y="3144788"/>
            <a:ext cx="4896544" cy="1144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16539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Hyperemic Agents</a:t>
            </a:r>
            <a:endParaRPr kumimoji="0" lang="ko-KR" altLang="en-US" sz="2400" b="1" dirty="0">
              <a:solidFill>
                <a:srgbClr val="002060"/>
              </a:solidFill>
              <a:latin typeface="Arial Narrow" panose="020B0606020202030204" pitchFamily="34" charset="0"/>
            </a:endParaRPr>
          </a:p>
        </p:txBody>
      </p:sp>
      <p:graphicFrame>
        <p:nvGraphicFramePr>
          <p:cNvPr id="4" name="표 3"/>
          <p:cNvGraphicFramePr>
            <a:graphicFrameLocks noGrp="1"/>
          </p:cNvGraphicFramePr>
          <p:nvPr>
            <p:extLst>
              <p:ext uri="{D42A27DB-BD31-4B8C-83A1-F6EECF244321}">
                <p14:modId xmlns:p14="http://schemas.microsoft.com/office/powerpoint/2010/main" val="3427898581"/>
              </p:ext>
            </p:extLst>
          </p:nvPr>
        </p:nvGraphicFramePr>
        <p:xfrm>
          <a:off x="1547664" y="1196752"/>
          <a:ext cx="6552000" cy="4389120"/>
        </p:xfrm>
        <a:graphic>
          <a:graphicData uri="http://schemas.openxmlformats.org/drawingml/2006/table">
            <a:tbl>
              <a:tblPr firstRow="1" firstCol="1" bandRow="1">
                <a:tableStyleId>{5C22544A-7EE6-4342-B048-85BDC9FD1C3A}</a:tableStyleId>
              </a:tblPr>
              <a:tblGrid>
                <a:gridCol w="1764000"/>
                <a:gridCol w="4788000"/>
              </a:tblGrid>
              <a:tr h="341148">
                <a:tc>
                  <a:txBody>
                    <a:bodyPr/>
                    <a:lstStyle/>
                    <a:p>
                      <a:pPr algn="ctr" latinLnBrk="1">
                        <a:lnSpc>
                          <a:spcPct val="200000"/>
                        </a:lnSpc>
                        <a:spcAft>
                          <a:spcPts val="0"/>
                        </a:spcAft>
                      </a:pPr>
                      <a:r>
                        <a:rPr lang="en-US" sz="1600" kern="100" dirty="0">
                          <a:solidFill>
                            <a:srgbClr val="002060"/>
                          </a:solidFill>
                          <a:effectLst/>
                          <a:latin typeface="Arial Narrow" panose="020B0606020202030204" pitchFamily="34" charset="0"/>
                        </a:rPr>
                        <a:t>Drug</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lnSpc>
                          <a:spcPct val="200000"/>
                        </a:lnSpc>
                        <a:spcAft>
                          <a:spcPts val="0"/>
                        </a:spcAft>
                      </a:pPr>
                      <a:r>
                        <a:rPr lang="en-US" sz="1600" kern="100" dirty="0">
                          <a:solidFill>
                            <a:srgbClr val="002060"/>
                          </a:solidFill>
                          <a:effectLst/>
                          <a:latin typeface="Arial Narrow" panose="020B0606020202030204" pitchFamily="34" charset="0"/>
                        </a:rPr>
                        <a:t>Administration and Dosage</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2296">
                <a:tc>
                  <a:txBody>
                    <a:bodyPr/>
                    <a:lstStyle/>
                    <a:p>
                      <a:pPr algn="ctr" latinLnBrk="1">
                        <a:lnSpc>
                          <a:spcPct val="200000"/>
                        </a:lnSpc>
                        <a:spcAft>
                          <a:spcPts val="0"/>
                        </a:spcAft>
                      </a:pPr>
                      <a:r>
                        <a:rPr lang="en-US" sz="1600" kern="100" dirty="0">
                          <a:solidFill>
                            <a:srgbClr val="002060"/>
                          </a:solidFill>
                          <a:effectLst/>
                          <a:latin typeface="Arial Narrow" panose="020B0606020202030204" pitchFamily="34" charset="0"/>
                        </a:rPr>
                        <a:t>Adenosine</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just" latinLnBrk="1">
                        <a:lnSpc>
                          <a:spcPct val="200000"/>
                        </a:lnSpc>
                        <a:spcAft>
                          <a:spcPts val="0"/>
                        </a:spcAft>
                      </a:pPr>
                      <a:r>
                        <a:rPr lang="en-US" sz="1600" kern="100" dirty="0">
                          <a:solidFill>
                            <a:srgbClr val="002060"/>
                          </a:solidFill>
                          <a:effectLst/>
                          <a:latin typeface="Arial Narrow" panose="020B0606020202030204" pitchFamily="34" charset="0"/>
                        </a:rPr>
                        <a:t>Intravenous continuous infusion 140ug/kg/min</a:t>
                      </a:r>
                      <a:endParaRPr lang="ko-KR" sz="1600" kern="100" dirty="0">
                        <a:solidFill>
                          <a:srgbClr val="002060"/>
                        </a:solidFill>
                        <a:effectLst/>
                        <a:latin typeface="Arial Narrow" panose="020B0606020202030204" pitchFamily="34" charset="0"/>
                      </a:endParaRPr>
                    </a:p>
                    <a:p>
                      <a:pPr algn="just" latinLnBrk="1">
                        <a:lnSpc>
                          <a:spcPct val="200000"/>
                        </a:lnSpc>
                        <a:spcAft>
                          <a:spcPts val="0"/>
                        </a:spcAft>
                      </a:pPr>
                      <a:r>
                        <a:rPr lang="en-US" sz="1600" kern="100" dirty="0">
                          <a:solidFill>
                            <a:srgbClr val="002060"/>
                          </a:solidFill>
                          <a:effectLst/>
                          <a:latin typeface="Arial Narrow" panose="020B0606020202030204" pitchFamily="34" charset="0"/>
                        </a:rPr>
                        <a:t>Intracoronary bolus 40-100 ug in RCA / 80-200ug in LCA</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r>
              <a:tr h="341148">
                <a:tc>
                  <a:txBody>
                    <a:bodyPr/>
                    <a:lstStyle/>
                    <a:p>
                      <a:pPr algn="ctr" latinLnBrk="1">
                        <a:lnSpc>
                          <a:spcPct val="200000"/>
                        </a:lnSpc>
                        <a:spcAft>
                          <a:spcPts val="0"/>
                        </a:spcAft>
                      </a:pPr>
                      <a:r>
                        <a:rPr lang="en-US" sz="1600" kern="100" dirty="0">
                          <a:solidFill>
                            <a:srgbClr val="002060"/>
                          </a:solidFill>
                          <a:effectLst/>
                          <a:latin typeface="Arial Narrow" panose="020B0606020202030204" pitchFamily="34" charset="0"/>
                        </a:rPr>
                        <a:t>ATP</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noFill/>
                  </a:tcPr>
                </a:tc>
                <a:tc>
                  <a:txBody>
                    <a:bodyPr/>
                    <a:lstStyle/>
                    <a:p>
                      <a:pPr algn="just" latinLnBrk="1">
                        <a:lnSpc>
                          <a:spcPct val="200000"/>
                        </a:lnSpc>
                        <a:spcAft>
                          <a:spcPts val="0"/>
                        </a:spcAft>
                      </a:pPr>
                      <a:r>
                        <a:rPr lang="en-US" sz="1600" kern="100" dirty="0">
                          <a:solidFill>
                            <a:srgbClr val="002060"/>
                          </a:solidFill>
                          <a:effectLst/>
                          <a:latin typeface="Arial Narrow" panose="020B0606020202030204" pitchFamily="34" charset="0"/>
                        </a:rPr>
                        <a:t>Intravenous continuous infusion 140ug/kg/min</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noFill/>
                  </a:tcPr>
                </a:tc>
              </a:tr>
              <a:tr h="341148">
                <a:tc>
                  <a:txBody>
                    <a:bodyPr/>
                    <a:lstStyle/>
                    <a:p>
                      <a:pPr algn="ctr" latinLnBrk="1">
                        <a:lnSpc>
                          <a:spcPct val="200000"/>
                        </a:lnSpc>
                        <a:spcAft>
                          <a:spcPts val="0"/>
                        </a:spcAft>
                      </a:pPr>
                      <a:r>
                        <a:rPr lang="en-US" sz="1600" kern="100" dirty="0">
                          <a:solidFill>
                            <a:srgbClr val="002060"/>
                          </a:solidFill>
                          <a:effectLst/>
                          <a:latin typeface="Arial Narrow" panose="020B0606020202030204" pitchFamily="34" charset="0"/>
                        </a:rPr>
                        <a:t>Nicorandil</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solidFill>
                      <a:schemeClr val="accent6">
                        <a:lumMod val="40000"/>
                        <a:lumOff val="60000"/>
                      </a:schemeClr>
                    </a:solidFill>
                  </a:tcPr>
                </a:tc>
                <a:tc>
                  <a:txBody>
                    <a:bodyPr/>
                    <a:lstStyle/>
                    <a:p>
                      <a:pPr algn="just" latinLnBrk="1">
                        <a:lnSpc>
                          <a:spcPct val="200000"/>
                        </a:lnSpc>
                        <a:spcAft>
                          <a:spcPts val="0"/>
                        </a:spcAft>
                      </a:pPr>
                      <a:r>
                        <a:rPr lang="en-US" sz="1600" kern="100" dirty="0">
                          <a:solidFill>
                            <a:srgbClr val="002060"/>
                          </a:solidFill>
                          <a:effectLst/>
                          <a:latin typeface="Arial Narrow" panose="020B0606020202030204" pitchFamily="34" charset="0"/>
                        </a:rPr>
                        <a:t>Intracoronary bolus 2mg</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solidFill>
                      <a:schemeClr val="accent6">
                        <a:lumMod val="40000"/>
                        <a:lumOff val="60000"/>
                      </a:schemeClr>
                    </a:solidFill>
                  </a:tcPr>
                </a:tc>
              </a:tr>
              <a:tr h="341148">
                <a:tc>
                  <a:txBody>
                    <a:bodyPr/>
                    <a:lstStyle/>
                    <a:p>
                      <a:pPr algn="ctr" latinLnBrk="1">
                        <a:lnSpc>
                          <a:spcPct val="200000"/>
                        </a:lnSpc>
                        <a:spcAft>
                          <a:spcPts val="0"/>
                        </a:spcAft>
                      </a:pPr>
                      <a:r>
                        <a:rPr lang="en-US" sz="1600" kern="100" dirty="0" err="1">
                          <a:solidFill>
                            <a:srgbClr val="002060"/>
                          </a:solidFill>
                          <a:effectLst/>
                          <a:latin typeface="Arial Narrow" panose="020B0606020202030204" pitchFamily="34" charset="0"/>
                        </a:rPr>
                        <a:t>Regadenosone</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solidFill>
                      <a:schemeClr val="accent6">
                        <a:lumMod val="40000"/>
                        <a:lumOff val="60000"/>
                      </a:schemeClr>
                    </a:solidFill>
                  </a:tcPr>
                </a:tc>
                <a:tc>
                  <a:txBody>
                    <a:bodyPr/>
                    <a:lstStyle/>
                    <a:p>
                      <a:pPr algn="just" latinLnBrk="1">
                        <a:lnSpc>
                          <a:spcPct val="200000"/>
                        </a:lnSpc>
                        <a:spcAft>
                          <a:spcPts val="0"/>
                        </a:spcAft>
                      </a:pPr>
                      <a:r>
                        <a:rPr lang="en-US" sz="1600" kern="100" dirty="0">
                          <a:solidFill>
                            <a:srgbClr val="002060"/>
                          </a:solidFill>
                          <a:effectLst/>
                          <a:latin typeface="Arial Narrow" panose="020B0606020202030204" pitchFamily="34" charset="0"/>
                        </a:rPr>
                        <a:t>Intravenous slow bolus over 10 seconds of 400ug</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solidFill>
                      <a:schemeClr val="accent6">
                        <a:lumMod val="40000"/>
                        <a:lumOff val="60000"/>
                      </a:schemeClr>
                    </a:solidFill>
                  </a:tcPr>
                </a:tc>
              </a:tr>
              <a:tr h="682296">
                <a:tc>
                  <a:txBody>
                    <a:bodyPr/>
                    <a:lstStyle/>
                    <a:p>
                      <a:pPr algn="ctr" latinLnBrk="1">
                        <a:lnSpc>
                          <a:spcPct val="200000"/>
                        </a:lnSpc>
                        <a:spcAft>
                          <a:spcPts val="0"/>
                        </a:spcAft>
                      </a:pPr>
                      <a:r>
                        <a:rPr lang="en-US" sz="1600" kern="100" dirty="0" smtClean="0">
                          <a:solidFill>
                            <a:srgbClr val="002060"/>
                          </a:solidFill>
                          <a:effectLst/>
                          <a:latin typeface="Arial Narrow" panose="020B0606020202030204" pitchFamily="34" charset="0"/>
                        </a:rPr>
                        <a:t>Nitroprusside*</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noFill/>
                  </a:tcPr>
                </a:tc>
                <a:tc>
                  <a:txBody>
                    <a:bodyPr/>
                    <a:lstStyle/>
                    <a:p>
                      <a:pPr algn="just" latinLnBrk="1">
                        <a:lnSpc>
                          <a:spcPct val="200000"/>
                        </a:lnSpc>
                        <a:spcAft>
                          <a:spcPts val="0"/>
                        </a:spcAft>
                      </a:pPr>
                      <a:r>
                        <a:rPr lang="en-US" sz="1600" kern="100" dirty="0">
                          <a:solidFill>
                            <a:srgbClr val="002060"/>
                          </a:solidFill>
                          <a:effectLst/>
                          <a:latin typeface="Arial Narrow" panose="020B0606020202030204" pitchFamily="34" charset="0"/>
                        </a:rPr>
                        <a:t>Intravenous continuous infusion 140 ug/kg/min</a:t>
                      </a:r>
                      <a:endParaRPr lang="ko-KR" sz="1600" kern="100" dirty="0">
                        <a:solidFill>
                          <a:srgbClr val="002060"/>
                        </a:solidFill>
                        <a:effectLst/>
                        <a:latin typeface="Arial Narrow" panose="020B0606020202030204" pitchFamily="34" charset="0"/>
                      </a:endParaRPr>
                    </a:p>
                    <a:p>
                      <a:pPr algn="just" latinLnBrk="1">
                        <a:lnSpc>
                          <a:spcPct val="200000"/>
                        </a:lnSpc>
                        <a:spcAft>
                          <a:spcPts val="0"/>
                        </a:spcAft>
                      </a:pPr>
                      <a:r>
                        <a:rPr lang="en-US" sz="1600" kern="100" dirty="0">
                          <a:solidFill>
                            <a:srgbClr val="002060"/>
                          </a:solidFill>
                          <a:effectLst/>
                          <a:latin typeface="Arial Narrow" panose="020B0606020202030204" pitchFamily="34" charset="0"/>
                        </a:rPr>
                        <a:t>Intracoronary bolus 0.6 ug/kg</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noFill/>
                  </a:tcPr>
                </a:tc>
              </a:tr>
              <a:tr h="341148">
                <a:tc>
                  <a:txBody>
                    <a:bodyPr/>
                    <a:lstStyle/>
                    <a:p>
                      <a:pPr algn="ctr" latinLnBrk="1">
                        <a:lnSpc>
                          <a:spcPct val="200000"/>
                        </a:lnSpc>
                        <a:spcAft>
                          <a:spcPts val="0"/>
                        </a:spcAft>
                      </a:pPr>
                      <a:r>
                        <a:rPr lang="en-US" sz="1600" kern="100" dirty="0" err="1" smtClean="0">
                          <a:solidFill>
                            <a:srgbClr val="002060"/>
                          </a:solidFill>
                          <a:effectLst/>
                          <a:latin typeface="Arial Narrow" panose="020B0606020202030204" pitchFamily="34" charset="0"/>
                        </a:rPr>
                        <a:t>Papaverine</a:t>
                      </a:r>
                      <a:r>
                        <a:rPr lang="en-US" sz="1600" kern="100" dirty="0" smtClean="0">
                          <a:solidFill>
                            <a:srgbClr val="002060"/>
                          </a:solidFill>
                          <a:effectLst/>
                          <a:latin typeface="Arial Narrow" panose="020B0606020202030204" pitchFamily="34" charset="0"/>
                        </a:rPr>
                        <a:t>*</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lnB w="12700" cap="flat" cmpd="sng" algn="ctr">
                      <a:solidFill>
                        <a:schemeClr val="tx1"/>
                      </a:solidFill>
                      <a:prstDash val="solid"/>
                      <a:round/>
                      <a:headEnd type="none" w="med" len="med"/>
                      <a:tailEnd type="none" w="med" len="med"/>
                    </a:lnB>
                    <a:noFill/>
                  </a:tcPr>
                </a:tc>
                <a:tc>
                  <a:txBody>
                    <a:bodyPr/>
                    <a:lstStyle/>
                    <a:p>
                      <a:pPr algn="just" latinLnBrk="1">
                        <a:lnSpc>
                          <a:spcPct val="200000"/>
                        </a:lnSpc>
                        <a:spcAft>
                          <a:spcPts val="0"/>
                        </a:spcAft>
                      </a:pPr>
                      <a:r>
                        <a:rPr lang="en-US" sz="1600" kern="100" dirty="0">
                          <a:solidFill>
                            <a:srgbClr val="002060"/>
                          </a:solidFill>
                          <a:effectLst/>
                          <a:latin typeface="Arial Narrow" panose="020B0606020202030204" pitchFamily="34" charset="0"/>
                        </a:rPr>
                        <a:t>Intracoronary bolus 8mg in RCA / 12mg in LCA</a:t>
                      </a:r>
                      <a:endParaRPr lang="ko-KR" sz="1600" kern="100" dirty="0">
                        <a:solidFill>
                          <a:srgbClr val="002060"/>
                        </a:solidFill>
                        <a:effectLst/>
                        <a:latin typeface="Arial Narrow" panose="020B0606020202030204" pitchFamily="34" charset="0"/>
                        <a:ea typeface="맑은 고딕"/>
                        <a:cs typeface="Times New Roman"/>
                      </a:endParaRPr>
                    </a:p>
                  </a:txBody>
                  <a:tcPr marL="63965" marR="63965" marT="0" marB="0" anchor="ctr">
                    <a:lnB w="12700" cap="flat" cmpd="sng" algn="ctr">
                      <a:solidFill>
                        <a:schemeClr val="tx1"/>
                      </a:solidFill>
                      <a:prstDash val="solid"/>
                      <a:round/>
                      <a:headEnd type="none" w="med" len="med"/>
                      <a:tailEnd type="none" w="med" len="med"/>
                    </a:lnB>
                    <a:noFill/>
                  </a:tcPr>
                </a:tc>
              </a:tr>
            </a:tbl>
          </a:graphicData>
        </a:graphic>
      </p:graphicFrame>
      <p:sp>
        <p:nvSpPr>
          <p:cNvPr id="5" name="ZoneTexte 1"/>
          <p:cNvSpPr txBox="1">
            <a:spLocks noChangeArrowheads="1"/>
          </p:cNvSpPr>
          <p:nvPr/>
        </p:nvSpPr>
        <p:spPr bwMode="auto">
          <a:xfrm>
            <a:off x="6003203" y="6616861"/>
            <a:ext cx="3142207" cy="246221"/>
          </a:xfrm>
          <a:prstGeom prst="rect">
            <a:avLst/>
          </a:prstGeom>
          <a:noFill/>
          <a:ln w="9525">
            <a:noFill/>
            <a:miter lim="800000"/>
            <a:headEnd/>
            <a:tailEnd/>
          </a:ln>
        </p:spPr>
        <p:txBody>
          <a:bodyPr wrap="none">
            <a:spAutoFit/>
          </a:bodyPr>
          <a:lstStyle/>
          <a:p>
            <a:pPr algn="r"/>
            <a:r>
              <a:rPr lang="fr-FR" sz="1000" b="1" dirty="0" smtClean="0">
                <a:latin typeface="Arial Narrow" pitchFamily="34" charset="0"/>
              </a:rPr>
              <a:t>Koo BK, Lee JM, IPOP Textbook of Imaging and Physiology</a:t>
            </a:r>
          </a:p>
        </p:txBody>
      </p:sp>
      <p:sp>
        <p:nvSpPr>
          <p:cNvPr id="6" name="TextBox 5"/>
          <p:cNvSpPr txBox="1"/>
          <p:nvPr/>
        </p:nvSpPr>
        <p:spPr>
          <a:xfrm>
            <a:off x="1763688" y="5805264"/>
            <a:ext cx="6120680" cy="307777"/>
          </a:xfrm>
          <a:prstGeom prst="rect">
            <a:avLst/>
          </a:prstGeom>
          <a:noFill/>
        </p:spPr>
        <p:txBody>
          <a:bodyPr wrap="square" rtlCol="0">
            <a:spAutoFit/>
          </a:bodyPr>
          <a:lstStyle/>
          <a:p>
            <a:r>
              <a:rPr lang="en-US" altLang="ko-KR" sz="1400" dirty="0" smtClean="0">
                <a:latin typeface="Arial Narrow" panose="020B0606020202030204" pitchFamily="34" charset="0"/>
              </a:rPr>
              <a:t>* Not frequently used (severe hypotension / QT prolongation, ventricular tachycardia)</a:t>
            </a:r>
            <a:endParaRPr lang="ko-KR" altLang="en-US" sz="1400" dirty="0">
              <a:latin typeface="Arial Narrow" panose="020B0606020202030204" pitchFamily="34" charset="0"/>
            </a:endParaRPr>
          </a:p>
        </p:txBody>
      </p:sp>
    </p:spTree>
    <p:extLst>
      <p:ext uri="{BB962C8B-B14F-4D97-AF65-F5344CB8AC3E}">
        <p14:creationId xmlns:p14="http://schemas.microsoft.com/office/powerpoint/2010/main" val="2266290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Adenosine</a:t>
            </a:r>
            <a:endParaRPr kumimoji="0" lang="ko-KR" altLang="en-US" sz="2400" b="1" dirty="0">
              <a:solidFill>
                <a:srgbClr val="002060"/>
              </a:solidFill>
              <a:latin typeface="Arial Narrow" panose="020B0606020202030204" pitchFamily="34" charset="0"/>
            </a:endParaRPr>
          </a:p>
        </p:txBody>
      </p:sp>
      <p:pic>
        <p:nvPicPr>
          <p:cNvPr id="3" name="Picture 2" descr="Adenosin.svg"/>
          <p:cNvPicPr>
            <a:picLocks noChangeAspect="1" noChangeArrowheads="1"/>
          </p:cNvPicPr>
          <p:nvPr/>
        </p:nvPicPr>
        <p:blipFill>
          <a:blip r:embed="rId3" cstate="print"/>
          <a:srcRect/>
          <a:stretch>
            <a:fillRect/>
          </a:stretch>
        </p:blipFill>
        <p:spPr bwMode="auto">
          <a:xfrm>
            <a:off x="1325201" y="1654095"/>
            <a:ext cx="2251849" cy="2071702"/>
          </a:xfrm>
          <a:prstGeom prst="rect">
            <a:avLst/>
          </a:prstGeom>
          <a:noFill/>
        </p:spPr>
      </p:pic>
      <p:pic>
        <p:nvPicPr>
          <p:cNvPr id="4" name="Picture 4" descr="http://img.sparknotes.com/figures/B/ba1857792caee2733c4d6806ac495bc2/atp.gif"/>
          <p:cNvPicPr>
            <a:picLocks noChangeAspect="1" noChangeArrowheads="1"/>
          </p:cNvPicPr>
          <p:nvPr/>
        </p:nvPicPr>
        <p:blipFill>
          <a:blip r:embed="rId4" cstate="print"/>
          <a:srcRect/>
          <a:stretch>
            <a:fillRect/>
          </a:stretch>
        </p:blipFill>
        <p:spPr bwMode="auto">
          <a:xfrm>
            <a:off x="4747144" y="1410650"/>
            <a:ext cx="3207025" cy="2571768"/>
          </a:xfrm>
          <a:prstGeom prst="rect">
            <a:avLst/>
          </a:prstGeom>
          <a:noFill/>
        </p:spPr>
      </p:pic>
      <p:sp>
        <p:nvSpPr>
          <p:cNvPr id="5" name="왼쪽 대괄호 4"/>
          <p:cNvSpPr/>
          <p:nvPr/>
        </p:nvSpPr>
        <p:spPr>
          <a:xfrm rot="5400000">
            <a:off x="2915839" y="1068518"/>
            <a:ext cx="150943" cy="116111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 name="왼쪽 대괄호 5"/>
          <p:cNvSpPr/>
          <p:nvPr/>
        </p:nvSpPr>
        <p:spPr>
          <a:xfrm rot="16200000">
            <a:off x="1964020" y="3053723"/>
            <a:ext cx="142874" cy="1340203"/>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 name="TextBox 6"/>
          <p:cNvSpPr txBox="1"/>
          <p:nvPr/>
        </p:nvSpPr>
        <p:spPr>
          <a:xfrm>
            <a:off x="2553630" y="1268760"/>
            <a:ext cx="872355" cy="323165"/>
          </a:xfrm>
          <a:prstGeom prst="rect">
            <a:avLst/>
          </a:prstGeom>
          <a:noFill/>
        </p:spPr>
        <p:txBody>
          <a:bodyPr wrap="none" rtlCol="0">
            <a:spAutoFit/>
          </a:bodyPr>
          <a:lstStyle/>
          <a:p>
            <a:r>
              <a:rPr lang="en-US" altLang="ko-KR" sz="1500" dirty="0" smtClean="0">
                <a:latin typeface="Arial" pitchFamily="34" charset="0"/>
                <a:cs typeface="Arial" pitchFamily="34" charset="0"/>
              </a:rPr>
              <a:t>adenine</a:t>
            </a:r>
            <a:endParaRPr lang="ko-KR" altLang="en-US" sz="1500" dirty="0">
              <a:latin typeface="Arial" pitchFamily="34" charset="0"/>
              <a:cs typeface="Arial" pitchFamily="34" charset="0"/>
            </a:endParaRPr>
          </a:p>
        </p:txBody>
      </p:sp>
      <p:sp>
        <p:nvSpPr>
          <p:cNvPr id="8" name="TextBox 7"/>
          <p:cNvSpPr txBox="1"/>
          <p:nvPr/>
        </p:nvSpPr>
        <p:spPr>
          <a:xfrm>
            <a:off x="1682197" y="3774970"/>
            <a:ext cx="710451" cy="323165"/>
          </a:xfrm>
          <a:prstGeom prst="rect">
            <a:avLst/>
          </a:prstGeom>
          <a:noFill/>
        </p:spPr>
        <p:txBody>
          <a:bodyPr wrap="none" rtlCol="0">
            <a:spAutoFit/>
          </a:bodyPr>
          <a:lstStyle/>
          <a:p>
            <a:r>
              <a:rPr lang="en-US" altLang="ko-KR" sz="1500" dirty="0" smtClean="0">
                <a:latin typeface="Arial" pitchFamily="34" charset="0"/>
                <a:cs typeface="Arial" pitchFamily="34" charset="0"/>
              </a:rPr>
              <a:t>ribose</a:t>
            </a:r>
            <a:endParaRPr lang="ko-KR" altLang="en-US" sz="1500" dirty="0">
              <a:latin typeface="Arial" pitchFamily="34" charset="0"/>
              <a:cs typeface="Arial" pitchFamily="34" charset="0"/>
            </a:endParaRPr>
          </a:p>
        </p:txBody>
      </p:sp>
      <p:sp>
        <p:nvSpPr>
          <p:cNvPr id="9" name="TextBox 8"/>
          <p:cNvSpPr txBox="1"/>
          <p:nvPr/>
        </p:nvSpPr>
        <p:spPr>
          <a:xfrm>
            <a:off x="4536157" y="5192741"/>
            <a:ext cx="1099981" cy="323165"/>
          </a:xfrm>
          <a:prstGeom prst="rect">
            <a:avLst/>
          </a:prstGeom>
          <a:noFill/>
        </p:spPr>
        <p:txBody>
          <a:bodyPr wrap="none" rtlCol="0">
            <a:spAutoFit/>
          </a:bodyPr>
          <a:lstStyle/>
          <a:p>
            <a:r>
              <a:rPr lang="en-US" altLang="ko-KR" sz="1500" dirty="0">
                <a:latin typeface="Arial" pitchFamily="34" charset="0"/>
                <a:cs typeface="Arial" pitchFamily="34" charset="0"/>
              </a:rPr>
              <a:t>A</a:t>
            </a:r>
            <a:r>
              <a:rPr lang="en-US" altLang="ko-KR" sz="1500" dirty="0" smtClean="0">
                <a:latin typeface="Arial" pitchFamily="34" charset="0"/>
                <a:cs typeface="Arial" pitchFamily="34" charset="0"/>
              </a:rPr>
              <a:t>denosine</a:t>
            </a:r>
            <a:endParaRPr lang="ko-KR" altLang="en-US" sz="1500" dirty="0">
              <a:latin typeface="Arial" pitchFamily="34" charset="0"/>
              <a:cs typeface="Arial" pitchFamily="34" charset="0"/>
            </a:endParaRPr>
          </a:p>
        </p:txBody>
      </p:sp>
      <p:sp>
        <p:nvSpPr>
          <p:cNvPr id="10" name="TextBox 9"/>
          <p:cNvSpPr txBox="1"/>
          <p:nvPr/>
        </p:nvSpPr>
        <p:spPr>
          <a:xfrm>
            <a:off x="6149365" y="5192741"/>
            <a:ext cx="806631" cy="323165"/>
          </a:xfrm>
          <a:prstGeom prst="rect">
            <a:avLst/>
          </a:prstGeom>
          <a:noFill/>
        </p:spPr>
        <p:txBody>
          <a:bodyPr wrap="none" rtlCol="0">
            <a:spAutoFit/>
          </a:bodyPr>
          <a:lstStyle/>
          <a:p>
            <a:r>
              <a:rPr lang="en-US" altLang="ko-KR" sz="1500" dirty="0" err="1" smtClean="0">
                <a:latin typeface="Arial" pitchFamily="34" charset="0"/>
                <a:cs typeface="Arial" pitchFamily="34" charset="0"/>
              </a:rPr>
              <a:t>Inosine</a:t>
            </a:r>
            <a:endParaRPr lang="ko-KR" altLang="en-US" sz="1500" dirty="0">
              <a:latin typeface="Arial" pitchFamily="34" charset="0"/>
              <a:cs typeface="Arial" pitchFamily="34" charset="0"/>
            </a:endParaRPr>
          </a:p>
        </p:txBody>
      </p:sp>
      <p:sp>
        <p:nvSpPr>
          <p:cNvPr id="11" name="TextBox 10"/>
          <p:cNvSpPr txBox="1"/>
          <p:nvPr/>
        </p:nvSpPr>
        <p:spPr>
          <a:xfrm>
            <a:off x="3341842" y="5192741"/>
            <a:ext cx="596638" cy="323165"/>
          </a:xfrm>
          <a:prstGeom prst="rect">
            <a:avLst/>
          </a:prstGeom>
          <a:noFill/>
        </p:spPr>
        <p:txBody>
          <a:bodyPr wrap="none" rtlCol="0">
            <a:spAutoFit/>
          </a:bodyPr>
          <a:lstStyle/>
          <a:p>
            <a:r>
              <a:rPr lang="en-US" altLang="ko-KR" sz="1500" dirty="0" smtClean="0">
                <a:latin typeface="Arial" pitchFamily="34" charset="0"/>
                <a:cs typeface="Arial" pitchFamily="34" charset="0"/>
              </a:rPr>
              <a:t>AMP</a:t>
            </a:r>
            <a:endParaRPr lang="ko-KR" altLang="en-US" sz="1500" dirty="0">
              <a:latin typeface="Arial" pitchFamily="34" charset="0"/>
              <a:cs typeface="Arial" pitchFamily="34" charset="0"/>
            </a:endParaRPr>
          </a:p>
        </p:txBody>
      </p:sp>
      <p:cxnSp>
        <p:nvCxnSpPr>
          <p:cNvPr id="12" name="직선 화살표 연결선 11"/>
          <p:cNvCxnSpPr/>
          <p:nvPr/>
        </p:nvCxnSpPr>
        <p:spPr>
          <a:xfrm>
            <a:off x="3936508" y="5327550"/>
            <a:ext cx="612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p:nvPr/>
        </p:nvCxnSpPr>
        <p:spPr>
          <a:xfrm rot="10800000">
            <a:off x="3924157" y="5434685"/>
            <a:ext cx="612000"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a:xfrm>
            <a:off x="5630602" y="5371829"/>
            <a:ext cx="540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직사각형 14"/>
          <p:cNvSpPr/>
          <p:nvPr/>
        </p:nvSpPr>
        <p:spPr>
          <a:xfrm>
            <a:off x="3847950" y="5087063"/>
            <a:ext cx="785818" cy="214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latin typeface="Arial Narrow" pitchFamily="34" charset="0"/>
              </a:rPr>
              <a:t>5’-nucleotide</a:t>
            </a:r>
            <a:endParaRPr lang="ko-KR" altLang="en-US" sz="1000" dirty="0">
              <a:solidFill>
                <a:schemeClr val="tx1"/>
              </a:solidFill>
              <a:latin typeface="Arial Narrow" pitchFamily="34" charset="0"/>
            </a:endParaRPr>
          </a:p>
        </p:txBody>
      </p:sp>
      <p:sp>
        <p:nvSpPr>
          <p:cNvPr id="16" name="직사각형 15"/>
          <p:cNvSpPr/>
          <p:nvPr/>
        </p:nvSpPr>
        <p:spPr>
          <a:xfrm>
            <a:off x="3847950" y="5579061"/>
            <a:ext cx="785818" cy="347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latin typeface="Arial Narrow" pitchFamily="34" charset="0"/>
              </a:rPr>
              <a:t>Adenosine</a:t>
            </a:r>
          </a:p>
          <a:p>
            <a:pPr algn="ctr"/>
            <a:r>
              <a:rPr lang="en-US" altLang="ko-KR" sz="1000" dirty="0" err="1" smtClean="0">
                <a:solidFill>
                  <a:schemeClr val="tx1"/>
                </a:solidFill>
                <a:latin typeface="Arial Narrow" pitchFamily="34" charset="0"/>
              </a:rPr>
              <a:t>kinase</a:t>
            </a:r>
            <a:endParaRPr lang="en-US" altLang="ko-KR" sz="1000" dirty="0" smtClean="0">
              <a:solidFill>
                <a:schemeClr val="tx1"/>
              </a:solidFill>
              <a:latin typeface="Arial Narrow" pitchFamily="34" charset="0"/>
            </a:endParaRPr>
          </a:p>
          <a:p>
            <a:pPr algn="ctr"/>
            <a:r>
              <a:rPr lang="en-US" altLang="ko-KR" sz="1000" dirty="0" smtClean="0">
                <a:solidFill>
                  <a:schemeClr val="tx1"/>
                </a:solidFill>
                <a:latin typeface="Arial Narrow" pitchFamily="34" charset="0"/>
              </a:rPr>
              <a:t>(ADK)</a:t>
            </a:r>
            <a:endParaRPr lang="ko-KR" altLang="en-US" sz="1000" dirty="0">
              <a:solidFill>
                <a:schemeClr val="tx1"/>
              </a:solidFill>
              <a:latin typeface="Arial Narrow" pitchFamily="34" charset="0"/>
            </a:endParaRPr>
          </a:p>
        </p:txBody>
      </p:sp>
      <p:sp>
        <p:nvSpPr>
          <p:cNvPr id="17" name="직사각형 16"/>
          <p:cNvSpPr/>
          <p:nvPr/>
        </p:nvSpPr>
        <p:spPr>
          <a:xfrm>
            <a:off x="5492010" y="5460521"/>
            <a:ext cx="785818" cy="419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latin typeface="Arial Narrow" pitchFamily="34" charset="0"/>
              </a:rPr>
              <a:t>Adenosine</a:t>
            </a:r>
          </a:p>
          <a:p>
            <a:pPr algn="ctr"/>
            <a:r>
              <a:rPr lang="en-US" altLang="ko-KR" sz="1000" dirty="0" err="1" smtClean="0">
                <a:solidFill>
                  <a:schemeClr val="tx1"/>
                </a:solidFill>
                <a:latin typeface="Arial Narrow" pitchFamily="34" charset="0"/>
              </a:rPr>
              <a:t>deaminase</a:t>
            </a:r>
            <a:endParaRPr lang="en-US" altLang="ko-KR" sz="1000" dirty="0" smtClean="0">
              <a:solidFill>
                <a:schemeClr val="tx1"/>
              </a:solidFill>
              <a:latin typeface="Arial Narrow" pitchFamily="34" charset="0"/>
            </a:endParaRPr>
          </a:p>
          <a:p>
            <a:pPr algn="ctr"/>
            <a:r>
              <a:rPr lang="en-US" altLang="ko-KR" sz="1000" dirty="0" smtClean="0">
                <a:solidFill>
                  <a:schemeClr val="tx1"/>
                </a:solidFill>
                <a:latin typeface="Arial Narrow" pitchFamily="34" charset="0"/>
              </a:rPr>
              <a:t>(ADA)</a:t>
            </a:r>
            <a:endParaRPr lang="ko-KR" altLang="en-US" sz="1000" dirty="0">
              <a:solidFill>
                <a:schemeClr val="tx1"/>
              </a:solidFill>
              <a:latin typeface="Arial Narrow" pitchFamily="34" charset="0"/>
            </a:endParaRPr>
          </a:p>
        </p:txBody>
      </p:sp>
      <p:sp>
        <p:nvSpPr>
          <p:cNvPr id="18" name="TextBox 17"/>
          <p:cNvSpPr txBox="1"/>
          <p:nvPr/>
        </p:nvSpPr>
        <p:spPr>
          <a:xfrm>
            <a:off x="2267261" y="5192741"/>
            <a:ext cx="580608" cy="323165"/>
          </a:xfrm>
          <a:prstGeom prst="rect">
            <a:avLst/>
          </a:prstGeom>
          <a:noFill/>
        </p:spPr>
        <p:txBody>
          <a:bodyPr wrap="none" rtlCol="0">
            <a:spAutoFit/>
          </a:bodyPr>
          <a:lstStyle/>
          <a:p>
            <a:r>
              <a:rPr lang="en-US" altLang="ko-KR" sz="1500" dirty="0" smtClean="0">
                <a:latin typeface="Arial" pitchFamily="34" charset="0"/>
                <a:cs typeface="Arial" pitchFamily="34" charset="0"/>
              </a:rPr>
              <a:t>ADP</a:t>
            </a:r>
            <a:endParaRPr lang="ko-KR" altLang="en-US" sz="1500" dirty="0">
              <a:latin typeface="Arial" pitchFamily="34" charset="0"/>
              <a:cs typeface="Arial" pitchFamily="34" charset="0"/>
            </a:endParaRPr>
          </a:p>
        </p:txBody>
      </p:sp>
      <p:cxnSp>
        <p:nvCxnSpPr>
          <p:cNvPr id="19" name="직선 화살표 연결선 18"/>
          <p:cNvCxnSpPr/>
          <p:nvPr/>
        </p:nvCxnSpPr>
        <p:spPr>
          <a:xfrm>
            <a:off x="2803539" y="5353723"/>
            <a:ext cx="571504" cy="158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69518" y="5192741"/>
            <a:ext cx="543867" cy="323165"/>
          </a:xfrm>
          <a:prstGeom prst="rect">
            <a:avLst/>
          </a:prstGeom>
          <a:noFill/>
        </p:spPr>
        <p:txBody>
          <a:bodyPr wrap="none" rtlCol="0">
            <a:spAutoFit/>
          </a:bodyPr>
          <a:lstStyle/>
          <a:p>
            <a:r>
              <a:rPr lang="en-US" altLang="ko-KR" sz="1500" dirty="0" smtClean="0">
                <a:latin typeface="Arial" pitchFamily="34" charset="0"/>
                <a:cs typeface="Arial" pitchFamily="34" charset="0"/>
              </a:rPr>
              <a:t>ATP</a:t>
            </a:r>
            <a:endParaRPr lang="ko-KR" altLang="en-US" sz="1500" dirty="0">
              <a:latin typeface="Arial" pitchFamily="34" charset="0"/>
              <a:cs typeface="Arial" pitchFamily="34" charset="0"/>
            </a:endParaRPr>
          </a:p>
        </p:txBody>
      </p:sp>
      <p:cxnSp>
        <p:nvCxnSpPr>
          <p:cNvPr id="21" name="직선 화살표 연결선 20"/>
          <p:cNvCxnSpPr/>
          <p:nvPr/>
        </p:nvCxnSpPr>
        <p:spPr>
          <a:xfrm>
            <a:off x="1705796" y="5353723"/>
            <a:ext cx="571504" cy="158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854743" y="5733256"/>
            <a:ext cx="2500330" cy="553998"/>
          </a:xfrm>
          <a:prstGeom prst="rect">
            <a:avLst/>
          </a:prstGeom>
          <a:ln w="19050">
            <a:solidFill>
              <a:schemeClr val="tx1"/>
            </a:solidFill>
          </a:ln>
        </p:spPr>
        <p:txBody>
          <a:bodyPr wrap="square">
            <a:spAutoFit/>
          </a:bodyPr>
          <a:lstStyle/>
          <a:p>
            <a:r>
              <a:rPr lang="en-US" altLang="ko-KR" sz="1500" dirty="0" smtClean="0">
                <a:latin typeface="Arial" pitchFamily="34" charset="0"/>
                <a:cs typeface="Arial" pitchFamily="34" charset="0"/>
              </a:rPr>
              <a:t>plasma clearance  &lt;30 sec</a:t>
            </a:r>
          </a:p>
          <a:p>
            <a:r>
              <a:rPr lang="en-US" altLang="ko-KR" sz="1500" dirty="0" smtClean="0">
                <a:latin typeface="Arial" pitchFamily="34" charset="0"/>
                <a:cs typeface="Arial" pitchFamily="34" charset="0"/>
              </a:rPr>
              <a:t>half-life                   &lt;10 sec</a:t>
            </a:r>
            <a:endParaRPr lang="ko-KR" altLang="en-US" sz="1500" dirty="0">
              <a:latin typeface="Arial" pitchFamily="34" charset="0"/>
              <a:cs typeface="Arial" pitchFamily="34" charset="0"/>
            </a:endParaRPr>
          </a:p>
        </p:txBody>
      </p:sp>
      <p:cxnSp>
        <p:nvCxnSpPr>
          <p:cNvPr id="23" name="직선 화살표 연결선 22"/>
          <p:cNvCxnSpPr/>
          <p:nvPr/>
        </p:nvCxnSpPr>
        <p:spPr>
          <a:xfrm flipV="1">
            <a:off x="5040260" y="4710278"/>
            <a:ext cx="0"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93021" y="4331716"/>
            <a:ext cx="1511952" cy="323165"/>
          </a:xfrm>
          <a:prstGeom prst="rect">
            <a:avLst/>
          </a:prstGeom>
          <a:noFill/>
        </p:spPr>
        <p:txBody>
          <a:bodyPr wrap="none" rtlCol="0">
            <a:spAutoFit/>
          </a:bodyPr>
          <a:lstStyle/>
          <a:p>
            <a:r>
              <a:rPr lang="en-US" altLang="ko-KR" sz="1500" dirty="0" smtClean="0">
                <a:latin typeface="Arial" pitchFamily="34" charset="0"/>
                <a:cs typeface="Arial" pitchFamily="34" charset="0"/>
              </a:rPr>
              <a:t>Uptake by RBC</a:t>
            </a:r>
            <a:endParaRPr lang="ko-KR" altLang="en-US" sz="1500" dirty="0">
              <a:latin typeface="Arial" pitchFamily="34" charset="0"/>
              <a:cs typeface="Arial" pitchFamily="34" charset="0"/>
            </a:endParaRPr>
          </a:p>
        </p:txBody>
      </p:sp>
      <p:sp>
        <p:nvSpPr>
          <p:cNvPr id="25" name="자유형 24"/>
          <p:cNvSpPr/>
          <p:nvPr/>
        </p:nvSpPr>
        <p:spPr>
          <a:xfrm>
            <a:off x="5000011" y="5560956"/>
            <a:ext cx="59999" cy="760369"/>
          </a:xfrm>
          <a:custGeom>
            <a:avLst/>
            <a:gdLst>
              <a:gd name="connsiteX0" fmla="*/ 144855 w 155418"/>
              <a:gd name="connsiteY0" fmla="*/ 0 h 932507"/>
              <a:gd name="connsiteX1" fmla="*/ 9053 w 155418"/>
              <a:gd name="connsiteY1" fmla="*/ 153909 h 932507"/>
              <a:gd name="connsiteX2" fmla="*/ 153909 w 155418"/>
              <a:gd name="connsiteY2" fmla="*/ 280658 h 932507"/>
              <a:gd name="connsiteX3" fmla="*/ 18107 w 155418"/>
              <a:gd name="connsiteY3" fmla="*/ 434567 h 932507"/>
              <a:gd name="connsiteX4" fmla="*/ 144855 w 155418"/>
              <a:gd name="connsiteY4" fmla="*/ 579422 h 932507"/>
              <a:gd name="connsiteX5" fmla="*/ 9053 w 155418"/>
              <a:gd name="connsiteY5" fmla="*/ 724277 h 932507"/>
              <a:gd name="connsiteX6" fmla="*/ 90534 w 155418"/>
              <a:gd name="connsiteY6" fmla="*/ 805759 h 932507"/>
              <a:gd name="connsiteX7" fmla="*/ 99588 w 155418"/>
              <a:gd name="connsiteY7" fmla="*/ 932507 h 9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418" h="932507">
                <a:moveTo>
                  <a:pt x="144855" y="0"/>
                </a:moveTo>
                <a:cubicBezTo>
                  <a:pt x="76199" y="53566"/>
                  <a:pt x="7544" y="107133"/>
                  <a:pt x="9053" y="153909"/>
                </a:cubicBezTo>
                <a:cubicBezTo>
                  <a:pt x="10562" y="200685"/>
                  <a:pt x="152400" y="233882"/>
                  <a:pt x="153909" y="280658"/>
                </a:cubicBezTo>
                <a:cubicBezTo>
                  <a:pt x="155418" y="327434"/>
                  <a:pt x="19616" y="384773"/>
                  <a:pt x="18107" y="434567"/>
                </a:cubicBezTo>
                <a:cubicBezTo>
                  <a:pt x="16598" y="484361"/>
                  <a:pt x="146364" y="531137"/>
                  <a:pt x="144855" y="579422"/>
                </a:cubicBezTo>
                <a:cubicBezTo>
                  <a:pt x="143346" y="627707"/>
                  <a:pt x="18107" y="686554"/>
                  <a:pt x="9053" y="724277"/>
                </a:cubicBezTo>
                <a:cubicBezTo>
                  <a:pt x="0" y="762000"/>
                  <a:pt x="75445" y="771054"/>
                  <a:pt x="90534" y="805759"/>
                </a:cubicBezTo>
                <a:cubicBezTo>
                  <a:pt x="105623" y="840464"/>
                  <a:pt x="102605" y="886485"/>
                  <a:pt x="99588" y="932507"/>
                </a:cubicBezTo>
              </a:path>
            </a:pathLst>
          </a:custGeom>
          <a:solidFill>
            <a:schemeClr val="bg1"/>
          </a:solidFill>
          <a:ln w="158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6" name="TextBox 25"/>
          <p:cNvSpPr txBox="1"/>
          <p:nvPr/>
        </p:nvSpPr>
        <p:spPr>
          <a:xfrm>
            <a:off x="4063250" y="6339304"/>
            <a:ext cx="1952779" cy="338554"/>
          </a:xfrm>
          <a:prstGeom prst="rect">
            <a:avLst/>
          </a:prstGeom>
          <a:solidFill>
            <a:schemeClr val="bg1"/>
          </a:solidFill>
        </p:spPr>
        <p:txBody>
          <a:bodyPr wrap="square" rtlCol="0">
            <a:spAutoFit/>
          </a:bodyPr>
          <a:lstStyle/>
          <a:p>
            <a:endParaRPr lang="en-US" altLang="ko-KR" sz="100" dirty="0" smtClean="0">
              <a:latin typeface="Arial" pitchFamily="34" charset="0"/>
              <a:cs typeface="Arial" pitchFamily="34" charset="0"/>
            </a:endParaRPr>
          </a:p>
          <a:p>
            <a:r>
              <a:rPr lang="en-US" altLang="ko-KR" sz="1500" dirty="0" smtClean="0">
                <a:latin typeface="Arial" pitchFamily="34" charset="0"/>
                <a:cs typeface="Arial" pitchFamily="34" charset="0"/>
              </a:rPr>
              <a:t>Adenosine receptors</a:t>
            </a:r>
            <a:endParaRPr lang="ko-KR" altLang="en-US" sz="1500" dirty="0">
              <a:latin typeface="Arial" pitchFamily="34" charset="0"/>
              <a:cs typeface="Arial" pitchFamily="34" charset="0"/>
            </a:endParaRPr>
          </a:p>
        </p:txBody>
      </p:sp>
      <p:pic>
        <p:nvPicPr>
          <p:cNvPr id="2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내용 개체 틀 2"/>
          <p:cNvSpPr txBox="1">
            <a:spLocks/>
          </p:cNvSpPr>
          <p:nvPr/>
        </p:nvSpPr>
        <p:spPr>
          <a:xfrm>
            <a:off x="205116" y="764704"/>
            <a:ext cx="8750340" cy="1468760"/>
          </a:xfrm>
          <a:prstGeom prst="rect">
            <a:avLst/>
          </a:prstGeom>
        </p:spPr>
        <p:txBody>
          <a:bodyPr>
            <a:norm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ko-KR" sz="2400" b="1" dirty="0" smtClean="0">
                <a:solidFill>
                  <a:srgbClr val="002060"/>
                </a:solidFill>
                <a:latin typeface="Arial Narrow" pitchFamily="34" charset="0"/>
              </a:rPr>
              <a:t>Current Gold Standard Agents</a:t>
            </a:r>
            <a:endParaRPr lang="en-US" altLang="ko-KR" sz="2000" b="1" dirty="0" smtClean="0">
              <a:solidFill>
                <a:srgbClr val="002060"/>
              </a:solidFill>
              <a:latin typeface="Arial Narrow" pitchFamily="34" charset="0"/>
            </a:endParaRPr>
          </a:p>
        </p:txBody>
      </p:sp>
    </p:spTree>
    <p:extLst>
      <p:ext uri="{BB962C8B-B14F-4D97-AF65-F5344CB8AC3E}">
        <p14:creationId xmlns:p14="http://schemas.microsoft.com/office/powerpoint/2010/main" val="1992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Adenosine Receptors</a:t>
            </a:r>
            <a:endParaRPr kumimoji="0" lang="ko-KR" altLang="en-US" sz="2400" b="1" dirty="0">
              <a:solidFill>
                <a:srgbClr val="002060"/>
              </a:solidFill>
              <a:latin typeface="Arial Narrow" panose="020B0606020202030204" pitchFamily="34" charset="0"/>
            </a:endParaRPr>
          </a:p>
        </p:txBody>
      </p:sp>
      <p:graphicFrame>
        <p:nvGraphicFramePr>
          <p:cNvPr id="3" name="내용 개체 틀 3"/>
          <p:cNvGraphicFramePr>
            <a:graphicFrameLocks/>
          </p:cNvGraphicFramePr>
          <p:nvPr>
            <p:extLst>
              <p:ext uri="{D42A27DB-BD31-4B8C-83A1-F6EECF244321}">
                <p14:modId xmlns:p14="http://schemas.microsoft.com/office/powerpoint/2010/main" val="2860036575"/>
              </p:ext>
            </p:extLst>
          </p:nvPr>
        </p:nvGraphicFramePr>
        <p:xfrm>
          <a:off x="457200" y="1776113"/>
          <a:ext cx="8229600" cy="2611756"/>
        </p:xfrm>
        <a:graphic>
          <a:graphicData uri="http://schemas.openxmlformats.org/drawingml/2006/table">
            <a:tbl>
              <a:tblPr firstRow="1" bandRow="1">
                <a:tableStyleId>{5C22544A-7EE6-4342-B048-85BDC9FD1C3A}</a:tableStyleId>
              </a:tblPr>
              <a:tblGrid>
                <a:gridCol w="1400156"/>
                <a:gridCol w="6829444"/>
              </a:tblGrid>
              <a:tr h="370840">
                <a:tc>
                  <a:txBody>
                    <a:bodyPr/>
                    <a:lstStyle/>
                    <a:p>
                      <a:pPr algn="ctr" latinLnBrk="1"/>
                      <a:r>
                        <a:rPr lang="en-US" altLang="ko-KR" dirty="0" smtClean="0">
                          <a:latin typeface="Arial Narrow" panose="020B0606020202030204" pitchFamily="34" charset="0"/>
                          <a:cs typeface="Arial" pitchFamily="34" charset="0"/>
                        </a:rPr>
                        <a:t>Receptor</a:t>
                      </a:r>
                      <a:endParaRPr lang="ko-KR" altLang="en-US" dirty="0">
                        <a:latin typeface="Arial Narrow" panose="020B0606020202030204" pitchFamily="34" charset="0"/>
                        <a:cs typeface="Arial" pitchFamily="34" charset="0"/>
                      </a:endParaRPr>
                    </a:p>
                  </a:txBody>
                  <a:tcPr anchor="ctr"/>
                </a:tc>
                <a:tc>
                  <a:txBody>
                    <a:bodyPr/>
                    <a:lstStyle/>
                    <a:p>
                      <a:pPr algn="ctr" latinLnBrk="1"/>
                      <a:r>
                        <a:rPr lang="en-US" altLang="ko-KR" dirty="0" smtClean="0">
                          <a:latin typeface="Arial Narrow" panose="020B0606020202030204" pitchFamily="34" charset="0"/>
                          <a:cs typeface="Arial" pitchFamily="34" charset="0"/>
                        </a:rPr>
                        <a:t>Effect</a:t>
                      </a:r>
                      <a:endParaRPr lang="ko-KR" altLang="en-US" dirty="0">
                        <a:latin typeface="Arial Narrow" panose="020B0606020202030204" pitchFamily="34" charset="0"/>
                        <a:cs typeface="Arial" pitchFamily="34" charset="0"/>
                      </a:endParaRPr>
                    </a:p>
                  </a:txBody>
                  <a:tcPr anchor="ctr"/>
                </a:tc>
              </a:tr>
              <a:tr h="457828">
                <a:tc>
                  <a:txBody>
                    <a:bodyPr/>
                    <a:lstStyle/>
                    <a:p>
                      <a:pPr algn="ctr" latinLnBrk="1"/>
                      <a:r>
                        <a:rPr lang="en-US" altLang="ko-KR" dirty="0" smtClean="0">
                          <a:latin typeface="Arial Narrow" panose="020B0606020202030204" pitchFamily="34" charset="0"/>
                          <a:cs typeface="Arial" pitchFamily="34" charset="0"/>
                        </a:rPr>
                        <a:t>A</a:t>
                      </a:r>
                      <a:r>
                        <a:rPr lang="en-US" sz="1800" kern="1200" baseline="-25000" dirty="0" smtClean="0">
                          <a:solidFill>
                            <a:schemeClr val="dk1"/>
                          </a:solidFill>
                          <a:latin typeface="Arial Narrow" panose="020B0606020202030204" pitchFamily="34" charset="0"/>
                          <a:ea typeface="+mn-ea"/>
                          <a:cs typeface="Arial" pitchFamily="34" charset="0"/>
                        </a:rPr>
                        <a:t>1</a:t>
                      </a:r>
                      <a:endParaRPr lang="ko-KR" altLang="en-US" dirty="0">
                        <a:latin typeface="Arial Narrow" panose="020B0606020202030204" pitchFamily="34" charset="0"/>
                        <a:cs typeface="Arial" pitchFamily="34" charset="0"/>
                      </a:endParaRPr>
                    </a:p>
                  </a:txBody>
                  <a:tcPr anchor="ctr"/>
                </a:tc>
                <a:tc>
                  <a:txBody>
                    <a:bodyPr/>
                    <a:lstStyle/>
                    <a:p>
                      <a:pPr algn="ctr" latinLnBrk="1"/>
                      <a:r>
                        <a:rPr lang="en-US" altLang="ko-KR" b="1" dirty="0" smtClean="0">
                          <a:solidFill>
                            <a:srgbClr val="FF0000"/>
                          </a:solidFill>
                          <a:latin typeface="Arial Narrow" panose="020B0606020202030204" pitchFamily="34" charset="0"/>
                          <a:cs typeface="Arial" pitchFamily="34" charset="0"/>
                        </a:rPr>
                        <a:t>Decreased heart rate</a:t>
                      </a:r>
                      <a:endParaRPr lang="ko-KR" altLang="en-US" b="1" dirty="0">
                        <a:solidFill>
                          <a:srgbClr val="FF0000"/>
                        </a:solidFill>
                        <a:latin typeface="Arial Narrow" panose="020B0606020202030204" pitchFamily="34" charset="0"/>
                        <a:cs typeface="Arial" pitchFamily="34" charset="0"/>
                      </a:endParaRPr>
                    </a:p>
                  </a:txBody>
                  <a:tcPr anchor="ctr"/>
                </a:tc>
              </a:tr>
              <a:tr h="71438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smtClean="0">
                          <a:latin typeface="Arial Narrow" panose="020B0606020202030204" pitchFamily="34" charset="0"/>
                          <a:cs typeface="Arial" pitchFamily="34" charset="0"/>
                        </a:rPr>
                        <a:t>A</a:t>
                      </a:r>
                      <a:r>
                        <a:rPr lang="en-US" sz="1800" kern="1200" baseline="-25000" dirty="0" smtClean="0">
                          <a:solidFill>
                            <a:schemeClr val="dk1"/>
                          </a:solidFill>
                          <a:latin typeface="Arial Narrow" panose="020B0606020202030204" pitchFamily="34" charset="0"/>
                          <a:ea typeface="+mn-ea"/>
                          <a:cs typeface="Arial" pitchFamily="34" charset="0"/>
                        </a:rPr>
                        <a:t>2A</a:t>
                      </a:r>
                      <a:endParaRPr lang="ko-KR" altLang="en-US" sz="1800" kern="1200" dirty="0" smtClean="0">
                        <a:solidFill>
                          <a:schemeClr val="dk1"/>
                        </a:solidFill>
                        <a:latin typeface="Arial Narrow" panose="020B0606020202030204" pitchFamily="34" charset="0"/>
                        <a:ea typeface="+mn-ea"/>
                        <a:cs typeface="Arial" pitchFamily="34" charset="0"/>
                      </a:endParaRPr>
                    </a:p>
                  </a:txBody>
                  <a:tcPr anchor="ctr"/>
                </a:tc>
                <a:tc>
                  <a:txBody>
                    <a:bodyPr/>
                    <a:lstStyle/>
                    <a:p>
                      <a:pPr algn="ctr" latinLnBrk="1"/>
                      <a:r>
                        <a:rPr lang="en-US" altLang="ko-KR" b="1" dirty="0" smtClean="0">
                          <a:solidFill>
                            <a:srgbClr val="0070C0"/>
                          </a:solidFill>
                          <a:latin typeface="Arial Narrow" panose="020B0606020202030204" pitchFamily="34" charset="0"/>
                          <a:cs typeface="Arial" pitchFamily="34" charset="0"/>
                        </a:rPr>
                        <a:t>Coronary artery </a:t>
                      </a:r>
                      <a:r>
                        <a:rPr lang="en-US" altLang="ko-KR" b="1" dirty="0" err="1" smtClean="0">
                          <a:solidFill>
                            <a:srgbClr val="0070C0"/>
                          </a:solidFill>
                          <a:latin typeface="Arial Narrow" panose="020B0606020202030204" pitchFamily="34" charset="0"/>
                          <a:cs typeface="Arial" pitchFamily="34" charset="0"/>
                        </a:rPr>
                        <a:t>vasodilation</a:t>
                      </a:r>
                      <a:r>
                        <a:rPr lang="en-US" altLang="ko-KR" dirty="0" smtClean="0">
                          <a:latin typeface="Arial Narrow" panose="020B0606020202030204" pitchFamily="34" charset="0"/>
                          <a:cs typeface="Arial" pitchFamily="34" charset="0"/>
                        </a:rPr>
                        <a:t>; decreased </a:t>
                      </a:r>
                      <a:r>
                        <a:rPr lang="en-US" altLang="ko-KR" dirty="0" err="1" smtClean="0">
                          <a:latin typeface="Arial Narrow" panose="020B0606020202030204" pitchFamily="34" charset="0"/>
                          <a:cs typeface="Arial" pitchFamily="34" charset="0"/>
                        </a:rPr>
                        <a:t>dopaminergic</a:t>
                      </a:r>
                      <a:r>
                        <a:rPr lang="en-US" altLang="ko-KR" dirty="0" smtClean="0">
                          <a:latin typeface="Arial Narrow" panose="020B0606020202030204" pitchFamily="34" charset="0"/>
                          <a:cs typeface="Arial" pitchFamily="34" charset="0"/>
                        </a:rPr>
                        <a:t> activity in CNS; inhibition of central</a:t>
                      </a:r>
                      <a:r>
                        <a:rPr lang="en-US" altLang="ko-KR" baseline="0" dirty="0" smtClean="0">
                          <a:latin typeface="Arial Narrow" panose="020B0606020202030204" pitchFamily="34" charset="0"/>
                          <a:cs typeface="Arial" pitchFamily="34" charset="0"/>
                        </a:rPr>
                        <a:t> neuron excitation</a:t>
                      </a:r>
                      <a:endParaRPr lang="ko-KR" altLang="en-US" dirty="0">
                        <a:latin typeface="Arial Narrow" panose="020B0606020202030204" pitchFamily="34" charset="0"/>
                        <a:cs typeface="Arial" pitchFamily="34" charset="0"/>
                      </a:endParaRPr>
                    </a:p>
                  </a:txBody>
                  <a:tcPr anchor="ctr"/>
                </a:tc>
              </a:tr>
              <a:tr h="428628">
                <a:tc>
                  <a:txBody>
                    <a:bodyPr/>
                    <a:lstStyle/>
                    <a:p>
                      <a:pPr algn="ctr" latinLnBrk="1"/>
                      <a:r>
                        <a:rPr lang="en-US" altLang="ko-KR" dirty="0" smtClean="0">
                          <a:latin typeface="Arial Narrow" panose="020B0606020202030204" pitchFamily="34" charset="0"/>
                          <a:cs typeface="Arial" pitchFamily="34" charset="0"/>
                        </a:rPr>
                        <a:t>A</a:t>
                      </a:r>
                      <a:r>
                        <a:rPr lang="en-US" sz="1800" kern="1200" baseline="-25000" dirty="0" smtClean="0">
                          <a:solidFill>
                            <a:schemeClr val="dk1"/>
                          </a:solidFill>
                          <a:latin typeface="Arial Narrow" panose="020B0606020202030204" pitchFamily="34" charset="0"/>
                          <a:ea typeface="+mn-ea"/>
                          <a:cs typeface="Arial" pitchFamily="34" charset="0"/>
                        </a:rPr>
                        <a:t>2B</a:t>
                      </a:r>
                      <a:endParaRPr lang="ko-KR" altLang="en-US" dirty="0">
                        <a:latin typeface="Arial Narrow" panose="020B0606020202030204" pitchFamily="34" charset="0"/>
                        <a:cs typeface="Arial" pitchFamily="34" charset="0"/>
                      </a:endParaRPr>
                    </a:p>
                  </a:txBody>
                  <a:tcPr anchor="ctr"/>
                </a:tc>
                <a:tc>
                  <a:txBody>
                    <a:bodyPr/>
                    <a:lstStyle/>
                    <a:p>
                      <a:pPr algn="ctr" latinLnBrk="1"/>
                      <a:r>
                        <a:rPr lang="en-US" altLang="ko-KR" b="1" dirty="0" err="1" smtClean="0">
                          <a:solidFill>
                            <a:srgbClr val="FF0000"/>
                          </a:solidFill>
                          <a:latin typeface="Arial Narrow" panose="020B0606020202030204" pitchFamily="34" charset="0"/>
                          <a:cs typeface="Arial" pitchFamily="34" charset="0"/>
                        </a:rPr>
                        <a:t>Bronchospasm</a:t>
                      </a:r>
                      <a:endParaRPr lang="en-US" altLang="ko-KR" b="1" dirty="0" smtClean="0">
                        <a:solidFill>
                          <a:srgbClr val="FF0000"/>
                        </a:solidFill>
                        <a:latin typeface="Arial Narrow" panose="020B0606020202030204" pitchFamily="34" charset="0"/>
                        <a:cs typeface="Arial" pitchFamily="34" charset="0"/>
                      </a:endParaRPr>
                    </a:p>
                  </a:txBody>
                  <a:tcPr anchor="ctr"/>
                </a:tc>
              </a:tr>
              <a:tr h="370840">
                <a:tc>
                  <a:txBody>
                    <a:bodyPr/>
                    <a:lstStyle/>
                    <a:p>
                      <a:pPr algn="ctr" latinLnBrk="1"/>
                      <a:r>
                        <a:rPr lang="en-US" altLang="ko-KR" dirty="0" smtClean="0">
                          <a:latin typeface="Arial Narrow" panose="020B0606020202030204" pitchFamily="34" charset="0"/>
                          <a:cs typeface="Arial" pitchFamily="34" charset="0"/>
                        </a:rPr>
                        <a:t>A</a:t>
                      </a:r>
                      <a:r>
                        <a:rPr lang="en-US" sz="1800" kern="1200" baseline="-25000" dirty="0" smtClean="0">
                          <a:solidFill>
                            <a:schemeClr val="dk1"/>
                          </a:solidFill>
                          <a:latin typeface="Arial Narrow" panose="020B0606020202030204" pitchFamily="34" charset="0"/>
                          <a:ea typeface="+mn-ea"/>
                          <a:cs typeface="Arial" pitchFamily="34" charset="0"/>
                        </a:rPr>
                        <a:t>3</a:t>
                      </a:r>
                      <a:endParaRPr lang="ko-KR" altLang="en-US" dirty="0">
                        <a:latin typeface="Arial Narrow" panose="020B0606020202030204" pitchFamily="34" charset="0"/>
                        <a:cs typeface="Arial" pitchFamily="34" charset="0"/>
                      </a:endParaRPr>
                    </a:p>
                  </a:txBody>
                  <a:tcPr anchor="ctr"/>
                </a:tc>
                <a:tc>
                  <a:txBody>
                    <a:bodyPr/>
                    <a:lstStyle/>
                    <a:p>
                      <a:pPr algn="ctr" latinLnBrk="1"/>
                      <a:r>
                        <a:rPr lang="en-US" altLang="ko-KR" b="1" dirty="0" err="1" smtClean="0">
                          <a:solidFill>
                            <a:srgbClr val="0070C0"/>
                          </a:solidFill>
                          <a:latin typeface="Arial Narrow" panose="020B0606020202030204" pitchFamily="34" charset="0"/>
                          <a:cs typeface="Arial" pitchFamily="34" charset="0"/>
                        </a:rPr>
                        <a:t>Cardioprotective</a:t>
                      </a:r>
                      <a:r>
                        <a:rPr lang="en-US" altLang="ko-KR" dirty="0" smtClean="0">
                          <a:latin typeface="Arial Narrow" panose="020B0606020202030204" pitchFamily="34" charset="0"/>
                          <a:cs typeface="Arial" pitchFamily="34" charset="0"/>
                        </a:rPr>
                        <a:t> in myocardial ischemia; cardiac muscle</a:t>
                      </a:r>
                      <a:r>
                        <a:rPr lang="en-US" altLang="ko-KR" baseline="0" dirty="0" smtClean="0">
                          <a:latin typeface="Arial Narrow" panose="020B0606020202030204" pitchFamily="34" charset="0"/>
                          <a:cs typeface="Arial" pitchFamily="34" charset="0"/>
                        </a:rPr>
                        <a:t> relaxation; smooth muscle contraction; </a:t>
                      </a:r>
                      <a:r>
                        <a:rPr lang="en-US" altLang="ko-KR" dirty="0" smtClean="0">
                          <a:latin typeface="Arial Narrow" panose="020B0606020202030204" pitchFamily="34" charset="0"/>
                          <a:cs typeface="Arial" pitchFamily="34" charset="0"/>
                        </a:rPr>
                        <a:t>inhibition of neuronal </a:t>
                      </a:r>
                      <a:r>
                        <a:rPr lang="en-US" altLang="ko-KR" dirty="0" err="1" smtClean="0">
                          <a:latin typeface="Arial Narrow" panose="020B0606020202030204" pitchFamily="34" charset="0"/>
                          <a:cs typeface="Arial" pitchFamily="34" charset="0"/>
                        </a:rPr>
                        <a:t>degranulation</a:t>
                      </a:r>
                      <a:endParaRPr lang="ko-KR" altLang="en-US" dirty="0">
                        <a:latin typeface="Arial Narrow" panose="020B0606020202030204" pitchFamily="34" charset="0"/>
                        <a:cs typeface="Arial" pitchFamily="34" charset="0"/>
                      </a:endParaRPr>
                    </a:p>
                  </a:txBody>
                  <a:tcPr anchor="ctr"/>
                </a:tc>
              </a:tr>
            </a:tbl>
          </a:graphicData>
        </a:graphic>
      </p:graphicFrame>
      <p:sp>
        <p:nvSpPr>
          <p:cNvPr id="4" name="TextBox 3"/>
          <p:cNvSpPr txBox="1"/>
          <p:nvPr/>
        </p:nvSpPr>
        <p:spPr>
          <a:xfrm>
            <a:off x="539552" y="4867906"/>
            <a:ext cx="8104414" cy="393121"/>
          </a:xfrm>
          <a:prstGeom prst="rect">
            <a:avLst/>
          </a:prstGeom>
          <a:noFill/>
        </p:spPr>
        <p:txBody>
          <a:bodyPr wrap="square" rtlCol="0">
            <a:spAutoFit/>
          </a:bodyPr>
          <a:lstStyle/>
          <a:p>
            <a:pPr algn="ctr">
              <a:lnSpc>
                <a:spcPct val="120000"/>
              </a:lnSpc>
            </a:pPr>
            <a:r>
              <a:rPr lang="en-US" altLang="ko-KR" b="1" dirty="0" smtClean="0">
                <a:latin typeface="Arial Narrow" pitchFamily="34" charset="0"/>
              </a:rPr>
              <a:t>Adenosine acts on</a:t>
            </a:r>
            <a:r>
              <a:rPr lang="ko-KR" altLang="en-US" b="1" dirty="0" smtClean="0">
                <a:latin typeface="Arial Narrow" pitchFamily="34" charset="0"/>
              </a:rPr>
              <a:t> </a:t>
            </a:r>
            <a:r>
              <a:rPr lang="en-US" altLang="ko-KR" b="1" dirty="0" smtClean="0">
                <a:latin typeface="Arial Narrow" pitchFamily="34" charset="0"/>
              </a:rPr>
              <a:t>all</a:t>
            </a:r>
            <a:r>
              <a:rPr lang="ko-KR" altLang="en-US" b="1" dirty="0" smtClean="0">
                <a:latin typeface="Arial Narrow" pitchFamily="34" charset="0"/>
              </a:rPr>
              <a:t> </a:t>
            </a:r>
            <a:r>
              <a:rPr lang="en-US" altLang="ko-KR" b="1" dirty="0" smtClean="0">
                <a:latin typeface="Arial Narrow" pitchFamily="34" charset="0"/>
              </a:rPr>
              <a:t>adenosine receptor subtypes non-selectively. </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29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bwMode="auto">
          <a:xfrm>
            <a:off x="457200" y="3648"/>
            <a:ext cx="8229600" cy="8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a:lstStyle>
          <a:p>
            <a:pPr latinLnBrk="0"/>
            <a:r>
              <a:rPr kumimoji="0" lang="en-US" altLang="ko-KR" sz="3200" b="1" dirty="0" smtClean="0">
                <a:solidFill>
                  <a:srgbClr val="002060"/>
                </a:solidFill>
                <a:latin typeface="Arial Narrow" panose="020B0606020202030204" pitchFamily="34" charset="0"/>
              </a:rPr>
              <a:t>Variable Hyperemic Response </a:t>
            </a:r>
            <a:endParaRPr kumimoji="0" lang="ko-KR" altLang="en-US" sz="2400" b="1" dirty="0">
              <a:solidFill>
                <a:srgbClr val="002060"/>
              </a:solidFill>
              <a:latin typeface="Arial Narrow" panose="020B0606020202030204" pitchFamily="34" charset="0"/>
            </a:endParaRPr>
          </a:p>
        </p:txBody>
      </p:sp>
      <p:pic>
        <p:nvPicPr>
          <p:cNvPr id="3074" name="Picture 2" descr="C:\Users\user\Desktop\Classi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433"/>
          <a:stretch/>
        </p:blipFill>
        <p:spPr bwMode="auto">
          <a:xfrm>
            <a:off x="395536" y="836712"/>
            <a:ext cx="3034677" cy="1788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Humpe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433"/>
          <a:stretch/>
        </p:blipFill>
        <p:spPr bwMode="auto">
          <a:xfrm>
            <a:off x="408114" y="2755219"/>
            <a:ext cx="3034677" cy="178819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Indeterminat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433"/>
          <a:stretch/>
        </p:blipFill>
        <p:spPr bwMode="auto">
          <a:xfrm>
            <a:off x="408114" y="4673727"/>
            <a:ext cx="3034676" cy="1788199"/>
          </a:xfrm>
          <a:prstGeom prst="rect">
            <a:avLst/>
          </a:prstGeom>
          <a:noFill/>
          <a:extLst>
            <a:ext uri="{909E8E84-426E-40DD-AFC4-6F175D3DCCD1}">
              <a14:hiddenFill xmlns:a14="http://schemas.microsoft.com/office/drawing/2010/main">
                <a:solidFill>
                  <a:srgbClr val="FFFFFF"/>
                </a:solidFill>
              </a14:hiddenFill>
            </a:ext>
          </a:extLst>
        </p:spPr>
      </p:pic>
      <p:sp>
        <p:nvSpPr>
          <p:cNvPr id="7" name="직사각형 6"/>
          <p:cNvSpPr/>
          <p:nvPr/>
        </p:nvSpPr>
        <p:spPr>
          <a:xfrm>
            <a:off x="6886365" y="6453336"/>
            <a:ext cx="2260554" cy="400110"/>
          </a:xfrm>
          <a:prstGeom prst="rect">
            <a:avLst/>
          </a:prstGeom>
        </p:spPr>
        <p:txBody>
          <a:bodyPr wrap="none">
            <a:spAutoFit/>
          </a:bodyPr>
          <a:lstStyle/>
          <a:p>
            <a:pPr algn="r"/>
            <a:r>
              <a:rPr lang="en-US" altLang="ko-KR" sz="1000" b="1" kern="100" dirty="0" smtClean="0">
                <a:latin typeface="Arial Narrow" panose="020B0606020202030204" pitchFamily="34" charset="0"/>
                <a:cs typeface="Arial" panose="020B0604020202020204" pitchFamily="34" charset="0"/>
              </a:rPr>
              <a:t>VERIFY study, Berry et al. JACC 2013</a:t>
            </a:r>
          </a:p>
          <a:p>
            <a:pPr algn="r"/>
            <a:r>
              <a:rPr lang="en-US" altLang="ko-KR" sz="1000" b="1" kern="100" dirty="0" smtClean="0">
                <a:latin typeface="Arial Narrow" panose="020B0606020202030204" pitchFamily="34" charset="0"/>
                <a:cs typeface="Arial" panose="020B0604020202020204" pitchFamily="34" charset="0"/>
              </a:rPr>
              <a:t>Johnson et al. </a:t>
            </a:r>
            <a:r>
              <a:rPr lang="en-US" altLang="ko-KR" sz="1000" b="1" dirty="0" smtClean="0">
                <a:latin typeface="Arial Narrow" panose="020B0606020202030204" pitchFamily="34" charset="0"/>
                <a:cs typeface="Arial" pitchFamily="34" charset="0"/>
              </a:rPr>
              <a:t>J Am </a:t>
            </a:r>
            <a:r>
              <a:rPr lang="en-US" altLang="ko-KR" sz="1000" b="1" dirty="0" err="1" smtClean="0">
                <a:latin typeface="Arial Narrow" panose="020B0606020202030204" pitchFamily="34" charset="0"/>
                <a:cs typeface="Arial" pitchFamily="34" charset="0"/>
              </a:rPr>
              <a:t>Coll</a:t>
            </a:r>
            <a:r>
              <a:rPr lang="en-US" altLang="ko-KR" sz="1000" b="1" dirty="0" smtClean="0">
                <a:latin typeface="Arial Narrow" panose="020B0606020202030204" pitchFamily="34" charset="0"/>
                <a:cs typeface="Arial" pitchFamily="34" charset="0"/>
              </a:rPr>
              <a:t> </a:t>
            </a:r>
            <a:r>
              <a:rPr lang="en-US" altLang="ko-KR" sz="1000" b="1" dirty="0" err="1" smtClean="0">
                <a:latin typeface="Arial Narrow" panose="020B0606020202030204" pitchFamily="34" charset="0"/>
                <a:cs typeface="Arial" pitchFamily="34" charset="0"/>
              </a:rPr>
              <a:t>Cardiol</a:t>
            </a:r>
            <a:r>
              <a:rPr lang="en-US" altLang="ko-KR" sz="1000" b="1" dirty="0" smtClean="0">
                <a:latin typeface="Arial Narrow" panose="020B0606020202030204" pitchFamily="34" charset="0"/>
                <a:cs typeface="Arial" pitchFamily="34" charset="0"/>
              </a:rPr>
              <a:t> </a:t>
            </a:r>
            <a:r>
              <a:rPr lang="en-US" altLang="ko-KR" sz="1000" b="1" dirty="0" err="1" smtClean="0">
                <a:latin typeface="Arial Narrow" panose="020B0606020202030204" pitchFamily="34" charset="0"/>
                <a:cs typeface="Arial" pitchFamily="34" charset="0"/>
              </a:rPr>
              <a:t>Intv</a:t>
            </a:r>
            <a:r>
              <a:rPr lang="en-US" altLang="ko-KR" sz="1000" b="1" dirty="0" smtClean="0">
                <a:latin typeface="Arial Narrow" panose="020B0606020202030204" pitchFamily="34" charset="0"/>
                <a:cs typeface="Arial" pitchFamily="34" charset="0"/>
              </a:rPr>
              <a:t> 2015</a:t>
            </a:r>
            <a:endParaRPr lang="ko-KR" altLang="en-US" sz="1000" b="1" dirty="0">
              <a:latin typeface="Arial Narrow" panose="020B0606020202030204" pitchFamily="34" charset="0"/>
              <a:cs typeface="Arial" pitchFamily="34" charset="0"/>
            </a:endParaRPr>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8248" y="1346550"/>
            <a:ext cx="5102224" cy="416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내용 개체 틀 2"/>
          <p:cNvSpPr txBox="1">
            <a:spLocks/>
          </p:cNvSpPr>
          <p:nvPr/>
        </p:nvSpPr>
        <p:spPr bwMode="auto">
          <a:xfrm>
            <a:off x="450453" y="2107147"/>
            <a:ext cx="1584176" cy="42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latinLnBrk="0">
              <a:buNone/>
            </a:pPr>
            <a:r>
              <a:rPr lang="en-US" altLang="ko-KR" sz="1800" b="1" dirty="0" smtClean="0">
                <a:solidFill>
                  <a:schemeClr val="bg1"/>
                </a:solidFill>
                <a:latin typeface="Arial Narrow" panose="020B0606020202030204" pitchFamily="34" charset="0"/>
              </a:rPr>
              <a:t>Classic</a:t>
            </a:r>
          </a:p>
        </p:txBody>
      </p:sp>
      <p:sp>
        <p:nvSpPr>
          <p:cNvPr id="11" name="내용 개체 틀 2"/>
          <p:cNvSpPr txBox="1">
            <a:spLocks/>
          </p:cNvSpPr>
          <p:nvPr/>
        </p:nvSpPr>
        <p:spPr bwMode="auto">
          <a:xfrm>
            <a:off x="450453" y="3953647"/>
            <a:ext cx="1584176" cy="46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latinLnBrk="0">
              <a:buNone/>
            </a:pPr>
            <a:r>
              <a:rPr lang="en-US" altLang="ko-KR" sz="1800" b="1" dirty="0" smtClean="0">
                <a:solidFill>
                  <a:schemeClr val="bg1"/>
                </a:solidFill>
                <a:latin typeface="Arial Narrow" panose="020B0606020202030204" pitchFamily="34" charset="0"/>
              </a:rPr>
              <a:t>Humped</a:t>
            </a:r>
          </a:p>
        </p:txBody>
      </p:sp>
      <p:sp>
        <p:nvSpPr>
          <p:cNvPr id="12" name="내용 개체 틀 2"/>
          <p:cNvSpPr txBox="1">
            <a:spLocks/>
          </p:cNvSpPr>
          <p:nvPr/>
        </p:nvSpPr>
        <p:spPr bwMode="auto">
          <a:xfrm>
            <a:off x="450453" y="5985154"/>
            <a:ext cx="1584176" cy="46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latinLnBrk="0">
              <a:buNone/>
            </a:pPr>
            <a:r>
              <a:rPr lang="en-US" altLang="ko-KR" sz="1800" b="1" dirty="0" smtClean="0">
                <a:solidFill>
                  <a:schemeClr val="bg1"/>
                </a:solidFill>
                <a:latin typeface="Arial Narrow" panose="020B0606020202030204" pitchFamily="34" charset="0"/>
              </a:rPr>
              <a:t>Indeterminate</a:t>
            </a:r>
          </a:p>
        </p:txBody>
      </p:sp>
      <p:pic>
        <p:nvPicPr>
          <p:cNvPr id="1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63879" t="84537" r="24220" b="11732"/>
          <a:stretch/>
        </p:blipFill>
        <p:spPr bwMode="auto">
          <a:xfrm>
            <a:off x="0" y="6528470"/>
            <a:ext cx="2627784" cy="32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643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3549</Words>
  <Application>Microsoft Office PowerPoint</Application>
  <PresentationFormat>화면 슬라이드 쇼(4:3)</PresentationFormat>
  <Paragraphs>535</Paragraphs>
  <Slides>31</Slides>
  <Notes>30</Notes>
  <HiddenSlides>0</HiddenSlides>
  <MMClips>0</MMClips>
  <ScaleCrop>false</ScaleCrop>
  <HeadingPairs>
    <vt:vector size="4" baseType="variant">
      <vt:variant>
        <vt:lpstr>테마</vt:lpstr>
      </vt:variant>
      <vt:variant>
        <vt:i4>1</vt:i4>
      </vt:variant>
      <vt:variant>
        <vt:lpstr>슬라이드 제목</vt:lpstr>
      </vt:variant>
      <vt:variant>
        <vt:i4>31</vt:i4>
      </vt:variant>
    </vt:vector>
  </HeadingPairs>
  <TitlesOfParts>
    <vt:vector size="32"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이주명</cp:lastModifiedBy>
  <cp:revision>63</cp:revision>
  <dcterms:created xsi:type="dcterms:W3CDTF">2016-11-29T01:02:41Z</dcterms:created>
  <dcterms:modified xsi:type="dcterms:W3CDTF">2016-12-09T14:05:04Z</dcterms:modified>
</cp:coreProperties>
</file>