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7" r:id="rId3"/>
    <p:sldId id="422" r:id="rId4"/>
    <p:sldId id="394" r:id="rId5"/>
    <p:sldId id="444" r:id="rId6"/>
    <p:sldId id="428" r:id="rId7"/>
    <p:sldId id="445" r:id="rId8"/>
    <p:sldId id="448" r:id="rId9"/>
    <p:sldId id="449" r:id="rId10"/>
    <p:sldId id="440" r:id="rId11"/>
    <p:sldId id="393" r:id="rId12"/>
    <p:sldId id="407" r:id="rId13"/>
    <p:sldId id="451" r:id="rId14"/>
    <p:sldId id="416" r:id="rId15"/>
    <p:sldId id="398" r:id="rId16"/>
    <p:sldId id="430" r:id="rId17"/>
    <p:sldId id="371" r:id="rId18"/>
    <p:sldId id="409" r:id="rId19"/>
    <p:sldId id="455" r:id="rId20"/>
    <p:sldId id="450" r:id="rId21"/>
    <p:sldId id="457" r:id="rId22"/>
    <p:sldId id="436" r:id="rId23"/>
    <p:sldId id="437" r:id="rId24"/>
    <p:sldId id="452" r:id="rId25"/>
    <p:sldId id="453" r:id="rId26"/>
    <p:sldId id="417" r:id="rId27"/>
    <p:sldId id="456" r:id="rId28"/>
    <p:sldId id="458" r:id="rId29"/>
    <p:sldId id="459" r:id="rId30"/>
    <p:sldId id="446" r:id="rId31"/>
    <p:sldId id="419" r:id="rId32"/>
    <p:sldId id="454" r:id="rId33"/>
    <p:sldId id="427" r:id="rId34"/>
  </p:sldIdLst>
  <p:sldSz cx="9144000" cy="6858000" type="screen4x3"/>
  <p:notesSz cx="6877050" cy="100028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48" y="52"/>
      </p:cViewPr>
      <p:guideLst>
        <p:guide orient="horz" pos="2183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DDCE8125-75A6-4A4B-AA04-F1DD9746B883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EF56B55A-49F4-4A9C-B804-6F813B4AAA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31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879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6D791681-8717-4515-A480-36B10AF95CAB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705" y="4813866"/>
            <a:ext cx="5501640" cy="393861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5404" y="9500961"/>
            <a:ext cx="2980055" cy="501878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13CB70C7-7CA0-4C25-9CE7-13B9DDA6CE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39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제목 슬라이드"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8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0305D-9728-FB41-86C3-72316AF07514}" type="slidenum">
              <a:rPr lang="en-US" altLang="ko-KR" smtClean="0"/>
              <a:pPr>
                <a:defRPr/>
              </a:pPr>
              <a:t>‹#›</a:t>
            </a:fld>
            <a:endParaRPr lang="en-US" altLang="ko-KR" sz="140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572000" y="3807234"/>
            <a:ext cx="4143404" cy="271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cvc\AppData\Local\Microsoft\Windows\Temporary Internet Files\Content.IE5\3MG3Z3C2\병원야경[1].JPG"/>
          <p:cNvPicPr>
            <a:picLocks noChangeAspect="1" noChangeArrowheads="1"/>
          </p:cNvPicPr>
          <p:nvPr userDrawn="1"/>
        </p:nvPicPr>
        <p:blipFill>
          <a:blip r:embed="rId3" cstate="print">
            <a:lum bright="62000"/>
          </a:blip>
          <a:srcRect/>
          <a:stretch>
            <a:fillRect/>
          </a:stretch>
        </p:blipFill>
        <p:spPr bwMode="auto">
          <a:xfrm>
            <a:off x="500034" y="3733800"/>
            <a:ext cx="41904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Droplets-HD-Title-R1d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11768"/>
          <a:stretch/>
        </p:blipFill>
        <p:spPr>
          <a:xfrm>
            <a:off x="0" y="0"/>
            <a:ext cx="9153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7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81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2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08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0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</p:spPr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12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</p:spPr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0" y="5"/>
            <a:ext cx="3781666" cy="1375037"/>
          </a:xfrm>
          <a:prstGeom prst="rect">
            <a:avLst/>
          </a:prstGeom>
        </p:spPr>
      </p:pic>
      <p:pic>
        <p:nvPicPr>
          <p:cNvPr id="17" name="Picture 6" descr="Droplets-HD-Title-R1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Picture 6" descr="Droplets-HD-Title-R1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11768"/>
          <a:stretch/>
        </p:blipFill>
        <p:spPr>
          <a:xfrm>
            <a:off x="-9832" y="0"/>
            <a:ext cx="9153832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4386248" y="3799429"/>
            <a:ext cx="4143404" cy="271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C:\Users\cvc\AppData\Local\Microsoft\Windows\Temporary Internet Files\Content.IE5\3MG3Z3C2\병원야경[1].JPG"/>
          <p:cNvPicPr>
            <a:picLocks noChangeAspect="1" noChangeArrowheads="1"/>
          </p:cNvPicPr>
          <p:nvPr userDrawn="1"/>
        </p:nvPicPr>
        <p:blipFill>
          <a:blip r:embed="rId4" cstate="print">
            <a:lum bright="62000"/>
          </a:blip>
          <a:srcRect/>
          <a:stretch>
            <a:fillRect/>
          </a:stretch>
        </p:blipFill>
        <p:spPr bwMode="auto">
          <a:xfrm>
            <a:off x="500034" y="3733800"/>
            <a:ext cx="41904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b="2437"/>
          <a:stretch/>
        </p:blipFill>
        <p:spPr>
          <a:xfrm>
            <a:off x="4510827" y="3779470"/>
            <a:ext cx="4065875" cy="27304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8323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Picture 2" descr="Droplets-HD-Content-R1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863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0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Picture 2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7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Picture 2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Picture 2" descr="Droplets-HD-Content-R1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8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25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2C271-30E0-40F2-91A5-B106151DD1D9}" type="datetimeFigureOut">
              <a:rPr lang="ko-KR" altLang="en-US" smtClean="0"/>
              <a:t>2016-12-09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43FA-68AD-45AE-A641-978120569E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32016" y="-24"/>
            <a:ext cx="1612016" cy="41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80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6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07988" y="1609344"/>
            <a:ext cx="8382000" cy="162756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ko-KR" sz="5400" b="1" dirty="0"/>
              <a:t>Clinical Usefulness of Post-Stenting FFR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75676" y="3864333"/>
            <a:ext cx="5982229" cy="18690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2000" b="1" dirty="0"/>
              <a:t>2016. 12. 10</a:t>
            </a:r>
          </a:p>
          <a:p>
            <a:r>
              <a:rPr lang="en-US" altLang="ko-KR" sz="2000" b="1" dirty="0" err="1"/>
              <a:t>Joon-Hyung</a:t>
            </a:r>
            <a:r>
              <a:rPr lang="en-US" altLang="ko-KR" sz="2000" b="1" dirty="0"/>
              <a:t> </a:t>
            </a:r>
            <a:r>
              <a:rPr lang="en-US" altLang="ko-KR" sz="2000" b="1" dirty="0" err="1"/>
              <a:t>Doh</a:t>
            </a:r>
            <a:r>
              <a:rPr lang="en-US" altLang="ko-KR" sz="2000" b="1" dirty="0"/>
              <a:t>, MD, PhD, FACC</a:t>
            </a:r>
          </a:p>
          <a:p>
            <a:r>
              <a:rPr lang="en-US" altLang="ko-KR" sz="2000" b="1" dirty="0"/>
              <a:t>Associate Professor, Cardiac and Vascular Center</a:t>
            </a:r>
          </a:p>
          <a:p>
            <a:r>
              <a:rPr lang="en-US" altLang="ko-KR" sz="2000" b="1" dirty="0" err="1"/>
              <a:t>Inje</a:t>
            </a:r>
            <a:r>
              <a:rPr lang="en-US" altLang="ko-KR" sz="2000" b="1" dirty="0"/>
              <a:t> University </a:t>
            </a:r>
            <a:r>
              <a:rPr lang="en-US" altLang="ko-KR" sz="2000" b="1" dirty="0" err="1"/>
              <a:t>Ilsan</a:t>
            </a:r>
            <a:r>
              <a:rPr lang="en-US" altLang="ko-KR" sz="2000" b="1" dirty="0"/>
              <a:t> Paik Hospital</a:t>
            </a:r>
          </a:p>
          <a:p>
            <a:r>
              <a:rPr lang="en-US" altLang="ko-KR" sz="2000" b="1" dirty="0" err="1"/>
              <a:t>Goyang</a:t>
            </a:r>
            <a:r>
              <a:rPr lang="en-US" altLang="ko-KR" sz="2000" b="1" dirty="0"/>
              <a:t>, Korea</a:t>
            </a:r>
          </a:p>
          <a:p>
            <a:pPr marL="0" indent="0" algn="ctr">
              <a:buNone/>
            </a:pP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052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IVUS-guided stent</a:t>
            </a:r>
            <a:r>
              <a:rPr lang="en-US" altLang="ko-KR" dirty="0"/>
              <a:t> </a:t>
            </a:r>
            <a:r>
              <a:rPr lang="en-US" altLang="ko-KR" b="1" dirty="0"/>
              <a:t>optimization warrants better clinical outcome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4861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ko-KR" sz="1600" dirty="0"/>
              <a:t>IVUS-XPL randomized study</a:t>
            </a:r>
          </a:p>
          <a:p>
            <a:pPr marL="0" indent="0">
              <a:buNone/>
            </a:pPr>
            <a:r>
              <a:rPr lang="en-US" altLang="ko-KR" sz="1600" dirty="0"/>
              <a:t>Met vs not-Met IVUS Criteria: minimal stent lumen CSA ≥ distal reference segment lumen CSA</a:t>
            </a:r>
            <a:endParaRPr lang="ko-KR" altLang="en-US" sz="1600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6911" y="6436115"/>
            <a:ext cx="43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/>
              <a:t>Hong SJ et al, JAMA 2015. 314(20):2155-2163</a:t>
            </a:r>
            <a:endParaRPr lang="ko-KR" altLang="en-US" sz="1400" b="1" i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59272" t="18581" b="20239"/>
          <a:stretch/>
        </p:blipFill>
        <p:spPr>
          <a:xfrm>
            <a:off x="1669771" y="2658102"/>
            <a:ext cx="5864090" cy="376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384774" y="5122673"/>
            <a:ext cx="147099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Met IVUS criteria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384774" y="3848454"/>
            <a:ext cx="1470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Not Met IVUS criteria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0966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IVUS stent lumen CSA Criteria Predict Future MACE after DES 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321" y="2440897"/>
            <a:ext cx="3989900" cy="292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7108" y="1600200"/>
            <a:ext cx="7877798" cy="42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Binary restenosis and Long-term Patency after DES</a:t>
            </a:r>
            <a:endParaRPr lang="en-US" altLang="ko-K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2979" y="5762652"/>
            <a:ext cx="3695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ko-KR" sz="1400" b="1" i="1" dirty="0">
                <a:latin typeface="Arial" pitchFamily="34" charset="0"/>
                <a:cs typeface="Arial" pitchFamily="34" charset="0"/>
              </a:rPr>
              <a:t>Hong MK, et al. </a:t>
            </a:r>
            <a:r>
              <a:rPr lang="en-US" altLang="ko-KR" sz="1400" b="1" i="1" dirty="0" err="1">
                <a:latin typeface="Arial" pitchFamily="34" charset="0"/>
                <a:cs typeface="Arial" pitchFamily="34" charset="0"/>
              </a:rPr>
              <a:t>Eur</a:t>
            </a:r>
            <a:r>
              <a:rPr lang="en-US" altLang="ko-KR" sz="1400" b="1" i="1" dirty="0">
                <a:latin typeface="Arial" pitchFamily="34" charset="0"/>
                <a:cs typeface="Arial" pitchFamily="34" charset="0"/>
              </a:rPr>
              <a:t> Heart J, 2006:27:1305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440897"/>
            <a:ext cx="3872104" cy="332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19470" y="5762651"/>
            <a:ext cx="385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err="1"/>
              <a:t>Sonoda</a:t>
            </a:r>
            <a:r>
              <a:rPr lang="en-US" altLang="ko-KR" sz="1400" b="1" i="1" dirty="0"/>
              <a:t> S et al, J Am </a:t>
            </a:r>
            <a:r>
              <a:rPr lang="en-US" altLang="ko-KR" sz="1400" b="1" i="1" dirty="0" err="1"/>
              <a:t>Coll</a:t>
            </a:r>
            <a:r>
              <a:rPr lang="en-US" altLang="ko-KR" sz="1400" b="1" i="1" dirty="0"/>
              <a:t> </a:t>
            </a:r>
            <a:r>
              <a:rPr lang="en-US" altLang="ko-KR" sz="1400" b="1" i="1" dirty="0" err="1"/>
              <a:t>Cardiol</a:t>
            </a:r>
            <a:r>
              <a:rPr lang="en-US" altLang="ko-KR" sz="1400" b="1" i="1" dirty="0"/>
              <a:t> 2004;43:1959-63</a:t>
            </a:r>
            <a:endParaRPr lang="ko-KR" alt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22713" y="4245429"/>
            <a:ext cx="80300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5.5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61479" y="4245429"/>
            <a:ext cx="80300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5.0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43446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59629" y="2953567"/>
            <a:ext cx="1079214" cy="4386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ko-KR" dirty="0"/>
              <a:t>BMS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57200" y="400839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/>
              <a:t>Post DES: </a:t>
            </a:r>
          </a:p>
          <a:p>
            <a:r>
              <a:rPr lang="en-US" altLang="ko-KR" sz="3600" b="1" dirty="0"/>
              <a:t>matched IVUS minimal stent CSA to FFR</a:t>
            </a:r>
            <a:endParaRPr lang="ko-KR" altLang="en-US" sz="36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925127" y="1688493"/>
            <a:ext cx="5088244" cy="4836850"/>
            <a:chOff x="2226960" y="1456017"/>
            <a:chExt cx="5304662" cy="5069326"/>
          </a:xfrm>
        </p:grpSpPr>
        <p:pic>
          <p:nvPicPr>
            <p:cNvPr id="1026" name="Picture 2" descr="C:\Users\med\Documents\post stent ivus ffr manuscript\figure\새 폴더\criteria20140227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960" y="1701209"/>
              <a:ext cx="5304662" cy="4824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직선 연결선 5"/>
            <p:cNvCxnSpPr/>
            <p:nvPr/>
          </p:nvCxnSpPr>
          <p:spPr>
            <a:xfrm flipH="1">
              <a:off x="4133905" y="1811631"/>
              <a:ext cx="51293" cy="40677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261815" y="1456017"/>
              <a:ext cx="1999170" cy="36933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0.89       5.4mm</a:t>
              </a:r>
              <a:r>
                <a:rPr lang="en-US" altLang="ko-KR" dirty="0">
                  <a:latin typeface="Times New Roman"/>
                  <a:cs typeface="Times New Roman"/>
                </a:rPr>
                <a:t>²</a:t>
              </a:r>
              <a:endParaRPr lang="ko-KR" alt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81013" y="6530143"/>
            <a:ext cx="496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err="1">
                <a:solidFill>
                  <a:srgbClr val="002060"/>
                </a:solidFill>
              </a:rPr>
              <a:t>Doh</a:t>
            </a:r>
            <a:r>
              <a:rPr lang="en-US" altLang="ko-KR" sz="1400" b="1" i="1" dirty="0">
                <a:solidFill>
                  <a:srgbClr val="002060"/>
                </a:solidFill>
              </a:rPr>
              <a:t> JH et al, J Invasive </a:t>
            </a:r>
            <a:r>
              <a:rPr lang="en-US" altLang="ko-KR" sz="1400" b="1" i="1" dirty="0" err="1">
                <a:solidFill>
                  <a:srgbClr val="002060"/>
                </a:solidFill>
              </a:rPr>
              <a:t>Cardiol</a:t>
            </a:r>
            <a:r>
              <a:rPr lang="en-US" altLang="ko-KR" sz="1400" b="1" i="1" dirty="0">
                <a:solidFill>
                  <a:srgbClr val="002060"/>
                </a:solidFill>
              </a:rPr>
              <a:t>. 2015 Aug;27(8):346-51.</a:t>
            </a:r>
            <a:endParaRPr lang="ko-KR" altLang="en-US" sz="1400" b="1" i="1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3078" r="22900"/>
          <a:stretch/>
        </p:blipFill>
        <p:spPr bwMode="auto">
          <a:xfrm>
            <a:off x="628649" y="3465513"/>
            <a:ext cx="3141175" cy="230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72554" y="5834527"/>
            <a:ext cx="17972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MSA: 7.0mm2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8021" y="6144224"/>
            <a:ext cx="5056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err="1"/>
              <a:t>Fearon</a:t>
            </a:r>
            <a:r>
              <a:rPr lang="en-US" altLang="ko-KR" sz="1400" b="1" i="1" dirty="0"/>
              <a:t> et al, Circulation</a:t>
            </a:r>
            <a:r>
              <a:rPr lang="en-US" altLang="ko-KR" sz="1400" b="1" dirty="0"/>
              <a:t>. 2001;104:1917-1922.</a:t>
            </a:r>
            <a:endParaRPr lang="ko-KR" altLang="en-US" sz="1400" dirty="0"/>
          </a:p>
        </p:txBody>
      </p:sp>
      <p:cxnSp>
        <p:nvCxnSpPr>
          <p:cNvPr id="16" name="직선 연결선 15"/>
          <p:cNvCxnSpPr/>
          <p:nvPr/>
        </p:nvCxnSpPr>
        <p:spPr>
          <a:xfrm flipH="1">
            <a:off x="3091545" y="3465513"/>
            <a:ext cx="43541" cy="1814059"/>
          </a:xfrm>
          <a:prstGeom prst="line">
            <a:avLst/>
          </a:prstGeom>
          <a:ln w="254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638" y="2305878"/>
            <a:ext cx="7886700" cy="135172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ko-KR" sz="4400" b="1" dirty="0"/>
              <a:t>Clinical Usefulness of post-stent FFR</a:t>
            </a:r>
            <a:endParaRPr lang="ko-KR" altLang="en-US" sz="4400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312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Post Stent FFR registry (n=750) in BMS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12222" b="1852"/>
          <a:stretch/>
        </p:blipFill>
        <p:spPr>
          <a:xfrm>
            <a:off x="628650" y="1628276"/>
            <a:ext cx="7677150" cy="498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3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552" y="54868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4000" dirty="0">
                <a:latin typeface="+mj-lt"/>
                <a:ea typeface="Tahoma" pitchFamily="34" charset="0"/>
                <a:cs typeface="Tahoma" pitchFamily="34" charset="0"/>
              </a:rPr>
              <a:t>FFR after DES Predicts Adverse Events</a:t>
            </a:r>
            <a:endParaRPr lang="en-US" altLang="ko-KR" sz="4000" dirty="0">
              <a:latin typeface="+mj-lt"/>
              <a:ea typeface="굴림" charset="-127"/>
            </a:endParaRPr>
          </a:p>
        </p:txBody>
      </p:sp>
      <p:graphicFrame>
        <p:nvGraphicFramePr>
          <p:cNvPr id="26627" name="Chart 3"/>
          <p:cNvGraphicFramePr>
            <a:graphicFrameLocks/>
          </p:cNvGraphicFramePr>
          <p:nvPr/>
        </p:nvGraphicFramePr>
        <p:xfrm>
          <a:off x="425450" y="1392238"/>
          <a:ext cx="8150225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Chart" r:id="rId3" imgW="8151058" imgH="5175953" progId="Excel.Chart.8">
                  <p:embed/>
                </p:oleObj>
              </mc:Choice>
              <mc:Fallback>
                <p:oleObj name="Chart" r:id="rId3" imgW="8151058" imgH="517595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1392238"/>
                        <a:ext cx="8150225" cy="517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827088" y="1125538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/>
            <a:r>
              <a:rPr kumimoji="0" lang="en-US" altLang="ko-KR" sz="2800" b="1">
                <a:latin typeface="Arial Narrow" pitchFamily="34" charset="0"/>
                <a:ea typeface="맑은 고딕" pitchFamily="50" charset="-127"/>
              </a:rPr>
              <a:t>(%)</a:t>
            </a:r>
            <a:endParaRPr kumimoji="0" lang="ko-KR" altLang="en-US" sz="2800" b="1">
              <a:latin typeface="Arial Narrow" pitchFamily="34" charset="0"/>
              <a:ea typeface="맑은 고딕" pitchFamily="50" charset="-127"/>
            </a:endParaRPr>
          </a:p>
        </p:txBody>
      </p:sp>
      <p:grpSp>
        <p:nvGrpSpPr>
          <p:cNvPr id="26629" name="Group 13"/>
          <p:cNvGrpSpPr>
            <a:grpSpLocks/>
          </p:cNvGrpSpPr>
          <p:nvPr/>
        </p:nvGrpSpPr>
        <p:grpSpPr bwMode="auto">
          <a:xfrm>
            <a:off x="1763713" y="1844675"/>
            <a:ext cx="2354262" cy="1092200"/>
            <a:chOff x="4509009" y="5819664"/>
            <a:chExt cx="2354245" cy="1090884"/>
          </a:xfrm>
        </p:grpSpPr>
        <p:sp>
          <p:nvSpPr>
            <p:cNvPr id="26631" name="TextBox 10"/>
            <p:cNvSpPr txBox="1">
              <a:spLocks noChangeArrowheads="1"/>
            </p:cNvSpPr>
            <p:nvPr/>
          </p:nvSpPr>
          <p:spPr bwMode="auto">
            <a:xfrm>
              <a:off x="4725702" y="5819664"/>
              <a:ext cx="2137552" cy="1090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</a:pPr>
              <a:r>
                <a:rPr lang="en-US" altLang="ko-KR" sz="2800" b="1">
                  <a:latin typeface="Arial Black" pitchFamily="34" charset="0"/>
                </a:rPr>
                <a:t>FFR ≤ 0.9 </a:t>
              </a:r>
            </a:p>
            <a:p>
              <a:pPr eaLnBrk="1" latinLnBrk="1" hangingPunct="1">
                <a:lnSpc>
                  <a:spcPct val="120000"/>
                </a:lnSpc>
              </a:pPr>
              <a:r>
                <a:rPr lang="en-US" altLang="ko-KR" sz="2800" b="1">
                  <a:latin typeface="Arial Black" pitchFamily="34" charset="0"/>
                </a:rPr>
                <a:t>FFR &gt; 0.9</a:t>
              </a:r>
              <a:endParaRPr lang="ko-KR" altLang="en-US" sz="2800" b="1">
                <a:latin typeface="Arial Black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09009" y="5971880"/>
              <a:ext cx="215898" cy="280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9009" y="6491953"/>
              <a:ext cx="215898" cy="27747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/>
            </a:p>
          </p:txBody>
        </p:sp>
      </p:grpSp>
      <p:sp>
        <p:nvSpPr>
          <p:cNvPr id="26630" name="TextBox 26"/>
          <p:cNvSpPr txBox="1">
            <a:spLocks noChangeArrowheads="1"/>
          </p:cNvSpPr>
          <p:nvPr/>
        </p:nvSpPr>
        <p:spPr bwMode="auto">
          <a:xfrm>
            <a:off x="4643438" y="1557338"/>
            <a:ext cx="15192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en-US" altLang="ko-KR" sz="2800" b="1" i="1">
                <a:solidFill>
                  <a:srgbClr val="0000FF"/>
                </a:solidFill>
                <a:latin typeface="Arial" pitchFamily="34" charset="0"/>
              </a:rPr>
              <a:t>P &lt; 0.01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1052" y="6550223"/>
            <a:ext cx="356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/>
              <a:t>Nam CW  et </a:t>
            </a:r>
            <a:r>
              <a:rPr lang="en-US" altLang="ko-KR" sz="1400" i="1" dirty="0" err="1"/>
              <a:t>al,A</a:t>
            </a:r>
            <a:r>
              <a:rPr lang="en-US" altLang="ko-KR" sz="1400" i="1" dirty="0"/>
              <a:t> JC 2011:107(12):1783-6</a:t>
            </a:r>
            <a:endParaRPr lang="ko-KR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5482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Chart 3"/>
          <p:cNvGraphicFramePr>
            <a:graphicFrameLocks/>
          </p:cNvGraphicFramePr>
          <p:nvPr>
            <p:extLst/>
          </p:nvPr>
        </p:nvGraphicFramePr>
        <p:xfrm>
          <a:off x="352425" y="1342183"/>
          <a:ext cx="8689975" cy="517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Chart" r:id="rId3" imgW="8687553" imgH="5169856" progId="Excel.Chart.8">
                  <p:embed/>
                </p:oleObj>
              </mc:Choice>
              <mc:Fallback>
                <p:oleObj name="Chart" r:id="rId3" imgW="8687553" imgH="5169856" progId="Excel.Chart.8">
                  <p:embed/>
                  <p:pic>
                    <p:nvPicPr>
                      <p:cNvPr id="27651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342183"/>
                        <a:ext cx="8689975" cy="5170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900113" y="1080245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/>
            <a:r>
              <a:rPr kumimoji="0" lang="en-US" altLang="ko-KR" sz="2800" b="1" dirty="0">
                <a:latin typeface="Arial Narrow" pitchFamily="34" charset="0"/>
                <a:ea typeface="맑은 고딕" pitchFamily="50" charset="-127"/>
              </a:rPr>
              <a:t>(%)</a:t>
            </a:r>
            <a:endParaRPr kumimoji="0" lang="ko-KR" altLang="en-US" sz="2800" b="1" dirty="0">
              <a:latin typeface="Arial Narrow" pitchFamily="34" charset="0"/>
              <a:ea typeface="맑은 고딕" pitchFamily="50" charset="-127"/>
            </a:endParaRPr>
          </a:p>
        </p:txBody>
      </p:sp>
      <p:grpSp>
        <p:nvGrpSpPr>
          <p:cNvPr id="27653" name="Group 13"/>
          <p:cNvGrpSpPr>
            <a:grpSpLocks/>
          </p:cNvGrpSpPr>
          <p:nvPr/>
        </p:nvGrpSpPr>
        <p:grpSpPr bwMode="auto">
          <a:xfrm>
            <a:off x="6372225" y="1773238"/>
            <a:ext cx="1385888" cy="1012825"/>
            <a:chOff x="4509008" y="5819663"/>
            <a:chExt cx="1387105" cy="1012726"/>
          </a:xfrm>
        </p:grpSpPr>
        <p:sp>
          <p:nvSpPr>
            <p:cNvPr id="27655" name="TextBox 10"/>
            <p:cNvSpPr txBox="1">
              <a:spLocks noChangeArrowheads="1"/>
            </p:cNvSpPr>
            <p:nvPr/>
          </p:nvSpPr>
          <p:spPr bwMode="auto">
            <a:xfrm>
              <a:off x="4725702" y="5819663"/>
              <a:ext cx="1170411" cy="10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1" hangingPunct="1">
                <a:lnSpc>
                  <a:spcPct val="130000"/>
                </a:lnSpc>
              </a:pPr>
              <a:r>
                <a:rPr lang="en-US" altLang="ko-KR" sz="2400" b="1">
                  <a:latin typeface="Arial Black" pitchFamily="34" charset="0"/>
                </a:rPr>
                <a:t>MACE</a:t>
              </a:r>
            </a:p>
            <a:p>
              <a:pPr eaLnBrk="1" latinLnBrk="1" hangingPunct="1">
                <a:lnSpc>
                  <a:spcPct val="130000"/>
                </a:lnSpc>
              </a:pPr>
              <a:r>
                <a:rPr lang="en-US" altLang="ko-KR" sz="2400" b="1">
                  <a:latin typeface="Arial Black" pitchFamily="34" charset="0"/>
                </a:rPr>
                <a:t>ISR</a:t>
              </a:r>
              <a:endParaRPr lang="ko-KR" altLang="en-US" sz="2400" b="1">
                <a:latin typeface="Arial Black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09008" y="5978397"/>
              <a:ext cx="216090" cy="28096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09008" y="6446664"/>
              <a:ext cx="216090" cy="2761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/>
            </a:p>
          </p:txBody>
        </p:sp>
      </p:grpSp>
      <p:sp>
        <p:nvSpPr>
          <p:cNvPr id="27654" name="TextBox 26"/>
          <p:cNvSpPr txBox="1">
            <a:spLocks noChangeArrowheads="1"/>
          </p:cNvSpPr>
          <p:nvPr/>
        </p:nvSpPr>
        <p:spPr bwMode="auto">
          <a:xfrm>
            <a:off x="3995738" y="1412875"/>
            <a:ext cx="15208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en-US" altLang="ko-KR" sz="2800" b="1" i="1">
                <a:solidFill>
                  <a:srgbClr val="0000FF"/>
                </a:solidFill>
                <a:latin typeface="Arial" pitchFamily="34" charset="0"/>
              </a:rPr>
              <a:t>P &lt; 0.01</a:t>
            </a:r>
          </a:p>
        </p:txBody>
      </p:sp>
      <p:sp>
        <p:nvSpPr>
          <p:cNvPr id="10" name="Rectangle 1"/>
          <p:cNvSpPr/>
          <p:nvPr/>
        </p:nvSpPr>
        <p:spPr>
          <a:xfrm>
            <a:off x="0" y="365703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4000" dirty="0">
                <a:ea typeface="Tahoma" pitchFamily="34" charset="0"/>
                <a:cs typeface="Tahoma" pitchFamily="34" charset="0"/>
              </a:rPr>
              <a:t>FFR after DES Predicts Adverse Events</a:t>
            </a:r>
            <a:endParaRPr lang="en-US" altLang="ko-KR" sz="4000" dirty="0">
              <a:ea typeface="굴림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1052" y="6550223"/>
            <a:ext cx="3560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/>
              <a:t>Nam CW  et </a:t>
            </a:r>
            <a:r>
              <a:rPr lang="en-US" altLang="ko-KR" sz="1400" i="1" dirty="0" err="1"/>
              <a:t>al,A</a:t>
            </a:r>
            <a:r>
              <a:rPr lang="en-US" altLang="ko-KR" sz="1400" i="1" dirty="0"/>
              <a:t> JC 2011:107(12):1783-6</a:t>
            </a:r>
            <a:endParaRPr lang="ko-KR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6496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Prognostic Value of Immediate post-PCI FFR with BMS and DES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454"/>
          <a:stretch/>
        </p:blipFill>
        <p:spPr>
          <a:xfrm>
            <a:off x="477739" y="2125267"/>
            <a:ext cx="8188523" cy="363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00713" y="5800446"/>
            <a:ext cx="29655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i="1" dirty="0"/>
              <a:t>Johnson NP, JACC 2014, 1641-1654</a:t>
            </a:r>
            <a:endParaRPr lang="ko-KR" altLang="en-US" sz="1350" i="1" dirty="0"/>
          </a:p>
        </p:txBody>
      </p:sp>
    </p:spTree>
    <p:extLst>
      <p:ext uri="{BB962C8B-B14F-4D97-AF65-F5344CB8AC3E}">
        <p14:creationId xmlns:p14="http://schemas.microsoft.com/office/powerpoint/2010/main" val="116935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 descr="C:\Users\med\Documents\post stent ivus ffr manuscript\figure\새 폴더\kM new20140117 perc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33" y="1600201"/>
            <a:ext cx="4940117" cy="488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87205" y="393360"/>
            <a:ext cx="793346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/>
              <a:t>High Post-DES FFR Related with Better   3 year TVF-Free Survival </a:t>
            </a:r>
            <a:endParaRPr lang="ko-KR" alt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9038" y="6550223"/>
            <a:ext cx="496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err="1">
                <a:solidFill>
                  <a:srgbClr val="002060"/>
                </a:solidFill>
              </a:rPr>
              <a:t>Doh</a:t>
            </a:r>
            <a:r>
              <a:rPr lang="en-US" altLang="ko-KR" sz="1400" b="1" i="1" dirty="0">
                <a:solidFill>
                  <a:srgbClr val="002060"/>
                </a:solidFill>
              </a:rPr>
              <a:t> JH et al, J Invasive </a:t>
            </a:r>
            <a:r>
              <a:rPr lang="en-US" altLang="ko-KR" sz="1400" b="1" i="1" dirty="0" err="1">
                <a:solidFill>
                  <a:srgbClr val="002060"/>
                </a:solidFill>
              </a:rPr>
              <a:t>Cardiol</a:t>
            </a:r>
            <a:r>
              <a:rPr lang="en-US" altLang="ko-KR" sz="1400" b="1" i="1" dirty="0">
                <a:solidFill>
                  <a:srgbClr val="002060"/>
                </a:solidFill>
              </a:rPr>
              <a:t>. 2015 Aug;27(8):346-51.</a:t>
            </a:r>
            <a:endParaRPr lang="ko-KR" altLang="en-US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2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Impact of post FFR on the prognosis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775932"/>
            <a:ext cx="7886700" cy="4351338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4" y="1775932"/>
            <a:ext cx="3430450" cy="270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48624"/>
          <a:stretch/>
        </p:blipFill>
        <p:spPr>
          <a:xfrm>
            <a:off x="6371524" y="1775932"/>
            <a:ext cx="2623387" cy="197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t="50740"/>
          <a:stretch/>
        </p:blipFill>
        <p:spPr>
          <a:xfrm>
            <a:off x="3720201" y="4231102"/>
            <a:ext cx="2564161" cy="187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b="52083"/>
          <a:stretch/>
        </p:blipFill>
        <p:spPr>
          <a:xfrm>
            <a:off x="3720200" y="1775931"/>
            <a:ext cx="2542161" cy="197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t="51025"/>
          <a:stretch/>
        </p:blipFill>
        <p:spPr>
          <a:xfrm>
            <a:off x="6381464" y="4231102"/>
            <a:ext cx="2623387" cy="1879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98574" y="3747094"/>
            <a:ext cx="103367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death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6382" y="6121471"/>
            <a:ext cx="103367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MVD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2022" y="3747094"/>
            <a:ext cx="16056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diffuse disease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98574" y="6144121"/>
            <a:ext cx="103367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TVR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8582" y="4476330"/>
            <a:ext cx="213266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MACE free survival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450188" y="6490803"/>
            <a:ext cx="278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/>
              <a:t>Agarwal et al, JACC </a:t>
            </a:r>
            <a:r>
              <a:rPr lang="en-US" altLang="ko-KR" i="1" dirty="0" err="1"/>
              <a:t>int</a:t>
            </a:r>
            <a:r>
              <a:rPr lang="en-US" altLang="ko-KR" i="1" dirty="0"/>
              <a:t> 2016</a:t>
            </a:r>
            <a:endParaRPr lang="ko-KR" altLang="en-US" i="1" dirty="0"/>
          </a:p>
        </p:txBody>
      </p:sp>
      <p:sp>
        <p:nvSpPr>
          <p:cNvPr id="15" name="직사각형 14"/>
          <p:cNvSpPr/>
          <p:nvPr/>
        </p:nvSpPr>
        <p:spPr>
          <a:xfrm>
            <a:off x="606772" y="5069599"/>
            <a:ext cx="2633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574 patients (664 lesions)</a:t>
            </a:r>
          </a:p>
          <a:p>
            <a:r>
              <a:rPr lang="en-US" altLang="ko-KR" dirty="0"/>
              <a:t>FU 31± 16 months.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6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Definition of PCI Success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9567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tx1"/>
                </a:solidFill>
              </a:rPr>
              <a:t>Angiographic success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R" dirty="0"/>
              <a:t>: &lt;20% DS with TIMI 3 flow after stent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tx1"/>
                </a:solidFill>
              </a:rPr>
              <a:t>Procedural success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R" dirty="0"/>
              <a:t>: angiographic success without in-hospital MACE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tx1"/>
                </a:solidFill>
              </a:rPr>
              <a:t>Clinical success</a:t>
            </a:r>
          </a:p>
          <a:p>
            <a:pPr marL="400050" lvl="1" indent="0">
              <a:lnSpc>
                <a:spcPct val="100000"/>
              </a:lnSpc>
              <a:buNone/>
            </a:pPr>
            <a:r>
              <a:rPr lang="en-US" altLang="ko-KR" dirty="0"/>
              <a:t>: procedural success with relief of symptom and sign of ischemia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3434" y="5817476"/>
            <a:ext cx="367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2001 AHA/ACC guidelines for PCI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6492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638" y="2305878"/>
            <a:ext cx="7886700" cy="135172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ko-KR" sz="4400" b="1" dirty="0"/>
              <a:t>Understanding low post-stent FFR </a:t>
            </a:r>
            <a:endParaRPr lang="ko-KR" altLang="en-US" sz="4400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134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Mechanism of low FFR after PCI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66" y="1825625"/>
            <a:ext cx="5296314" cy="481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6379680" y="6488668"/>
            <a:ext cx="268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 err="1"/>
              <a:t>Tonino</a:t>
            </a:r>
            <a:r>
              <a:rPr lang="en-US" altLang="ko-KR" i="1" dirty="0"/>
              <a:t> et al, JACC </a:t>
            </a:r>
            <a:r>
              <a:rPr lang="en-US" altLang="ko-KR" i="1" dirty="0" err="1"/>
              <a:t>int</a:t>
            </a:r>
            <a:r>
              <a:rPr lang="en-US" altLang="ko-KR" i="1" dirty="0"/>
              <a:t> 2016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60977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Distribution of Post-Stent FFR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2076003"/>
            <a:ext cx="7886700" cy="4351338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4" name="Picture 2" descr="C:\Users\med\Documents\post stent ivus ffr manuscript\figure\새 폴더\distributio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54" y="1969473"/>
            <a:ext cx="4460923" cy="4409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/>
          <p:cNvCxnSpPr/>
          <p:nvPr/>
        </p:nvCxnSpPr>
        <p:spPr>
          <a:xfrm flipH="1">
            <a:off x="6864100" y="2012147"/>
            <a:ext cx="2722" cy="37246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6864100" y="2194709"/>
            <a:ext cx="16846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18555" y="1838275"/>
            <a:ext cx="161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86/115(74.7%)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1354" y="6533871"/>
            <a:ext cx="44730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i="1" dirty="0" err="1">
                <a:solidFill>
                  <a:srgbClr val="002060"/>
                </a:solidFill>
              </a:rPr>
              <a:t>Doh</a:t>
            </a:r>
            <a:r>
              <a:rPr lang="en-US" altLang="ko-KR" sz="1050" b="1" i="1" dirty="0">
                <a:solidFill>
                  <a:srgbClr val="002060"/>
                </a:solidFill>
              </a:rPr>
              <a:t> JH et al, J Invasive Cardiology 2015 2015 Aug;27(8):346-51.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23" y="1941067"/>
            <a:ext cx="4083521" cy="438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0841" y="6533871"/>
            <a:ext cx="44730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i="1" dirty="0">
                <a:solidFill>
                  <a:srgbClr val="002060"/>
                </a:solidFill>
              </a:rPr>
              <a:t>Matsuo A et al, </a:t>
            </a:r>
            <a:r>
              <a:rPr lang="en-US" altLang="ko-KR" sz="1050" b="1" i="1" dirty="0" err="1">
                <a:solidFill>
                  <a:srgbClr val="002060"/>
                </a:solidFill>
              </a:rPr>
              <a:t>Cardiovasc</a:t>
            </a:r>
            <a:r>
              <a:rPr lang="en-US" altLang="ko-KR" sz="1050" b="1" i="1" dirty="0">
                <a:solidFill>
                  <a:srgbClr val="002060"/>
                </a:solidFill>
              </a:rPr>
              <a:t> </a:t>
            </a:r>
            <a:r>
              <a:rPr lang="en-US" altLang="ko-KR" sz="1050" b="1" i="1" dirty="0" err="1">
                <a:solidFill>
                  <a:srgbClr val="002060"/>
                </a:solidFill>
              </a:rPr>
              <a:t>Interv</a:t>
            </a:r>
            <a:r>
              <a:rPr lang="en-US" altLang="ko-KR" sz="1050" b="1" i="1" dirty="0">
                <a:solidFill>
                  <a:srgbClr val="002060"/>
                </a:solidFill>
              </a:rPr>
              <a:t> and </a:t>
            </a:r>
            <a:r>
              <a:rPr lang="en-US" altLang="ko-KR" sz="1050" b="1" i="1" dirty="0" err="1">
                <a:solidFill>
                  <a:srgbClr val="002060"/>
                </a:solidFill>
              </a:rPr>
              <a:t>Ther</a:t>
            </a:r>
            <a:r>
              <a:rPr lang="en-US" altLang="ko-KR" sz="1050" b="1" i="1" dirty="0">
                <a:solidFill>
                  <a:srgbClr val="002060"/>
                </a:solidFill>
              </a:rPr>
              <a:t> 2012.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2830669" y="1987568"/>
            <a:ext cx="1021" cy="3749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2827947" y="2170130"/>
            <a:ext cx="16846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82402" y="1813696"/>
            <a:ext cx="161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27/42(39.1%)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0314" y="1404253"/>
            <a:ext cx="5148241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Prevalence Low post-stent FFR: 25-60%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22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Distribution of residual pressure gradient after PCI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36" y="1825625"/>
            <a:ext cx="6519801" cy="440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42763" y="6371070"/>
            <a:ext cx="44730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i="1" dirty="0">
                <a:solidFill>
                  <a:srgbClr val="002060"/>
                </a:solidFill>
              </a:rPr>
              <a:t>Matsuo A et al, </a:t>
            </a:r>
            <a:r>
              <a:rPr lang="en-US" altLang="ko-KR" sz="1050" b="1" i="1" dirty="0" err="1">
                <a:solidFill>
                  <a:srgbClr val="002060"/>
                </a:solidFill>
              </a:rPr>
              <a:t>Cardiovasc</a:t>
            </a:r>
            <a:r>
              <a:rPr lang="en-US" altLang="ko-KR" sz="1050" b="1" i="1" dirty="0">
                <a:solidFill>
                  <a:srgbClr val="002060"/>
                </a:solidFill>
              </a:rPr>
              <a:t> </a:t>
            </a:r>
            <a:r>
              <a:rPr lang="en-US" altLang="ko-KR" sz="1050" b="1" i="1" dirty="0" err="1">
                <a:solidFill>
                  <a:srgbClr val="002060"/>
                </a:solidFill>
              </a:rPr>
              <a:t>Interv</a:t>
            </a:r>
            <a:r>
              <a:rPr lang="en-US" altLang="ko-KR" sz="1050" b="1" i="1" dirty="0">
                <a:solidFill>
                  <a:srgbClr val="002060"/>
                </a:solidFill>
              </a:rPr>
              <a:t> and </a:t>
            </a:r>
            <a:r>
              <a:rPr lang="en-US" altLang="ko-KR" sz="1050" b="1" i="1" dirty="0" err="1">
                <a:solidFill>
                  <a:srgbClr val="002060"/>
                </a:solidFill>
              </a:rPr>
              <a:t>Ther</a:t>
            </a:r>
            <a:r>
              <a:rPr lang="en-US" altLang="ko-KR" sz="1050" b="1" i="1" dirty="0">
                <a:solidFill>
                  <a:srgbClr val="002060"/>
                </a:solidFill>
              </a:rPr>
              <a:t> 2012.</a:t>
            </a:r>
          </a:p>
        </p:txBody>
      </p:sp>
    </p:spTree>
    <p:extLst>
      <p:ext uri="{BB962C8B-B14F-4D97-AF65-F5344CB8AC3E}">
        <p14:creationId xmlns:p14="http://schemas.microsoft.com/office/powerpoint/2010/main" val="3225457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3200" dirty="0"/>
              <a:t>Post-stent FFR can provide information about hidden anatomic problem such as dissection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2" y="1825625"/>
            <a:ext cx="7882392" cy="4683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3106" y="6557429"/>
            <a:ext cx="44730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i="1" dirty="0">
                <a:solidFill>
                  <a:srgbClr val="002060"/>
                </a:solidFill>
              </a:rPr>
              <a:t>Chung JH, shin ES et al,  International  Journal of cardiology 185 (2015) 29–33</a:t>
            </a:r>
          </a:p>
        </p:txBody>
      </p:sp>
    </p:spTree>
    <p:extLst>
      <p:ext uri="{BB962C8B-B14F-4D97-AF65-F5344CB8AC3E}">
        <p14:creationId xmlns:p14="http://schemas.microsoft.com/office/powerpoint/2010/main" val="312108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Post-stent FFR can provide information about hidden anatomic problem such as dissection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27" y="2441121"/>
            <a:ext cx="8797001" cy="349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53106" y="6557429"/>
            <a:ext cx="44730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i="1" dirty="0">
                <a:solidFill>
                  <a:srgbClr val="002060"/>
                </a:solidFill>
              </a:rPr>
              <a:t>Chung JH, shin ES et al,  International  Journal of cardiology 185 (2015) 29–33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39486" y="5421086"/>
            <a:ext cx="8403771" cy="40277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5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/>
              <a:t>Low FFR or residual gradient after apparently successful stenting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2292350"/>
            <a:ext cx="7886700" cy="347027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ko-KR" sz="4000" dirty="0"/>
              <a:t>Focal problem in- or </a:t>
            </a:r>
            <a:r>
              <a:rPr lang="en-US" altLang="ko-KR" sz="4000" dirty="0" err="1"/>
              <a:t>peri</a:t>
            </a:r>
            <a:r>
              <a:rPr lang="en-US" altLang="ko-KR" sz="4000" dirty="0"/>
              <a:t>-stent</a:t>
            </a:r>
          </a:p>
          <a:p>
            <a:r>
              <a:rPr lang="en-US" altLang="ko-KR" sz="4000" dirty="0"/>
              <a:t>Presence of diffuse disease</a:t>
            </a:r>
          </a:p>
          <a:p>
            <a:pPr marL="0" indent="0">
              <a:buNone/>
            </a:pPr>
            <a:endParaRPr lang="en-US" altLang="ko-KR" sz="4000" dirty="0"/>
          </a:p>
          <a:p>
            <a:pPr marL="0" indent="0">
              <a:buNone/>
            </a:pPr>
            <a:r>
              <a:rPr lang="en-US" altLang="ko-KR" sz="4000" dirty="0">
                <a:sym typeface="Wingdings" panose="05000000000000000000" pitchFamily="2" charset="2"/>
              </a:rPr>
              <a:t></a:t>
            </a:r>
            <a:r>
              <a:rPr lang="en-US" altLang="ko-KR" sz="4000" dirty="0"/>
              <a:t>FFR hyperemic pullback recording can discriminate the reason.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3568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Impact of additional intervention on physiologic gain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6000" r="11778" b="55879"/>
          <a:stretch/>
        </p:blipFill>
        <p:spPr>
          <a:xfrm>
            <a:off x="268357" y="1825626"/>
            <a:ext cx="4227292" cy="300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847" t="49116"/>
          <a:stretch/>
        </p:blipFill>
        <p:spPr>
          <a:xfrm>
            <a:off x="4701207" y="1865382"/>
            <a:ext cx="4185831" cy="296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5450188" y="6490803"/>
            <a:ext cx="278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/>
              <a:t>Agarwal et al, JACC </a:t>
            </a:r>
            <a:r>
              <a:rPr lang="en-US" altLang="ko-KR" i="1" dirty="0" err="1"/>
              <a:t>int</a:t>
            </a:r>
            <a:r>
              <a:rPr lang="en-US" altLang="ko-KR" i="1" dirty="0"/>
              <a:t> 2016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752855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ko-KR" dirty="0"/>
              <a:t>FFR for SB pullback after stenting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56" y="1769673"/>
            <a:ext cx="4198076" cy="4412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5" y="2624692"/>
            <a:ext cx="4505181" cy="29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6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Post PCI FFR for LAD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24" y="1526623"/>
            <a:ext cx="4606282" cy="484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23" y="2645130"/>
            <a:ext cx="3954664" cy="26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638" y="1894114"/>
            <a:ext cx="7886700" cy="17634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400" b="1" dirty="0"/>
              <a:t>Angiographic Gain Warrant Anatomic Stent Lumen Optimization Related Better Clinical Outcome?</a:t>
            </a:r>
            <a:endParaRPr lang="ko-KR" altLang="en-US" sz="4400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560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638" y="2305878"/>
            <a:ext cx="7886700" cy="135172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ko-KR" sz="4400" b="1" dirty="0"/>
              <a:t>Physiologic stent optimization can help our practice?</a:t>
            </a:r>
            <a:endParaRPr lang="ko-KR" altLang="en-US" sz="4400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439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Pressure wire can be used as a primary guidewire  before-, during-, and post PCI.</a:t>
            </a:r>
          </a:p>
          <a:p>
            <a:r>
              <a:rPr lang="en-US" altLang="ko-KR" dirty="0"/>
              <a:t>After angiographic successful stenting, hyperemic pullback FFR recording can provide very useful information on physiologic stent optimization.</a:t>
            </a:r>
          </a:p>
          <a:p>
            <a:r>
              <a:rPr lang="en-US" altLang="ko-KR" dirty="0"/>
              <a:t>In patient treated by DES, post-stent FFR ≥0.86-0.90 could offer physiologic cut-off value for prediction of TVF-free survival.</a:t>
            </a:r>
          </a:p>
          <a:p>
            <a:r>
              <a:rPr lang="en-US" altLang="ko-KR" dirty="0"/>
              <a:t>post-stent FFR ≥0.89 was relevant to IVUS MSA ≥5.4mm</a:t>
            </a:r>
            <a:r>
              <a:rPr lang="en-US" altLang="ko-KR" baseline="30000" dirty="0"/>
              <a:t>2</a:t>
            </a:r>
            <a:r>
              <a:rPr lang="en-US" altLang="ko-KR" dirty="0"/>
              <a:t> in terms of physiologic and anatomic parameters of optimal stent deployment. 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241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58284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dirty="0"/>
              <a:t>Role of post-stent FFR on physiologic stent optimization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2043340"/>
            <a:ext cx="7886700" cy="4351338"/>
          </a:xfrm>
        </p:spPr>
        <p:txBody>
          <a:bodyPr/>
          <a:lstStyle/>
          <a:p>
            <a:r>
              <a:rPr lang="en-US" altLang="ko-KR" dirty="0"/>
              <a:t>FFR post PCI is useful to detect residual lesions or diffuse disease </a:t>
            </a:r>
          </a:p>
          <a:p>
            <a:r>
              <a:rPr lang="en-US" altLang="ko-KR" dirty="0"/>
              <a:t>FFR post PCI can prevent unnecessary repeat procedures as well as correct improper </a:t>
            </a:r>
            <a:r>
              <a:rPr lang="en-US" altLang="ko-KR" dirty="0" err="1"/>
              <a:t>peri</a:t>
            </a:r>
            <a:r>
              <a:rPr lang="en-US" altLang="ko-KR" dirty="0"/>
              <a:t>-stent problem.</a:t>
            </a:r>
          </a:p>
          <a:p>
            <a:r>
              <a:rPr lang="en-US" altLang="ko-KR" dirty="0"/>
              <a:t>Post-stent FFR offer prognostic value as well as pre-intervention FFR in patient treated by DES.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38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-132" r="132" b="3072"/>
          <a:stretch/>
        </p:blipFill>
        <p:spPr>
          <a:xfrm>
            <a:off x="481107" y="619542"/>
            <a:ext cx="8428717" cy="59649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707572" y="887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ko-KR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0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3821"/>
            <a:ext cx="8229600" cy="1441803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b="1" dirty="0"/>
              <a:t>Angiographic gain is not enough!</a:t>
            </a:r>
            <a:br>
              <a:rPr lang="en-US" altLang="ko-KR" sz="3200" b="1" dirty="0"/>
            </a:br>
            <a:r>
              <a:rPr lang="en-US" altLang="ko-KR" sz="3200" b="1" dirty="0"/>
              <a:t>IVUS-guided stent</a:t>
            </a:r>
            <a:r>
              <a:rPr lang="en-US" altLang="ko-KR" sz="3200" dirty="0"/>
              <a:t> </a:t>
            </a:r>
            <a:r>
              <a:rPr lang="en-US" altLang="ko-KR" sz="3200" b="1" dirty="0"/>
              <a:t>optimization warrants better clinical outcome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ADAPT-DES study                   IVUS-XPL study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 r="5197"/>
          <a:stretch/>
        </p:blipFill>
        <p:spPr bwMode="auto">
          <a:xfrm>
            <a:off x="229376" y="2496402"/>
            <a:ext cx="4299971" cy="267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589" y="5232441"/>
            <a:ext cx="43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err="1"/>
              <a:t>Witzenbichler</a:t>
            </a:r>
            <a:r>
              <a:rPr lang="en-US" altLang="ko-KR" sz="1400" b="1" i="1" dirty="0"/>
              <a:t> et al, Circulation. 2014;129:463-470</a:t>
            </a:r>
            <a:endParaRPr lang="ko-KR" altLang="en-US" sz="1400" b="1" i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8573" t="19955" r="50363" b="18452"/>
          <a:stretch/>
        </p:blipFill>
        <p:spPr>
          <a:xfrm>
            <a:off x="4680977" y="2496402"/>
            <a:ext cx="4171891" cy="267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428587" y="3473741"/>
            <a:ext cx="65287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2.9%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428587" y="2709574"/>
            <a:ext cx="65287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5.8%</a:t>
            </a:r>
            <a:endParaRPr lang="ko-KR" altLang="en-US" sz="16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l="1" t="57803" r="49514" b="31391"/>
          <a:stretch/>
        </p:blipFill>
        <p:spPr>
          <a:xfrm>
            <a:off x="3656859" y="5802092"/>
            <a:ext cx="5487141" cy="40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045226" y="3758296"/>
            <a:ext cx="652879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3.1%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5226" y="3311742"/>
            <a:ext cx="652879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4.7%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0080" y="6279087"/>
            <a:ext cx="43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/>
              <a:t>Hong SJ et al, JAMA 2015. 314(20):2155-2163</a:t>
            </a:r>
            <a:endParaRPr lang="ko-KR" altLang="en-US" sz="14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70080" y="5183019"/>
            <a:ext cx="43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/>
              <a:t>Hong SJ et al, JAMA 2015. 314(20):2155-2163</a:t>
            </a:r>
            <a:endParaRPr lang="ko-KR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05801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638" y="1828800"/>
            <a:ext cx="7886700" cy="182880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ko-KR" sz="4400" b="1" dirty="0"/>
              <a:t>Angiographic and IVUS Gain Warrant Optimal Physiologic Gain after Stent Implantation?</a:t>
            </a:r>
            <a:endParaRPr lang="ko-KR" altLang="en-US" sz="4400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63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Physiologic gains of PCI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297644"/>
            <a:ext cx="7886700" cy="3651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ko-KR" sz="2400" dirty="0"/>
              <a:t>Average percent changes in </a:t>
            </a:r>
            <a:r>
              <a:rPr lang="en-US" altLang="ko-KR" sz="2400" dirty="0" err="1"/>
              <a:t>Pd</a:t>
            </a:r>
            <a:r>
              <a:rPr lang="en-US" altLang="ko-KR" sz="2400" dirty="0"/>
              <a:t>/Pa, </a:t>
            </a:r>
            <a:r>
              <a:rPr lang="en-US" altLang="ko-KR" sz="2400" dirty="0" err="1"/>
              <a:t>iFR</a:t>
            </a:r>
            <a:r>
              <a:rPr lang="en-US" altLang="ko-KR" sz="2400" dirty="0"/>
              <a:t> and FFR after PCI 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t="12100"/>
          <a:stretch/>
        </p:blipFill>
        <p:spPr>
          <a:xfrm>
            <a:off x="1153748" y="1671985"/>
            <a:ext cx="6890479" cy="479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86300" y="6488668"/>
            <a:ext cx="578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err="1"/>
              <a:t>Nijjer</a:t>
            </a:r>
            <a:r>
              <a:rPr lang="en-US" altLang="ko-KR" i="1" dirty="0"/>
              <a:t>  SS et al, Heart 2013;99:1740–1748</a:t>
            </a:r>
            <a:endParaRPr lang="ko-KR" altLang="en-US" i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097745" y="3735733"/>
            <a:ext cx="4635154" cy="622374"/>
            <a:chOff x="3097745" y="3735733"/>
            <a:chExt cx="4635154" cy="622374"/>
          </a:xfrm>
        </p:grpSpPr>
        <p:sp>
          <p:nvSpPr>
            <p:cNvPr id="7" name="오른쪽 화살표 6"/>
            <p:cNvSpPr/>
            <p:nvPr/>
          </p:nvSpPr>
          <p:spPr>
            <a:xfrm rot="19834620">
              <a:off x="3097745" y="3735733"/>
              <a:ext cx="4635154" cy="6223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 rot="19877339">
              <a:off x="3816624" y="3896140"/>
              <a:ext cx="3170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Physiologic gain after PCI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74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5638" y="2305878"/>
            <a:ext cx="7886700" cy="135172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ko-KR" sz="4400" b="1" dirty="0"/>
              <a:t>Do we need to assess physiologic stent optimization?</a:t>
            </a:r>
            <a:endParaRPr lang="ko-KR" altLang="en-US" sz="4400" b="1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71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101602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ko-KR" sz="3600" dirty="0"/>
              <a:t>Correlation Between Post-stent FFR and angiographic/IVUS parameters</a:t>
            </a:r>
            <a:endParaRPr lang="ko-KR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19038" y="6550223"/>
            <a:ext cx="496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err="1">
                <a:solidFill>
                  <a:srgbClr val="002060"/>
                </a:solidFill>
              </a:rPr>
              <a:t>Doh</a:t>
            </a:r>
            <a:r>
              <a:rPr lang="en-US" altLang="ko-KR" sz="1400" b="1" i="1" dirty="0">
                <a:solidFill>
                  <a:srgbClr val="002060"/>
                </a:solidFill>
              </a:rPr>
              <a:t> JH et al, J Invasive </a:t>
            </a:r>
            <a:r>
              <a:rPr lang="en-US" altLang="ko-KR" sz="1400" b="1" i="1" dirty="0" err="1">
                <a:solidFill>
                  <a:srgbClr val="002060"/>
                </a:solidFill>
              </a:rPr>
              <a:t>Cardiol</a:t>
            </a:r>
            <a:r>
              <a:rPr lang="en-US" altLang="ko-KR" sz="1400" b="1" i="1" dirty="0">
                <a:solidFill>
                  <a:srgbClr val="002060"/>
                </a:solidFill>
              </a:rPr>
              <a:t>. 2015 Aug;27(8):346-51.</a:t>
            </a:r>
            <a:endParaRPr lang="ko-KR" altLang="en-US" sz="1400" b="1" i="1" dirty="0">
              <a:solidFill>
                <a:srgbClr val="002060"/>
              </a:solidFill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7081"/>
          <a:stretch/>
        </p:blipFill>
        <p:spPr>
          <a:xfrm>
            <a:off x="628650" y="3218593"/>
            <a:ext cx="7886700" cy="156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t="3337" b="91072"/>
          <a:stretch/>
        </p:blipFill>
        <p:spPr>
          <a:xfrm>
            <a:off x="623336" y="2869802"/>
            <a:ext cx="7892013" cy="38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모서리가 둥근 직사각형 3"/>
          <p:cNvSpPr/>
          <p:nvPr/>
        </p:nvSpPr>
        <p:spPr>
          <a:xfrm>
            <a:off x="623336" y="4442791"/>
            <a:ext cx="7892013" cy="3021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42037" y="4825009"/>
            <a:ext cx="43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/>
              <a:t>Hong SJ et al, JAMA 2015. 314(20):2155-2163</a:t>
            </a:r>
            <a:endParaRPr lang="ko-KR" altLang="en-US" sz="1400" b="1" i="1" dirty="0"/>
          </a:p>
        </p:txBody>
      </p:sp>
      <p:pic>
        <p:nvPicPr>
          <p:cNvPr id="14" name="Picture 2" descr="C:\Users\med\Documents\post stent ivus ffr manuscript\figure\correlation_rsff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75" y="1558865"/>
            <a:ext cx="5049850" cy="499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101602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ko-KR" sz="3600" dirty="0"/>
              <a:t>Correlation Between Post-stent FFR and angiographic/IVUS parameters</a:t>
            </a:r>
            <a:endParaRPr lang="ko-KR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19038" y="6550223"/>
            <a:ext cx="496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err="1">
                <a:solidFill>
                  <a:srgbClr val="002060"/>
                </a:solidFill>
              </a:rPr>
              <a:t>Doh</a:t>
            </a:r>
            <a:r>
              <a:rPr lang="en-US" altLang="ko-KR" sz="1400" b="1" i="1" dirty="0">
                <a:solidFill>
                  <a:srgbClr val="002060"/>
                </a:solidFill>
              </a:rPr>
              <a:t> JH et al, J Invasive </a:t>
            </a:r>
            <a:r>
              <a:rPr lang="en-US" altLang="ko-KR" sz="1400" b="1" i="1" dirty="0" err="1">
                <a:solidFill>
                  <a:srgbClr val="002060"/>
                </a:solidFill>
              </a:rPr>
              <a:t>Cardiol</a:t>
            </a:r>
            <a:r>
              <a:rPr lang="en-US" altLang="ko-KR" sz="1400" b="1" i="1" dirty="0">
                <a:solidFill>
                  <a:srgbClr val="002060"/>
                </a:solidFill>
              </a:rPr>
              <a:t>. 2015 Aug;27(8):346-51.</a:t>
            </a:r>
            <a:endParaRPr lang="ko-KR" altLang="en-US" sz="1400" b="1" i="1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med\Documents\post stent ivus ffr manuscript\figure\correlation_rsff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87" y="1871717"/>
            <a:ext cx="4452270" cy="440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ed\Documents\post stent ivus ffr manuscript\figure\correlation_Msaff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871165"/>
            <a:ext cx="4452817" cy="440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25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절묘한 입체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14903</TotalTime>
  <Words>846</Words>
  <Application>Microsoft Office PowerPoint</Application>
  <PresentationFormat>화면 슬라이드 쇼(4:3)</PresentationFormat>
  <Paragraphs>116</Paragraphs>
  <Slides>33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5" baseType="lpstr">
      <vt:lpstr>굴림</vt:lpstr>
      <vt:lpstr>맑은 고딕</vt:lpstr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Wingdings</vt:lpstr>
      <vt:lpstr>Office 테마</vt:lpstr>
      <vt:lpstr>Chart</vt:lpstr>
      <vt:lpstr>Clinical Usefulness of Post-Stenting FFR</vt:lpstr>
      <vt:lpstr>Definition of PCI Success</vt:lpstr>
      <vt:lpstr>Angiographic Gain Warrant Anatomic Stent Lumen Optimization Related Better Clinical Outcome?</vt:lpstr>
      <vt:lpstr>Angiographic gain is not enough! IVUS-guided stent optimization warrants better clinical outcome</vt:lpstr>
      <vt:lpstr>Angiographic and IVUS Gain Warrant Optimal Physiologic Gain after Stent Implantation?</vt:lpstr>
      <vt:lpstr>Physiologic gains of PCI</vt:lpstr>
      <vt:lpstr>Do we need to assess physiologic stent optimization?</vt:lpstr>
      <vt:lpstr>Correlation Between Post-stent FFR and angiographic/IVUS parameters</vt:lpstr>
      <vt:lpstr>Correlation Between Post-stent FFR and angiographic/IVUS parameters</vt:lpstr>
      <vt:lpstr>IVUS-guided stent optimization warrants better clinical outcome</vt:lpstr>
      <vt:lpstr>IVUS stent lumen CSA Criteria Predict Future MACE after DES  </vt:lpstr>
      <vt:lpstr>PowerPoint 프레젠테이션</vt:lpstr>
      <vt:lpstr>Clinical Usefulness of post-stent FFR</vt:lpstr>
      <vt:lpstr>Post Stent FFR registry (n=750) in BMS</vt:lpstr>
      <vt:lpstr>PowerPoint 프레젠테이션</vt:lpstr>
      <vt:lpstr>PowerPoint 프레젠테이션</vt:lpstr>
      <vt:lpstr>Prognostic Value of Immediate post-PCI FFR with BMS and DES</vt:lpstr>
      <vt:lpstr>PowerPoint 프레젠테이션</vt:lpstr>
      <vt:lpstr>Impact of post FFR on the prognosis </vt:lpstr>
      <vt:lpstr>Understanding low post-stent FFR </vt:lpstr>
      <vt:lpstr>Mechanism of low FFR after PCI</vt:lpstr>
      <vt:lpstr>Distribution of Post-Stent FFR</vt:lpstr>
      <vt:lpstr>Distribution of residual pressure gradient after PCI</vt:lpstr>
      <vt:lpstr>Post-stent FFR can provide information about hidden anatomic problem such as dissection</vt:lpstr>
      <vt:lpstr>Post-stent FFR can provide information about hidden anatomic problem such as dissection</vt:lpstr>
      <vt:lpstr>Low FFR or residual gradient after apparently successful stenting</vt:lpstr>
      <vt:lpstr>Impact of additional intervention on physiologic gain</vt:lpstr>
      <vt:lpstr>FFR for SB pullback after stenting</vt:lpstr>
      <vt:lpstr>Post PCI FFR for LAD</vt:lpstr>
      <vt:lpstr>Physiologic stent optimization can help our practice?</vt:lpstr>
      <vt:lpstr>Summary </vt:lpstr>
      <vt:lpstr>Role of post-stent FFR on physiologic stent optimization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FFR to Improve Outcomes: FAME 2 &amp; FAMOUS-NSTEMI</dc:title>
  <dc:creator>도준형</dc:creator>
  <cp:lastModifiedBy>도준형</cp:lastModifiedBy>
  <cp:revision>192</cp:revision>
  <dcterms:created xsi:type="dcterms:W3CDTF">2014-12-15T18:45:23Z</dcterms:created>
  <dcterms:modified xsi:type="dcterms:W3CDTF">2016-12-09T23:27:53Z</dcterms:modified>
</cp:coreProperties>
</file>