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8" r:id="rId2"/>
    <p:sldMasterId id="2147483739" r:id="rId3"/>
  </p:sldMasterIdLst>
  <p:notesMasterIdLst>
    <p:notesMasterId r:id="rId28"/>
  </p:notesMasterIdLst>
  <p:sldIdLst>
    <p:sldId id="435" r:id="rId4"/>
    <p:sldId id="858" r:id="rId5"/>
    <p:sldId id="764" r:id="rId6"/>
    <p:sldId id="827" r:id="rId7"/>
    <p:sldId id="808" r:id="rId8"/>
    <p:sldId id="841" r:id="rId9"/>
    <p:sldId id="842" r:id="rId10"/>
    <p:sldId id="849" r:id="rId11"/>
    <p:sldId id="844" r:id="rId12"/>
    <p:sldId id="850" r:id="rId13"/>
    <p:sldId id="843" r:id="rId14"/>
    <p:sldId id="838" r:id="rId15"/>
    <p:sldId id="810" r:id="rId16"/>
    <p:sldId id="856" r:id="rId17"/>
    <p:sldId id="848" r:id="rId18"/>
    <p:sldId id="839" r:id="rId19"/>
    <p:sldId id="840" r:id="rId20"/>
    <p:sldId id="851" r:id="rId21"/>
    <p:sldId id="857" r:id="rId22"/>
    <p:sldId id="832" r:id="rId23"/>
    <p:sldId id="855" r:id="rId24"/>
    <p:sldId id="854" r:id="rId25"/>
    <p:sldId id="852" r:id="rId26"/>
    <p:sldId id="853" r:id="rId27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33CC"/>
    <a:srgbClr val="A22E84"/>
    <a:srgbClr val="A6A6A6"/>
    <a:srgbClr val="FFFFFF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53" autoAdjust="0"/>
    <p:restoredTop sz="93875" autoAdjust="0"/>
  </p:normalViewPr>
  <p:slideViewPr>
    <p:cSldViewPr>
      <p:cViewPr varScale="1">
        <p:scale>
          <a:sx n="64" d="100"/>
          <a:sy n="64" d="100"/>
        </p:scale>
        <p:origin x="12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A873-4BA3-42BF-99F3-F33E207635E7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11C8-FF36-4C04-AAD3-0E5BF3C15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9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E2A16-EE81-40D8-A2CC-0F07DDF46AE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6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9747-004C-4237-8CA3-109BA667F935}" type="slidenum">
              <a:rPr lang="ko-KR" altLang="en-US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86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ko-KR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Intravascular ultrasound </a:t>
            </a:r>
            <a:r>
              <a:rPr lang="en-US" altLang="ko-KR">
                <a:ea typeface="굴림" pitchFamily="34" charset="-127"/>
              </a:rPr>
              <a:t>can visualize coronary lumen and artery wall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ko-KR">
                <a:ea typeface="굴림" pitchFamily="34" charset="-127"/>
              </a:rPr>
              <a:t> IVUS is </a:t>
            </a:r>
            <a:r>
              <a:rPr lang="en-US" altLang="ko-KR" u="sng">
                <a:ea typeface="굴림" pitchFamily="34" charset="-127"/>
              </a:rPr>
              <a:t>simple</a:t>
            </a:r>
            <a:r>
              <a:rPr lang="en-US" altLang="ko-KR">
                <a:ea typeface="굴림" pitchFamily="34" charset="-127"/>
              </a:rPr>
              <a:t> to perform, and its use is associated with very </a:t>
            </a:r>
            <a:r>
              <a:rPr lang="en-US" altLang="ko-KR" u="sng">
                <a:ea typeface="굴림" pitchFamily="34" charset="-127"/>
              </a:rPr>
              <a:t>low complication</a:t>
            </a:r>
            <a:r>
              <a:rPr lang="en-US" altLang="ko-KR">
                <a:ea typeface="굴림" pitchFamily="34" charset="-127"/>
              </a:rPr>
              <a:t> rates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ko-KR">
                <a:ea typeface="굴림" pitchFamily="34" charset="-127"/>
              </a:rPr>
              <a:t> However, </a:t>
            </a:r>
            <a:r>
              <a:rPr lang="en-US" altLang="ko-KR">
                <a:solidFill>
                  <a:srgbClr val="000000"/>
                </a:solidFill>
              </a:rPr>
              <a:t>IVUS might overestimate real functional significance of the coronary lesion during PCI</a:t>
            </a:r>
            <a:endParaRPr lang="en-US" altLang="ko-KR" u="sng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58F10B-1762-4D5C-8219-933E1112F44A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8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9747-004C-4237-8CA3-109BA667F935}" type="slidenum">
              <a:rPr lang="ko-KR" altLang="en-US"/>
              <a:pPr>
                <a:defRPr/>
              </a:pPr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38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E2A16-EE81-40D8-A2CC-0F07DDF46AE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12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8EB04-41E4-4990-BB52-BD69F0AEE70C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09B5F-256D-492C-89C0-1F3B37F3C362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68045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CA87-062B-4261-BF2A-7E62F7B0719B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5972A-9465-458D-B2FB-7622885A0B0E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32126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9C7F8-E6F1-4140-B7CE-48695065F587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50D09-3C84-4B2C-97C8-E2CA275A83D3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9570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그림1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rcRect l="9763" t="6641"/>
          <a:stretch>
            <a:fillRect/>
          </a:stretch>
        </p:blipFill>
        <p:spPr bwMode="auto">
          <a:xfrm>
            <a:off x="0" y="0"/>
            <a:ext cx="9144000" cy="6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9" descr="로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0800"/>
            <a:ext cx="2733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3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38313"/>
            <a:ext cx="7772400" cy="46624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0358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noProof="0"/>
              <a:t>차트를 추가하려면 아이콘을 클릭하십시오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prstClr val="black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A7A2953-8C3B-45E1-9D78-82FED74C7E16}" type="datetimeFigureOut">
              <a:rPr lang="ko-KR" altLang="en-US"/>
              <a:pPr>
                <a:defRPr/>
              </a:pPr>
              <a:t>2016-12-10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8318-DEE2-407A-B98B-B3285FB421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92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763AE2-822A-4783-B39C-40F2CF89A1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36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4069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4400"/>
            <a:ext cx="40909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213" y="914400"/>
            <a:ext cx="4090987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80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40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2370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9DED2-96A8-4C88-B27C-0901F8AA22F9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16097-5307-4A66-9C47-3F2B123C222D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107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88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85063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2033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05741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9423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3429000"/>
            <a:ext cx="9144000" cy="3429000"/>
            <a:chOff x="0" y="3429000"/>
            <a:chExt cx="9144000" cy="34290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3429000"/>
              <a:ext cx="9144000" cy="3429000"/>
            </a:xfrm>
            <a:prstGeom prst="rect">
              <a:avLst/>
            </a:prstGeom>
            <a:gradFill rotWithShape="1">
              <a:gsLst>
                <a:gs pos="0">
                  <a:srgbClr val="A4A6A4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0"/>
              <a:endParaRPr lang="en-US">
                <a:solidFill>
                  <a:srgbClr val="404040"/>
                </a:solidFill>
              </a:endParaRPr>
            </a:p>
          </p:txBody>
        </p:sp>
        <p:pic>
          <p:nvPicPr>
            <p:cNvPr id="6" name="Picture 8" descr="SJM_Logo_No Tag_CMYK_Lig#E5D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360" y="4919472"/>
              <a:ext cx="2844802" cy="59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457200"/>
            <a:ext cx="8105775" cy="1905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47925"/>
            <a:ext cx="8077200" cy="457200"/>
          </a:xfrm>
        </p:spPr>
        <p:txBody>
          <a:bodyPr/>
          <a:lstStyle>
            <a:lvl1pPr marL="0" indent="0">
              <a:buFont typeface="Wingdings" pitchFamily="-108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4299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3429000"/>
            <a:ext cx="9144000" cy="3429000"/>
            <a:chOff x="0" y="3429000"/>
            <a:chExt cx="9144000" cy="3429000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3429000"/>
              <a:ext cx="9144000" cy="3429000"/>
            </a:xfrm>
            <a:prstGeom prst="rect">
              <a:avLst/>
            </a:prstGeom>
            <a:gradFill rotWithShape="1">
              <a:gsLst>
                <a:gs pos="0">
                  <a:srgbClr val="A4A6A4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3C3C3B"/>
                </a:solidFill>
                <a:ea typeface="ＭＳ Ｐゴシック" charset="0"/>
              </a:endParaRPr>
            </a:p>
          </p:txBody>
        </p:sp>
        <p:pic>
          <p:nvPicPr>
            <p:cNvPr id="6" name="Picture 8" descr="SJM_Logo_No Tag_CMYK_Lig#E5D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360" y="4919472"/>
              <a:ext cx="2844802" cy="59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457200"/>
            <a:ext cx="8105775" cy="1905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47925"/>
            <a:ext cx="8077200" cy="457200"/>
          </a:xfrm>
        </p:spPr>
        <p:txBody>
          <a:bodyPr/>
          <a:lstStyle>
            <a:lvl1pPr marL="0" indent="0">
              <a:buFont typeface="Wingdings" pitchFamily="-108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22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A4A6A4"/>
              </a:gs>
              <a:gs pos="3000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C3C3B"/>
              </a:solidFill>
              <a:ea typeface="ＭＳ Ｐゴシック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457200"/>
            <a:ext cx="8105775" cy="1905000"/>
          </a:xfrm>
        </p:spPr>
        <p:txBody>
          <a:bodyPr anchor="b"/>
          <a:lstStyle>
            <a:lvl1pPr>
              <a:def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47925"/>
            <a:ext cx="8077200" cy="457200"/>
          </a:xfrm>
        </p:spPr>
        <p:txBody>
          <a:bodyPr/>
          <a:lstStyle>
            <a:lvl1pPr marL="0" indent="0">
              <a:buFont typeface="Wingdings" pitchFamily="-108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7900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 with Top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939800"/>
          </a:xfrm>
          <a:prstGeom prst="rect">
            <a:avLst/>
          </a:prstGeom>
          <a:gradFill rotWithShape="1">
            <a:gsLst>
              <a:gs pos="0">
                <a:srgbClr val="A4A6A4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C3C3B"/>
              </a:solidFill>
              <a:ea typeface="ＭＳ Ｐゴシック" charset="0"/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3429000"/>
            <a:ext cx="9144000" cy="3429000"/>
            <a:chOff x="0" y="3429000"/>
            <a:chExt cx="9144000" cy="3429000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0" y="3429000"/>
              <a:ext cx="9144000" cy="3429000"/>
            </a:xfrm>
            <a:prstGeom prst="rect">
              <a:avLst/>
            </a:prstGeom>
            <a:gradFill rotWithShape="1">
              <a:gsLst>
                <a:gs pos="0">
                  <a:srgbClr val="A4A6A4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3C3C3B"/>
                </a:solidFill>
                <a:ea typeface="ＭＳ Ｐゴシック" charset="0"/>
              </a:endParaRPr>
            </a:p>
          </p:txBody>
        </p:sp>
        <p:pic>
          <p:nvPicPr>
            <p:cNvPr id="7" name="Picture 8" descr="SJM_Logo_No Tag_CMYK_Lig#E5D.ai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360" y="4919472"/>
              <a:ext cx="2844802" cy="59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698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8600"/>
            <a:ext cx="6477000" cy="457200"/>
          </a:xfrm>
        </p:spPr>
        <p:txBody>
          <a:bodyPr anchor="ctr"/>
          <a:lstStyle>
            <a:lvl1pPr marL="0" indent="0" algn="r">
              <a:buFont typeface="Wingdings" pitchFamily="-108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9179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 with Top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een_gradient_ppt_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A4A6A4"/>
              </a:gs>
              <a:gs pos="3000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C3C3B"/>
              </a:solidFill>
              <a:ea typeface="ＭＳ Ｐゴシック" charset="0"/>
            </a:endParaRPr>
          </a:p>
        </p:txBody>
      </p:sp>
      <p:pic>
        <p:nvPicPr>
          <p:cNvPr id="6" name="Picture 8" descr="SJM_Logo_No Tag_CMYK_Lig#E5D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4919663"/>
            <a:ext cx="2844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698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28600"/>
            <a:ext cx="6477000" cy="457200"/>
          </a:xfrm>
        </p:spPr>
        <p:txBody>
          <a:bodyPr anchor="ctr"/>
          <a:lstStyle>
            <a:lvl1pPr marL="0" indent="0" algn="r">
              <a:buFont typeface="Wingdings" pitchFamily="-10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60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91540-A9EB-4B08-96F3-3B41212CD6CE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F0200-F875-4E84-B188-2C02EF7B7F3D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96482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10FC-1A7C-0142-9391-393B55E2CC4A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599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4400"/>
            <a:ext cx="4090988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213" y="914400"/>
            <a:ext cx="4090987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9DF2-F6EF-DF48-BFB1-3E61F4268D8A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634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32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DA93-A499-3148-8E05-3AFA8C8E42A8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626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A5D2-1D70-5F49-8AFE-F28DA36D2BB4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4646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6E95-E267-2C4A-A635-90981CB6FE65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07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d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D5CC-D270-3443-8AC0-966D32F4AC4A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03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EFA6-F107-8C45-B169-321BB384C916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07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D52A8-EAFF-44C5-AAF7-96944C614D33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9603E-66A6-449D-86BC-0CA6E01D00AD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3999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388F4-3464-4C7B-81B1-91B709577D04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C62E77-440F-469B-8689-FA4DF8316145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9177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524625"/>
            <a:ext cx="2566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 i="1" kern="100" dirty="0" err="1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Keimyung</a:t>
            </a:r>
            <a:r>
              <a:rPr lang="en-US" altLang="ko-KR" sz="1400" b="1" i="1" kern="1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 University, Korea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3816B-E74A-4D7B-9B9F-8C2DF96CDF38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0C4D6-01E3-4413-B745-7B0001905EB4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2378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524625"/>
            <a:ext cx="2566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 i="1" kern="100" dirty="0" err="1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Keimyung</a:t>
            </a:r>
            <a:r>
              <a:rPr lang="en-US" altLang="ko-KR" sz="1400" b="1" i="1" kern="1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 University, Korea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27E57-E4C4-4E4B-9D2A-7B06035247DE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06F83-AD19-475A-B889-E647AACD6816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5928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l" rtl="0" fontAlgn="auto" latinLnBrk="0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fld id="{3C22FFF8-6567-432A-945F-9DE219EBD9A5}" type="datetimeFigureOut">
              <a:rPr lang="ko-KR" altLang="en-US" smtClean="0"/>
              <a:pPr>
                <a:defRPr/>
              </a:pPr>
              <a:t>2016-12-10</a:t>
            </a:fld>
            <a:endParaRPr lang="ko-KR" altLang="en-US"/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r" rtl="0" fontAlgn="auto" latinLnBrk="0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fld id="{AADAF328-7061-4A3E-B72D-F89F53CC55E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4625"/>
            <a:ext cx="2566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 i="1" kern="100" dirty="0" err="1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Keimyung</a:t>
            </a:r>
            <a:r>
              <a:rPr lang="en-US" altLang="ko-KR" sz="1400" b="1" i="1" kern="1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 University, Korea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3429C-14C5-4DC2-8404-80EE28C40A6E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AE5EC-6EBA-462E-AD0C-8FCFCE1D8020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2149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19F2A-852A-4971-A2AF-2EF31A28B574}" type="datetimeFigureOut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2016-12-10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4AEE0-F81B-4D08-B488-7D3469693532}" type="slidenum">
              <a:rPr kumimoji="1" lang="ko-KR" altLang="en-US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8981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1028" name="Picture 2" descr="M:\심장센터 관련\병원Mark white.jpg"/>
          <p:cNvPicPr>
            <a:picLocks noChangeAspect="1" noChangeArrowheads="1"/>
          </p:cNvPicPr>
          <p:nvPr/>
        </p:nvPicPr>
        <p:blipFill>
          <a:blip r:embed="rId17" cstate="print">
            <a:lum contrast="10000"/>
          </a:blip>
          <a:srcRect r="19739" b="5118"/>
          <a:stretch>
            <a:fillRect/>
          </a:stretch>
        </p:blipFill>
        <p:spPr bwMode="auto">
          <a:xfrm>
            <a:off x="4357688" y="1225550"/>
            <a:ext cx="4786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4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4" r:id="rId13"/>
    <p:sldLayoutId id="2147483726" r:id="rId14"/>
    <p:sldLayoutId id="2147483727" r:id="rId15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4400"/>
            <a:ext cx="8334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5" descr="SJM_Logo_No Tag_RGB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6096000"/>
            <a:ext cx="2971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07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71500" indent="-2825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8080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3028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</a:defRPr>
      </a:lvl4pPr>
      <a:lvl5pPr marL="12652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1625"/>
            <a:ext cx="8458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4400"/>
            <a:ext cx="8334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02375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B5E5DBCF-1D51-C641-BCE7-C1621196A4B9}" type="slidenum">
              <a:rPr lang="en-US" b="1">
                <a:solidFill>
                  <a:srgbClr val="C8C8C8"/>
                </a:solidFill>
                <a:ea typeface="ＭＳ Ｐゴシック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C8C8C8"/>
              </a:solidFill>
              <a:ea typeface="ＭＳ Ｐゴシック" charset="0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715000" y="273050"/>
            <a:ext cx="3048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0">
                <a:solidFill>
                  <a:srgbClr val="C8C8C8"/>
                </a:solidFill>
                <a:ea typeface="ＭＳ Ｐゴシック" charset="0"/>
              </a:rPr>
              <a:t> </a:t>
            </a:r>
          </a:p>
        </p:txBody>
      </p:sp>
      <p:pic>
        <p:nvPicPr>
          <p:cNvPr id="1030" name="Picture 1" descr="SJM_Logo_No Tag_RGB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378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373837"/>
          </a:solidFill>
          <a:latin typeface="+mn-lt"/>
          <a:ea typeface="ＭＳ Ｐゴシック" charset="0"/>
          <a:cs typeface="ＭＳ Ｐゴシック" charset="0"/>
        </a:defRPr>
      </a:lvl1pPr>
      <a:lvl2pPr marL="623888" indent="-28416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373837"/>
          </a:solidFill>
          <a:latin typeface="+mn-lt"/>
          <a:ea typeface="ＭＳ Ｐゴシック" charset="0"/>
        </a:defRPr>
      </a:lvl2pPr>
      <a:lvl3pPr marL="808038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373837"/>
          </a:solidFill>
          <a:latin typeface="+mn-lt"/>
          <a:ea typeface="ＭＳ Ｐゴシック" charset="0"/>
        </a:defRPr>
      </a:lvl3pPr>
      <a:lvl4pPr marL="1030288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rgbClr val="373837"/>
          </a:solidFill>
          <a:latin typeface="+mn-lt"/>
          <a:ea typeface="ＭＳ Ｐゴシック" charset="0"/>
        </a:defRPr>
      </a:lvl4pPr>
      <a:lvl5pPr marL="1265238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rgbClr val="37383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528" y="5589240"/>
            <a:ext cx="7848872" cy="10398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Keimyung</a:t>
            </a: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 University </a:t>
            </a:r>
            <a:r>
              <a:rPr kumimoji="0" lang="en-US" altLang="ko-KR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Dongsan</a:t>
            </a: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 Medial Center</a:t>
            </a:r>
          </a:p>
          <a:p>
            <a:pPr marL="457200" indent="-4572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NAM, Chang-Wook  MD, PhD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2771800" y="976008"/>
            <a:ext cx="6192688" cy="1660904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FFR in ACS:</a:t>
            </a:r>
          </a:p>
          <a:p>
            <a:pPr algn="ctr">
              <a:lnSpc>
                <a:spcPct val="130000"/>
              </a:lnSpc>
            </a:pPr>
            <a:r>
              <a:rPr lang="en-US" altLang="ko-KR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Solved &amp; Unsolved Issues</a:t>
            </a:r>
            <a:endParaRPr lang="en-US" altLang="ko-K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3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103" y="65960"/>
            <a:ext cx="79337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DANAMI3-PRIMULTI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830888" y="6586083"/>
            <a:ext cx="3313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fr-FR" altLang="ko-K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Lancet. 2015;386:665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99591" y="6225885"/>
            <a:ext cx="7956883" cy="3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da-DK" altLang="en-US" sz="1400" dirty="0"/>
              <a:t>Primary endpoint: Composite of a</a:t>
            </a:r>
            <a:r>
              <a:rPr lang="en-US" altLang="en-US" sz="1400" dirty="0" err="1"/>
              <a:t>ll</a:t>
            </a:r>
            <a:r>
              <a:rPr lang="en-US" altLang="en-US" sz="1400" dirty="0"/>
              <a:t>-cause mortality, nonfatal MI, and Ischemia driven revascularization of non IRA</a:t>
            </a:r>
            <a:endParaRPr lang="da-DK" altLang="en-US" sz="1400" dirty="0"/>
          </a:p>
        </p:txBody>
      </p:sp>
      <p:pic>
        <p:nvPicPr>
          <p:cNvPr id="16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 b="2644"/>
          <a:stretch/>
        </p:blipFill>
        <p:spPr bwMode="auto">
          <a:xfrm>
            <a:off x="4709021" y="766166"/>
            <a:ext cx="3757859" cy="27018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2380"/>
          <a:stretch/>
        </p:blipFill>
        <p:spPr bwMode="auto">
          <a:xfrm>
            <a:off x="4704473" y="3544746"/>
            <a:ext cx="3757859" cy="2681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le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 b="2644"/>
          <a:stretch/>
        </p:blipFill>
        <p:spPr bwMode="auto">
          <a:xfrm>
            <a:off x="563083" y="766166"/>
            <a:ext cx="3755341" cy="27018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kstboks 1"/>
          <p:cNvSpPr txBox="1">
            <a:spLocks noChangeArrowheads="1"/>
          </p:cNvSpPr>
          <p:nvPr/>
        </p:nvSpPr>
        <p:spPr bwMode="auto">
          <a:xfrm>
            <a:off x="1403648" y="1196752"/>
            <a:ext cx="1271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rgbClr val="7030A0"/>
                </a:solidFill>
              </a:rPr>
              <a:t>Composite</a:t>
            </a:r>
          </a:p>
        </p:txBody>
      </p:sp>
      <p:sp>
        <p:nvSpPr>
          <p:cNvPr id="22" name="Tekstboks 12"/>
          <p:cNvSpPr txBox="1">
            <a:spLocks noChangeArrowheads="1"/>
          </p:cNvSpPr>
          <p:nvPr/>
        </p:nvSpPr>
        <p:spPr bwMode="auto">
          <a:xfrm>
            <a:off x="5591784" y="1196752"/>
            <a:ext cx="1983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rgbClr val="7030A0"/>
                </a:solidFill>
              </a:rPr>
              <a:t>Revascularisation</a:t>
            </a:r>
          </a:p>
        </p:txBody>
      </p:sp>
      <p:pic>
        <p:nvPicPr>
          <p:cNvPr id="15" name="Billed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 b="2914"/>
          <a:stretch/>
        </p:blipFill>
        <p:spPr bwMode="auto">
          <a:xfrm>
            <a:off x="560565" y="3544746"/>
            <a:ext cx="3757859" cy="2681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kstboks 10"/>
          <p:cNvSpPr txBox="1">
            <a:spLocks noChangeArrowheads="1"/>
          </p:cNvSpPr>
          <p:nvPr/>
        </p:nvSpPr>
        <p:spPr bwMode="auto">
          <a:xfrm>
            <a:off x="1403648" y="3940131"/>
            <a:ext cx="1374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b="1" dirty="0">
                <a:solidFill>
                  <a:srgbClr val="7030A0"/>
                </a:solidFill>
              </a:rPr>
              <a:t>Non fatal MI</a:t>
            </a:r>
          </a:p>
        </p:txBody>
      </p:sp>
      <p:sp>
        <p:nvSpPr>
          <p:cNvPr id="21" name="Tekstboks 11"/>
          <p:cNvSpPr txBox="1">
            <a:spLocks noChangeArrowheads="1"/>
          </p:cNvSpPr>
          <p:nvPr/>
        </p:nvSpPr>
        <p:spPr bwMode="auto">
          <a:xfrm>
            <a:off x="5622171" y="3940131"/>
            <a:ext cx="1725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b="1">
                <a:solidFill>
                  <a:srgbClr val="7030A0"/>
                </a:solidFill>
              </a:rPr>
              <a:t>All cause death</a:t>
            </a:r>
          </a:p>
        </p:txBody>
      </p:sp>
    </p:spTree>
    <p:extLst>
      <p:ext uri="{BB962C8B-B14F-4D97-AF65-F5344CB8AC3E}">
        <p14:creationId xmlns:p14="http://schemas.microsoft.com/office/powerpoint/2010/main" val="14156700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07504" y="114417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Ongoing randomized outcome trials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2851" y="908719"/>
            <a:ext cx="3627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i="1" dirty="0">
                <a:solidFill>
                  <a:srgbClr val="7030A0"/>
                </a:solidFill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908720"/>
            <a:ext cx="362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3200" b="1" i="1">
                <a:solidFill>
                  <a:srgbClr val="7030A0"/>
                </a:solidFill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CompareAcute</a:t>
            </a:r>
            <a:endParaRPr kumimoji="0" lang="en-US" altLang="ko-KR" sz="3200" b="1" i="1" dirty="0">
              <a:solidFill>
                <a:srgbClr val="7030A0"/>
              </a:solidFill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7505" y="1493495"/>
            <a:ext cx="48245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Arial Narrow" panose="020B0606020202030204" pitchFamily="34" charset="0"/>
              </a:rPr>
              <a:t>Comparison Between FFR Guided Revascularization Versus Conventional Strategy in Acute STEMI Patients With MVD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885 subjects </a:t>
            </a:r>
            <a:r>
              <a:rPr lang="en-US" altLang="ko-KR" sz="2200" dirty="0">
                <a:latin typeface="Arial Narrow" panose="020B0606020202030204" pitchFamily="34" charset="0"/>
              </a:rPr>
              <a:t>with at least a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50% DS in </a:t>
            </a:r>
            <a:r>
              <a:rPr lang="en-US" altLang="ko-KR" sz="2200" dirty="0">
                <a:latin typeface="Arial Narrow" panose="020B0606020202030204" pitchFamily="34" charset="0"/>
              </a:rPr>
              <a:t>a </a:t>
            </a:r>
            <a:r>
              <a:rPr lang="en-US" altLang="ko-KR" sz="2200" dirty="0" err="1">
                <a:latin typeface="Arial Narrow" panose="020B0606020202030204" pitchFamily="34" charset="0"/>
              </a:rPr>
              <a:t>nonculprit</a:t>
            </a:r>
            <a:r>
              <a:rPr lang="en-US" altLang="ko-KR" sz="2200" dirty="0">
                <a:latin typeface="Arial Narrow" panose="020B0606020202030204" pitchFamily="34" charset="0"/>
              </a:rPr>
              <a:t> vessel.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sz="2200" dirty="0"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sz="2200" dirty="0"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 err="1">
                <a:latin typeface="Arial Narrow" panose="020B0606020202030204" pitchFamily="34" charset="0"/>
              </a:rPr>
              <a:t>Nonculprit</a:t>
            </a:r>
            <a:r>
              <a:rPr lang="en-US" altLang="ko-KR" sz="2200" dirty="0">
                <a:latin typeface="Arial Narrow" panose="020B0606020202030204" pitchFamily="34" charset="0"/>
              </a:rPr>
              <a:t> lesions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randomized to standard care, or FFR-guided revascularization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Arial Narrow" panose="020B0606020202030204" pitchFamily="34" charset="0"/>
              </a:rPr>
              <a:t>1` endpoint: composite of all-cause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death</a:t>
            </a:r>
            <a:r>
              <a:rPr lang="en-US" altLang="ko-KR" sz="2200" dirty="0">
                <a:latin typeface="Arial Narrow" panose="020B0606020202030204" pitchFamily="34" charset="0"/>
              </a:rPr>
              <a:t>,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MI</a:t>
            </a:r>
            <a:r>
              <a:rPr lang="en-US" altLang="ko-KR" sz="2200" dirty="0">
                <a:latin typeface="Arial Narrow" panose="020B0606020202030204" pitchFamily="34" charset="0"/>
              </a:rPr>
              <a:t>,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any revascularization</a:t>
            </a:r>
            <a:r>
              <a:rPr lang="en-US" altLang="ko-KR" sz="2200" dirty="0">
                <a:latin typeface="Arial Narrow" panose="020B0606020202030204" pitchFamily="34" charset="0"/>
              </a:rPr>
              <a:t>, and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cerebrovascular accident</a:t>
            </a:r>
            <a:r>
              <a:rPr lang="en-US" altLang="ko-KR" sz="2200" dirty="0">
                <a:latin typeface="Arial Narrow" panose="020B0606020202030204" pitchFamily="34" charset="0"/>
              </a:rPr>
              <a:t>.</a:t>
            </a:r>
            <a:endParaRPr lang="ko-KR" altLang="en-US" sz="2200" dirty="0">
              <a:latin typeface="Arial Narrow" panose="020B0606020202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2039" y="1493495"/>
            <a:ext cx="410445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Arial Narrow" panose="020B0606020202030204" pitchFamily="34" charset="0"/>
              </a:rPr>
              <a:t>The multicenter, international COMPLETE trial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sz="2200" dirty="0"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altLang="ko-KR" sz="2200" dirty="0"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3,900 subjects </a:t>
            </a:r>
            <a:r>
              <a:rPr lang="en-US" altLang="ko-KR" sz="2200" dirty="0">
                <a:latin typeface="Arial Narrow" panose="020B0606020202030204" pitchFamily="34" charset="0"/>
              </a:rPr>
              <a:t>with either at least a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70% DS without FFR</a:t>
            </a:r>
            <a:r>
              <a:rPr lang="en-US" altLang="ko-KR" sz="2200" dirty="0">
                <a:latin typeface="Arial Narrow" panose="020B0606020202030204" pitchFamily="34" charset="0"/>
              </a:rPr>
              <a:t>, or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50% to 70% DS with FFR≤0.8 </a:t>
            </a:r>
            <a:r>
              <a:rPr lang="en-US" altLang="ko-KR" sz="2200" dirty="0">
                <a:latin typeface="Arial Narrow" panose="020B0606020202030204" pitchFamily="34" charset="0"/>
              </a:rPr>
              <a:t>in a </a:t>
            </a:r>
            <a:r>
              <a:rPr lang="en-US" altLang="ko-KR" sz="2200" dirty="0" err="1">
                <a:latin typeface="Arial Narrow" panose="020B0606020202030204" pitchFamily="34" charset="0"/>
              </a:rPr>
              <a:t>nonculprit</a:t>
            </a:r>
            <a:r>
              <a:rPr lang="en-US" altLang="ko-KR" sz="2200" dirty="0">
                <a:latin typeface="Arial Narrow" panose="020B0606020202030204" pitchFamily="34" charset="0"/>
              </a:rPr>
              <a:t> vessel.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 err="1">
                <a:latin typeface="Arial Narrow" panose="020B0606020202030204" pitchFamily="34" charset="0"/>
              </a:rPr>
              <a:t>Nonculprit</a:t>
            </a:r>
            <a:r>
              <a:rPr lang="en-US" altLang="ko-KR" sz="2200" dirty="0">
                <a:latin typeface="Arial Narrow" panose="020B0606020202030204" pitchFamily="34" charset="0"/>
              </a:rPr>
              <a:t> lesions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randomized to staged  revascularization or medical therapy</a:t>
            </a:r>
            <a:endParaRPr lang="en-US" altLang="ko-KR" sz="2200" dirty="0">
              <a:latin typeface="Arial Narrow" panose="020B0606020202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Arial Narrow" panose="020B0606020202030204" pitchFamily="34" charset="0"/>
              </a:rPr>
              <a:t>1` endpoint: CV-related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death</a:t>
            </a:r>
            <a:r>
              <a:rPr lang="en-US" altLang="ko-KR" sz="2200" dirty="0">
                <a:latin typeface="Arial Narrow" panose="020B0606020202030204" pitchFamily="34" charset="0"/>
              </a:rPr>
              <a:t> and nonfatal </a:t>
            </a:r>
            <a:r>
              <a:rPr lang="en-US" altLang="ko-KR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MI</a:t>
            </a:r>
            <a:endParaRPr lang="ko-KR" altLang="en-US" sz="2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044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-19947" y="120980"/>
            <a:ext cx="14763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600" b="1" kern="0" spc="-1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HY울릉도L" pitchFamily="18" charset="-127"/>
                <a:cs typeface="Arial" pitchFamily="34" charset="0"/>
              </a:rPr>
              <a:t>3</a:t>
            </a:r>
            <a:endParaRPr kumimoji="0" lang="en-US" altLang="ko-KR" sz="6600" b="1" kern="0" spc="-15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HY울릉도L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098" y="409905"/>
            <a:ext cx="7571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FFR in Culprit lesion of ACS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467544" y="1521824"/>
            <a:ext cx="8135937" cy="1728787"/>
            <a:chOff x="468313" y="3068638"/>
            <a:chExt cx="8135937" cy="1728787"/>
          </a:xfrm>
        </p:grpSpPr>
        <p:sp>
          <p:nvSpPr>
            <p:cNvPr id="15" name="직사각형 14"/>
            <p:cNvSpPr/>
            <p:nvPr/>
          </p:nvSpPr>
          <p:spPr>
            <a:xfrm>
              <a:off x="468313" y="3429000"/>
              <a:ext cx="8135937" cy="1079500"/>
            </a:xfrm>
            <a:prstGeom prst="rect">
              <a:avLst/>
            </a:prstGeom>
            <a:gradFill>
              <a:gsLst>
                <a:gs pos="3500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5000">
                  <a:schemeClr val="bg1"/>
                </a:gs>
                <a:gs pos="47000">
                  <a:schemeClr val="tx1">
                    <a:lumMod val="65000"/>
                    <a:lumOff val="35000"/>
                  </a:schemeClr>
                </a:gs>
                <a:gs pos="51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611188" y="3644900"/>
              <a:ext cx="16732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36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Acute</a:t>
              </a:r>
              <a:endParaRPr lang="ko-KR" altLang="en-US" sz="36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6228184" y="3645024"/>
              <a:ext cx="21413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3600" b="1">
                  <a:latin typeface="Arial Black" panose="020B0A04020102020204" pitchFamily="34" charset="0"/>
                  <a:cs typeface="Arial" panose="020B0604020202020204" pitchFamily="34" charset="0"/>
                </a:rPr>
                <a:t>Chronic</a:t>
              </a:r>
              <a:endParaRPr lang="ko-KR" altLang="en-US" sz="3600" b="1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모서리가 둥근 직사각형 9"/>
            <p:cNvSpPr/>
            <p:nvPr/>
          </p:nvSpPr>
          <p:spPr>
            <a:xfrm>
              <a:off x="3419475" y="3068638"/>
              <a:ext cx="1584325" cy="1728787"/>
            </a:xfrm>
            <a:prstGeom prst="roundRect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2689013" y="3465209"/>
            <a:ext cx="1734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NSTEMI</a:t>
            </a:r>
            <a:endParaRPr lang="ko-KR" alt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6587358" y="3106744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Stable AP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6393683" y="3682309"/>
            <a:ext cx="204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Chronic MI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3072394" y="3989084"/>
            <a:ext cx="3347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 angina</a:t>
            </a:r>
            <a:endParaRPr lang="ko-KR" alt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88182" y="3049711"/>
            <a:ext cx="175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STEMI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&quot;허용 안 됨&quot; 기호 2"/>
          <p:cNvSpPr/>
          <p:nvPr/>
        </p:nvSpPr>
        <p:spPr>
          <a:xfrm>
            <a:off x="798937" y="2892969"/>
            <a:ext cx="1152128" cy="1008410"/>
          </a:xfrm>
          <a:prstGeom prst="noSmoking">
            <a:avLst>
              <a:gd name="adj" fmla="val 7581"/>
            </a:avLst>
          </a:prstGeom>
          <a:ln w="28575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70413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5056188" y="6608763"/>
            <a:ext cx="410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200" b="1" i="1">
                <a:latin typeface="Arial" panose="020B0604020202020204" pitchFamily="34" charset="0"/>
                <a:cs typeface="Arial" panose="020B0604020202020204" pitchFamily="34" charset="0"/>
              </a:rPr>
              <a:t>Sels JW et al. JACC interv 2011;4:1183</a:t>
            </a:r>
          </a:p>
        </p:txBody>
      </p:sp>
      <p:sp>
        <p:nvSpPr>
          <p:cNvPr id="22532" name="직사각형 3"/>
          <p:cNvSpPr>
            <a:spLocks noChangeArrowheads="1"/>
          </p:cNvSpPr>
          <p:nvPr/>
        </p:nvSpPr>
        <p:spPr bwMode="auto">
          <a:xfrm>
            <a:off x="71438" y="5229225"/>
            <a:ext cx="8964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The benefit of using FFR to guide PCI in MVD does not differ between ACS, compared with SA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5111" y="68980"/>
            <a:ext cx="79337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FFR in UA or NSTEMI: FAME</a:t>
            </a:r>
          </a:p>
        </p:txBody>
      </p:sp>
    </p:spTree>
    <p:extLst>
      <p:ext uri="{BB962C8B-B14F-4D97-AF65-F5344CB8AC3E}">
        <p14:creationId xmlns:p14="http://schemas.microsoft.com/office/powerpoint/2010/main" val="18141513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4"/>
          <p:cNvSpPr txBox="1">
            <a:spLocks noChangeArrowheads="1"/>
          </p:cNvSpPr>
          <p:nvPr/>
        </p:nvSpPr>
        <p:spPr bwMode="auto">
          <a:xfrm>
            <a:off x="5056188" y="6608763"/>
            <a:ext cx="410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Presented at 2013 KSC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73025"/>
            <a:ext cx="7993062" cy="6921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Korean FFR registry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00250"/>
            <a:ext cx="431323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00250"/>
            <a:ext cx="431323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5192713" y="1692275"/>
            <a:ext cx="362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2800" b="1" i="1">
                <a:solidFill>
                  <a:srgbClr val="7030A0"/>
                </a:solidFill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FFR-guided PCI</a:t>
            </a:r>
          </a:p>
        </p:txBody>
      </p:sp>
      <p:sp>
        <p:nvSpPr>
          <p:cNvPr id="24583" name="Rectangle 1"/>
          <p:cNvSpPr>
            <a:spLocks noChangeArrowheads="1"/>
          </p:cNvSpPr>
          <p:nvPr/>
        </p:nvSpPr>
        <p:spPr bwMode="auto">
          <a:xfrm>
            <a:off x="584200" y="1700213"/>
            <a:ext cx="362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2800" b="1" i="1" dirty="0">
                <a:solidFill>
                  <a:srgbClr val="7030A0"/>
                </a:solidFill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FFR-guided Defer</a:t>
            </a:r>
          </a:p>
        </p:txBody>
      </p:sp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971550" y="1011238"/>
            <a:ext cx="7704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2400" b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Only FFR-guided decision made 1155 patients</a:t>
            </a:r>
          </a:p>
        </p:txBody>
      </p:sp>
    </p:spTree>
    <p:extLst>
      <p:ext uri="{BB962C8B-B14F-4D97-AF65-F5344CB8AC3E}">
        <p14:creationId xmlns:p14="http://schemas.microsoft.com/office/powerpoint/2010/main" val="40611489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5789"/>
          <a:stretch/>
        </p:blipFill>
        <p:spPr>
          <a:xfrm>
            <a:off x="10448" y="188640"/>
            <a:ext cx="4572000" cy="27728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01" y="188640"/>
            <a:ext cx="4277026" cy="32403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650" y="1412776"/>
            <a:ext cx="668655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119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8" y="1113330"/>
            <a:ext cx="4287838" cy="505054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05111" y="68980"/>
            <a:ext cx="79337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FAMOUS NSTEMI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119512" y="6568385"/>
            <a:ext cx="1957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 err="1">
                <a:latin typeface="Arial" panose="020B0604020202020204" pitchFamily="34" charset="0"/>
                <a:ea typeface="Adobe 고딕 Std B" panose="020B0800000000000000" pitchFamily="34" charset="-127"/>
                <a:cs typeface="Arial" panose="020B0604020202020204" pitchFamily="34" charset="0"/>
              </a:rPr>
              <a:t>Eur</a:t>
            </a:r>
            <a:r>
              <a:rPr lang="en-US" altLang="ko-KR" sz="1200" b="1" i="1" dirty="0">
                <a:latin typeface="Arial" panose="020B0604020202020204" pitchFamily="34" charset="0"/>
                <a:ea typeface="Adobe 고딕 Std B" panose="020B0800000000000000" pitchFamily="34" charset="-127"/>
                <a:cs typeface="Arial" panose="020B0604020202020204" pitchFamily="34" charset="0"/>
              </a:rPr>
              <a:t> Heart J. 2015;36:100</a:t>
            </a:r>
            <a:endParaRPr lang="ko-KR" altLang="en-US" sz="1200" b="1" i="1" dirty="0">
              <a:latin typeface="Arial" panose="020B0604020202020204" pitchFamily="34" charset="0"/>
              <a:ea typeface="Adobe 고딕 Std B" panose="020B08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60933" y="1496606"/>
            <a:ext cx="424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if urgent invasive management was planned </a:t>
            </a:r>
            <a:r>
              <a:rPr lang="en-US" altLang="ko-K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within 72 h of the index episode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of myocardial ischemia or if there was a history of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recurrent ischemic symptoms within 5 days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The angiographic inclusion criteria required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at least one coronary stenosis ≥30% severity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with normal coronary blood flow [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TIMI grade III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] in which FFR measurement might have a diagnostic value.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050779"/>
            <a:ext cx="203132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endParaRPr lang="ko-KR" alt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4088" y="4164776"/>
            <a:ext cx="4469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ischemic symptoms that were not controlled by medical therapy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hemodynamic instability</a:t>
            </a:r>
            <a:r>
              <a:rPr lang="en-US" altLang="ko-K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 with persistent ST elevation, intolerance to anti-platelet drugs, ineligible for coronary revascularization, a treatment plan for non-coronary heart surgery (e.g. valve surgery), a history of prior CABG, angiographic evidence of severe (e.g. diffuse calcification) or mild (,30% severity) coronary disease, a life expectancy ,1 year and an inability to give informed consent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088" y="3823270"/>
            <a:ext cx="210826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  <a:endParaRPr lang="ko-KR" alt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3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4002" y="114417"/>
            <a:ext cx="79337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FAMOUS NSTEMI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" y="1668870"/>
            <a:ext cx="3105617" cy="23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20608" y="4416549"/>
            <a:ext cx="2931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7030A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FFR changed the treatment strategy in 21.6% of patients compared to angiography alone.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044" y="1069353"/>
            <a:ext cx="247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strategy</a:t>
            </a:r>
            <a:endParaRPr lang="ko-K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052736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 to Medical Therapy</a:t>
            </a:r>
            <a:endParaRPr lang="ko-K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31" y="1619052"/>
            <a:ext cx="2778521" cy="253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045875" y="4416549"/>
            <a:ext cx="3115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7030A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FFR-guided group resulted in 9.5% absolute reduction in revascularization compared to angiography alone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02" y="1619052"/>
            <a:ext cx="3024765" cy="258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219799" y="1069353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outcome</a:t>
            </a:r>
            <a:endParaRPr lang="ko-K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19512" y="6568385"/>
            <a:ext cx="1957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i="1" dirty="0" err="1">
                <a:latin typeface="Arial" panose="020B0604020202020204" pitchFamily="34" charset="0"/>
                <a:ea typeface="Adobe 고딕 Std B" panose="020B0800000000000000" pitchFamily="34" charset="-127"/>
                <a:cs typeface="Arial" panose="020B0604020202020204" pitchFamily="34" charset="0"/>
              </a:rPr>
              <a:t>Eur</a:t>
            </a:r>
            <a:r>
              <a:rPr lang="en-US" altLang="ko-KR" sz="1200" b="1" i="1" dirty="0">
                <a:latin typeface="Arial" panose="020B0604020202020204" pitchFamily="34" charset="0"/>
                <a:ea typeface="Adobe 고딕 Std B" panose="020B0800000000000000" pitchFamily="34" charset="-127"/>
                <a:cs typeface="Arial" panose="020B0604020202020204" pitchFamily="34" charset="0"/>
              </a:rPr>
              <a:t> Heart J. 2015;36:100</a:t>
            </a:r>
            <a:endParaRPr lang="ko-KR" altLang="en-US" sz="1200" b="1" i="1" dirty="0">
              <a:latin typeface="Arial" panose="020B0604020202020204" pitchFamily="34" charset="0"/>
              <a:ea typeface="Adobe 고딕 Std B" panose="020B0800000000000000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8809" y="13630"/>
            <a:ext cx="14763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600" b="1" kern="0" spc="-1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HY울릉도L" pitchFamily="18" charset="-127"/>
                <a:cs typeface="Arial" pitchFamily="34" charset="0"/>
              </a:rPr>
              <a:t>4</a:t>
            </a:r>
            <a:endParaRPr kumimoji="0" lang="en-US" altLang="ko-KR" sz="6600" b="1" kern="0" spc="-15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HY울릉도L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7" y="260648"/>
            <a:ext cx="7328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/>
              <a:t>Issues of FFR in ACS</a:t>
            </a:r>
          </a:p>
        </p:txBody>
      </p:sp>
      <p:sp>
        <p:nvSpPr>
          <p:cNvPr id="12" name="사다리꼴 11"/>
          <p:cNvSpPr/>
          <p:nvPr/>
        </p:nvSpPr>
        <p:spPr bwMode="auto">
          <a:xfrm rot="5400000">
            <a:off x="3791247" y="133329"/>
            <a:ext cx="638175" cy="4286250"/>
          </a:xfrm>
          <a:prstGeom prst="trapezoid">
            <a:avLst>
              <a:gd name="adj" fmla="val 11667"/>
            </a:avLst>
          </a:prstGeom>
          <a:solidFill>
            <a:srgbClr val="FE786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5" name="자유형 44"/>
          <p:cNvSpPr/>
          <p:nvPr/>
        </p:nvSpPr>
        <p:spPr bwMode="auto">
          <a:xfrm>
            <a:off x="2897485" y="2339954"/>
            <a:ext cx="1293812" cy="257175"/>
          </a:xfrm>
          <a:custGeom>
            <a:avLst/>
            <a:gdLst>
              <a:gd name="connsiteX0" fmla="*/ 156029 w 1313544"/>
              <a:gd name="connsiteY0" fmla="*/ 304801 h 335644"/>
              <a:gd name="connsiteX1" fmla="*/ 221343 w 1313544"/>
              <a:gd name="connsiteY1" fmla="*/ 108858 h 335644"/>
              <a:gd name="connsiteX2" fmla="*/ 460829 w 1313544"/>
              <a:gd name="connsiteY2" fmla="*/ 10886 h 335644"/>
              <a:gd name="connsiteX3" fmla="*/ 874486 w 1313544"/>
              <a:gd name="connsiteY3" fmla="*/ 43543 h 335644"/>
              <a:gd name="connsiteX4" fmla="*/ 1081315 w 1313544"/>
              <a:gd name="connsiteY4" fmla="*/ 174172 h 335644"/>
              <a:gd name="connsiteX5" fmla="*/ 1157515 w 1313544"/>
              <a:gd name="connsiteY5" fmla="*/ 293915 h 335644"/>
              <a:gd name="connsiteX6" fmla="*/ 156029 w 1313544"/>
              <a:gd name="connsiteY6" fmla="*/ 304801 h 33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544" h="335644">
                <a:moveTo>
                  <a:pt x="156029" y="304801"/>
                </a:moveTo>
                <a:cubicBezTo>
                  <a:pt x="0" y="273958"/>
                  <a:pt x="170543" y="157844"/>
                  <a:pt x="221343" y="108858"/>
                </a:cubicBezTo>
                <a:cubicBezTo>
                  <a:pt x="272143" y="59872"/>
                  <a:pt x="351972" y="21772"/>
                  <a:pt x="460829" y="10886"/>
                </a:cubicBezTo>
                <a:cubicBezTo>
                  <a:pt x="569686" y="0"/>
                  <a:pt x="771072" y="16329"/>
                  <a:pt x="874486" y="43543"/>
                </a:cubicBezTo>
                <a:cubicBezTo>
                  <a:pt x="977900" y="70757"/>
                  <a:pt x="1034144" y="132443"/>
                  <a:pt x="1081315" y="174172"/>
                </a:cubicBezTo>
                <a:cubicBezTo>
                  <a:pt x="1128486" y="215901"/>
                  <a:pt x="1313544" y="272144"/>
                  <a:pt x="1157515" y="293915"/>
                </a:cubicBezTo>
                <a:cubicBezTo>
                  <a:pt x="1001486" y="315687"/>
                  <a:pt x="312058" y="335644"/>
                  <a:pt x="156029" y="304801"/>
                </a:cubicBezTo>
                <a:close/>
              </a:path>
            </a:pathLst>
          </a:custGeom>
          <a:solidFill>
            <a:srgbClr val="8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8" name="자유형 45"/>
          <p:cNvSpPr/>
          <p:nvPr/>
        </p:nvSpPr>
        <p:spPr bwMode="auto">
          <a:xfrm>
            <a:off x="2927647" y="1970066"/>
            <a:ext cx="1166813" cy="214313"/>
          </a:xfrm>
          <a:custGeom>
            <a:avLst/>
            <a:gdLst>
              <a:gd name="connsiteX0" fmla="*/ 18143 w 1219200"/>
              <a:gd name="connsiteY0" fmla="*/ 0 h 263072"/>
              <a:gd name="connsiteX1" fmla="*/ 94343 w 1219200"/>
              <a:gd name="connsiteY1" fmla="*/ 185057 h 263072"/>
              <a:gd name="connsiteX2" fmla="*/ 584200 w 1219200"/>
              <a:gd name="connsiteY2" fmla="*/ 206828 h 263072"/>
              <a:gd name="connsiteX3" fmla="*/ 1041400 w 1219200"/>
              <a:gd name="connsiteY3" fmla="*/ 239486 h 263072"/>
              <a:gd name="connsiteX4" fmla="*/ 1193800 w 1219200"/>
              <a:gd name="connsiteY4" fmla="*/ 65314 h 263072"/>
              <a:gd name="connsiteX5" fmla="*/ 1193800 w 1219200"/>
              <a:gd name="connsiteY5" fmla="*/ 43543 h 263072"/>
              <a:gd name="connsiteX6" fmla="*/ 1193800 w 1219200"/>
              <a:gd name="connsiteY6" fmla="*/ 32657 h 263072"/>
              <a:gd name="connsiteX7" fmla="*/ 18143 w 1219200"/>
              <a:gd name="connsiteY7" fmla="*/ 0 h 26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263072">
                <a:moveTo>
                  <a:pt x="18143" y="0"/>
                </a:moveTo>
                <a:cubicBezTo>
                  <a:pt x="9071" y="75293"/>
                  <a:pt x="0" y="150586"/>
                  <a:pt x="94343" y="185057"/>
                </a:cubicBezTo>
                <a:cubicBezTo>
                  <a:pt x="188686" y="219528"/>
                  <a:pt x="426357" y="197757"/>
                  <a:pt x="584200" y="206828"/>
                </a:cubicBezTo>
                <a:cubicBezTo>
                  <a:pt x="742043" y="215899"/>
                  <a:pt x="939800" y="263072"/>
                  <a:pt x="1041400" y="239486"/>
                </a:cubicBezTo>
                <a:cubicBezTo>
                  <a:pt x="1143000" y="215900"/>
                  <a:pt x="1168400" y="97971"/>
                  <a:pt x="1193800" y="65314"/>
                </a:cubicBezTo>
                <a:cubicBezTo>
                  <a:pt x="1219200" y="32657"/>
                  <a:pt x="1193800" y="43543"/>
                  <a:pt x="1193800" y="43543"/>
                </a:cubicBezTo>
                <a:lnTo>
                  <a:pt x="1193800" y="32657"/>
                </a:lnTo>
                <a:lnTo>
                  <a:pt x="18143" y="0"/>
                </a:lnTo>
                <a:close/>
              </a:path>
            </a:pathLst>
          </a:custGeom>
          <a:solidFill>
            <a:srgbClr val="8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cxnSp>
        <p:nvCxnSpPr>
          <p:cNvPr id="19" name="직선 연결선 46"/>
          <p:cNvCxnSpPr>
            <a:cxnSpLocks noChangeShapeType="1"/>
          </p:cNvCxnSpPr>
          <p:nvPr/>
        </p:nvCxnSpPr>
        <p:spPr bwMode="auto">
          <a:xfrm>
            <a:off x="1403647" y="2255816"/>
            <a:ext cx="4214813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73"/>
          <p:cNvSpPr txBox="1">
            <a:spLocks noChangeArrowheads="1"/>
          </p:cNvSpPr>
          <p:nvPr/>
        </p:nvSpPr>
        <p:spPr bwMode="auto">
          <a:xfrm>
            <a:off x="197147" y="1782741"/>
            <a:ext cx="1501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Pressure </a:t>
            </a:r>
          </a:p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Wire</a:t>
            </a:r>
            <a:endParaRPr kumimoji="0" lang="ko-KR" altLang="en-US" sz="2400" kern="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1" name="그룹 82"/>
          <p:cNvGrpSpPr>
            <a:grpSpLocks/>
          </p:cNvGrpSpPr>
          <p:nvPr/>
        </p:nvGrpSpPr>
        <p:grpSpPr bwMode="auto">
          <a:xfrm>
            <a:off x="6108997" y="1528741"/>
            <a:ext cx="1890713" cy="1400175"/>
            <a:chOff x="2071670" y="142852"/>
            <a:chExt cx="1889353" cy="1400629"/>
          </a:xfrm>
        </p:grpSpPr>
        <p:grpSp>
          <p:nvGrpSpPr>
            <p:cNvPr id="22" name="그룹 36"/>
            <p:cNvGrpSpPr>
              <a:grpSpLocks/>
            </p:cNvGrpSpPr>
            <p:nvPr/>
          </p:nvGrpSpPr>
          <p:grpSpPr bwMode="auto">
            <a:xfrm>
              <a:off x="2143108" y="414995"/>
              <a:ext cx="1817915" cy="1128486"/>
              <a:chOff x="5856514" y="1948543"/>
              <a:chExt cx="1817915" cy="1128486"/>
            </a:xfrm>
          </p:grpSpPr>
          <p:sp>
            <p:nvSpPr>
              <p:cNvPr id="24" name="자유형 52"/>
              <p:cNvSpPr/>
              <p:nvPr/>
            </p:nvSpPr>
            <p:spPr>
              <a:xfrm>
                <a:off x="5856463" y="1947951"/>
                <a:ext cx="1786239" cy="327131"/>
              </a:xfrm>
              <a:custGeom>
                <a:avLst/>
                <a:gdLst>
                  <a:gd name="connsiteX0" fmla="*/ 0 w 1785257"/>
                  <a:gd name="connsiteY0" fmla="*/ 326571 h 326571"/>
                  <a:gd name="connsiteX1" fmla="*/ 555172 w 1785257"/>
                  <a:gd name="connsiteY1" fmla="*/ 87086 h 326571"/>
                  <a:gd name="connsiteX2" fmla="*/ 1785257 w 1785257"/>
                  <a:gd name="connsiteY2" fmla="*/ 0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326571">
                    <a:moveTo>
                      <a:pt x="0" y="326571"/>
                    </a:moveTo>
                    <a:cubicBezTo>
                      <a:pt x="128814" y="234043"/>
                      <a:pt x="257629" y="141515"/>
                      <a:pt x="555172" y="87086"/>
                    </a:cubicBezTo>
                    <a:cubicBezTo>
                      <a:pt x="852715" y="32658"/>
                      <a:pt x="1318986" y="16329"/>
                      <a:pt x="1785257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25" name="자유형 53"/>
              <p:cNvSpPr/>
              <p:nvPr/>
            </p:nvSpPr>
            <p:spPr>
              <a:xfrm>
                <a:off x="5856463" y="2154393"/>
                <a:ext cx="1786239" cy="250906"/>
              </a:xfrm>
              <a:custGeom>
                <a:avLst/>
                <a:gdLst>
                  <a:gd name="connsiteX0" fmla="*/ 0 w 1785257"/>
                  <a:gd name="connsiteY0" fmla="*/ 250372 h 250372"/>
                  <a:gd name="connsiteX1" fmla="*/ 762000 w 1785257"/>
                  <a:gd name="connsiteY1" fmla="*/ 43543 h 250372"/>
                  <a:gd name="connsiteX2" fmla="*/ 1785257 w 1785257"/>
                  <a:gd name="connsiteY2" fmla="*/ 0 h 25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250372">
                    <a:moveTo>
                      <a:pt x="0" y="250372"/>
                    </a:moveTo>
                    <a:cubicBezTo>
                      <a:pt x="232228" y="167822"/>
                      <a:pt x="464457" y="85272"/>
                      <a:pt x="762000" y="43543"/>
                    </a:cubicBezTo>
                    <a:cubicBezTo>
                      <a:pt x="1059543" y="1814"/>
                      <a:pt x="1422400" y="907"/>
                      <a:pt x="1785257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26" name="자유형 54"/>
              <p:cNvSpPr/>
              <p:nvPr/>
            </p:nvSpPr>
            <p:spPr>
              <a:xfrm>
                <a:off x="5867567" y="2503756"/>
                <a:ext cx="1806862" cy="63521"/>
              </a:xfrm>
              <a:custGeom>
                <a:avLst/>
                <a:gdLst>
                  <a:gd name="connsiteX0" fmla="*/ 0 w 1807029"/>
                  <a:gd name="connsiteY0" fmla="*/ 0 h 63500"/>
                  <a:gd name="connsiteX1" fmla="*/ 794657 w 1807029"/>
                  <a:gd name="connsiteY1" fmla="*/ 54429 h 63500"/>
                  <a:gd name="connsiteX2" fmla="*/ 1807029 w 1807029"/>
                  <a:gd name="connsiteY2" fmla="*/ 54429 h 63500"/>
                  <a:gd name="connsiteX3" fmla="*/ 1807029 w 1807029"/>
                  <a:gd name="connsiteY3" fmla="*/ 54429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63500">
                    <a:moveTo>
                      <a:pt x="0" y="0"/>
                    </a:moveTo>
                    <a:cubicBezTo>
                      <a:pt x="246743" y="22679"/>
                      <a:pt x="493486" y="45358"/>
                      <a:pt x="794657" y="54429"/>
                    </a:cubicBezTo>
                    <a:cubicBezTo>
                      <a:pt x="1095828" y="63500"/>
                      <a:pt x="1807029" y="54429"/>
                      <a:pt x="1807029" y="54429"/>
                    </a:cubicBezTo>
                    <a:lnTo>
                      <a:pt x="1807029" y="54429"/>
                    </a:ln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27" name="자유형 55"/>
              <p:cNvSpPr/>
              <p:nvPr/>
            </p:nvSpPr>
            <p:spPr>
              <a:xfrm>
                <a:off x="5867567" y="2568864"/>
                <a:ext cx="1795757" cy="268375"/>
              </a:xfrm>
              <a:custGeom>
                <a:avLst/>
                <a:gdLst>
                  <a:gd name="connsiteX0" fmla="*/ 0 w 1796143"/>
                  <a:gd name="connsiteY0" fmla="*/ 0 h 268514"/>
                  <a:gd name="connsiteX1" fmla="*/ 870857 w 1796143"/>
                  <a:gd name="connsiteY1" fmla="*/ 228600 h 268514"/>
                  <a:gd name="connsiteX2" fmla="*/ 1796143 w 1796143"/>
                  <a:gd name="connsiteY2" fmla="*/ 239485 h 2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143" h="268514">
                    <a:moveTo>
                      <a:pt x="0" y="0"/>
                    </a:moveTo>
                    <a:cubicBezTo>
                      <a:pt x="285750" y="94343"/>
                      <a:pt x="571500" y="188686"/>
                      <a:pt x="870857" y="228600"/>
                    </a:cubicBezTo>
                    <a:cubicBezTo>
                      <a:pt x="1170214" y="268514"/>
                      <a:pt x="1483178" y="253999"/>
                      <a:pt x="1796143" y="239485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28" name="자유형 56"/>
              <p:cNvSpPr/>
              <p:nvPr/>
            </p:nvSpPr>
            <p:spPr>
              <a:xfrm>
                <a:off x="5856463" y="2633973"/>
                <a:ext cx="1806861" cy="443056"/>
              </a:xfrm>
              <a:custGeom>
                <a:avLst/>
                <a:gdLst>
                  <a:gd name="connsiteX0" fmla="*/ 0 w 1807029"/>
                  <a:gd name="connsiteY0" fmla="*/ 0 h 442686"/>
                  <a:gd name="connsiteX1" fmla="*/ 500743 w 1807029"/>
                  <a:gd name="connsiteY1" fmla="*/ 326571 h 442686"/>
                  <a:gd name="connsiteX2" fmla="*/ 990600 w 1807029"/>
                  <a:gd name="connsiteY2" fmla="*/ 424543 h 442686"/>
                  <a:gd name="connsiteX3" fmla="*/ 1807029 w 1807029"/>
                  <a:gd name="connsiteY3" fmla="*/ 435428 h 4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442686">
                    <a:moveTo>
                      <a:pt x="0" y="0"/>
                    </a:moveTo>
                    <a:cubicBezTo>
                      <a:pt x="167821" y="127907"/>
                      <a:pt x="335643" y="255814"/>
                      <a:pt x="500743" y="326571"/>
                    </a:cubicBezTo>
                    <a:cubicBezTo>
                      <a:pt x="665843" y="397328"/>
                      <a:pt x="772886" y="406400"/>
                      <a:pt x="990600" y="424543"/>
                    </a:cubicBezTo>
                    <a:cubicBezTo>
                      <a:pt x="1208314" y="442686"/>
                      <a:pt x="1507671" y="439057"/>
                      <a:pt x="1807029" y="435428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23" name="자유형 51"/>
            <p:cNvSpPr/>
            <p:nvPr/>
          </p:nvSpPr>
          <p:spPr>
            <a:xfrm>
              <a:off x="2071670" y="142852"/>
              <a:ext cx="1786239" cy="643146"/>
            </a:xfrm>
            <a:custGeom>
              <a:avLst/>
              <a:gdLst>
                <a:gd name="connsiteX0" fmla="*/ 0 w 1741715"/>
                <a:gd name="connsiteY0" fmla="*/ 433614 h 433614"/>
                <a:gd name="connsiteX1" fmla="*/ 283029 w 1741715"/>
                <a:gd name="connsiteY1" fmla="*/ 183242 h 433614"/>
                <a:gd name="connsiteX2" fmla="*/ 609600 w 1741715"/>
                <a:gd name="connsiteY2" fmla="*/ 63500 h 433614"/>
                <a:gd name="connsiteX3" fmla="*/ 947058 w 1741715"/>
                <a:gd name="connsiteY3" fmla="*/ 9071 h 433614"/>
                <a:gd name="connsiteX4" fmla="*/ 1741715 w 1741715"/>
                <a:gd name="connsiteY4" fmla="*/ 9071 h 433614"/>
                <a:gd name="connsiteX5" fmla="*/ 1698172 w 1741715"/>
                <a:gd name="connsiteY5" fmla="*/ 9071 h 43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5" h="433614">
                  <a:moveTo>
                    <a:pt x="0" y="433614"/>
                  </a:moveTo>
                  <a:cubicBezTo>
                    <a:pt x="90714" y="339271"/>
                    <a:pt x="181429" y="244928"/>
                    <a:pt x="283029" y="183242"/>
                  </a:cubicBezTo>
                  <a:cubicBezTo>
                    <a:pt x="384629" y="121556"/>
                    <a:pt x="498929" y="92529"/>
                    <a:pt x="609600" y="63500"/>
                  </a:cubicBezTo>
                  <a:cubicBezTo>
                    <a:pt x="720272" y="34472"/>
                    <a:pt x="758372" y="18142"/>
                    <a:pt x="947058" y="9071"/>
                  </a:cubicBezTo>
                  <a:cubicBezTo>
                    <a:pt x="1135744" y="0"/>
                    <a:pt x="1741715" y="9071"/>
                    <a:pt x="1741715" y="9071"/>
                  </a:cubicBezTo>
                  <a:lnTo>
                    <a:pt x="1698172" y="9071"/>
                  </a:lnTo>
                </a:path>
              </a:pathLst>
            </a:custGeom>
            <a:noFill/>
            <a:ln w="63500" cap="rnd" cmpd="sng" algn="ctr">
              <a:solidFill>
                <a:srgbClr val="F67B72"/>
              </a:solidFill>
              <a:prstDash val="solid"/>
            </a:ln>
            <a:effectLst/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29" name="그룹 83"/>
          <p:cNvGrpSpPr/>
          <p:nvPr/>
        </p:nvGrpSpPr>
        <p:grpSpPr>
          <a:xfrm>
            <a:off x="6109918" y="1528833"/>
            <a:ext cx="1889834" cy="1400629"/>
            <a:chOff x="2071670" y="142852"/>
            <a:chExt cx="1889353" cy="1400629"/>
          </a:xfrm>
          <a:noFill/>
          <a:effectLst/>
        </p:grpSpPr>
        <p:grpSp>
          <p:nvGrpSpPr>
            <p:cNvPr id="30" name="그룹 36"/>
            <p:cNvGrpSpPr/>
            <p:nvPr/>
          </p:nvGrpSpPr>
          <p:grpSpPr>
            <a:xfrm>
              <a:off x="2071670" y="357167"/>
              <a:ext cx="1889353" cy="1186314"/>
              <a:chOff x="5785076" y="1890715"/>
              <a:chExt cx="1889353" cy="1186314"/>
            </a:xfrm>
            <a:grpFill/>
          </p:grpSpPr>
          <p:sp>
            <p:nvSpPr>
              <p:cNvPr id="32" name="자유형 60"/>
              <p:cNvSpPr/>
              <p:nvPr/>
            </p:nvSpPr>
            <p:spPr>
              <a:xfrm>
                <a:off x="5856514" y="1890715"/>
                <a:ext cx="1785950" cy="384400"/>
              </a:xfrm>
              <a:custGeom>
                <a:avLst/>
                <a:gdLst>
                  <a:gd name="connsiteX0" fmla="*/ 0 w 1785257"/>
                  <a:gd name="connsiteY0" fmla="*/ 326571 h 326571"/>
                  <a:gd name="connsiteX1" fmla="*/ 555172 w 1785257"/>
                  <a:gd name="connsiteY1" fmla="*/ 87086 h 326571"/>
                  <a:gd name="connsiteX2" fmla="*/ 1785257 w 1785257"/>
                  <a:gd name="connsiteY2" fmla="*/ 0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326571">
                    <a:moveTo>
                      <a:pt x="0" y="326571"/>
                    </a:moveTo>
                    <a:cubicBezTo>
                      <a:pt x="128814" y="234043"/>
                      <a:pt x="257629" y="141515"/>
                      <a:pt x="555172" y="87086"/>
                    </a:cubicBezTo>
                    <a:cubicBezTo>
                      <a:pt x="852715" y="32658"/>
                      <a:pt x="1318986" y="16329"/>
                      <a:pt x="1785257" y="0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33" name="자유형 61"/>
              <p:cNvSpPr/>
              <p:nvPr/>
            </p:nvSpPr>
            <p:spPr>
              <a:xfrm>
                <a:off x="5856514" y="2155371"/>
                <a:ext cx="1785257" cy="250372"/>
              </a:xfrm>
              <a:custGeom>
                <a:avLst/>
                <a:gdLst>
                  <a:gd name="connsiteX0" fmla="*/ 0 w 1785257"/>
                  <a:gd name="connsiteY0" fmla="*/ 250372 h 250372"/>
                  <a:gd name="connsiteX1" fmla="*/ 762000 w 1785257"/>
                  <a:gd name="connsiteY1" fmla="*/ 43543 h 250372"/>
                  <a:gd name="connsiteX2" fmla="*/ 1785257 w 1785257"/>
                  <a:gd name="connsiteY2" fmla="*/ 0 h 25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250372">
                    <a:moveTo>
                      <a:pt x="0" y="250372"/>
                    </a:moveTo>
                    <a:cubicBezTo>
                      <a:pt x="232228" y="167822"/>
                      <a:pt x="464457" y="85272"/>
                      <a:pt x="762000" y="43543"/>
                    </a:cubicBezTo>
                    <a:cubicBezTo>
                      <a:pt x="1059543" y="1814"/>
                      <a:pt x="1422400" y="907"/>
                      <a:pt x="1785257" y="0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34" name="자유형 62"/>
              <p:cNvSpPr/>
              <p:nvPr/>
            </p:nvSpPr>
            <p:spPr>
              <a:xfrm>
                <a:off x="5867400" y="2503714"/>
                <a:ext cx="1807029" cy="63500"/>
              </a:xfrm>
              <a:custGeom>
                <a:avLst/>
                <a:gdLst>
                  <a:gd name="connsiteX0" fmla="*/ 0 w 1807029"/>
                  <a:gd name="connsiteY0" fmla="*/ 0 h 63500"/>
                  <a:gd name="connsiteX1" fmla="*/ 794657 w 1807029"/>
                  <a:gd name="connsiteY1" fmla="*/ 54429 h 63500"/>
                  <a:gd name="connsiteX2" fmla="*/ 1807029 w 1807029"/>
                  <a:gd name="connsiteY2" fmla="*/ 54429 h 63500"/>
                  <a:gd name="connsiteX3" fmla="*/ 1807029 w 1807029"/>
                  <a:gd name="connsiteY3" fmla="*/ 54429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63500">
                    <a:moveTo>
                      <a:pt x="0" y="0"/>
                    </a:moveTo>
                    <a:cubicBezTo>
                      <a:pt x="246743" y="22679"/>
                      <a:pt x="493486" y="45358"/>
                      <a:pt x="794657" y="54429"/>
                    </a:cubicBezTo>
                    <a:cubicBezTo>
                      <a:pt x="1095828" y="63500"/>
                      <a:pt x="1807029" y="54429"/>
                      <a:pt x="1807029" y="54429"/>
                    </a:cubicBezTo>
                    <a:lnTo>
                      <a:pt x="1807029" y="54429"/>
                    </a:ln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35" name="자유형 63"/>
              <p:cNvSpPr/>
              <p:nvPr/>
            </p:nvSpPr>
            <p:spPr>
              <a:xfrm>
                <a:off x="5867400" y="2569029"/>
                <a:ext cx="1796143" cy="268514"/>
              </a:xfrm>
              <a:custGeom>
                <a:avLst/>
                <a:gdLst>
                  <a:gd name="connsiteX0" fmla="*/ 0 w 1796143"/>
                  <a:gd name="connsiteY0" fmla="*/ 0 h 268514"/>
                  <a:gd name="connsiteX1" fmla="*/ 870857 w 1796143"/>
                  <a:gd name="connsiteY1" fmla="*/ 228600 h 268514"/>
                  <a:gd name="connsiteX2" fmla="*/ 1796143 w 1796143"/>
                  <a:gd name="connsiteY2" fmla="*/ 239485 h 2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143" h="268514">
                    <a:moveTo>
                      <a:pt x="0" y="0"/>
                    </a:moveTo>
                    <a:cubicBezTo>
                      <a:pt x="285750" y="94343"/>
                      <a:pt x="571500" y="188686"/>
                      <a:pt x="870857" y="228600"/>
                    </a:cubicBezTo>
                    <a:cubicBezTo>
                      <a:pt x="1170214" y="268514"/>
                      <a:pt x="1483178" y="253999"/>
                      <a:pt x="1796143" y="239485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36" name="자유형 64"/>
              <p:cNvSpPr/>
              <p:nvPr/>
            </p:nvSpPr>
            <p:spPr>
              <a:xfrm>
                <a:off x="5785076" y="2533656"/>
                <a:ext cx="1878467" cy="543373"/>
              </a:xfrm>
              <a:custGeom>
                <a:avLst/>
                <a:gdLst>
                  <a:gd name="connsiteX0" fmla="*/ 0 w 1807029"/>
                  <a:gd name="connsiteY0" fmla="*/ 0 h 442686"/>
                  <a:gd name="connsiteX1" fmla="*/ 500743 w 1807029"/>
                  <a:gd name="connsiteY1" fmla="*/ 326571 h 442686"/>
                  <a:gd name="connsiteX2" fmla="*/ 990600 w 1807029"/>
                  <a:gd name="connsiteY2" fmla="*/ 424543 h 442686"/>
                  <a:gd name="connsiteX3" fmla="*/ 1807029 w 1807029"/>
                  <a:gd name="connsiteY3" fmla="*/ 435428 h 4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442686">
                    <a:moveTo>
                      <a:pt x="0" y="0"/>
                    </a:moveTo>
                    <a:cubicBezTo>
                      <a:pt x="167821" y="127907"/>
                      <a:pt x="335643" y="255814"/>
                      <a:pt x="500743" y="326571"/>
                    </a:cubicBezTo>
                    <a:cubicBezTo>
                      <a:pt x="665843" y="397328"/>
                      <a:pt x="772886" y="406400"/>
                      <a:pt x="990600" y="424543"/>
                    </a:cubicBezTo>
                    <a:cubicBezTo>
                      <a:pt x="1208314" y="442686"/>
                      <a:pt x="1507671" y="439057"/>
                      <a:pt x="1807029" y="435428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31" name="자유형 59"/>
            <p:cNvSpPr/>
            <p:nvPr/>
          </p:nvSpPr>
          <p:spPr>
            <a:xfrm>
              <a:off x="2071670" y="142852"/>
              <a:ext cx="1785950" cy="642942"/>
            </a:xfrm>
            <a:custGeom>
              <a:avLst/>
              <a:gdLst>
                <a:gd name="connsiteX0" fmla="*/ 0 w 1741715"/>
                <a:gd name="connsiteY0" fmla="*/ 433614 h 433614"/>
                <a:gd name="connsiteX1" fmla="*/ 283029 w 1741715"/>
                <a:gd name="connsiteY1" fmla="*/ 183242 h 433614"/>
                <a:gd name="connsiteX2" fmla="*/ 609600 w 1741715"/>
                <a:gd name="connsiteY2" fmla="*/ 63500 h 433614"/>
                <a:gd name="connsiteX3" fmla="*/ 947058 w 1741715"/>
                <a:gd name="connsiteY3" fmla="*/ 9071 h 433614"/>
                <a:gd name="connsiteX4" fmla="*/ 1741715 w 1741715"/>
                <a:gd name="connsiteY4" fmla="*/ 9071 h 433614"/>
                <a:gd name="connsiteX5" fmla="*/ 1698172 w 1741715"/>
                <a:gd name="connsiteY5" fmla="*/ 9071 h 43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5" h="433614">
                  <a:moveTo>
                    <a:pt x="0" y="433614"/>
                  </a:moveTo>
                  <a:cubicBezTo>
                    <a:pt x="90714" y="339271"/>
                    <a:pt x="181429" y="244928"/>
                    <a:pt x="283029" y="183242"/>
                  </a:cubicBezTo>
                  <a:cubicBezTo>
                    <a:pt x="384629" y="121556"/>
                    <a:pt x="498929" y="92529"/>
                    <a:pt x="609600" y="63500"/>
                  </a:cubicBezTo>
                  <a:cubicBezTo>
                    <a:pt x="720272" y="34472"/>
                    <a:pt x="758372" y="18142"/>
                    <a:pt x="947058" y="9071"/>
                  </a:cubicBezTo>
                  <a:cubicBezTo>
                    <a:pt x="1135744" y="0"/>
                    <a:pt x="1741715" y="9071"/>
                    <a:pt x="1741715" y="9071"/>
                  </a:cubicBezTo>
                  <a:lnTo>
                    <a:pt x="1698172" y="9071"/>
                  </a:lnTo>
                </a:path>
              </a:pathLst>
            </a:custGeom>
            <a:noFill/>
            <a:ln w="177800" cap="rnd" cmpd="sng" algn="ctr">
              <a:solidFill>
                <a:srgbClr val="F67B7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37" name="TextBox 44"/>
          <p:cNvSpPr txBox="1">
            <a:spLocks noChangeArrowheads="1"/>
          </p:cNvSpPr>
          <p:nvPr/>
        </p:nvSpPr>
        <p:spPr bwMode="auto">
          <a:xfrm rot="-5400000">
            <a:off x="5115222" y="1006454"/>
            <a:ext cx="5540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</a:t>
            </a:r>
            <a:r>
              <a:rPr kumimoji="0" lang="en-US" altLang="ko-KR" sz="2400" kern="0" baseline="-2500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</a:t>
            </a:r>
            <a:endParaRPr kumimoji="0" lang="ko-KR" altLang="en-US" sz="2400" kern="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 rot="-5400000">
            <a:off x="2118816" y="948510"/>
            <a:ext cx="5540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</a:t>
            </a:r>
            <a:r>
              <a:rPr kumimoji="0" lang="en-US" altLang="ko-KR" sz="2400" kern="0" baseline="-2500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</a:t>
            </a:r>
            <a:endParaRPr kumimoji="0" lang="ko-KR" altLang="en-US" sz="2400" kern="0" baseline="-2500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9" name="그림 38" descr="빗금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7429"/>
          <a:stretch>
            <a:fillRect/>
          </a:stretch>
        </p:blipFill>
        <p:spPr bwMode="auto">
          <a:xfrm>
            <a:off x="6037904" y="1274741"/>
            <a:ext cx="2074862" cy="936625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39" descr="빗금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7429"/>
          <a:stretch>
            <a:fillRect/>
          </a:stretch>
        </p:blipFill>
        <p:spPr bwMode="auto">
          <a:xfrm>
            <a:off x="6450310" y="1419204"/>
            <a:ext cx="1657350" cy="36036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323850" y="3243060"/>
            <a:ext cx="842648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Stunning can affect not only infarct related artery but also </a:t>
            </a:r>
            <a:r>
              <a:rPr lang="en-US" altLang="ko-KR" sz="3200" dirty="0" err="1">
                <a:latin typeface="Arial" panose="020B060402020202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 artery.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23528" y="4428401"/>
            <a:ext cx="842648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Early development of collateral flow</a:t>
            </a: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297673" y="5263803"/>
            <a:ext cx="8568630" cy="64633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36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Comprehensive understanding…</a:t>
            </a:r>
            <a:endParaRPr lang="ko-KR" altLang="en-US" sz="3600" b="1" i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40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73025"/>
            <a:ext cx="7993062" cy="6921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FFR in nonculprit lesion in ACS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6801" b="53752"/>
          <a:stretch/>
        </p:blipFill>
        <p:spPr bwMode="auto">
          <a:xfrm>
            <a:off x="-5452" y="1747490"/>
            <a:ext cx="460851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830888" y="6586083"/>
            <a:ext cx="3313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200" b="1" i="1">
                <a:latin typeface="Arial" panose="020B0604020202020204" pitchFamily="34" charset="0"/>
                <a:cs typeface="Arial" panose="020B0604020202020204" pitchFamily="34" charset="0"/>
              </a:rPr>
              <a:t>JACC interv 2010;3:1274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026996" y="4392091"/>
            <a:ext cx="576064" cy="5398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138939" y="3509541"/>
            <a:ext cx="1204489" cy="432048"/>
          </a:xfrm>
          <a:prstGeom prst="ellips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51773" y="980728"/>
            <a:ext cx="362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2800" b="1" i="1" dirty="0">
                <a:solidFill>
                  <a:srgbClr val="7030A0"/>
                </a:solidFill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FFR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r="3921"/>
          <a:stretch/>
        </p:blipFill>
        <p:spPr>
          <a:xfrm>
            <a:off x="4464874" y="1024289"/>
            <a:ext cx="4644228" cy="381642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961435" y="3346125"/>
            <a:ext cx="4036506" cy="13951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61435" y="1482100"/>
            <a:ext cx="4036506" cy="92763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5262299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Although there were rare cases with FFR change &gt;0.10, not a small cases who had FFR change &gt;0.05 were observed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69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44624"/>
            <a:ext cx="874846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Arial" charset="0"/>
                <a:ea typeface="맑은 고딕"/>
              </a:rPr>
              <a:t>DISCLOSURE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784976" cy="27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eaLnBrk="0" latinLnBrk="0" hangingPunct="0">
              <a:spcBef>
                <a:spcPct val="3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grant</a:t>
            </a:r>
            <a:r>
              <a:rPr lang="en-US" altLang="ko-K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altLang="ko-KR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Pfizer, Medtronic, Biosensors</a:t>
            </a:r>
          </a:p>
          <a:p>
            <a:pPr marL="457200" indent="-457200" algn="just" eaLnBrk="0" latinLnBrk="0" hangingPunct="0">
              <a:spcBef>
                <a:spcPct val="3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Consultant:</a:t>
            </a:r>
            <a:r>
              <a:rPr lang="en-US" altLang="ko-K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Pfizer, SJM, </a:t>
            </a:r>
            <a:r>
              <a:rPr lang="en-US" altLang="ko-KR" sz="20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Astrazeneca</a:t>
            </a:r>
            <a:r>
              <a:rPr lang="en-US" altLang="ko-KR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Daiichisankyo</a:t>
            </a:r>
            <a:r>
              <a:rPr lang="en-US" altLang="ko-KR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599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16" y="116632"/>
            <a:ext cx="913898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 err="1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Pancoronary</a:t>
            </a: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Plaque Vulnerability in ACS</a:t>
            </a:r>
            <a:endParaRPr kumimoji="0" lang="en-US" altLang="ko-KR" sz="3600" b="1" dirty="0">
              <a:ln w="11430"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465480" y="6550378"/>
            <a:ext cx="3678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200" i="1" dirty="0" err="1"/>
              <a:t>Circ</a:t>
            </a:r>
            <a:r>
              <a:rPr lang="en-US" sz="1200" i="1" dirty="0"/>
              <a:t> </a:t>
            </a:r>
            <a:r>
              <a:rPr lang="en-US" sz="1200" i="1" dirty="0" err="1"/>
              <a:t>Cardiovasc</a:t>
            </a:r>
            <a:r>
              <a:rPr lang="en-US" sz="1200" i="1" dirty="0"/>
              <a:t> Imaging. 2012;5:433-440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9512" y="882491"/>
            <a:ext cx="884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kern="100" dirty="0">
                <a:latin typeface="Arial" panose="020B0604020202020204" pitchFamily="34" charset="0"/>
                <a:cs typeface="Arial" panose="020B0604020202020204" pitchFamily="34" charset="0"/>
              </a:rPr>
              <a:t>3-vessel OCT imaging 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were selected from the MGH OCT Registry. </a:t>
            </a:r>
            <a:r>
              <a:rPr lang="en-US" altLang="ko-KR" sz="1600" b="1" kern="100" dirty="0">
                <a:latin typeface="Arial" panose="020B0604020202020204" pitchFamily="34" charset="0"/>
                <a:cs typeface="Arial" panose="020B0604020202020204" pitchFamily="34" charset="0"/>
              </a:rPr>
              <a:t>248 </a:t>
            </a:r>
            <a:r>
              <a:rPr lang="en-US" altLang="ko-KR" sz="1600" b="1" kern="100" dirty="0" err="1">
                <a:latin typeface="Arial" panose="020B060402020202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1600" b="1" kern="100" dirty="0">
                <a:latin typeface="Arial" panose="020B0604020202020204" pitchFamily="34" charset="0"/>
                <a:cs typeface="Arial" panose="020B0604020202020204" pitchFamily="34" charset="0"/>
              </a:rPr>
              <a:t> plaques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 were found in 104 patients: 45 plaques in 17 ACS patients and 203 plaques in 87 non-ACS pts.</a:t>
            </a:r>
            <a:endParaRPr lang="en-US" altLang="ko-KR" sz="1600" kern="100" dirty="0">
              <a:solidFill>
                <a:srgbClr val="FF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84" y="1586794"/>
            <a:ext cx="7632848" cy="481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2545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Box 10"/>
          <p:cNvSpPr txBox="1">
            <a:spLocks noChangeArrowheads="1"/>
          </p:cNvSpPr>
          <p:nvPr/>
        </p:nvSpPr>
        <p:spPr bwMode="auto">
          <a:xfrm>
            <a:off x="467544" y="36513"/>
            <a:ext cx="828092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Which lesions will progress, or rupture?</a:t>
            </a:r>
          </a:p>
          <a:p>
            <a:pPr algn="ctr">
              <a:defRPr/>
            </a:pPr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Vulnerability</a:t>
            </a: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6627382" y="6617958"/>
            <a:ext cx="2516650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ko-KR" sz="1200" b="1" i="1" dirty="0">
                <a:latin typeface="Arial" pitchFamily="34" charset="0"/>
                <a:cs typeface="Arial" pitchFamily="34" charset="0"/>
              </a:rPr>
              <a:t>PROSEPCT, NEJM 2011;364:226</a:t>
            </a:r>
          </a:p>
        </p:txBody>
      </p:sp>
      <p:pic>
        <p:nvPicPr>
          <p:cNvPr id="9" name="Picture 2" descr="C:\Users\VAIO\Documents\Pressure wire\Pressure wire presentation\2011 KISS Nonculprit lesion\Nonculprit\Initial RCA.jpg"/>
          <p:cNvPicPr>
            <a:picLocks noChangeAspect="1" noChangeArrowheads="1"/>
          </p:cNvPicPr>
          <p:nvPr/>
        </p:nvPicPr>
        <p:blipFill rotWithShape="1">
          <a:blip r:embed="rId3" cstate="print"/>
          <a:srcRect l="-1" r="19830" b="17192"/>
          <a:stretch/>
        </p:blipFill>
        <p:spPr bwMode="auto">
          <a:xfrm>
            <a:off x="17632" y="620688"/>
            <a:ext cx="3258224" cy="3436024"/>
          </a:xfrm>
          <a:prstGeom prst="rect">
            <a:avLst/>
          </a:prstGeom>
        </p:spPr>
      </p:pic>
      <p:pic>
        <p:nvPicPr>
          <p:cNvPr id="10" name="Picture 3" descr="C:\Users\VAIO\Documents\Pressure wire\Pressure wire presentation\2011 KISS Nonculprit lesion\Nonculprit\FU RCA MI.jpg"/>
          <p:cNvPicPr>
            <a:picLocks noChangeAspect="1" noChangeArrowheads="1"/>
          </p:cNvPicPr>
          <p:nvPr/>
        </p:nvPicPr>
        <p:blipFill rotWithShape="1">
          <a:blip r:embed="rId4" cstate="print"/>
          <a:srcRect l="4430" t="5906" r="28734" b="20267"/>
          <a:stretch/>
        </p:blipFill>
        <p:spPr bwMode="auto">
          <a:xfrm>
            <a:off x="5868144" y="620688"/>
            <a:ext cx="3275888" cy="3438914"/>
          </a:xfrm>
          <a:prstGeom prst="rect">
            <a:avLst/>
          </a:prstGeom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0564" y="3262339"/>
            <a:ext cx="4702872" cy="258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287524" y="588468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Arial Narrow" panose="020B0606020202030204" pitchFamily="34" charset="0"/>
                <a:ea typeface="MS PGothic" pitchFamily="34" charset="-128"/>
              </a:rPr>
              <a:t>FFR can not show the plaque vulnerability directly…</a:t>
            </a:r>
          </a:p>
        </p:txBody>
      </p:sp>
    </p:spTree>
    <p:extLst>
      <p:ext uri="{BB962C8B-B14F-4D97-AF65-F5344CB8AC3E}">
        <p14:creationId xmlns:p14="http://schemas.microsoft.com/office/powerpoint/2010/main" val="3025249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16" y="-7506"/>
            <a:ext cx="913898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3-year Outcomes after FFR-guided Defer</a:t>
            </a:r>
            <a:endParaRPr kumimoji="0" lang="en-US" altLang="ko-KR" sz="3600" b="1" dirty="0">
              <a:ln w="11430"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1891" y="610749"/>
            <a:ext cx="8877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Among 1294 patients and 1628 lesions in Korean FFR registry, </a:t>
            </a:r>
            <a:r>
              <a:rPr lang="en-US" altLang="ko-KR" sz="1600" b="1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665 patients with 781 deferred coronary lesions</a:t>
            </a:r>
            <a:r>
              <a:rPr lang="en-US" altLang="ko-KR" sz="1600" kern="1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were followed. 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MACE defined as the </a:t>
            </a:r>
            <a:r>
              <a:rPr lang="en-US" altLang="ko-KR" sz="1600" b="1" kern="100" dirty="0">
                <a:latin typeface="Arial" panose="020B0604020202020204" pitchFamily="34" charset="0"/>
                <a:cs typeface="Arial" panose="020B0604020202020204" pitchFamily="34" charset="0"/>
              </a:rPr>
              <a:t>composites of all death, MI, and TVR</a:t>
            </a:r>
            <a:endParaRPr lang="en-US" altLang="ko-KR" sz="1600" b="1" kern="1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57243"/>
              </p:ext>
            </p:extLst>
          </p:nvPr>
        </p:nvGraphicFramePr>
        <p:xfrm>
          <a:off x="107506" y="1225828"/>
          <a:ext cx="9007108" cy="5310100"/>
        </p:xfrm>
        <a:graphic>
          <a:graphicData uri="http://schemas.openxmlformats.org/drawingml/2006/table">
            <a:tbl>
              <a:tblPr firstRow="1" bandRow="1"/>
              <a:tblGrid>
                <a:gridCol w="156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49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0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4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71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67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60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27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872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All participants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Subjects with FFR &gt;0.8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Univariate analysis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Multivariate analysis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Univariate analysis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Multivariate analysis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HR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HR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HR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HR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95% CI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Age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1.00–1.06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0.041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0.99–1.05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0.240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0.99–1.06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0.133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Male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0.69–2.15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0.498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0.55–1.98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0.890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Diabetes mellitus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1.95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1.14–3.34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1.59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0.90–2.78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0.109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1.75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0.93–3.27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0.082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Dyslipidemia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0.72–2.11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0.447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0.63–2.18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0.612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Smoking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1.67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0.94–2.97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0.081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1.61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0.83–3.11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0.156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Previous MI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2.35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1.11–4.99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0.026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0.44–2.66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0.856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2.56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1.08–6.08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0.034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0.44–3.30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0.725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Previous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 PCI</a:t>
                      </a:r>
                      <a:endParaRPr lang="ko-KR" sz="16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2.13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1.22–3.72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0.008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1.76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0.91–3.40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0.094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2.64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1.41–4.94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2.37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1.13–5.01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0.023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ACS</a:t>
                      </a:r>
                      <a:endParaRPr lang="ko-KR" sz="16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2.04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1.16–3.60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1.86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0.99–3.49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0.055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2.46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1.31–4.61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2.35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1.18–4.65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0.015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LVEF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0.93–0.99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0.96–1.02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0.335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0.93–0.99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0.95–1.01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0.232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Multi-VD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2.31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1.28–4.15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1.36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0.73–2.55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0.334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2.25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1.16–4.34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1.45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0.72–2.92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0.298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LAD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0.30–0.88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0.015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0.56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0.31–1.01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0.052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0.24–0.84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0.012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0.30–1.10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0.095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Reference diameter</a:t>
                      </a:r>
                      <a:endParaRPr lang="ko-KR" sz="1200" b="1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0.62–1.71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0.923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1.26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0.72–2.20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0.424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% DS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1.00–1.05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0.020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1.01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0.98–1.03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0.587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1.00–1.05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0.081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Lesion length&gt;20 mm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1.59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0.92–2.75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0.096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1.33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0.69–2.57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0.392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Previous PCI-MLD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0.57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0.31–1.03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0.064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0.71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0.36–1.38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0.308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84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FFR</a:t>
                      </a:r>
                      <a:endParaRPr lang="ko-KR" sz="14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0.95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0.92–0.98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0.001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0.95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0.92–0.99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0.005</a:t>
                      </a:r>
                      <a:endParaRPr lang="ko-KR" sz="1200" b="1" kern="10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0.96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0.90–1.02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0.188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39789" marR="39789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05546" y="6568276"/>
            <a:ext cx="1930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JKMS 2016;31(12):1929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36096" y="1195524"/>
            <a:ext cx="3678518" cy="541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619672" y="1152592"/>
            <a:ext cx="3816424" cy="541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17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17781" b="11095"/>
          <a:stretch/>
        </p:blipFill>
        <p:spPr>
          <a:xfrm>
            <a:off x="96751" y="764704"/>
            <a:ext cx="4454656" cy="2376264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1182590" y="53967"/>
            <a:ext cx="68815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kumimoji="0" lang="en-US" altLang="ko-KR" sz="3600" b="1" dirty="0">
              <a:ln w="11430"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098387" y="700298"/>
            <a:ext cx="716438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052736"/>
            <a:ext cx="5008555" cy="193377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0262" y="3275307"/>
            <a:ext cx="87288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n-US" altLang="ko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In ACS, FFR should be handled carefully and differently due to the possibility of change after acute phase.</a:t>
            </a:r>
          </a:p>
          <a:p>
            <a:pPr marL="357188" indent="-357188">
              <a:buFont typeface="+mj-lt"/>
              <a:buAutoNum type="arabicPeriod"/>
            </a:pPr>
            <a:r>
              <a:rPr lang="en-US" altLang="ko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Current data in NSTE-ACS suggested that FFR guided decision making is still reliable and valuable in daily practice.</a:t>
            </a:r>
          </a:p>
          <a:p>
            <a:pPr marL="357188" indent="-357188">
              <a:buFont typeface="+mj-lt"/>
              <a:buAutoNum type="arabicPeriod"/>
            </a:pPr>
            <a:r>
              <a:rPr lang="en-US" altLang="ko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However, large trial should be warranted to confirm this strategy.</a:t>
            </a:r>
          </a:p>
        </p:txBody>
      </p:sp>
    </p:spTree>
    <p:extLst>
      <p:ext uri="{BB962C8B-B14F-4D97-AF65-F5344CB8AC3E}">
        <p14:creationId xmlns:p14="http://schemas.microsoft.com/office/powerpoint/2010/main" val="241419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7504" y="5589241"/>
            <a:ext cx="4752528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Keimyung</a:t>
            </a: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 University </a:t>
            </a:r>
            <a:r>
              <a:rPr kumimoji="0" lang="en-US" altLang="ko-KR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Dongsan</a:t>
            </a: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 Medial Center</a:t>
            </a:r>
          </a:p>
          <a:p>
            <a:pPr marL="457200" indent="-4572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</a:rPr>
              <a:t>NAM, Chang-Wook  MD, PhD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2339752" y="908720"/>
            <a:ext cx="6624736" cy="1529458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3600" b="1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FFR-Guided PCI in ACS: </a:t>
            </a:r>
            <a:r>
              <a:rPr lang="en-US" altLang="ko-KR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Solved &amp; Unsolved Issues</a:t>
            </a:r>
            <a:endParaRPr lang="en-US" altLang="ko-K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652120" y="6029402"/>
            <a:ext cx="302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3600" b="1" kern="0" dirty="0">
                <a:solidFill>
                  <a:srgbClr val="0000FF"/>
                </a:solidFill>
                <a:latin typeface="Cambria" panose="02040503050406030204" pitchFamily="18" charset="0"/>
                <a:ea typeface="HY견고딕" pitchFamily="18" charset="-127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5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그룹 8"/>
          <p:cNvGrpSpPr>
            <a:grpSpLocks/>
          </p:cNvGrpSpPr>
          <p:nvPr/>
        </p:nvGrpSpPr>
        <p:grpSpPr bwMode="auto">
          <a:xfrm>
            <a:off x="255529" y="1327632"/>
            <a:ext cx="915987" cy="906463"/>
            <a:chOff x="859742" y="1808820"/>
            <a:chExt cx="689683" cy="6810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6" name="그룹 8"/>
            <p:cNvGrpSpPr>
              <a:grpSpLocks/>
            </p:cNvGrpSpPr>
            <p:nvPr/>
          </p:nvGrpSpPr>
          <p:grpSpPr bwMode="auto">
            <a:xfrm>
              <a:off x="859742" y="1808820"/>
              <a:ext cx="689683" cy="681090"/>
              <a:chOff x="981364" y="1470084"/>
              <a:chExt cx="926340" cy="914800"/>
            </a:xfrm>
          </p:grpSpPr>
          <p:sp>
            <p:nvSpPr>
              <p:cNvPr id="12" name="모서리가 둥근 직사각형 7"/>
              <p:cNvSpPr/>
              <p:nvPr/>
            </p:nvSpPr>
            <p:spPr>
              <a:xfrm>
                <a:off x="981364" y="1470084"/>
                <a:ext cx="926340" cy="914800"/>
              </a:xfrm>
              <a:prstGeom prst="roundRect">
                <a:avLst>
                  <a:gd name="adj" fmla="val 3232"/>
                </a:avLst>
              </a:prstGeom>
              <a:solidFill>
                <a:srgbClr val="0A467C">
                  <a:alpha val="17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279" name="그룹 1"/>
              <p:cNvGrpSpPr>
                <a:grpSpLocks/>
              </p:cNvGrpSpPr>
              <p:nvPr/>
            </p:nvGrpSpPr>
            <p:grpSpPr bwMode="auto">
              <a:xfrm>
                <a:off x="997453" y="1509240"/>
                <a:ext cx="888985" cy="828092"/>
                <a:chOff x="1246783" y="4041068"/>
                <a:chExt cx="1800000" cy="690784"/>
              </a:xfrm>
            </p:grpSpPr>
            <p:grpSp>
              <p:nvGrpSpPr>
                <p:cNvPr id="10280" name="그룹 2"/>
                <p:cNvGrpSpPr>
                  <a:grpSpLocks/>
                </p:cNvGrpSpPr>
                <p:nvPr/>
              </p:nvGrpSpPr>
              <p:grpSpPr bwMode="auto">
                <a:xfrm>
                  <a:off x="1295636" y="4041068"/>
                  <a:ext cx="1676977" cy="690784"/>
                  <a:chOff x="670287" y="1721322"/>
                  <a:chExt cx="1676977" cy="690784"/>
                </a:xfrm>
              </p:grpSpPr>
              <p:sp>
                <p:nvSpPr>
                  <p:cNvPr id="16" name="모서리가 둥근 직사각형 4"/>
                  <p:cNvSpPr/>
                  <p:nvPr/>
                </p:nvSpPr>
                <p:spPr>
                  <a:xfrm>
                    <a:off x="621364" y="1720734"/>
                    <a:ext cx="1774868" cy="690946"/>
                  </a:xfrm>
                  <a:prstGeom prst="roundRect">
                    <a:avLst>
                      <a:gd name="adj" fmla="val 3971"/>
                    </a:avLst>
                  </a:prstGeom>
                  <a:solidFill>
                    <a:srgbClr val="0A467C"/>
                  </a:solidFill>
                  <a:ln w="3810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0283" name="그림 5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t="33841"/>
                  <a:stretch>
                    <a:fillRect/>
                  </a:stretch>
                </p:blipFill>
                <p:spPr bwMode="auto">
                  <a:xfrm>
                    <a:off x="688293" y="1721322"/>
                    <a:ext cx="1658971" cy="6907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</p:pic>
            </p:grpSp>
            <p:sp>
              <p:nvSpPr>
                <p:cNvPr id="15" name="타원 3"/>
                <p:cNvSpPr/>
                <p:nvPr/>
              </p:nvSpPr>
              <p:spPr>
                <a:xfrm>
                  <a:off x="1246713" y="4041816"/>
                  <a:ext cx="1800872" cy="4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987638" y="1945993"/>
              <a:ext cx="438672" cy="3924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ko-KR" altLang="en-US" sz="28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44" name="그룹 35"/>
          <p:cNvGrpSpPr>
            <a:grpSpLocks/>
          </p:cNvGrpSpPr>
          <p:nvPr/>
        </p:nvGrpSpPr>
        <p:grpSpPr bwMode="auto">
          <a:xfrm>
            <a:off x="268190" y="2551768"/>
            <a:ext cx="912813" cy="906462"/>
            <a:chOff x="1828860" y="2718238"/>
            <a:chExt cx="689683" cy="6810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60" name="그룹 23"/>
            <p:cNvGrpSpPr>
              <a:grpSpLocks/>
            </p:cNvGrpSpPr>
            <p:nvPr/>
          </p:nvGrpSpPr>
          <p:grpSpPr bwMode="auto">
            <a:xfrm>
              <a:off x="1828860" y="2718238"/>
              <a:ext cx="689683" cy="681090"/>
              <a:chOff x="981364" y="1470084"/>
              <a:chExt cx="926340" cy="914800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979753" y="1470084"/>
                <a:ext cx="929561" cy="914800"/>
              </a:xfrm>
              <a:prstGeom prst="roundRect">
                <a:avLst>
                  <a:gd name="adj" fmla="val 3232"/>
                </a:avLst>
              </a:prstGeom>
              <a:solidFill>
                <a:srgbClr val="0365A1">
                  <a:alpha val="16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263" name="그룹 25"/>
              <p:cNvGrpSpPr>
                <a:grpSpLocks/>
              </p:cNvGrpSpPr>
              <p:nvPr/>
            </p:nvGrpSpPr>
            <p:grpSpPr bwMode="auto">
              <a:xfrm>
                <a:off x="997453" y="1509240"/>
                <a:ext cx="888985" cy="828092"/>
                <a:chOff x="1246783" y="4041068"/>
                <a:chExt cx="1800000" cy="690784"/>
              </a:xfrm>
            </p:grpSpPr>
            <p:grpSp>
              <p:nvGrpSpPr>
                <p:cNvPr id="10264" name="그룹 26"/>
                <p:cNvGrpSpPr>
                  <a:grpSpLocks/>
                </p:cNvGrpSpPr>
                <p:nvPr/>
              </p:nvGrpSpPr>
              <p:grpSpPr bwMode="auto">
                <a:xfrm>
                  <a:off x="1295636" y="4041068"/>
                  <a:ext cx="1676977" cy="690784"/>
                  <a:chOff x="670287" y="1721322"/>
                  <a:chExt cx="1676977" cy="690784"/>
                </a:xfrm>
              </p:grpSpPr>
              <p:sp>
                <p:nvSpPr>
                  <p:cNvPr id="43" name="모서리가 둥근 직사각형 42"/>
                  <p:cNvSpPr/>
                  <p:nvPr/>
                </p:nvSpPr>
                <p:spPr>
                  <a:xfrm>
                    <a:off x="618217" y="1720734"/>
                    <a:ext cx="1781038" cy="690946"/>
                  </a:xfrm>
                  <a:prstGeom prst="roundRect">
                    <a:avLst>
                      <a:gd name="adj" fmla="val 3971"/>
                    </a:avLst>
                  </a:prstGeom>
                  <a:solidFill>
                    <a:srgbClr val="0481CE"/>
                  </a:solidFill>
                  <a:ln w="3810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0267" name="그림 43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t="33841"/>
                  <a:stretch>
                    <a:fillRect/>
                  </a:stretch>
                </p:blipFill>
                <p:spPr bwMode="auto">
                  <a:xfrm>
                    <a:off x="681818" y="1721322"/>
                    <a:ext cx="1665446" cy="6907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</p:pic>
            </p:grpSp>
            <p:sp>
              <p:nvSpPr>
                <p:cNvPr id="42" name="타원 41"/>
                <p:cNvSpPr/>
                <p:nvPr/>
              </p:nvSpPr>
              <p:spPr>
                <a:xfrm>
                  <a:off x="1210945" y="4041816"/>
                  <a:ext cx="1872374" cy="4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1956001" y="2848253"/>
              <a:ext cx="440198" cy="39362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ko-KR" altLang="en-US" sz="28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270411" y="1505656"/>
            <a:ext cx="757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Why Different Concept of FFR in ACS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43606" y="183576"/>
            <a:ext cx="752460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kumimoji="0" lang="en-US" altLang="ko-KR" sz="4000" b="1" dirty="0">
              <a:ln w="11430"/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012022" y="980728"/>
            <a:ext cx="716438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0809" y="3873242"/>
            <a:ext cx="757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FFR in Culprit lesion of ACS</a:t>
            </a:r>
          </a:p>
        </p:txBody>
      </p:sp>
      <p:grpSp>
        <p:nvGrpSpPr>
          <p:cNvPr id="25" name="그룹 8"/>
          <p:cNvGrpSpPr>
            <a:grpSpLocks/>
          </p:cNvGrpSpPr>
          <p:nvPr/>
        </p:nvGrpSpPr>
        <p:grpSpPr bwMode="auto">
          <a:xfrm>
            <a:off x="272379" y="3733125"/>
            <a:ext cx="845047" cy="809625"/>
            <a:chOff x="859742" y="1808820"/>
            <a:chExt cx="689683" cy="68109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6" name="그룹 8"/>
            <p:cNvGrpSpPr>
              <a:grpSpLocks/>
            </p:cNvGrpSpPr>
            <p:nvPr/>
          </p:nvGrpSpPr>
          <p:grpSpPr bwMode="auto">
            <a:xfrm>
              <a:off x="859742" y="1808820"/>
              <a:ext cx="689683" cy="681090"/>
              <a:chOff x="981364" y="1470084"/>
              <a:chExt cx="926340" cy="914800"/>
            </a:xfrm>
            <a:grpFill/>
          </p:grpSpPr>
          <p:sp>
            <p:nvSpPr>
              <p:cNvPr id="28" name="모서리가 둥근 직사각형 7"/>
              <p:cNvSpPr/>
              <p:nvPr/>
            </p:nvSpPr>
            <p:spPr>
              <a:xfrm>
                <a:off x="981364" y="1470084"/>
                <a:ext cx="926340" cy="914800"/>
              </a:xfrm>
              <a:prstGeom prst="roundRect">
                <a:avLst>
                  <a:gd name="adj" fmla="val 3232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그룹 1"/>
              <p:cNvGrpSpPr>
                <a:grpSpLocks/>
              </p:cNvGrpSpPr>
              <p:nvPr/>
            </p:nvGrpSpPr>
            <p:grpSpPr bwMode="auto">
              <a:xfrm>
                <a:off x="997453" y="1509240"/>
                <a:ext cx="888985" cy="828092"/>
                <a:chOff x="1246783" y="4041068"/>
                <a:chExt cx="1800000" cy="690784"/>
              </a:xfrm>
              <a:grpFill/>
            </p:grpSpPr>
            <p:grpSp>
              <p:nvGrpSpPr>
                <p:cNvPr id="30" name="그룹 2"/>
                <p:cNvGrpSpPr>
                  <a:grpSpLocks/>
                </p:cNvGrpSpPr>
                <p:nvPr/>
              </p:nvGrpSpPr>
              <p:grpSpPr bwMode="auto">
                <a:xfrm>
                  <a:off x="1295636" y="4041068"/>
                  <a:ext cx="1676977" cy="690784"/>
                  <a:chOff x="670287" y="1721322"/>
                  <a:chExt cx="1676977" cy="690784"/>
                </a:xfrm>
                <a:grpFill/>
              </p:grpSpPr>
              <p:sp>
                <p:nvSpPr>
                  <p:cNvPr id="32" name="모서리가 둥근 직사각형 4"/>
                  <p:cNvSpPr/>
                  <p:nvPr/>
                </p:nvSpPr>
                <p:spPr>
                  <a:xfrm>
                    <a:off x="621364" y="1720734"/>
                    <a:ext cx="1774868" cy="690946"/>
                  </a:xfrm>
                  <a:prstGeom prst="roundRect">
                    <a:avLst>
                      <a:gd name="adj" fmla="val 3971"/>
                    </a:avLst>
                  </a:prstGeom>
                  <a:grpFill/>
                  <a:ln w="28575">
                    <a:solidFill>
                      <a:schemeClr val="bg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33" name="그림 5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t="33841"/>
                  <a:stretch>
                    <a:fillRect/>
                  </a:stretch>
                </p:blipFill>
                <p:spPr bwMode="auto">
                  <a:xfrm>
                    <a:off x="688293" y="1721322"/>
                    <a:ext cx="1658971" cy="690783"/>
                  </a:xfrm>
                  <a:prstGeom prst="rect">
                    <a:avLst/>
                  </a:prstGeom>
                  <a:grpFill/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</p:pic>
            </p:grpSp>
            <p:sp>
              <p:nvSpPr>
                <p:cNvPr id="31" name="타원 3"/>
                <p:cNvSpPr/>
                <p:nvPr/>
              </p:nvSpPr>
              <p:spPr>
                <a:xfrm>
                  <a:off x="1246713" y="4041816"/>
                  <a:ext cx="1800872" cy="48112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986581" y="1945643"/>
              <a:ext cx="440784" cy="393132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ko-KR" altLang="en-US" sz="28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그룹 35"/>
          <p:cNvGrpSpPr>
            <a:grpSpLocks/>
          </p:cNvGrpSpPr>
          <p:nvPr/>
        </p:nvGrpSpPr>
        <p:grpSpPr bwMode="auto">
          <a:xfrm>
            <a:off x="272638" y="4970397"/>
            <a:ext cx="867544" cy="834867"/>
            <a:chOff x="1828860" y="2718238"/>
            <a:chExt cx="689683" cy="681090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6" name="그룹 23"/>
            <p:cNvGrpSpPr>
              <a:grpSpLocks/>
            </p:cNvGrpSpPr>
            <p:nvPr/>
          </p:nvGrpSpPr>
          <p:grpSpPr bwMode="auto">
            <a:xfrm>
              <a:off x="1828860" y="2718238"/>
              <a:ext cx="689683" cy="681090"/>
              <a:chOff x="981364" y="1470084"/>
              <a:chExt cx="926340" cy="914800"/>
            </a:xfrm>
            <a:grpFill/>
          </p:grpSpPr>
          <p:sp>
            <p:nvSpPr>
              <p:cNvPr id="40" name="모서리가 둥근 직사각형 38"/>
              <p:cNvSpPr/>
              <p:nvPr/>
            </p:nvSpPr>
            <p:spPr>
              <a:xfrm>
                <a:off x="979753" y="1470084"/>
                <a:ext cx="929561" cy="914800"/>
              </a:xfrm>
              <a:prstGeom prst="roundRect">
                <a:avLst>
                  <a:gd name="adj" fmla="val 3232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그룹 25"/>
              <p:cNvGrpSpPr>
                <a:grpSpLocks/>
              </p:cNvGrpSpPr>
              <p:nvPr/>
            </p:nvGrpSpPr>
            <p:grpSpPr bwMode="auto">
              <a:xfrm>
                <a:off x="997453" y="1509240"/>
                <a:ext cx="888985" cy="828092"/>
                <a:chOff x="1246783" y="4041068"/>
                <a:chExt cx="1800000" cy="690784"/>
              </a:xfrm>
              <a:grpFill/>
            </p:grpSpPr>
            <p:grpSp>
              <p:nvGrpSpPr>
                <p:cNvPr id="46" name="그룹 26"/>
                <p:cNvGrpSpPr>
                  <a:grpSpLocks/>
                </p:cNvGrpSpPr>
                <p:nvPr/>
              </p:nvGrpSpPr>
              <p:grpSpPr bwMode="auto">
                <a:xfrm>
                  <a:off x="1295636" y="4041068"/>
                  <a:ext cx="1676977" cy="690784"/>
                  <a:chOff x="670287" y="1721322"/>
                  <a:chExt cx="1676977" cy="690784"/>
                </a:xfrm>
                <a:grpFill/>
              </p:grpSpPr>
              <p:sp>
                <p:nvSpPr>
                  <p:cNvPr id="48" name="모서리가 둥근 직사각형 42"/>
                  <p:cNvSpPr/>
                  <p:nvPr/>
                </p:nvSpPr>
                <p:spPr>
                  <a:xfrm>
                    <a:off x="618217" y="1720734"/>
                    <a:ext cx="1781038" cy="690946"/>
                  </a:xfrm>
                  <a:prstGeom prst="roundRect">
                    <a:avLst>
                      <a:gd name="adj" fmla="val 3971"/>
                    </a:avLst>
                  </a:prstGeom>
                  <a:grpFill/>
                  <a:ln w="28575">
                    <a:solidFill>
                      <a:schemeClr val="bg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49" name="그림 43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t="33841"/>
                  <a:stretch>
                    <a:fillRect/>
                  </a:stretch>
                </p:blipFill>
                <p:spPr bwMode="auto">
                  <a:xfrm>
                    <a:off x="681818" y="1721322"/>
                    <a:ext cx="1665446" cy="690783"/>
                  </a:xfrm>
                  <a:prstGeom prst="rect">
                    <a:avLst/>
                  </a:prstGeom>
                  <a:grpFill/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</p:pic>
            </p:grpSp>
            <p:sp>
              <p:nvSpPr>
                <p:cNvPr id="47" name="타원 46"/>
                <p:cNvSpPr/>
                <p:nvPr/>
              </p:nvSpPr>
              <p:spPr>
                <a:xfrm>
                  <a:off x="1210945" y="4041816"/>
                  <a:ext cx="1872374" cy="48112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1954941" y="2848499"/>
              <a:ext cx="442317" cy="393133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ko-KR" altLang="en-US" sz="28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70411" y="5089070"/>
            <a:ext cx="757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Issues of FFR in ACS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55178" y="2711734"/>
            <a:ext cx="7573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FFR in </a:t>
            </a:r>
            <a:r>
              <a:rPr lang="en-US" altLang="ko-KR" sz="3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lesion of ACS</a:t>
            </a:r>
          </a:p>
        </p:txBody>
      </p:sp>
    </p:spTree>
    <p:extLst>
      <p:ext uri="{BB962C8B-B14F-4D97-AF65-F5344CB8AC3E}">
        <p14:creationId xmlns:p14="http://schemas.microsoft.com/office/powerpoint/2010/main" val="21379593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8809" y="13630"/>
            <a:ext cx="14763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kern="0" spc="-1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HY울릉도L" pitchFamily="18" charset="-127"/>
                <a:cs typeface="Arial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791" y="260648"/>
            <a:ext cx="7571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Why Different Concept of FFR in ACS</a:t>
            </a:r>
          </a:p>
        </p:txBody>
      </p:sp>
      <p:grpSp>
        <p:nvGrpSpPr>
          <p:cNvPr id="5" name="그룹 13"/>
          <p:cNvGrpSpPr>
            <a:grpSpLocks/>
          </p:cNvGrpSpPr>
          <p:nvPr/>
        </p:nvGrpSpPr>
        <p:grpSpPr bwMode="auto">
          <a:xfrm>
            <a:off x="611560" y="3068960"/>
            <a:ext cx="8135937" cy="1079500"/>
            <a:chOff x="468313" y="3429000"/>
            <a:chExt cx="8135937" cy="1079500"/>
          </a:xfrm>
        </p:grpSpPr>
        <p:sp>
          <p:nvSpPr>
            <p:cNvPr id="6" name="직사각형 5"/>
            <p:cNvSpPr/>
            <p:nvPr/>
          </p:nvSpPr>
          <p:spPr>
            <a:xfrm>
              <a:off x="468313" y="3429000"/>
              <a:ext cx="8135937" cy="1079500"/>
            </a:xfrm>
            <a:prstGeom prst="rect">
              <a:avLst/>
            </a:prstGeom>
            <a:gradFill>
              <a:gsLst>
                <a:gs pos="3500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5000">
                  <a:schemeClr val="bg1"/>
                </a:gs>
                <a:gs pos="47000">
                  <a:schemeClr val="tx1">
                    <a:lumMod val="65000"/>
                    <a:lumOff val="35000"/>
                  </a:schemeClr>
                </a:gs>
                <a:gs pos="51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228184" y="3645024"/>
              <a:ext cx="21413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3600" b="1">
                  <a:latin typeface="Arial Black" panose="020B0A04020102020204" pitchFamily="34" charset="0"/>
                  <a:cs typeface="Arial" panose="020B0604020202020204" pitchFamily="34" charset="0"/>
                </a:rPr>
                <a:t>Chronic</a:t>
              </a:r>
              <a:endParaRPr lang="ko-KR" altLang="en-US" sz="3600" b="1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731374" y="4293518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Stable AP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7298104" y="4873643"/>
            <a:ext cx="1281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Old MI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3"/>
          <p:cNvSpPr txBox="1">
            <a:spLocks noChangeArrowheads="1"/>
          </p:cNvSpPr>
          <p:nvPr/>
        </p:nvSpPr>
        <p:spPr bwMode="auto">
          <a:xfrm>
            <a:off x="611560" y="1707149"/>
            <a:ext cx="64966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Clinically important coronary artery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Stable coronary artery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Inducible maximal hyperemia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91035" y="1037696"/>
            <a:ext cx="486358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Indication for FFR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0" y="3717032"/>
            <a:ext cx="6586397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54" descr="그림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581400"/>
            <a:ext cx="3886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사다리꼴 43"/>
          <p:cNvSpPr/>
          <p:nvPr/>
        </p:nvSpPr>
        <p:spPr bwMode="auto">
          <a:xfrm rot="5400000">
            <a:off x="3784600" y="-233362"/>
            <a:ext cx="638175" cy="4286250"/>
          </a:xfrm>
          <a:prstGeom prst="trapezoid">
            <a:avLst>
              <a:gd name="adj" fmla="val 11667"/>
            </a:avLst>
          </a:prstGeom>
          <a:solidFill>
            <a:srgbClr val="FE786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5" name="자유형 44"/>
          <p:cNvSpPr/>
          <p:nvPr/>
        </p:nvSpPr>
        <p:spPr bwMode="auto">
          <a:xfrm>
            <a:off x="2890838" y="1973263"/>
            <a:ext cx="1293812" cy="257175"/>
          </a:xfrm>
          <a:custGeom>
            <a:avLst/>
            <a:gdLst>
              <a:gd name="connsiteX0" fmla="*/ 156029 w 1313544"/>
              <a:gd name="connsiteY0" fmla="*/ 304801 h 335644"/>
              <a:gd name="connsiteX1" fmla="*/ 221343 w 1313544"/>
              <a:gd name="connsiteY1" fmla="*/ 108858 h 335644"/>
              <a:gd name="connsiteX2" fmla="*/ 460829 w 1313544"/>
              <a:gd name="connsiteY2" fmla="*/ 10886 h 335644"/>
              <a:gd name="connsiteX3" fmla="*/ 874486 w 1313544"/>
              <a:gd name="connsiteY3" fmla="*/ 43543 h 335644"/>
              <a:gd name="connsiteX4" fmla="*/ 1081315 w 1313544"/>
              <a:gd name="connsiteY4" fmla="*/ 174172 h 335644"/>
              <a:gd name="connsiteX5" fmla="*/ 1157515 w 1313544"/>
              <a:gd name="connsiteY5" fmla="*/ 293915 h 335644"/>
              <a:gd name="connsiteX6" fmla="*/ 156029 w 1313544"/>
              <a:gd name="connsiteY6" fmla="*/ 304801 h 33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544" h="335644">
                <a:moveTo>
                  <a:pt x="156029" y="304801"/>
                </a:moveTo>
                <a:cubicBezTo>
                  <a:pt x="0" y="273958"/>
                  <a:pt x="170543" y="157844"/>
                  <a:pt x="221343" y="108858"/>
                </a:cubicBezTo>
                <a:cubicBezTo>
                  <a:pt x="272143" y="59872"/>
                  <a:pt x="351972" y="21772"/>
                  <a:pt x="460829" y="10886"/>
                </a:cubicBezTo>
                <a:cubicBezTo>
                  <a:pt x="569686" y="0"/>
                  <a:pt x="771072" y="16329"/>
                  <a:pt x="874486" y="43543"/>
                </a:cubicBezTo>
                <a:cubicBezTo>
                  <a:pt x="977900" y="70757"/>
                  <a:pt x="1034144" y="132443"/>
                  <a:pt x="1081315" y="174172"/>
                </a:cubicBezTo>
                <a:cubicBezTo>
                  <a:pt x="1128486" y="215901"/>
                  <a:pt x="1313544" y="272144"/>
                  <a:pt x="1157515" y="293915"/>
                </a:cubicBezTo>
                <a:cubicBezTo>
                  <a:pt x="1001486" y="315687"/>
                  <a:pt x="312058" y="335644"/>
                  <a:pt x="156029" y="304801"/>
                </a:cubicBezTo>
                <a:close/>
              </a:path>
            </a:pathLst>
          </a:custGeom>
          <a:solidFill>
            <a:srgbClr val="8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46" name="자유형 45"/>
          <p:cNvSpPr/>
          <p:nvPr/>
        </p:nvSpPr>
        <p:spPr bwMode="auto">
          <a:xfrm>
            <a:off x="2921000" y="1603375"/>
            <a:ext cx="1166813" cy="214313"/>
          </a:xfrm>
          <a:custGeom>
            <a:avLst/>
            <a:gdLst>
              <a:gd name="connsiteX0" fmla="*/ 18143 w 1219200"/>
              <a:gd name="connsiteY0" fmla="*/ 0 h 263072"/>
              <a:gd name="connsiteX1" fmla="*/ 94343 w 1219200"/>
              <a:gd name="connsiteY1" fmla="*/ 185057 h 263072"/>
              <a:gd name="connsiteX2" fmla="*/ 584200 w 1219200"/>
              <a:gd name="connsiteY2" fmla="*/ 206828 h 263072"/>
              <a:gd name="connsiteX3" fmla="*/ 1041400 w 1219200"/>
              <a:gd name="connsiteY3" fmla="*/ 239486 h 263072"/>
              <a:gd name="connsiteX4" fmla="*/ 1193800 w 1219200"/>
              <a:gd name="connsiteY4" fmla="*/ 65314 h 263072"/>
              <a:gd name="connsiteX5" fmla="*/ 1193800 w 1219200"/>
              <a:gd name="connsiteY5" fmla="*/ 43543 h 263072"/>
              <a:gd name="connsiteX6" fmla="*/ 1193800 w 1219200"/>
              <a:gd name="connsiteY6" fmla="*/ 32657 h 263072"/>
              <a:gd name="connsiteX7" fmla="*/ 18143 w 1219200"/>
              <a:gd name="connsiteY7" fmla="*/ 0 h 26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263072">
                <a:moveTo>
                  <a:pt x="18143" y="0"/>
                </a:moveTo>
                <a:cubicBezTo>
                  <a:pt x="9071" y="75293"/>
                  <a:pt x="0" y="150586"/>
                  <a:pt x="94343" y="185057"/>
                </a:cubicBezTo>
                <a:cubicBezTo>
                  <a:pt x="188686" y="219528"/>
                  <a:pt x="426357" y="197757"/>
                  <a:pt x="584200" y="206828"/>
                </a:cubicBezTo>
                <a:cubicBezTo>
                  <a:pt x="742043" y="215899"/>
                  <a:pt x="939800" y="263072"/>
                  <a:pt x="1041400" y="239486"/>
                </a:cubicBezTo>
                <a:cubicBezTo>
                  <a:pt x="1143000" y="215900"/>
                  <a:pt x="1168400" y="97971"/>
                  <a:pt x="1193800" y="65314"/>
                </a:cubicBezTo>
                <a:cubicBezTo>
                  <a:pt x="1219200" y="32657"/>
                  <a:pt x="1193800" y="43543"/>
                  <a:pt x="1193800" y="43543"/>
                </a:cubicBezTo>
                <a:lnTo>
                  <a:pt x="1193800" y="32657"/>
                </a:lnTo>
                <a:lnTo>
                  <a:pt x="18143" y="0"/>
                </a:lnTo>
                <a:close/>
              </a:path>
            </a:pathLst>
          </a:custGeom>
          <a:solidFill>
            <a:srgbClr val="8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cxnSp>
        <p:nvCxnSpPr>
          <p:cNvPr id="9225" name="직선 연결선 46"/>
          <p:cNvCxnSpPr>
            <a:cxnSpLocks noChangeShapeType="1"/>
          </p:cNvCxnSpPr>
          <p:nvPr/>
        </p:nvCxnSpPr>
        <p:spPr bwMode="auto">
          <a:xfrm>
            <a:off x="1397000" y="1889125"/>
            <a:ext cx="4214813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73"/>
          <p:cNvSpPr txBox="1">
            <a:spLocks noChangeArrowheads="1"/>
          </p:cNvSpPr>
          <p:nvPr/>
        </p:nvSpPr>
        <p:spPr bwMode="auto">
          <a:xfrm>
            <a:off x="190500" y="1416050"/>
            <a:ext cx="1501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Pressure </a:t>
            </a:r>
          </a:p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Wire</a:t>
            </a:r>
            <a:endParaRPr kumimoji="0" lang="ko-KR" altLang="en-US" sz="2400" kern="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9227" name="그룹 82"/>
          <p:cNvGrpSpPr>
            <a:grpSpLocks/>
          </p:cNvGrpSpPr>
          <p:nvPr/>
        </p:nvGrpSpPr>
        <p:grpSpPr bwMode="auto">
          <a:xfrm>
            <a:off x="6102350" y="1162050"/>
            <a:ext cx="1890713" cy="1400175"/>
            <a:chOff x="2071670" y="142852"/>
            <a:chExt cx="1889353" cy="1400629"/>
          </a:xfrm>
        </p:grpSpPr>
        <p:grpSp>
          <p:nvGrpSpPr>
            <p:cNvPr id="9239" name="그룹 36"/>
            <p:cNvGrpSpPr>
              <a:grpSpLocks/>
            </p:cNvGrpSpPr>
            <p:nvPr/>
          </p:nvGrpSpPr>
          <p:grpSpPr bwMode="auto">
            <a:xfrm>
              <a:off x="2143108" y="414995"/>
              <a:ext cx="1817915" cy="1128486"/>
              <a:chOff x="5856514" y="1948543"/>
              <a:chExt cx="1817915" cy="1128486"/>
            </a:xfrm>
          </p:grpSpPr>
          <p:sp>
            <p:nvSpPr>
              <p:cNvPr id="53" name="자유형 52"/>
              <p:cNvSpPr/>
              <p:nvPr/>
            </p:nvSpPr>
            <p:spPr>
              <a:xfrm>
                <a:off x="5856463" y="1947951"/>
                <a:ext cx="1786239" cy="327131"/>
              </a:xfrm>
              <a:custGeom>
                <a:avLst/>
                <a:gdLst>
                  <a:gd name="connsiteX0" fmla="*/ 0 w 1785257"/>
                  <a:gd name="connsiteY0" fmla="*/ 326571 h 326571"/>
                  <a:gd name="connsiteX1" fmla="*/ 555172 w 1785257"/>
                  <a:gd name="connsiteY1" fmla="*/ 87086 h 326571"/>
                  <a:gd name="connsiteX2" fmla="*/ 1785257 w 1785257"/>
                  <a:gd name="connsiteY2" fmla="*/ 0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326571">
                    <a:moveTo>
                      <a:pt x="0" y="326571"/>
                    </a:moveTo>
                    <a:cubicBezTo>
                      <a:pt x="128814" y="234043"/>
                      <a:pt x="257629" y="141515"/>
                      <a:pt x="555172" y="87086"/>
                    </a:cubicBezTo>
                    <a:cubicBezTo>
                      <a:pt x="852715" y="32658"/>
                      <a:pt x="1318986" y="16329"/>
                      <a:pt x="1785257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54" name="자유형 53"/>
              <p:cNvSpPr/>
              <p:nvPr/>
            </p:nvSpPr>
            <p:spPr>
              <a:xfrm>
                <a:off x="5856463" y="2154393"/>
                <a:ext cx="1786239" cy="250906"/>
              </a:xfrm>
              <a:custGeom>
                <a:avLst/>
                <a:gdLst>
                  <a:gd name="connsiteX0" fmla="*/ 0 w 1785257"/>
                  <a:gd name="connsiteY0" fmla="*/ 250372 h 250372"/>
                  <a:gd name="connsiteX1" fmla="*/ 762000 w 1785257"/>
                  <a:gd name="connsiteY1" fmla="*/ 43543 h 250372"/>
                  <a:gd name="connsiteX2" fmla="*/ 1785257 w 1785257"/>
                  <a:gd name="connsiteY2" fmla="*/ 0 h 25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250372">
                    <a:moveTo>
                      <a:pt x="0" y="250372"/>
                    </a:moveTo>
                    <a:cubicBezTo>
                      <a:pt x="232228" y="167822"/>
                      <a:pt x="464457" y="85272"/>
                      <a:pt x="762000" y="43543"/>
                    </a:cubicBezTo>
                    <a:cubicBezTo>
                      <a:pt x="1059543" y="1814"/>
                      <a:pt x="1422400" y="907"/>
                      <a:pt x="1785257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5867567" y="2503756"/>
                <a:ext cx="1806862" cy="63521"/>
              </a:xfrm>
              <a:custGeom>
                <a:avLst/>
                <a:gdLst>
                  <a:gd name="connsiteX0" fmla="*/ 0 w 1807029"/>
                  <a:gd name="connsiteY0" fmla="*/ 0 h 63500"/>
                  <a:gd name="connsiteX1" fmla="*/ 794657 w 1807029"/>
                  <a:gd name="connsiteY1" fmla="*/ 54429 h 63500"/>
                  <a:gd name="connsiteX2" fmla="*/ 1807029 w 1807029"/>
                  <a:gd name="connsiteY2" fmla="*/ 54429 h 63500"/>
                  <a:gd name="connsiteX3" fmla="*/ 1807029 w 1807029"/>
                  <a:gd name="connsiteY3" fmla="*/ 54429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63500">
                    <a:moveTo>
                      <a:pt x="0" y="0"/>
                    </a:moveTo>
                    <a:cubicBezTo>
                      <a:pt x="246743" y="22679"/>
                      <a:pt x="493486" y="45358"/>
                      <a:pt x="794657" y="54429"/>
                    </a:cubicBezTo>
                    <a:cubicBezTo>
                      <a:pt x="1095828" y="63500"/>
                      <a:pt x="1807029" y="54429"/>
                      <a:pt x="1807029" y="54429"/>
                    </a:cubicBezTo>
                    <a:lnTo>
                      <a:pt x="1807029" y="54429"/>
                    </a:ln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56" name="자유형 55"/>
              <p:cNvSpPr/>
              <p:nvPr/>
            </p:nvSpPr>
            <p:spPr>
              <a:xfrm>
                <a:off x="5867567" y="2568864"/>
                <a:ext cx="1795757" cy="268375"/>
              </a:xfrm>
              <a:custGeom>
                <a:avLst/>
                <a:gdLst>
                  <a:gd name="connsiteX0" fmla="*/ 0 w 1796143"/>
                  <a:gd name="connsiteY0" fmla="*/ 0 h 268514"/>
                  <a:gd name="connsiteX1" fmla="*/ 870857 w 1796143"/>
                  <a:gd name="connsiteY1" fmla="*/ 228600 h 268514"/>
                  <a:gd name="connsiteX2" fmla="*/ 1796143 w 1796143"/>
                  <a:gd name="connsiteY2" fmla="*/ 239485 h 2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143" h="268514">
                    <a:moveTo>
                      <a:pt x="0" y="0"/>
                    </a:moveTo>
                    <a:cubicBezTo>
                      <a:pt x="285750" y="94343"/>
                      <a:pt x="571500" y="188686"/>
                      <a:pt x="870857" y="228600"/>
                    </a:cubicBezTo>
                    <a:cubicBezTo>
                      <a:pt x="1170214" y="268514"/>
                      <a:pt x="1483178" y="253999"/>
                      <a:pt x="1796143" y="239485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57" name="자유형 56"/>
              <p:cNvSpPr/>
              <p:nvPr/>
            </p:nvSpPr>
            <p:spPr>
              <a:xfrm>
                <a:off x="5856463" y="2633973"/>
                <a:ext cx="1806861" cy="443056"/>
              </a:xfrm>
              <a:custGeom>
                <a:avLst/>
                <a:gdLst>
                  <a:gd name="connsiteX0" fmla="*/ 0 w 1807029"/>
                  <a:gd name="connsiteY0" fmla="*/ 0 h 442686"/>
                  <a:gd name="connsiteX1" fmla="*/ 500743 w 1807029"/>
                  <a:gd name="connsiteY1" fmla="*/ 326571 h 442686"/>
                  <a:gd name="connsiteX2" fmla="*/ 990600 w 1807029"/>
                  <a:gd name="connsiteY2" fmla="*/ 424543 h 442686"/>
                  <a:gd name="connsiteX3" fmla="*/ 1807029 w 1807029"/>
                  <a:gd name="connsiteY3" fmla="*/ 435428 h 4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442686">
                    <a:moveTo>
                      <a:pt x="0" y="0"/>
                    </a:moveTo>
                    <a:cubicBezTo>
                      <a:pt x="167821" y="127907"/>
                      <a:pt x="335643" y="255814"/>
                      <a:pt x="500743" y="326571"/>
                    </a:cubicBezTo>
                    <a:cubicBezTo>
                      <a:pt x="665843" y="397328"/>
                      <a:pt x="772886" y="406400"/>
                      <a:pt x="990600" y="424543"/>
                    </a:cubicBezTo>
                    <a:cubicBezTo>
                      <a:pt x="1208314" y="442686"/>
                      <a:pt x="1507671" y="439057"/>
                      <a:pt x="1807029" y="435428"/>
                    </a:cubicBezTo>
                  </a:path>
                </a:pathLst>
              </a:custGeom>
              <a:noFill/>
              <a:ln w="63500" cap="flat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52" name="자유형 51"/>
            <p:cNvSpPr/>
            <p:nvPr/>
          </p:nvSpPr>
          <p:spPr>
            <a:xfrm>
              <a:off x="2071670" y="142852"/>
              <a:ext cx="1786239" cy="643146"/>
            </a:xfrm>
            <a:custGeom>
              <a:avLst/>
              <a:gdLst>
                <a:gd name="connsiteX0" fmla="*/ 0 w 1741715"/>
                <a:gd name="connsiteY0" fmla="*/ 433614 h 433614"/>
                <a:gd name="connsiteX1" fmla="*/ 283029 w 1741715"/>
                <a:gd name="connsiteY1" fmla="*/ 183242 h 433614"/>
                <a:gd name="connsiteX2" fmla="*/ 609600 w 1741715"/>
                <a:gd name="connsiteY2" fmla="*/ 63500 h 433614"/>
                <a:gd name="connsiteX3" fmla="*/ 947058 w 1741715"/>
                <a:gd name="connsiteY3" fmla="*/ 9071 h 433614"/>
                <a:gd name="connsiteX4" fmla="*/ 1741715 w 1741715"/>
                <a:gd name="connsiteY4" fmla="*/ 9071 h 433614"/>
                <a:gd name="connsiteX5" fmla="*/ 1698172 w 1741715"/>
                <a:gd name="connsiteY5" fmla="*/ 9071 h 43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5" h="433614">
                  <a:moveTo>
                    <a:pt x="0" y="433614"/>
                  </a:moveTo>
                  <a:cubicBezTo>
                    <a:pt x="90714" y="339271"/>
                    <a:pt x="181429" y="244928"/>
                    <a:pt x="283029" y="183242"/>
                  </a:cubicBezTo>
                  <a:cubicBezTo>
                    <a:pt x="384629" y="121556"/>
                    <a:pt x="498929" y="92529"/>
                    <a:pt x="609600" y="63500"/>
                  </a:cubicBezTo>
                  <a:cubicBezTo>
                    <a:pt x="720272" y="34472"/>
                    <a:pt x="758372" y="18142"/>
                    <a:pt x="947058" y="9071"/>
                  </a:cubicBezTo>
                  <a:cubicBezTo>
                    <a:pt x="1135744" y="0"/>
                    <a:pt x="1741715" y="9071"/>
                    <a:pt x="1741715" y="9071"/>
                  </a:cubicBezTo>
                  <a:lnTo>
                    <a:pt x="1698172" y="9071"/>
                  </a:lnTo>
                </a:path>
              </a:pathLst>
            </a:custGeom>
            <a:noFill/>
            <a:ln w="63500" cap="rnd" cmpd="sng" algn="ctr">
              <a:solidFill>
                <a:srgbClr val="F67B72"/>
              </a:solidFill>
              <a:prstDash val="solid"/>
            </a:ln>
            <a:effectLst/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5" name="그룹 83"/>
          <p:cNvGrpSpPr/>
          <p:nvPr/>
        </p:nvGrpSpPr>
        <p:grpSpPr>
          <a:xfrm>
            <a:off x="6103271" y="1162142"/>
            <a:ext cx="1889834" cy="1400629"/>
            <a:chOff x="2071670" y="142852"/>
            <a:chExt cx="1889353" cy="1400629"/>
          </a:xfrm>
          <a:noFill/>
          <a:effectLst/>
        </p:grpSpPr>
        <p:grpSp>
          <p:nvGrpSpPr>
            <p:cNvPr id="6" name="그룹 36"/>
            <p:cNvGrpSpPr/>
            <p:nvPr/>
          </p:nvGrpSpPr>
          <p:grpSpPr>
            <a:xfrm>
              <a:off x="2071670" y="357167"/>
              <a:ext cx="1889353" cy="1186314"/>
              <a:chOff x="5785076" y="1890715"/>
              <a:chExt cx="1889353" cy="1186314"/>
            </a:xfrm>
            <a:grpFill/>
          </p:grpSpPr>
          <p:sp>
            <p:nvSpPr>
              <p:cNvPr id="61" name="자유형 60"/>
              <p:cNvSpPr/>
              <p:nvPr/>
            </p:nvSpPr>
            <p:spPr>
              <a:xfrm>
                <a:off x="5856514" y="1890715"/>
                <a:ext cx="1785950" cy="384400"/>
              </a:xfrm>
              <a:custGeom>
                <a:avLst/>
                <a:gdLst>
                  <a:gd name="connsiteX0" fmla="*/ 0 w 1785257"/>
                  <a:gd name="connsiteY0" fmla="*/ 326571 h 326571"/>
                  <a:gd name="connsiteX1" fmla="*/ 555172 w 1785257"/>
                  <a:gd name="connsiteY1" fmla="*/ 87086 h 326571"/>
                  <a:gd name="connsiteX2" fmla="*/ 1785257 w 1785257"/>
                  <a:gd name="connsiteY2" fmla="*/ 0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326571">
                    <a:moveTo>
                      <a:pt x="0" y="326571"/>
                    </a:moveTo>
                    <a:cubicBezTo>
                      <a:pt x="128814" y="234043"/>
                      <a:pt x="257629" y="141515"/>
                      <a:pt x="555172" y="87086"/>
                    </a:cubicBezTo>
                    <a:cubicBezTo>
                      <a:pt x="852715" y="32658"/>
                      <a:pt x="1318986" y="16329"/>
                      <a:pt x="1785257" y="0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62" name="자유형 61"/>
              <p:cNvSpPr/>
              <p:nvPr/>
            </p:nvSpPr>
            <p:spPr>
              <a:xfrm>
                <a:off x="5856514" y="2155371"/>
                <a:ext cx="1785257" cy="250372"/>
              </a:xfrm>
              <a:custGeom>
                <a:avLst/>
                <a:gdLst>
                  <a:gd name="connsiteX0" fmla="*/ 0 w 1785257"/>
                  <a:gd name="connsiteY0" fmla="*/ 250372 h 250372"/>
                  <a:gd name="connsiteX1" fmla="*/ 762000 w 1785257"/>
                  <a:gd name="connsiteY1" fmla="*/ 43543 h 250372"/>
                  <a:gd name="connsiteX2" fmla="*/ 1785257 w 1785257"/>
                  <a:gd name="connsiteY2" fmla="*/ 0 h 25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5257" h="250372">
                    <a:moveTo>
                      <a:pt x="0" y="250372"/>
                    </a:moveTo>
                    <a:cubicBezTo>
                      <a:pt x="232228" y="167822"/>
                      <a:pt x="464457" y="85272"/>
                      <a:pt x="762000" y="43543"/>
                    </a:cubicBezTo>
                    <a:cubicBezTo>
                      <a:pt x="1059543" y="1814"/>
                      <a:pt x="1422400" y="907"/>
                      <a:pt x="1785257" y="0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63" name="자유형 62"/>
              <p:cNvSpPr/>
              <p:nvPr/>
            </p:nvSpPr>
            <p:spPr>
              <a:xfrm>
                <a:off x="5867400" y="2503714"/>
                <a:ext cx="1807029" cy="63500"/>
              </a:xfrm>
              <a:custGeom>
                <a:avLst/>
                <a:gdLst>
                  <a:gd name="connsiteX0" fmla="*/ 0 w 1807029"/>
                  <a:gd name="connsiteY0" fmla="*/ 0 h 63500"/>
                  <a:gd name="connsiteX1" fmla="*/ 794657 w 1807029"/>
                  <a:gd name="connsiteY1" fmla="*/ 54429 h 63500"/>
                  <a:gd name="connsiteX2" fmla="*/ 1807029 w 1807029"/>
                  <a:gd name="connsiteY2" fmla="*/ 54429 h 63500"/>
                  <a:gd name="connsiteX3" fmla="*/ 1807029 w 1807029"/>
                  <a:gd name="connsiteY3" fmla="*/ 54429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63500">
                    <a:moveTo>
                      <a:pt x="0" y="0"/>
                    </a:moveTo>
                    <a:cubicBezTo>
                      <a:pt x="246743" y="22679"/>
                      <a:pt x="493486" y="45358"/>
                      <a:pt x="794657" y="54429"/>
                    </a:cubicBezTo>
                    <a:cubicBezTo>
                      <a:pt x="1095828" y="63500"/>
                      <a:pt x="1807029" y="54429"/>
                      <a:pt x="1807029" y="54429"/>
                    </a:cubicBezTo>
                    <a:lnTo>
                      <a:pt x="1807029" y="54429"/>
                    </a:ln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64" name="자유형 63"/>
              <p:cNvSpPr/>
              <p:nvPr/>
            </p:nvSpPr>
            <p:spPr>
              <a:xfrm>
                <a:off x="5867400" y="2569029"/>
                <a:ext cx="1796143" cy="268514"/>
              </a:xfrm>
              <a:custGeom>
                <a:avLst/>
                <a:gdLst>
                  <a:gd name="connsiteX0" fmla="*/ 0 w 1796143"/>
                  <a:gd name="connsiteY0" fmla="*/ 0 h 268514"/>
                  <a:gd name="connsiteX1" fmla="*/ 870857 w 1796143"/>
                  <a:gd name="connsiteY1" fmla="*/ 228600 h 268514"/>
                  <a:gd name="connsiteX2" fmla="*/ 1796143 w 1796143"/>
                  <a:gd name="connsiteY2" fmla="*/ 239485 h 2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143" h="268514">
                    <a:moveTo>
                      <a:pt x="0" y="0"/>
                    </a:moveTo>
                    <a:cubicBezTo>
                      <a:pt x="285750" y="94343"/>
                      <a:pt x="571500" y="188686"/>
                      <a:pt x="870857" y="228600"/>
                    </a:cubicBezTo>
                    <a:cubicBezTo>
                      <a:pt x="1170214" y="268514"/>
                      <a:pt x="1483178" y="253999"/>
                      <a:pt x="1796143" y="239485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  <p:sp>
            <p:nvSpPr>
              <p:cNvPr id="65" name="자유형 64"/>
              <p:cNvSpPr/>
              <p:nvPr/>
            </p:nvSpPr>
            <p:spPr>
              <a:xfrm>
                <a:off x="5785076" y="2533656"/>
                <a:ext cx="1878467" cy="543373"/>
              </a:xfrm>
              <a:custGeom>
                <a:avLst/>
                <a:gdLst>
                  <a:gd name="connsiteX0" fmla="*/ 0 w 1807029"/>
                  <a:gd name="connsiteY0" fmla="*/ 0 h 442686"/>
                  <a:gd name="connsiteX1" fmla="*/ 500743 w 1807029"/>
                  <a:gd name="connsiteY1" fmla="*/ 326571 h 442686"/>
                  <a:gd name="connsiteX2" fmla="*/ 990600 w 1807029"/>
                  <a:gd name="connsiteY2" fmla="*/ 424543 h 442686"/>
                  <a:gd name="connsiteX3" fmla="*/ 1807029 w 1807029"/>
                  <a:gd name="connsiteY3" fmla="*/ 435428 h 44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029" h="442686">
                    <a:moveTo>
                      <a:pt x="0" y="0"/>
                    </a:moveTo>
                    <a:cubicBezTo>
                      <a:pt x="167821" y="127907"/>
                      <a:pt x="335643" y="255814"/>
                      <a:pt x="500743" y="326571"/>
                    </a:cubicBezTo>
                    <a:cubicBezTo>
                      <a:pt x="665843" y="397328"/>
                      <a:pt x="772886" y="406400"/>
                      <a:pt x="990600" y="424543"/>
                    </a:cubicBezTo>
                    <a:cubicBezTo>
                      <a:pt x="1208314" y="442686"/>
                      <a:pt x="1507671" y="439057"/>
                      <a:pt x="1807029" y="435428"/>
                    </a:cubicBezTo>
                  </a:path>
                </a:pathLst>
              </a:custGeom>
              <a:grpFill/>
              <a:ln w="177800" cap="rnd" cmpd="sng" algn="ctr">
                <a:solidFill>
                  <a:srgbClr val="F67B7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ln>
                    <a:solidFill>
                      <a:srgbClr val="FF7C80"/>
                    </a:solidFill>
                  </a:ln>
                  <a:solidFill>
                    <a:srgbClr val="FF7C80"/>
                  </a:solidFill>
                  <a:latin typeface="Arial" pitchFamily="34" charset="0"/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60" name="자유형 59"/>
            <p:cNvSpPr/>
            <p:nvPr/>
          </p:nvSpPr>
          <p:spPr>
            <a:xfrm>
              <a:off x="2071670" y="142852"/>
              <a:ext cx="1785950" cy="642942"/>
            </a:xfrm>
            <a:custGeom>
              <a:avLst/>
              <a:gdLst>
                <a:gd name="connsiteX0" fmla="*/ 0 w 1741715"/>
                <a:gd name="connsiteY0" fmla="*/ 433614 h 433614"/>
                <a:gd name="connsiteX1" fmla="*/ 283029 w 1741715"/>
                <a:gd name="connsiteY1" fmla="*/ 183242 h 433614"/>
                <a:gd name="connsiteX2" fmla="*/ 609600 w 1741715"/>
                <a:gd name="connsiteY2" fmla="*/ 63500 h 433614"/>
                <a:gd name="connsiteX3" fmla="*/ 947058 w 1741715"/>
                <a:gd name="connsiteY3" fmla="*/ 9071 h 433614"/>
                <a:gd name="connsiteX4" fmla="*/ 1741715 w 1741715"/>
                <a:gd name="connsiteY4" fmla="*/ 9071 h 433614"/>
                <a:gd name="connsiteX5" fmla="*/ 1698172 w 1741715"/>
                <a:gd name="connsiteY5" fmla="*/ 9071 h 43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715" h="433614">
                  <a:moveTo>
                    <a:pt x="0" y="433614"/>
                  </a:moveTo>
                  <a:cubicBezTo>
                    <a:pt x="90714" y="339271"/>
                    <a:pt x="181429" y="244928"/>
                    <a:pt x="283029" y="183242"/>
                  </a:cubicBezTo>
                  <a:cubicBezTo>
                    <a:pt x="384629" y="121556"/>
                    <a:pt x="498929" y="92529"/>
                    <a:pt x="609600" y="63500"/>
                  </a:cubicBezTo>
                  <a:cubicBezTo>
                    <a:pt x="720272" y="34472"/>
                    <a:pt x="758372" y="18142"/>
                    <a:pt x="947058" y="9071"/>
                  </a:cubicBezTo>
                  <a:cubicBezTo>
                    <a:pt x="1135744" y="0"/>
                    <a:pt x="1741715" y="9071"/>
                    <a:pt x="1741715" y="9071"/>
                  </a:cubicBezTo>
                  <a:lnTo>
                    <a:pt x="1698172" y="9071"/>
                  </a:lnTo>
                </a:path>
              </a:pathLst>
            </a:custGeom>
            <a:noFill/>
            <a:ln w="177800" cap="rnd" cmpd="sng" algn="ctr">
              <a:solidFill>
                <a:srgbClr val="F67B7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69" name="TextBox 44"/>
          <p:cNvSpPr txBox="1">
            <a:spLocks noChangeArrowheads="1"/>
          </p:cNvSpPr>
          <p:nvPr/>
        </p:nvSpPr>
        <p:spPr bwMode="auto">
          <a:xfrm rot="-5400000">
            <a:off x="5108575" y="639763"/>
            <a:ext cx="5540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</a:t>
            </a:r>
            <a:r>
              <a:rPr kumimoji="0" lang="en-US" altLang="ko-KR" sz="2400" kern="0" baseline="-2500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</a:t>
            </a:r>
            <a:endParaRPr kumimoji="0" lang="ko-KR" altLang="en-US" sz="2400" kern="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0" name="TextBox 46"/>
          <p:cNvSpPr txBox="1">
            <a:spLocks noChangeArrowheads="1"/>
          </p:cNvSpPr>
          <p:nvPr/>
        </p:nvSpPr>
        <p:spPr bwMode="auto">
          <a:xfrm rot="-5400000">
            <a:off x="2112169" y="581819"/>
            <a:ext cx="5540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400" kern="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</a:t>
            </a:r>
            <a:r>
              <a:rPr kumimoji="0" lang="en-US" altLang="ko-KR" sz="2400" kern="0" baseline="-25000">
                <a:solidFill>
                  <a:sysClr val="windowText" lastClr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</a:t>
            </a:r>
            <a:endParaRPr kumimoji="0" lang="ko-KR" altLang="en-US" sz="2400" kern="0" baseline="-25000">
              <a:solidFill>
                <a:sysClr val="windowText" lastClr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7" name="Text Box 38"/>
          <p:cNvSpPr txBox="1">
            <a:spLocks noChangeArrowheads="1"/>
          </p:cNvSpPr>
          <p:nvPr/>
        </p:nvSpPr>
        <p:spPr bwMode="auto">
          <a:xfrm>
            <a:off x="4356100" y="2636838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↑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Resistance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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↓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Flow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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↓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Pressure gradient 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↑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 FFR</a:t>
            </a:r>
          </a:p>
        </p:txBody>
      </p:sp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6948488" y="6596063"/>
            <a:ext cx="209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Courtesy to </a:t>
            </a:r>
            <a:r>
              <a:rPr lang="en-US" altLang="ko-K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Kim JH</a:t>
            </a:r>
            <a:endParaRPr lang="ko-KR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그림 49" descr="빗금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7429"/>
          <a:stretch>
            <a:fillRect/>
          </a:stretch>
        </p:blipFill>
        <p:spPr bwMode="auto">
          <a:xfrm>
            <a:off x="6011863" y="908050"/>
            <a:ext cx="2074862" cy="936625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타원 58"/>
          <p:cNvSpPr/>
          <p:nvPr/>
        </p:nvSpPr>
        <p:spPr bwMode="auto">
          <a:xfrm>
            <a:off x="3959225" y="4552950"/>
            <a:ext cx="157163" cy="190500"/>
          </a:xfrm>
          <a:prstGeom prst="ellipse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  <a:latin typeface="굴림" charset="-127"/>
              <a:ea typeface="굴림" charset="-127"/>
            </a:endParaRPr>
          </a:p>
        </p:txBody>
      </p:sp>
      <p:pic>
        <p:nvPicPr>
          <p:cNvPr id="33" name="그림 32" descr="빗금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r="17429"/>
          <a:stretch>
            <a:fillRect/>
          </a:stretch>
        </p:blipFill>
        <p:spPr bwMode="auto">
          <a:xfrm>
            <a:off x="6443663" y="1052513"/>
            <a:ext cx="1657350" cy="36036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4284663" y="2636838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↓ 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Resistance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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↑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Flow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    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↑ 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Pressure gradient  </a:t>
            </a:r>
            <a:r>
              <a:rPr kumimoji="0" lang="en-US" altLang="ko-KR" sz="2400" b="1" kern="0" dirty="0">
                <a:solidFill>
                  <a:srgbClr val="FF0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↓</a:t>
            </a:r>
            <a:r>
              <a:rPr kumimoji="0" lang="en-US" altLang="ko-KR" sz="2400" b="1" kern="0" dirty="0">
                <a:solidFill>
                  <a:sysClr val="windowText" lastClr="00000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charset="2"/>
              </a:rPr>
              <a:t> FFR</a:t>
            </a:r>
          </a:p>
        </p:txBody>
      </p:sp>
      <p:sp>
        <p:nvSpPr>
          <p:cNvPr id="35" name="타원 34"/>
          <p:cNvSpPr/>
          <p:nvPr/>
        </p:nvSpPr>
        <p:spPr bwMode="auto">
          <a:xfrm>
            <a:off x="5135563" y="4533900"/>
            <a:ext cx="157162" cy="190500"/>
          </a:xfrm>
          <a:prstGeom prst="ellipse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323850" y="2852738"/>
            <a:ext cx="296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time goes on</a:t>
            </a:r>
            <a:endParaRPr lang="ko-KR" altLang="en-US" sz="28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8663" y="94858"/>
            <a:ext cx="79337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about FFR in Acute MI?</a:t>
            </a:r>
          </a:p>
        </p:txBody>
      </p:sp>
    </p:spTree>
    <p:extLst>
      <p:ext uri="{BB962C8B-B14F-4D97-AF65-F5344CB8AC3E}">
        <p14:creationId xmlns:p14="http://schemas.microsoft.com/office/powerpoint/2010/main" val="37304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13108 2.22222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08E-6 2.22222E-6 L -0.06045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59" grpId="0" animBg="1"/>
      <p:bldP spid="59" grpId="1" animBg="1"/>
      <p:bldP spid="34" grpId="0"/>
      <p:bldP spid="35" grpId="0" animBg="1"/>
      <p:bldP spid="35" grpId="1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0" y="23935"/>
            <a:ext cx="14763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kern="0" spc="-1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HY울릉도L" pitchFamily="18" charset="-127"/>
                <a:cs typeface="Arial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791" y="260648"/>
            <a:ext cx="7571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FFR in </a:t>
            </a:r>
            <a:r>
              <a:rPr lang="en-US" altLang="ko-KR" sz="3200" b="1" dirty="0" err="1"/>
              <a:t>Nonculprit</a:t>
            </a:r>
            <a:r>
              <a:rPr lang="en-US" altLang="ko-KR" sz="3200" b="1" dirty="0"/>
              <a:t> lesion of ACS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9512" y="1772816"/>
            <a:ext cx="87288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>
              <a:buFont typeface="+mj-lt"/>
              <a:buAutoNum type="arabicPeriod"/>
            </a:pP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Feasibility of FFR measurement in </a:t>
            </a:r>
            <a:r>
              <a:rPr lang="en-US" altLang="ko-KR" sz="3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lesion during acute stage of ACS</a:t>
            </a:r>
          </a:p>
          <a:p>
            <a:pPr marL="446088" indent="-446088">
              <a:buFont typeface="+mj-lt"/>
              <a:buAutoNum type="arabicPeriod"/>
            </a:pPr>
            <a:endParaRPr lang="en-US" altLang="ko-KR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+mj-lt"/>
              <a:buAutoNum type="arabicPeriod"/>
            </a:pP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Evidence of FFR guided decision making in </a:t>
            </a:r>
            <a:r>
              <a:rPr lang="en-US" altLang="ko-KR" sz="3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lesion of ACS</a:t>
            </a:r>
          </a:p>
        </p:txBody>
      </p:sp>
    </p:spTree>
    <p:extLst>
      <p:ext uri="{BB962C8B-B14F-4D97-AF65-F5344CB8AC3E}">
        <p14:creationId xmlns:p14="http://schemas.microsoft.com/office/powerpoint/2010/main" val="40823385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44" y="2191942"/>
            <a:ext cx="3459331" cy="4394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30888" y="6586083"/>
            <a:ext cx="3313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altLang="ko-K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interv</a:t>
            </a:r>
            <a:r>
              <a:rPr lang="en-US" altLang="ko-K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2010;3:1274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6801" b="53752"/>
          <a:stretch/>
        </p:blipFill>
        <p:spPr bwMode="auto">
          <a:xfrm>
            <a:off x="107504" y="3212976"/>
            <a:ext cx="460851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4139952" y="5857577"/>
            <a:ext cx="576064" cy="5398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23011" y="2953236"/>
            <a:ext cx="782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16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FFR</a:t>
            </a:r>
          </a:p>
        </p:txBody>
      </p:sp>
      <p:sp>
        <p:nvSpPr>
          <p:cNvPr id="29" name="직사각형 5"/>
          <p:cNvSpPr>
            <a:spLocks noChangeArrowheads="1"/>
          </p:cNvSpPr>
          <p:nvPr/>
        </p:nvSpPr>
        <p:spPr bwMode="auto">
          <a:xfrm>
            <a:off x="174060" y="982532"/>
            <a:ext cx="8964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101 pts(112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lesions) undergoing PCI for AMI (75 STEMI, 26 NSTEMI) within 72 h after the onset of chest pain.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FFR obtained immediately after PCI of the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nonculprit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stenosis and repeated 35±4 days later.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05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Feasibility of FFR measurement in </a:t>
            </a:r>
            <a:r>
              <a:rPr lang="en-US" altLang="ko-KR" sz="2800" b="1" dirty="0" err="1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nonculprit</a:t>
            </a:r>
            <a:r>
              <a:rPr lang="en-US" altLang="ko-KR" sz="28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lesion during acute stage of ACS</a:t>
            </a:r>
          </a:p>
        </p:txBody>
      </p:sp>
    </p:spTree>
    <p:extLst>
      <p:ext uri="{BB962C8B-B14F-4D97-AF65-F5344CB8AC3E}">
        <p14:creationId xmlns:p14="http://schemas.microsoft.com/office/powerpoint/2010/main" val="23812571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058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Evidence of FFR guided decision making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in </a:t>
            </a:r>
            <a:r>
              <a:rPr lang="en-US" altLang="ko-KR" sz="3600" b="1" dirty="0" err="1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nonculprit</a:t>
            </a: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lesion of ACS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562" y="1340768"/>
            <a:ext cx="87288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>
              <a:buFont typeface="+mj-lt"/>
              <a:buAutoNum type="arabicPeriod"/>
            </a:pPr>
            <a:r>
              <a:rPr lang="it-IT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DANAMI3-PRIMULTI :</a:t>
            </a:r>
          </a:p>
          <a:p>
            <a:r>
              <a:rPr lang="it-IT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it-IT" altLang="ko-KR" sz="3200" u="sng" dirty="0">
                <a:latin typeface="Arial Narrow" panose="020B0606020202030204" pitchFamily="34" charset="0"/>
                <a:cs typeface="Arial" panose="020B0604020202020204" pitchFamily="34" charset="0"/>
              </a:rPr>
              <a:t>PRI</a:t>
            </a:r>
            <a:r>
              <a:rPr lang="it-IT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mary PCI in </a:t>
            </a:r>
            <a:r>
              <a:rPr lang="it-IT" altLang="ko-KR" sz="3200" u="sng" dirty="0">
                <a:latin typeface="Arial Narrow" panose="020B0606020202030204" pitchFamily="34" charset="0"/>
                <a:cs typeface="Arial" panose="020B0604020202020204" pitchFamily="34" charset="0"/>
              </a:rPr>
              <a:t>MULTI</a:t>
            </a:r>
            <a:r>
              <a:rPr lang="it-IT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vessel Disease</a:t>
            </a:r>
          </a:p>
          <a:p>
            <a:r>
              <a:rPr lang="it-IT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2. CompareAcute :</a:t>
            </a:r>
          </a:p>
          <a:p>
            <a:r>
              <a:rPr lang="it-IT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Comparison Between FFR Guided Revascularization   </a:t>
            </a:r>
          </a:p>
          <a:p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   vs. Conventional Strategy in Acute STEMI Patients      </a:t>
            </a:r>
          </a:p>
          <a:p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   with MVD</a:t>
            </a:r>
            <a:endParaRPr lang="en-US" altLang="ko-KR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it-IT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COMPLETE :</a:t>
            </a:r>
          </a:p>
          <a:p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Complete vs Culprit-only Revascularization to Treat </a:t>
            </a:r>
          </a:p>
          <a:p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3200" dirty="0" err="1">
                <a:latin typeface="Arial Narrow" panose="020B0606020202030204" pitchFamily="34" charset="0"/>
                <a:cs typeface="Arial" panose="020B0604020202020204" pitchFamily="34" charset="0"/>
              </a:rPr>
              <a:t>Multivessel</a:t>
            </a:r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Disease After Primary PCI for STEMI</a:t>
            </a:r>
          </a:p>
        </p:txBody>
      </p:sp>
    </p:spTree>
    <p:extLst>
      <p:ext uri="{BB962C8B-B14F-4D97-AF65-F5344CB8AC3E}">
        <p14:creationId xmlns:p14="http://schemas.microsoft.com/office/powerpoint/2010/main" val="17273336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33103" y="65960"/>
            <a:ext cx="79337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DANAMI3-PRIMULTI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103" y="3233594"/>
            <a:ext cx="5297785" cy="107721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627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Multivessel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disease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GB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04" y="4839543"/>
            <a:ext cx="3305543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313 IRA PCI only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563888" y="4839543"/>
            <a:ext cx="5400599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>
                <a:latin typeface="Arial Narrow" panose="020B0606020202030204" pitchFamily="34" charset="0"/>
                <a:cs typeface="Arial" panose="020B0604020202020204" pitchFamily="34" charset="0"/>
              </a:rPr>
              <a:t>314 FFR guided complete revascularisation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03648" y="3617233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1.  &gt;50% stenosis in non IRA </a:t>
            </a:r>
          </a:p>
          <a:p>
            <a:pPr eaLnBrk="1" hangingPunct="1">
              <a:defRPr/>
            </a:pPr>
            <a:r>
              <a:rPr lang="en-GB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2.  and &gt; 2 mm suitable for PCI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2987824" y="2839504"/>
            <a:ext cx="0" cy="3083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2400" b="1">
              <a:latin typeface="Arial Narrow" panose="020B0606020202030204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44491" y="1331314"/>
            <a:ext cx="5286397" cy="461665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algn="ctr">
              <a:defRPr/>
            </a:pPr>
            <a:r>
              <a:rPr lang="en-GB" sz="2400" b="1" dirty="0">
                <a:latin typeface="Arial Narrow" panose="020B0606020202030204" pitchFamily="34" charset="0"/>
              </a:rPr>
              <a:t>2239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STEMI &lt; 12 hours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3103" y="2301190"/>
            <a:ext cx="5297785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b="1" dirty="0">
                <a:latin typeface="Arial Narrow" panose="020B0606020202030204" pitchFamily="34" charset="0"/>
                <a:cs typeface="Arial Narrow" charset="0"/>
              </a:rPr>
              <a:t>2212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 Narrow" charset="0"/>
              </a:rPr>
              <a:t>Successful infarct related artery PCI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830888" y="6586083"/>
            <a:ext cx="3313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fr-FR" altLang="ko-K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Lancet. 2015;386:665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886672" y="5416217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 latinLnBrk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MS PGothic" pitchFamily="34" charset="-128"/>
              </a:rPr>
              <a:t>&gt; 50% DS and FFR &lt;0.80 </a:t>
            </a:r>
          </a:p>
          <a:p>
            <a:pPr marL="342900" lvl="0" indent="-342900" defTabSz="457200" fontAlgn="base" latinLnBrk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MS PGothic" pitchFamily="34" charset="-128"/>
              </a:rPr>
              <a:t>or  &gt; 90% DS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2987824" y="1916174"/>
            <a:ext cx="0" cy="3083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2400" b="1">
              <a:latin typeface="Arial Narrow" panose="020B0606020202030204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2987824" y="4416167"/>
            <a:ext cx="0" cy="3083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2400" b="1">
              <a:latin typeface="Arial Narrow" panose="020B0606020202030204" pitchFamily="34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4211960" y="4416167"/>
            <a:ext cx="0" cy="3083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2400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1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>
        <a:spAutoFit/>
      </a:bodyPr>
      <a:lstStyle>
        <a:defPPr algn="ctr">
          <a:defRPr sz="2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JM Confidential Presentation">
  <a:themeElements>
    <a:clrScheme name="SJM Brand">
      <a:dk1>
        <a:srgbClr val="404040"/>
      </a:dk1>
      <a:lt1>
        <a:srgbClr val="FFFFFF"/>
      </a:lt1>
      <a:dk2>
        <a:srgbClr val="006C56"/>
      </a:dk2>
      <a:lt2>
        <a:srgbClr val="C8C8C8"/>
      </a:lt2>
      <a:accent1>
        <a:srgbClr val="006C56"/>
      </a:accent1>
      <a:accent2>
        <a:srgbClr val="404040"/>
      </a:accent2>
      <a:accent3>
        <a:srgbClr val="C6C7C8"/>
      </a:accent3>
      <a:accent4>
        <a:srgbClr val="6F3F6F"/>
      </a:accent4>
      <a:accent5>
        <a:srgbClr val="DBA31C"/>
      </a:accent5>
      <a:accent6>
        <a:srgbClr val="92301E"/>
      </a:accent6>
      <a:hlink>
        <a:srgbClr val="5F6A72"/>
      </a:hlink>
      <a:folHlink>
        <a:srgbClr val="6F3F6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F6A72"/>
        </a:dk1>
        <a:lt1>
          <a:srgbClr val="FFFFFF"/>
        </a:lt1>
        <a:dk2>
          <a:srgbClr val="006C56"/>
        </a:dk2>
        <a:lt2>
          <a:srgbClr val="C8C8C8"/>
        </a:lt2>
        <a:accent1>
          <a:srgbClr val="006C56"/>
        </a:accent1>
        <a:accent2>
          <a:srgbClr val="E9E3DB"/>
        </a:accent2>
        <a:accent3>
          <a:srgbClr val="FFFFFF"/>
        </a:accent3>
        <a:accent4>
          <a:srgbClr val="505960"/>
        </a:accent4>
        <a:accent5>
          <a:srgbClr val="AABAB4"/>
        </a:accent5>
        <a:accent6>
          <a:srgbClr val="D3CEC6"/>
        </a:accent6>
        <a:hlink>
          <a:srgbClr val="5F6A72"/>
        </a:hlink>
        <a:folHlink>
          <a:srgbClr val="6F3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JM Light Presentation">
  <a:themeElements>
    <a:clrScheme name="St Jude Medical Light">
      <a:dk1>
        <a:srgbClr val="3C3C3B"/>
      </a:dk1>
      <a:lt1>
        <a:srgbClr val="FFFFFF"/>
      </a:lt1>
      <a:dk2>
        <a:srgbClr val="006C56"/>
      </a:dk2>
      <a:lt2>
        <a:srgbClr val="C8C8C8"/>
      </a:lt2>
      <a:accent1>
        <a:srgbClr val="006C56"/>
      </a:accent1>
      <a:accent2>
        <a:srgbClr val="E9E3DB"/>
      </a:accent2>
      <a:accent3>
        <a:srgbClr val="FFFFFF"/>
      </a:accent3>
      <a:accent4>
        <a:srgbClr val="5F6A72"/>
      </a:accent4>
      <a:accent5>
        <a:srgbClr val="AABAB4"/>
      </a:accent5>
      <a:accent6>
        <a:srgbClr val="D3CEC6"/>
      </a:accent6>
      <a:hlink>
        <a:srgbClr val="FFFFFF"/>
      </a:hlink>
      <a:folHlink>
        <a:srgbClr val="00AF9E"/>
      </a:folHlink>
    </a:clrScheme>
    <a:fontScheme name="Sec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1">
        <a:dk1>
          <a:srgbClr val="5F6A72"/>
        </a:dk1>
        <a:lt1>
          <a:srgbClr val="FFFFFF"/>
        </a:lt1>
        <a:dk2>
          <a:srgbClr val="006C56"/>
        </a:dk2>
        <a:lt2>
          <a:srgbClr val="C8C8C8"/>
        </a:lt2>
        <a:accent1>
          <a:srgbClr val="006C56"/>
        </a:accent1>
        <a:accent2>
          <a:srgbClr val="E9E3DB"/>
        </a:accent2>
        <a:accent3>
          <a:srgbClr val="FFFFFF"/>
        </a:accent3>
        <a:accent4>
          <a:srgbClr val="505960"/>
        </a:accent4>
        <a:accent5>
          <a:srgbClr val="AABAB4"/>
        </a:accent5>
        <a:accent6>
          <a:srgbClr val="D3CEC6"/>
        </a:accent6>
        <a:hlink>
          <a:srgbClr val="5F6A72"/>
        </a:hlink>
        <a:folHlink>
          <a:srgbClr val="6F3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</TotalTime>
  <Words>1264</Words>
  <Application>Microsoft Office PowerPoint</Application>
  <PresentationFormat>화면 슬라이드 쇼(4:3)</PresentationFormat>
  <Paragraphs>425</Paragraphs>
  <Slides>24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44" baseType="lpstr">
      <vt:lpstr>Adobe 고딕 Std B</vt:lpstr>
      <vt:lpstr>HY견고딕</vt:lpstr>
      <vt:lpstr>HY울릉도L</vt:lpstr>
      <vt:lpstr>Lucida Grande</vt:lpstr>
      <vt:lpstr>ＭＳ Ｐゴシック</vt:lpstr>
      <vt:lpstr>ＭＳ Ｐゴシック</vt:lpstr>
      <vt:lpstr>굴림</vt:lpstr>
      <vt:lpstr>맑은 고딕</vt:lpstr>
      <vt:lpstr>바탕</vt:lpstr>
      <vt:lpstr>arial</vt:lpstr>
      <vt:lpstr>arial</vt:lpstr>
      <vt:lpstr>Arial Black</vt:lpstr>
      <vt:lpstr>Arial Narrow</vt:lpstr>
      <vt:lpstr>cambria</vt:lpstr>
      <vt:lpstr>cambria</vt:lpstr>
      <vt:lpstr>Times New Roman</vt:lpstr>
      <vt:lpstr>Wingdings</vt:lpstr>
      <vt:lpstr>2_Office 테마</vt:lpstr>
      <vt:lpstr>SJM Confidential Presentation</vt:lpstr>
      <vt:lpstr>SJM Light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sanofi-aventis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risk management beyond controlling BP and Cholesterol</dc:title>
  <dc:creator>Lee, Dae Woo PH/KR</dc:creator>
  <cp:lastModifiedBy>NAM Chang-Wook</cp:lastModifiedBy>
  <cp:revision>326</cp:revision>
  <cp:lastPrinted>2014-02-16T05:39:02Z</cp:lastPrinted>
  <dcterms:created xsi:type="dcterms:W3CDTF">2013-10-29T00:07:06Z</dcterms:created>
  <dcterms:modified xsi:type="dcterms:W3CDTF">2016-12-09T23:12:28Z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-2126145858</vt:i4>
  </property>
  <property fmtid="{D5CDD505-2E9C-101B-9397-08002B2CF9AE}" pid="3" name="_NewReviewCycle">
    <vt:lpwstr/>
  </property>
  <property fmtid="{D5CDD505-2E9C-101B-9397-08002B2CF9AE}" pid="4" name="_EmailSubject">
    <vt:lpwstr>로벨리토 강의 자료 전달</vt:lpwstr>
  </property>
  <property fmtid="{D5CDD505-2E9C-101B-9397-08002B2CF9AE}" pid="5" name="_AuthorEmail">
    <vt:lpwstr>DaeWoo.Lee@sanofi.com</vt:lpwstr>
  </property>
  <property fmtid="{D5CDD505-2E9C-101B-9397-08002B2CF9AE}" pid="6" name="_AuthorEmailDisplayName">
    <vt:lpwstr>Lee, Dae Woo PH/KR</vt:lpwstr>
  </property>
</Properties>
</file>