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31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0" r:id="rId5"/>
  </p:sldMasterIdLst>
  <p:notesMasterIdLst>
    <p:notesMasterId r:id="rId43"/>
  </p:notesMasterIdLst>
  <p:sldIdLst>
    <p:sldId id="358" r:id="rId6"/>
    <p:sldId id="393" r:id="rId7"/>
    <p:sldId id="395" r:id="rId8"/>
    <p:sldId id="396" r:id="rId9"/>
    <p:sldId id="363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97" r:id="rId30"/>
    <p:sldId id="386" r:id="rId31"/>
    <p:sldId id="392" r:id="rId32"/>
    <p:sldId id="387" r:id="rId33"/>
    <p:sldId id="290" r:id="rId34"/>
    <p:sldId id="351" r:id="rId35"/>
    <p:sldId id="352" r:id="rId36"/>
    <p:sldId id="353" r:id="rId37"/>
    <p:sldId id="307" r:id="rId38"/>
    <p:sldId id="354" r:id="rId39"/>
    <p:sldId id="355" r:id="rId40"/>
    <p:sldId id="357" r:id="rId41"/>
    <p:sldId id="359" r:id="rId42"/>
  </p:sldIdLst>
  <p:sldSz cx="10287000" cy="6858000" type="35mm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CCCC"/>
    <a:srgbClr val="BA97FF"/>
    <a:srgbClr val="00CCFF"/>
    <a:srgbClr val="003366"/>
    <a:srgbClr val="F94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412" autoAdjust="0"/>
  </p:normalViewPr>
  <p:slideViewPr>
    <p:cSldViewPr snapToGrid="0">
      <p:cViewPr varScale="1">
        <p:scale>
          <a:sx n="52" d="100"/>
          <a:sy n="52" d="100"/>
        </p:scale>
        <p:origin x="-1414" y="-43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28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Wanseok%20Kang\Desktop\Dropbox\2013%20&#52628;&#44228;%20&#45824;&#54620;&#49900;&#51109;&#54617;&#54924;%20&#48156;&#54364;&#51456;&#48708;\&#51456;&#48708;%20&#51088;&#47308;\2012.07.26%20&#53685;&#54633;&#51088;&#47308;%20(Mac-promoter,%20293t,hela,raw)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J:\2013.11.27%20Oil%20red%20O%20quantitatio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44053;&#50756;&#49437;\&#49892;&#54744;&#49892;\&#49892;&#54744;%20&#44208;&#44284;%20(Raw%20data)\2015&#45380;\8&#50900;\2015.08.25%20Luciferase%20assay%20(MSP%20test%20in%20293T,RAW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44053;&#50756;&#49437;\&#49892;&#54744;&#49892;\&#49892;&#54744;%20&#44208;&#44284;%20(Raw%20data)\2015&#45380;\8&#50900;\2015.08.25%20Luciferase%20assay%20(MSP%20test%20in%20293T,RAW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b-Gurudol\Desktop\Dropbox\10.%20SP%20+%20CD68%20macrophage%20specific%20promoter\&#49892;&#54744;%20&#44208;&#44284;&#51221;&#47532;\2015.09.02%20Luciferase%20assay%20(MSP%20test%20in%20293T,RAW)%203&#52264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44053;&#50756;&#49437;\&#49892;&#54744;&#49892;\&#49892;&#54744;%20&#44208;&#44284;%20(Raw%20data)\2015&#45380;\12&#50900;\2015.12.02%20GFP%20realtime%20PCR\2015.12.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44053;&#50756;&#49437;\&#49892;&#54744;&#49892;\&#49892;&#54744;%20&#44208;&#44284;%20(Raw%20data)\2015&#45380;\12&#50900;\2015.12.02%20GFP%20realtime%20PCR\2015.12.2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b-Gurudol\Desktop\Dropbox\10.%20SP%20+%20CD68%20macrophage%20specific%20promoter\&#49892;&#54744;%20&#44208;&#44284;&#51221;&#47532;\2016.5.13-MSP%20APN,GFP%20virus_cell%20specificity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b-Gurudol\Desktop\Dropbox\10.%20SP%20+%20CD68%20macrophage%20specific%20promoter\&#49892;&#54744;%20&#44208;&#44284;&#51221;&#47532;\2016.5.13-MSP%20APN,GFP%20virus_cell%20specificity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Wanseok%20Kang\Desktop\Dropbox\2013%20&#52628;&#44228;%20&#45824;&#54620;&#49900;&#51109;&#54617;&#54924;%20&#48156;&#54364;&#51456;&#48708;\&#51456;&#48708;%20&#51088;&#47308;\2012.07.26%20&#53685;&#54633;&#51088;&#47308;%20(Mac-promoter,%20293t,hela,raw)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Wanseok%20Kang\Desktop\Dropbox\2013%20&#52628;&#44228;%20&#45824;&#54620;&#49900;&#51109;&#54617;&#54924;%20&#48156;&#54364;&#51456;&#48708;\&#51456;&#48708;%20&#51088;&#47308;\2012.07.26%20&#53685;&#54633;&#51088;&#47308;%20(Mac-promoter,%20293t,hela,raw)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Wanseok%20Kang\Desktop\Dropbox\2013%20&#52628;&#44228;%20&#45824;&#54620;&#49900;&#51109;&#54617;&#54924;%20&#48156;&#54364;&#51456;&#48708;\&#51456;&#48708;%20&#51088;&#47308;\2012.07.26%20&#53685;&#54633;&#51088;&#47308;%20(Mac-promoter,%20293t,hela,raw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44053;&#50756;&#49437;\&#49892;&#54744;&#49892;\&#49892;&#54744;%20&#44208;&#44284;%20(Raw%20data)\2013&#45380;\5&#50900;\5.22%20lenti-293t,raw,thp1-actin,gapdh\&#51221;&#47049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Wanseok%20Kang\Desktop\Dropbox\2013%20&#52628;&#44228;%20&#45824;&#54620;&#49900;&#51109;&#54617;&#54924;%20&#48156;&#54364;&#51456;&#48708;\&#51456;&#48708;%20&#51088;&#47308;\2013.10.16%20BMC-GFP,SPG%20virus%202d,%207d-GAPDH,actin,GFP%20Realtime%20PCR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Wanseok%20Kang\Desktop\Dropbox\2013%20&#52628;&#44228;%20&#45824;&#54620;&#49900;&#51109;&#54617;&#54924;%20&#48156;&#54364;&#51456;&#48708;\&#51456;&#48708;%20&#51088;&#47308;\2013.10.13%20Luciferase%20assay%20BMC%20&#53685;&#54633;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D:\&#44053;&#50756;&#49437;\&#49892;&#54744;&#49892;\&#49892;&#54744;%20&#44208;&#44284;%20(Raw%20data)\2013&#45380;\6&#50900;\2013.06.06%20Oil%20red%20O%20&#51221;&#47049;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C:\Users\Wanseok%20Kang\Desktop\Dropbox\2013%20&#52628;&#44228;%20&#45824;&#54620;&#49900;&#51109;&#54617;&#54924;%20&#48156;&#54364;&#51456;&#48708;\&#51456;&#48708;%20&#51088;&#47308;\2013.09.17%20Adiponectin%20ELISA%20(RAW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16885389326334"/>
          <c:y val="5.1400554097404488E-2"/>
          <c:w val="0.80461001749781291"/>
          <c:h val="0.688969087197433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'통합 정리'!$B$14</c:f>
              <c:strCache>
                <c:ptCount val="1"/>
                <c:pt idx="0">
                  <c:v>RAW264.7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'통합 정리'!$C$17:$K$17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1.4555231569664351</c:v>
                  </c:pt>
                  <c:pt idx="2">
                    <c:v>10.227942167532225</c:v>
                  </c:pt>
                  <c:pt idx="3">
                    <c:v>2.6252983255732643</c:v>
                  </c:pt>
                  <c:pt idx="4">
                    <c:v>8.0238844813004135</c:v>
                  </c:pt>
                  <c:pt idx="5">
                    <c:v>10.758202631025446</c:v>
                  </c:pt>
                  <c:pt idx="6">
                    <c:v>21.746506512551537</c:v>
                  </c:pt>
                  <c:pt idx="7">
                    <c:v>20.912816718609957</c:v>
                  </c:pt>
                  <c:pt idx="8">
                    <c:v>10.635571263542644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'통합 정리'!$C$15:$K$15</c:f>
              <c:strCache>
                <c:ptCount val="9"/>
                <c:pt idx="0">
                  <c:v>Con</c:v>
                </c:pt>
                <c:pt idx="1">
                  <c:v>SP107</c:v>
                </c:pt>
                <c:pt idx="2">
                  <c:v>SP146</c:v>
                </c:pt>
                <c:pt idx="3">
                  <c:v>SP107-C1</c:v>
                </c:pt>
                <c:pt idx="4">
                  <c:v>SP107-C2</c:v>
                </c:pt>
                <c:pt idx="5">
                  <c:v>SP107-C3</c:v>
                </c:pt>
                <c:pt idx="6">
                  <c:v>SP146-C1</c:v>
                </c:pt>
                <c:pt idx="7">
                  <c:v>SP146-C2</c:v>
                </c:pt>
                <c:pt idx="8">
                  <c:v>SP146-C3</c:v>
                </c:pt>
              </c:strCache>
            </c:strRef>
          </c:cat>
          <c:val>
            <c:numRef>
              <c:f>'통합 정리'!$C$16:$K$16</c:f>
              <c:numCache>
                <c:formatCode>0.0_ </c:formatCode>
                <c:ptCount val="9"/>
                <c:pt idx="0">
                  <c:v>1</c:v>
                </c:pt>
                <c:pt idx="1">
                  <c:v>11.465288396081611</c:v>
                </c:pt>
                <c:pt idx="2">
                  <c:v>56.862245874033412</c:v>
                </c:pt>
                <c:pt idx="3">
                  <c:v>38.438341303520012</c:v>
                </c:pt>
                <c:pt idx="4">
                  <c:v>79.33741795268412</c:v>
                </c:pt>
                <c:pt idx="5">
                  <c:v>66.175204960732756</c:v>
                </c:pt>
                <c:pt idx="6">
                  <c:v>94.555416487739379</c:v>
                </c:pt>
                <c:pt idx="7">
                  <c:v>143.8667807514897</c:v>
                </c:pt>
                <c:pt idx="8">
                  <c:v>117.36587442776617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519680"/>
        <c:axId val="136521216"/>
      </c:barChart>
      <c:catAx>
        <c:axId val="136519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ko-KR"/>
          </a:p>
        </c:txPr>
        <c:crossAx val="136521216"/>
        <c:crosses val="autoZero"/>
        <c:auto val="1"/>
        <c:lblAlgn val="ctr"/>
        <c:lblOffset val="100"/>
        <c:noMultiLvlLbl val="0"/>
      </c:catAx>
      <c:valAx>
        <c:axId val="136521216"/>
        <c:scaling>
          <c:orientation val="minMax"/>
        </c:scaling>
        <c:delete val="0"/>
        <c:axPos val="l"/>
        <c:numFmt formatCode="0_ 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ko-KR"/>
          </a:p>
        </c:txPr>
        <c:crossAx val="136519680"/>
        <c:crosses val="autoZero"/>
        <c:crossBetween val="between"/>
        <c:majorUnit val="40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</a:defRPr>
      </a:pPr>
      <a:endParaRPr lang="ko-KR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Sheet2!$L$8</c:f>
              <c:strCache>
                <c:ptCount val="1"/>
                <c:pt idx="0">
                  <c:v>average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errBars>
            <c:errBarType val="plus"/>
            <c:errValType val="cust"/>
            <c:noEndCap val="0"/>
            <c:plus>
              <c:numRef>
                <c:f>Sheet2!$M$9:$O$9</c:f>
                <c:numCache>
                  <c:formatCode>General</c:formatCode>
                  <c:ptCount val="3"/>
                  <c:pt idx="0">
                    <c:v>1.0000610367099037</c:v>
                  </c:pt>
                  <c:pt idx="1">
                    <c:v>1.0582536534510674</c:v>
                  </c:pt>
                  <c:pt idx="2">
                    <c:v>0.89963187991314619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Sheet2!$M$1:$O$1</c:f>
              <c:strCache>
                <c:ptCount val="3"/>
                <c:pt idx="0">
                  <c:v>Lenti-GFP</c:v>
                </c:pt>
                <c:pt idx="1">
                  <c:v>Lenti-APN</c:v>
                </c:pt>
                <c:pt idx="2">
                  <c:v>Lenti-SP-APN</c:v>
                </c:pt>
              </c:strCache>
            </c:strRef>
          </c:cat>
          <c:val>
            <c:numRef>
              <c:f>Sheet2!$M$8:$O$8</c:f>
              <c:numCache>
                <c:formatCode>0%</c:formatCode>
                <c:ptCount val="3"/>
                <c:pt idx="0">
                  <c:v>4.8743243127302547</c:v>
                </c:pt>
                <c:pt idx="1">
                  <c:v>3.6981559841929244</c:v>
                </c:pt>
                <c:pt idx="2">
                  <c:v>2.4228967512444726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7180288"/>
        <c:axId val="137181824"/>
      </c:barChart>
      <c:catAx>
        <c:axId val="137180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28575">
            <a:solidFill>
              <a:schemeClr val="tx1"/>
            </a:solidFill>
          </a:ln>
        </c:spPr>
        <c:crossAx val="137181824"/>
        <c:crosses val="autoZero"/>
        <c:auto val="1"/>
        <c:lblAlgn val="ctr"/>
        <c:lblOffset val="100"/>
        <c:noMultiLvlLbl val="0"/>
      </c:catAx>
      <c:valAx>
        <c:axId val="137181824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37180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293T</a:t>
            </a:r>
            <a:endParaRPr lang="ko-KR" alt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'Result-1'!$C$38:$M$38</c:f>
                <c:numCache>
                  <c:formatCode>General</c:formatCode>
                  <c:ptCount val="11"/>
                  <c:pt idx="0">
                    <c:v>1.4512586205141448E-2</c:v>
                  </c:pt>
                  <c:pt idx="1">
                    <c:v>3.0253279498388231E-2</c:v>
                  </c:pt>
                  <c:pt idx="2">
                    <c:v>1.0837709108499325E-2</c:v>
                  </c:pt>
                  <c:pt idx="3">
                    <c:v>0.62685430137417919</c:v>
                  </c:pt>
                  <c:pt idx="4">
                    <c:v>0.34918871573576959</c:v>
                  </c:pt>
                  <c:pt idx="5">
                    <c:v>0.19192463278473285</c:v>
                  </c:pt>
                  <c:pt idx="6">
                    <c:v>1.7070538100514132</c:v>
                  </c:pt>
                  <c:pt idx="7">
                    <c:v>0.26078731181274772</c:v>
                  </c:pt>
                  <c:pt idx="8">
                    <c:v>0.62159833956820731</c:v>
                  </c:pt>
                  <c:pt idx="9">
                    <c:v>0.32813736713531222</c:v>
                  </c:pt>
                  <c:pt idx="10">
                    <c:v>0.14038530775873473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'Result-1'!$C$36:$M$36</c:f>
              <c:strCache>
                <c:ptCount val="11"/>
                <c:pt idx="0">
                  <c:v>pGL3</c:v>
                </c:pt>
                <c:pt idx="1">
                  <c:v>SP146-C1</c:v>
                </c:pt>
                <c:pt idx="2">
                  <c:v>CD68-117</c:v>
                </c:pt>
                <c:pt idx="3">
                  <c:v>CD68-150</c:v>
                </c:pt>
                <c:pt idx="4">
                  <c:v>CD68-343</c:v>
                </c:pt>
                <c:pt idx="5">
                  <c:v>SP107-117</c:v>
                </c:pt>
                <c:pt idx="6">
                  <c:v>SP107-150</c:v>
                </c:pt>
                <c:pt idx="7">
                  <c:v>SP107-343</c:v>
                </c:pt>
                <c:pt idx="8">
                  <c:v>SP146-117</c:v>
                </c:pt>
                <c:pt idx="9">
                  <c:v>SP146-150</c:v>
                </c:pt>
                <c:pt idx="10">
                  <c:v>SP146-343</c:v>
                </c:pt>
              </c:strCache>
            </c:strRef>
          </c:cat>
          <c:val>
            <c:numRef>
              <c:f>'Result-1'!$C$37:$M$37</c:f>
              <c:numCache>
                <c:formatCode>0</c:formatCode>
                <c:ptCount val="11"/>
                <c:pt idx="0">
                  <c:v>1</c:v>
                </c:pt>
                <c:pt idx="1">
                  <c:v>2.1478429883494967</c:v>
                </c:pt>
                <c:pt idx="2">
                  <c:v>3.4343298070459465</c:v>
                </c:pt>
                <c:pt idx="3">
                  <c:v>25.88650625502282</c:v>
                </c:pt>
                <c:pt idx="4">
                  <c:v>18.229906744819235</c:v>
                </c:pt>
                <c:pt idx="5">
                  <c:v>15.950966049425949</c:v>
                </c:pt>
                <c:pt idx="6">
                  <c:v>29.465643940768551</c:v>
                </c:pt>
                <c:pt idx="7">
                  <c:v>12.348365273143596</c:v>
                </c:pt>
                <c:pt idx="8">
                  <c:v>44.102101028815994</c:v>
                </c:pt>
                <c:pt idx="9">
                  <c:v>43.528347342526246</c:v>
                </c:pt>
                <c:pt idx="10">
                  <c:v>14.644166504296392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5296896"/>
        <c:axId val="135298432"/>
      </c:barChart>
      <c:catAx>
        <c:axId val="135296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ko-KR"/>
          </a:p>
        </c:txPr>
        <c:crossAx val="135298432"/>
        <c:crosses val="autoZero"/>
        <c:auto val="1"/>
        <c:lblAlgn val="ctr"/>
        <c:lblOffset val="100"/>
        <c:noMultiLvlLbl val="0"/>
      </c:catAx>
      <c:valAx>
        <c:axId val="135298432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ko-KR"/>
          </a:p>
        </c:txPr>
        <c:crossAx val="135296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RAW264.7</a:t>
            </a:r>
            <a:endParaRPr lang="ko-KR" alt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'Result-1'!$C$52:$M$52</c:f>
                <c:numCache>
                  <c:formatCode>General</c:formatCode>
                  <c:ptCount val="11"/>
                  <c:pt idx="0">
                    <c:v>8.4060372971121844E-2</c:v>
                  </c:pt>
                  <c:pt idx="1">
                    <c:v>4.0602988720137789</c:v>
                  </c:pt>
                  <c:pt idx="2">
                    <c:v>0.32940993745787595</c:v>
                  </c:pt>
                  <c:pt idx="3">
                    <c:v>11.166014086485351</c:v>
                  </c:pt>
                  <c:pt idx="4">
                    <c:v>6.564254434867232</c:v>
                  </c:pt>
                  <c:pt idx="5">
                    <c:v>10.478849610002879</c:v>
                  </c:pt>
                  <c:pt idx="6">
                    <c:v>15.578934559060077</c:v>
                  </c:pt>
                  <c:pt idx="7">
                    <c:v>24.757732869212642</c:v>
                  </c:pt>
                  <c:pt idx="8">
                    <c:v>16.993871340592015</c:v>
                  </c:pt>
                  <c:pt idx="9">
                    <c:v>21.311201200051897</c:v>
                  </c:pt>
                  <c:pt idx="10">
                    <c:v>6.2950389457301048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'Result-1'!$C$50:$M$50</c:f>
              <c:strCache>
                <c:ptCount val="11"/>
                <c:pt idx="0">
                  <c:v>pGL3</c:v>
                </c:pt>
                <c:pt idx="1">
                  <c:v>SP146-C1</c:v>
                </c:pt>
                <c:pt idx="2">
                  <c:v>CD68-117</c:v>
                </c:pt>
                <c:pt idx="3">
                  <c:v>CD68-150</c:v>
                </c:pt>
                <c:pt idx="4">
                  <c:v>CD68-343</c:v>
                </c:pt>
                <c:pt idx="5">
                  <c:v>SP107-117</c:v>
                </c:pt>
                <c:pt idx="6">
                  <c:v>SP107-150</c:v>
                </c:pt>
                <c:pt idx="7">
                  <c:v>SP107-343</c:v>
                </c:pt>
                <c:pt idx="8">
                  <c:v>SP146-117</c:v>
                </c:pt>
                <c:pt idx="9">
                  <c:v>SP146-150</c:v>
                </c:pt>
                <c:pt idx="10">
                  <c:v>SP146-343</c:v>
                </c:pt>
              </c:strCache>
            </c:strRef>
          </c:cat>
          <c:val>
            <c:numRef>
              <c:f>'Result-1'!$C$51:$M$51</c:f>
              <c:numCache>
                <c:formatCode>0</c:formatCode>
                <c:ptCount val="11"/>
                <c:pt idx="0">
                  <c:v>1</c:v>
                </c:pt>
                <c:pt idx="1">
                  <c:v>69.910075427975457</c:v>
                </c:pt>
                <c:pt idx="2">
                  <c:v>17.42274826560628</c:v>
                </c:pt>
                <c:pt idx="3">
                  <c:v>166.98926888419567</c:v>
                </c:pt>
                <c:pt idx="4">
                  <c:v>417.78830368564269</c:v>
                </c:pt>
                <c:pt idx="5">
                  <c:v>501.69338294147047</c:v>
                </c:pt>
                <c:pt idx="6">
                  <c:v>818.63205347685516</c:v>
                </c:pt>
                <c:pt idx="7">
                  <c:v>828.24263621212333</c:v>
                </c:pt>
                <c:pt idx="8">
                  <c:v>705.93516038729126</c:v>
                </c:pt>
                <c:pt idx="9">
                  <c:v>912.90366413799143</c:v>
                </c:pt>
                <c:pt idx="10">
                  <c:v>837.13774007256404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5355776"/>
        <c:axId val="135357568"/>
      </c:barChart>
      <c:catAx>
        <c:axId val="135355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ko-KR"/>
          </a:p>
        </c:txPr>
        <c:crossAx val="135357568"/>
        <c:crosses val="autoZero"/>
        <c:auto val="1"/>
        <c:lblAlgn val="ctr"/>
        <c:lblOffset val="100"/>
        <c:noMultiLvlLbl val="0"/>
      </c:catAx>
      <c:valAx>
        <c:axId val="135357568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ko-KR"/>
          </a:p>
        </c:txPr>
        <c:crossAx val="135355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macrophage specificity</a:t>
            </a:r>
            <a:endParaRPr lang="ko-KR" alt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BA97FF"/>
              </a:solid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'Result-1'!$C$66:$M$66</c:f>
                <c:numCache>
                  <c:formatCode>General</c:formatCode>
                  <c:ptCount val="11"/>
                  <c:pt idx="0">
                    <c:v>0</c:v>
                  </c:pt>
                  <c:pt idx="1">
                    <c:v>6.3835474602679918</c:v>
                  </c:pt>
                  <c:pt idx="2">
                    <c:v>0.76136879714738148</c:v>
                  </c:pt>
                  <c:pt idx="3">
                    <c:v>1.5393052401001481</c:v>
                  </c:pt>
                  <c:pt idx="4">
                    <c:v>4.7901990336463038</c:v>
                  </c:pt>
                  <c:pt idx="5">
                    <c:v>3.8822298661958992</c:v>
                  </c:pt>
                  <c:pt idx="6">
                    <c:v>3.1688738131720235</c:v>
                  </c:pt>
                  <c:pt idx="7">
                    <c:v>8.9345252770142718</c:v>
                  </c:pt>
                  <c:pt idx="8">
                    <c:v>2.211993617297753</c:v>
                  </c:pt>
                  <c:pt idx="9">
                    <c:v>4.1783500444929151</c:v>
                  </c:pt>
                  <c:pt idx="10">
                    <c:v>9.8221332028384598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'Result-1'!$C$62:$M$62</c:f>
              <c:strCache>
                <c:ptCount val="11"/>
                <c:pt idx="0">
                  <c:v>pGL3</c:v>
                </c:pt>
                <c:pt idx="1">
                  <c:v>SP146-C1</c:v>
                </c:pt>
                <c:pt idx="2">
                  <c:v>CD68-117</c:v>
                </c:pt>
                <c:pt idx="3">
                  <c:v>CD68-150</c:v>
                </c:pt>
                <c:pt idx="4">
                  <c:v>CD68-343</c:v>
                </c:pt>
                <c:pt idx="5">
                  <c:v>SP107-117</c:v>
                </c:pt>
                <c:pt idx="6">
                  <c:v>SP107-150</c:v>
                </c:pt>
                <c:pt idx="7">
                  <c:v>SP107-343</c:v>
                </c:pt>
                <c:pt idx="8">
                  <c:v>SP146-117</c:v>
                </c:pt>
                <c:pt idx="9">
                  <c:v>SP146-150</c:v>
                </c:pt>
                <c:pt idx="10">
                  <c:v>SP146-343</c:v>
                </c:pt>
              </c:strCache>
            </c:strRef>
          </c:cat>
          <c:val>
            <c:numRef>
              <c:f>'Result-1'!$C$65:$M$65</c:f>
              <c:numCache>
                <c:formatCode>0.0</c:formatCode>
                <c:ptCount val="11"/>
                <c:pt idx="0">
                  <c:v>1</c:v>
                </c:pt>
                <c:pt idx="1">
                  <c:v>38.932516731852274</c:v>
                </c:pt>
                <c:pt idx="2">
                  <c:v>4.3117456806355605</c:v>
                </c:pt>
                <c:pt idx="3">
                  <c:v>4.9115177191315311</c:v>
                </c:pt>
                <c:pt idx="4">
                  <c:v>18.127543198050745</c:v>
                </c:pt>
                <c:pt idx="5">
                  <c:v>27.569995747407312</c:v>
                </c:pt>
                <c:pt idx="6">
                  <c:v>24.613721236250889</c:v>
                </c:pt>
                <c:pt idx="7">
                  <c:v>58.138534022054593</c:v>
                </c:pt>
                <c:pt idx="8">
                  <c:v>13.794843787705652</c:v>
                </c:pt>
                <c:pt idx="9">
                  <c:v>16.794274001035792</c:v>
                </c:pt>
                <c:pt idx="10">
                  <c:v>47.343137338640247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874624"/>
        <c:axId val="134876160"/>
      </c:barChart>
      <c:catAx>
        <c:axId val="134874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ko-KR"/>
          </a:p>
        </c:txPr>
        <c:crossAx val="134876160"/>
        <c:crosses val="autoZero"/>
        <c:auto val="1"/>
        <c:lblAlgn val="ctr"/>
        <c:lblOffset val="100"/>
        <c:noMultiLvlLbl val="0"/>
      </c:catAx>
      <c:valAx>
        <c:axId val="134876160"/>
        <c:scaling>
          <c:orientation val="minMax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ko-KR"/>
          </a:p>
        </c:txPr>
        <c:crossAx val="134874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293T-GFP</a:t>
            </a:r>
            <a:endParaRPr lang="ko-KR" alt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5877296587926505E-2"/>
          <c:y val="5.5914625255176438E-2"/>
          <c:w val="0.88356714785651802"/>
          <c:h val="0.887341426071741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errBars>
            <c:errBarType val="plus"/>
            <c:errValType val="cust"/>
            <c:noEndCap val="0"/>
            <c:plus>
              <c:numRef>
                <c:f>Sheet1!$W$5:$W$10</c:f>
                <c:numCache>
                  <c:formatCode>General</c:formatCode>
                  <c:ptCount val="6"/>
                  <c:pt idx="0">
                    <c:v>0.19</c:v>
                  </c:pt>
                  <c:pt idx="1">
                    <c:v>0</c:v>
                  </c:pt>
                  <c:pt idx="2">
                    <c:v>0.17</c:v>
                  </c:pt>
                  <c:pt idx="3">
                    <c:v>0</c:v>
                  </c:pt>
                  <c:pt idx="4">
                    <c:v>0</c:v>
                  </c:pt>
                  <c:pt idx="5">
                    <c:v>0.01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(Sheet1!$K$5,Sheet1!$K$7,Sheet1!$K$9,Sheet1!$K$11,Sheet1!$K$13,Sheet1!$K$15)</c:f>
              <c:strCache>
                <c:ptCount val="6"/>
                <c:pt idx="0">
                  <c:v>293T GFP 5ul</c:v>
                </c:pt>
                <c:pt idx="1">
                  <c:v>293T sp-GFP 5ul</c:v>
                </c:pt>
                <c:pt idx="2">
                  <c:v>293T GFP 20ul</c:v>
                </c:pt>
                <c:pt idx="3">
                  <c:v>293T sp-GFP 20ul</c:v>
                </c:pt>
                <c:pt idx="4">
                  <c:v>293T GFP 100ul</c:v>
                </c:pt>
                <c:pt idx="5">
                  <c:v>293T sp-GFP 100ul</c:v>
                </c:pt>
              </c:strCache>
            </c:strRef>
          </c:cat>
          <c:val>
            <c:numRef>
              <c:f>Sheet1!$V$5:$V$10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3.4</c:v>
                </c:pt>
                <c:pt idx="3">
                  <c:v>0.1</c:v>
                </c:pt>
                <c:pt idx="4">
                  <c:v>21.7</c:v>
                </c:pt>
                <c:pt idx="5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5456256"/>
        <c:axId val="135457792"/>
      </c:barChart>
      <c:catAx>
        <c:axId val="135456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crossAx val="135457792"/>
        <c:crosses val="autoZero"/>
        <c:auto val="1"/>
        <c:lblAlgn val="ctr"/>
        <c:lblOffset val="100"/>
        <c:noMultiLvlLbl val="0"/>
      </c:catAx>
      <c:valAx>
        <c:axId val="135457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ko-KR"/>
          </a:p>
        </c:txPr>
        <c:crossAx val="135456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RAW264.7-GFP</a:t>
            </a:r>
            <a:endParaRPr lang="ko-KR" alt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3655074365704292E-2"/>
          <c:y val="6.9919072615923006E-2"/>
          <c:w val="0.89745603674540686"/>
          <c:h val="0.8835454943132108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errBars>
            <c:errBarType val="plus"/>
            <c:errValType val="cust"/>
            <c:noEndCap val="0"/>
            <c:plus>
              <c:numRef>
                <c:f>Sheet1!$W$21:$W$26</c:f>
                <c:numCache>
                  <c:formatCode>General</c:formatCode>
                  <c:ptCount val="6"/>
                  <c:pt idx="0">
                    <c:v>0.15</c:v>
                  </c:pt>
                  <c:pt idx="1">
                    <c:v>0.09</c:v>
                  </c:pt>
                  <c:pt idx="2">
                    <c:v>0.57999999999999996</c:v>
                  </c:pt>
                  <c:pt idx="3">
                    <c:v>0.04</c:v>
                  </c:pt>
                  <c:pt idx="4">
                    <c:v>1.18</c:v>
                  </c:pt>
                  <c:pt idx="5">
                    <c:v>1.53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(Sheet1!$K$17,Sheet1!$K$19,Sheet1!$K$21,Sheet1!$K$23,Sheet1!$K$25,Sheet1!$K$27)</c:f>
              <c:strCache>
                <c:ptCount val="6"/>
                <c:pt idx="0">
                  <c:v>RAW GFP 5ul</c:v>
                </c:pt>
                <c:pt idx="1">
                  <c:v>RAW sp-GFP 5ul</c:v>
                </c:pt>
                <c:pt idx="2">
                  <c:v>RAW GFP 20ul</c:v>
                </c:pt>
                <c:pt idx="3">
                  <c:v>RAW sp-GFP 20ul</c:v>
                </c:pt>
                <c:pt idx="4">
                  <c:v>RAW GFP 100ul</c:v>
                </c:pt>
                <c:pt idx="5">
                  <c:v>RAW sp-GFP 100ul</c:v>
                </c:pt>
              </c:strCache>
            </c:strRef>
          </c:cat>
          <c:val>
            <c:numRef>
              <c:f>Sheet1!$V$21:$V$26</c:f>
              <c:numCache>
                <c:formatCode>General</c:formatCode>
                <c:ptCount val="6"/>
                <c:pt idx="0">
                  <c:v>1</c:v>
                </c:pt>
                <c:pt idx="1">
                  <c:v>0.7</c:v>
                </c:pt>
                <c:pt idx="2">
                  <c:v>2.2999999999999998</c:v>
                </c:pt>
                <c:pt idx="3">
                  <c:v>3.7</c:v>
                </c:pt>
                <c:pt idx="4">
                  <c:v>12.7</c:v>
                </c:pt>
                <c:pt idx="5">
                  <c:v>16.5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7262592"/>
        <c:axId val="137264128"/>
      </c:barChart>
      <c:catAx>
        <c:axId val="137262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crossAx val="137264128"/>
        <c:crosses val="autoZero"/>
        <c:auto val="1"/>
        <c:lblAlgn val="ctr"/>
        <c:lblOffset val="100"/>
        <c:noMultiLvlLbl val="0"/>
      </c:catAx>
      <c:valAx>
        <c:axId val="13726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ko-KR"/>
          </a:p>
        </c:txPr>
        <c:crossAx val="137262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293T-APN</a:t>
            </a:r>
            <a:endParaRPr lang="ko-KR" alt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9002405949256338E-2"/>
          <c:y val="0.13010425780110821"/>
          <c:w val="0.8904420384951881"/>
          <c:h val="0.744656605424321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errBars>
            <c:errBarType val="plus"/>
            <c:errValType val="cust"/>
            <c:noEndCap val="0"/>
            <c:plus>
              <c:numRef>
                <c:f>Sheet1!$Y$8:$Y$10</c:f>
                <c:numCache>
                  <c:formatCode>General</c:formatCode>
                  <c:ptCount val="3"/>
                  <c:pt idx="0">
                    <c:v>2.450387758064073E-2</c:v>
                  </c:pt>
                  <c:pt idx="1">
                    <c:v>8.4573230768023781E-4</c:v>
                  </c:pt>
                  <c:pt idx="2">
                    <c:v>2.8517967888846609E-3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Sheet1!$U$17:$U$19</c:f>
              <c:strCache>
                <c:ptCount val="3"/>
                <c:pt idx="0">
                  <c:v>CMV-APN</c:v>
                </c:pt>
                <c:pt idx="1">
                  <c:v>SPv1-APN</c:v>
                </c:pt>
                <c:pt idx="2">
                  <c:v>SPv2-APN</c:v>
                </c:pt>
              </c:strCache>
            </c:strRef>
          </c:cat>
          <c:val>
            <c:numRef>
              <c:f>Sheet1!$X$8:$X$10</c:f>
              <c:numCache>
                <c:formatCode>0.000</c:formatCode>
                <c:ptCount val="3"/>
                <c:pt idx="0">
                  <c:v>1</c:v>
                </c:pt>
                <c:pt idx="1">
                  <c:v>1.079524726686463E-2</c:v>
                </c:pt>
                <c:pt idx="2">
                  <c:v>5.2952413828272413E-2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7319936"/>
        <c:axId val="137321472"/>
      </c:barChart>
      <c:catAx>
        <c:axId val="137319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ko-KR"/>
          </a:p>
        </c:txPr>
        <c:crossAx val="137321472"/>
        <c:crosses val="autoZero"/>
        <c:auto val="1"/>
        <c:lblAlgn val="ctr"/>
        <c:lblOffset val="100"/>
        <c:noMultiLvlLbl val="0"/>
      </c:catAx>
      <c:valAx>
        <c:axId val="137321472"/>
        <c:scaling>
          <c:orientation val="minMax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ko-KR"/>
          </a:p>
        </c:txPr>
        <c:crossAx val="137319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 smtClean="0"/>
              <a:t>RAW264.7-APN</a:t>
            </a:r>
            <a:endParaRPr lang="ko-KR" alt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0669072615923006E-2"/>
          <c:y val="0.12467602926976648"/>
          <c:w val="0.8904420384951881"/>
          <c:h val="0.750112221343907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errBars>
            <c:errBarType val="plus"/>
            <c:errValType val="cust"/>
            <c:noEndCap val="0"/>
            <c:plus>
              <c:numRef>
                <c:f>Sheet1!$Y$46:$Y$48</c:f>
                <c:numCache>
                  <c:formatCode>General</c:formatCode>
                  <c:ptCount val="3"/>
                  <c:pt idx="0">
                    <c:v>4.8993308976039013E-2</c:v>
                  </c:pt>
                  <c:pt idx="1">
                    <c:v>1.2594919681677355E-2</c:v>
                  </c:pt>
                  <c:pt idx="2">
                    <c:v>0.13280424198769408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Sheet1!$U$17:$U$19</c:f>
              <c:strCache>
                <c:ptCount val="3"/>
                <c:pt idx="0">
                  <c:v>CMV-APN</c:v>
                </c:pt>
                <c:pt idx="1">
                  <c:v>SPv1-APN</c:v>
                </c:pt>
                <c:pt idx="2">
                  <c:v>SPv2-APN</c:v>
                </c:pt>
              </c:strCache>
            </c:strRef>
          </c:cat>
          <c:val>
            <c:numRef>
              <c:f>Sheet1!$X$46:$X$48</c:f>
              <c:numCache>
                <c:formatCode>General</c:formatCode>
                <c:ptCount val="3"/>
                <c:pt idx="0">
                  <c:v>1</c:v>
                </c:pt>
                <c:pt idx="1">
                  <c:v>0.367179703026148</c:v>
                </c:pt>
                <c:pt idx="2">
                  <c:v>1.5072724748110287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6737152"/>
        <c:axId val="136738688"/>
      </c:barChart>
      <c:catAx>
        <c:axId val="136737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ko-KR"/>
          </a:p>
        </c:txPr>
        <c:crossAx val="136738688"/>
        <c:crosses val="autoZero"/>
        <c:auto val="1"/>
        <c:lblAlgn val="ctr"/>
        <c:lblOffset val="100"/>
        <c:noMultiLvlLbl val="0"/>
      </c:catAx>
      <c:valAx>
        <c:axId val="136738688"/>
        <c:scaling>
          <c:orientation val="minMax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ko-KR"/>
          </a:p>
        </c:txPr>
        <c:crossAx val="136737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83552055993"/>
          <c:y val="5.1400554097404488E-2"/>
          <c:w val="0.81294335083114611"/>
          <c:h val="0.688969087197433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'통합 정리'!$B$2</c:f>
              <c:strCache>
                <c:ptCount val="1"/>
                <c:pt idx="0">
                  <c:v>293T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'통합 정리'!$C$5:$K$5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1.4793970697025469</c:v>
                  </c:pt>
                  <c:pt idx="2">
                    <c:v>19.133600835685584</c:v>
                  </c:pt>
                  <c:pt idx="3">
                    <c:v>0.2105475103334179</c:v>
                  </c:pt>
                  <c:pt idx="4">
                    <c:v>0.2385794092526306</c:v>
                  </c:pt>
                  <c:pt idx="5">
                    <c:v>0.7630294586679941</c:v>
                  </c:pt>
                  <c:pt idx="6">
                    <c:v>0.82406060642785672</c:v>
                  </c:pt>
                  <c:pt idx="7">
                    <c:v>10.00477717053575</c:v>
                  </c:pt>
                  <c:pt idx="8">
                    <c:v>17.899788186683811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'통합 정리'!$C$3:$K$3</c:f>
              <c:strCache>
                <c:ptCount val="9"/>
                <c:pt idx="0">
                  <c:v>Con</c:v>
                </c:pt>
                <c:pt idx="1">
                  <c:v>SP107</c:v>
                </c:pt>
                <c:pt idx="2">
                  <c:v>SP146</c:v>
                </c:pt>
                <c:pt idx="3">
                  <c:v>SP107-C1</c:v>
                </c:pt>
                <c:pt idx="4">
                  <c:v>SP107-C2</c:v>
                </c:pt>
                <c:pt idx="5">
                  <c:v>SP107-C3</c:v>
                </c:pt>
                <c:pt idx="6">
                  <c:v>SP146-C1</c:v>
                </c:pt>
                <c:pt idx="7">
                  <c:v>SP146-C2</c:v>
                </c:pt>
                <c:pt idx="8">
                  <c:v>SP146-C3</c:v>
                </c:pt>
              </c:strCache>
            </c:strRef>
          </c:cat>
          <c:val>
            <c:numRef>
              <c:f>'통합 정리'!$C$4:$K$4</c:f>
              <c:numCache>
                <c:formatCode>0.0_ </c:formatCode>
                <c:ptCount val="9"/>
                <c:pt idx="0">
                  <c:v>1</c:v>
                </c:pt>
                <c:pt idx="1">
                  <c:v>10.461146536144684</c:v>
                </c:pt>
                <c:pt idx="2">
                  <c:v>73.234099702548392</c:v>
                </c:pt>
                <c:pt idx="3">
                  <c:v>1.2241669624725484</c:v>
                </c:pt>
                <c:pt idx="4">
                  <c:v>4.048356424740633</c:v>
                </c:pt>
                <c:pt idx="5">
                  <c:v>4.8938707544587698</c:v>
                </c:pt>
                <c:pt idx="6">
                  <c:v>4.7528157687122246</c:v>
                </c:pt>
                <c:pt idx="7">
                  <c:v>23.934170780226292</c:v>
                </c:pt>
                <c:pt idx="8">
                  <c:v>39.041033839066756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562944"/>
        <c:axId val="136445952"/>
      </c:barChart>
      <c:catAx>
        <c:axId val="136562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 spc="-70" baseline="0"/>
            </a:pPr>
            <a:endParaRPr lang="ko-KR"/>
          </a:p>
        </c:txPr>
        <c:crossAx val="136445952"/>
        <c:crosses val="autoZero"/>
        <c:auto val="1"/>
        <c:lblAlgn val="ctr"/>
        <c:lblOffset val="100"/>
        <c:noMultiLvlLbl val="0"/>
      </c:catAx>
      <c:valAx>
        <c:axId val="136445952"/>
        <c:scaling>
          <c:orientation val="minMax"/>
        </c:scaling>
        <c:delete val="0"/>
        <c:axPos val="l"/>
        <c:numFmt formatCode="0_ 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ko-KR"/>
          </a:p>
        </c:txPr>
        <c:crossAx val="13656294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tx1"/>
          </a:solidFill>
        </a:defRPr>
      </a:pPr>
      <a:endParaRPr lang="ko-K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0796150481191"/>
          <c:y val="5.1400554097404488E-2"/>
          <c:w val="0.82127668416447952"/>
          <c:h val="0.688969087197433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'통합 정리'!$B$8</c:f>
              <c:strCache>
                <c:ptCount val="1"/>
                <c:pt idx="0">
                  <c:v>HeLa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'통합 정리'!$C$11:$K$11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3.5028052423209393</c:v>
                  </c:pt>
                  <c:pt idx="2">
                    <c:v>30.824799058941114</c:v>
                  </c:pt>
                  <c:pt idx="3">
                    <c:v>0.57120547317167869</c:v>
                  </c:pt>
                  <c:pt idx="4">
                    <c:v>1.9935498015317796</c:v>
                  </c:pt>
                  <c:pt idx="5">
                    <c:v>4.8698276930544893</c:v>
                  </c:pt>
                  <c:pt idx="6">
                    <c:v>0.5720558392978452</c:v>
                  </c:pt>
                  <c:pt idx="7">
                    <c:v>9.2878369127517004</c:v>
                  </c:pt>
                  <c:pt idx="8">
                    <c:v>16.856597866884535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'통합 정리'!$C$9:$K$9</c:f>
              <c:strCache>
                <c:ptCount val="9"/>
                <c:pt idx="0">
                  <c:v>Con</c:v>
                </c:pt>
                <c:pt idx="1">
                  <c:v>SP107</c:v>
                </c:pt>
                <c:pt idx="2">
                  <c:v>SP146</c:v>
                </c:pt>
                <c:pt idx="3">
                  <c:v>SP107-C1</c:v>
                </c:pt>
                <c:pt idx="4">
                  <c:v>SP107-C2</c:v>
                </c:pt>
                <c:pt idx="5">
                  <c:v>SP107-C3</c:v>
                </c:pt>
                <c:pt idx="6">
                  <c:v>SP146-C1</c:v>
                </c:pt>
                <c:pt idx="7">
                  <c:v>SP146-C2</c:v>
                </c:pt>
                <c:pt idx="8">
                  <c:v>SP146-C3</c:v>
                </c:pt>
              </c:strCache>
            </c:strRef>
          </c:cat>
          <c:val>
            <c:numRef>
              <c:f>'통합 정리'!$C$10:$K$10</c:f>
              <c:numCache>
                <c:formatCode>0.0_ </c:formatCode>
                <c:ptCount val="9"/>
                <c:pt idx="0">
                  <c:v>1</c:v>
                </c:pt>
                <c:pt idx="1">
                  <c:v>6.6975213984596254</c:v>
                </c:pt>
                <c:pt idx="2">
                  <c:v>46.474526580621138</c:v>
                </c:pt>
                <c:pt idx="3">
                  <c:v>0.94965326673849793</c:v>
                </c:pt>
                <c:pt idx="4">
                  <c:v>3.0163960366894695</c:v>
                </c:pt>
                <c:pt idx="5">
                  <c:v>7.5484343434142929</c:v>
                </c:pt>
                <c:pt idx="6">
                  <c:v>1.3478753434368713</c:v>
                </c:pt>
                <c:pt idx="7">
                  <c:v>13.870870233568761</c:v>
                </c:pt>
                <c:pt idx="8">
                  <c:v>22.716810419751017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495872"/>
        <c:axId val="136497408"/>
      </c:barChart>
      <c:catAx>
        <c:axId val="136495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ko-KR"/>
          </a:p>
        </c:txPr>
        <c:crossAx val="136497408"/>
        <c:crosses val="autoZero"/>
        <c:auto val="1"/>
        <c:lblAlgn val="ctr"/>
        <c:lblOffset val="100"/>
        <c:noMultiLvlLbl val="0"/>
      </c:catAx>
      <c:valAx>
        <c:axId val="136497408"/>
        <c:scaling>
          <c:orientation val="minMax"/>
          <c:max val="100"/>
        </c:scaling>
        <c:delete val="0"/>
        <c:axPos val="l"/>
        <c:numFmt formatCode="0_ 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ko-KR"/>
          </a:p>
        </c:txPr>
        <c:crossAx val="13649587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  <a:latin typeface="Arial" pitchFamily="34" charset="0"/>
          <a:cs typeface="Arial" pitchFamily="34" charset="0"/>
        </a:defRPr>
      </a:pPr>
      <a:endParaRPr lang="ko-K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19685039370078"/>
          <c:y val="5.1400554097404488E-2"/>
          <c:w val="0.8382489063867018"/>
          <c:h val="0.688969087197433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'통합 정리'!$B$75</c:f>
              <c:strCache>
                <c:ptCount val="1"/>
                <c:pt idx="0">
                  <c:v>RAW264.7/293T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'통합 정리'!$C$78:$K$78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0.1196012001565787</c:v>
                  </c:pt>
                  <c:pt idx="2">
                    <c:v>0.29825396381280739</c:v>
                  </c:pt>
                  <c:pt idx="3">
                    <c:v>8.1550116800732173</c:v>
                  </c:pt>
                  <c:pt idx="4">
                    <c:v>1.6670918563573314</c:v>
                  </c:pt>
                  <c:pt idx="5">
                    <c:v>1.53497848784761</c:v>
                  </c:pt>
                  <c:pt idx="6">
                    <c:v>5.144298899779459</c:v>
                  </c:pt>
                  <c:pt idx="7">
                    <c:v>3.3100657132549811</c:v>
                  </c:pt>
                  <c:pt idx="8">
                    <c:v>1.5592367508477252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'통합 정리'!$C$74:$K$74</c:f>
              <c:strCache>
                <c:ptCount val="9"/>
                <c:pt idx="0">
                  <c:v>Con</c:v>
                </c:pt>
                <c:pt idx="1">
                  <c:v>SP107</c:v>
                </c:pt>
                <c:pt idx="2">
                  <c:v>SP146</c:v>
                </c:pt>
                <c:pt idx="3">
                  <c:v>SP107-C1</c:v>
                </c:pt>
                <c:pt idx="4">
                  <c:v>SP107-C2</c:v>
                </c:pt>
                <c:pt idx="5">
                  <c:v>SP107-C3</c:v>
                </c:pt>
                <c:pt idx="6">
                  <c:v>SP146-C1</c:v>
                </c:pt>
                <c:pt idx="7">
                  <c:v>SP146-C2</c:v>
                </c:pt>
                <c:pt idx="8">
                  <c:v>SP146-C3</c:v>
                </c:pt>
              </c:strCache>
            </c:strRef>
          </c:cat>
          <c:val>
            <c:numRef>
              <c:f>'통합 정리'!$C$75:$K$75</c:f>
              <c:numCache>
                <c:formatCode>0.0_ </c:formatCode>
                <c:ptCount val="9"/>
                <c:pt idx="0">
                  <c:v>1</c:v>
                </c:pt>
                <c:pt idx="1">
                  <c:v>1.1012001308125532</c:v>
                </c:pt>
                <c:pt idx="2">
                  <c:v>0.817729226848388</c:v>
                </c:pt>
                <c:pt idx="3">
                  <c:v>32.314205822483771</c:v>
                </c:pt>
                <c:pt idx="4">
                  <c:v>19.597876975032442</c:v>
                </c:pt>
                <c:pt idx="5">
                  <c:v>13.559423247909615</c:v>
                </c:pt>
                <c:pt idx="6">
                  <c:v>20.106130006304138</c:v>
                </c:pt>
                <c:pt idx="7">
                  <c:v>6.9209915311191095</c:v>
                </c:pt>
                <c:pt idx="8">
                  <c:v>3.4795840833400349</c:v>
                </c:pt>
              </c:numCache>
            </c:numRef>
          </c:val>
        </c:ser>
        <c:ser>
          <c:idx val="1"/>
          <c:order val="1"/>
          <c:tx>
            <c:strRef>
              <c:f>'통합 정리'!$B$76</c:f>
              <c:strCache>
                <c:ptCount val="1"/>
                <c:pt idx="0">
                  <c:v>RAW264.7/HeLa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'통합 정리'!$C$79:$K$79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1.7026493931250655</c:v>
                  </c:pt>
                  <c:pt idx="2">
                    <c:v>0.70110839598699903</c:v>
                  </c:pt>
                  <c:pt idx="3">
                    <c:v>25.586528161787879</c:v>
                  </c:pt>
                  <c:pt idx="4">
                    <c:v>14.160760741900514</c:v>
                  </c:pt>
                  <c:pt idx="5">
                    <c:v>5.8334144439627913</c:v>
                  </c:pt>
                  <c:pt idx="6">
                    <c:v>21.234949307327529</c:v>
                  </c:pt>
                  <c:pt idx="7">
                    <c:v>8.5546859066798522</c:v>
                  </c:pt>
                  <c:pt idx="8">
                    <c:v>6.1494012540563547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'통합 정리'!$C$74:$K$74</c:f>
              <c:strCache>
                <c:ptCount val="9"/>
                <c:pt idx="0">
                  <c:v>Con</c:v>
                </c:pt>
                <c:pt idx="1">
                  <c:v>SP107</c:v>
                </c:pt>
                <c:pt idx="2">
                  <c:v>SP146</c:v>
                </c:pt>
                <c:pt idx="3">
                  <c:v>SP107-C1</c:v>
                </c:pt>
                <c:pt idx="4">
                  <c:v>SP107-C2</c:v>
                </c:pt>
                <c:pt idx="5">
                  <c:v>SP107-C3</c:v>
                </c:pt>
                <c:pt idx="6">
                  <c:v>SP146-C1</c:v>
                </c:pt>
                <c:pt idx="7">
                  <c:v>SP146-C2</c:v>
                </c:pt>
                <c:pt idx="8">
                  <c:v>SP146-C3</c:v>
                </c:pt>
              </c:strCache>
            </c:strRef>
          </c:cat>
          <c:val>
            <c:numRef>
              <c:f>'통합 정리'!$C$76:$K$76</c:f>
              <c:numCache>
                <c:formatCode>0.0_ </c:formatCode>
                <c:ptCount val="9"/>
                <c:pt idx="0">
                  <c:v>1</c:v>
                </c:pt>
                <c:pt idx="1">
                  <c:v>2.3051118623790878</c:v>
                </c:pt>
                <c:pt idx="2">
                  <c:v>1.52345203711224</c:v>
                </c:pt>
                <c:pt idx="3">
                  <c:v>50.199721681596834</c:v>
                </c:pt>
                <c:pt idx="4">
                  <c:v>32.537346953965177</c:v>
                </c:pt>
                <c:pt idx="5">
                  <c:v>11.198448408356967</c:v>
                </c:pt>
                <c:pt idx="6">
                  <c:v>76.144885683264377</c:v>
                </c:pt>
                <c:pt idx="7">
                  <c:v>14.006547608078767</c:v>
                </c:pt>
                <c:pt idx="8">
                  <c:v>7.989299298931801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873088"/>
        <c:axId val="136874624"/>
      </c:barChart>
      <c:catAx>
        <c:axId val="136873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ko-KR"/>
          </a:p>
        </c:txPr>
        <c:crossAx val="136874624"/>
        <c:crosses val="autoZero"/>
        <c:auto val="1"/>
        <c:lblAlgn val="ctr"/>
        <c:lblOffset val="100"/>
        <c:noMultiLvlLbl val="0"/>
      </c:catAx>
      <c:valAx>
        <c:axId val="136874624"/>
        <c:scaling>
          <c:orientation val="minMax"/>
        </c:scaling>
        <c:delete val="0"/>
        <c:axPos val="l"/>
        <c:numFmt formatCode="0_ 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ko-KR"/>
          </a:p>
        </c:txPr>
        <c:crossAx val="13687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011242344706913"/>
          <c:y val="5.0542067658209393E-2"/>
          <c:w val="0.31377646544181975"/>
          <c:h val="0.1628047535724701"/>
        </c:manualLayout>
      </c:layout>
      <c:overlay val="0"/>
      <c:txPr>
        <a:bodyPr/>
        <a:lstStyle/>
        <a:p>
          <a:pPr>
            <a:defRPr sz="1100" b="1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ko-K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42776813367193"/>
          <c:y val="5.1400554097404488E-2"/>
          <c:w val="0.82294167607100188"/>
          <c:h val="0.90683161356643505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tx1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errBars>
            <c:errBarType val="plus"/>
            <c:errValType val="cust"/>
            <c:noEndCap val="0"/>
            <c:plus>
              <c:numRef>
                <c:f>(Sheet1!$H$78,Sheet1!$J$78)</c:f>
                <c:numCache>
                  <c:formatCode>General</c:formatCode>
                  <c:ptCount val="2"/>
                  <c:pt idx="0">
                    <c:v>4.4255601796064178E-2</c:v>
                  </c:pt>
                  <c:pt idx="1">
                    <c:v>1.1877161826579436E-2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25400">
                <a:solidFill>
                  <a:schemeClr val="tx1"/>
                </a:solidFill>
              </a:ln>
            </c:spPr>
          </c:errBars>
          <c:cat>
            <c:strRef>
              <c:f>(Sheet1!$G$75,Sheet1!$I$75)</c:f>
              <c:strCache>
                <c:ptCount val="2"/>
                <c:pt idx="0">
                  <c:v>293T</c:v>
                </c:pt>
                <c:pt idx="1">
                  <c:v>RAW264.7</c:v>
                </c:pt>
              </c:strCache>
            </c:strRef>
          </c:cat>
          <c:val>
            <c:numRef>
              <c:f>(Sheet1!$H$77,Sheet1!$J$77)</c:f>
              <c:numCache>
                <c:formatCode>General</c:formatCode>
                <c:ptCount val="2"/>
                <c:pt idx="0">
                  <c:v>0.24721814547035903</c:v>
                </c:pt>
                <c:pt idx="1">
                  <c:v>1.3212043351639793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7065600"/>
        <c:axId val="137067136"/>
      </c:barChart>
      <c:catAx>
        <c:axId val="137065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25400">
            <a:solidFill>
              <a:prstClr val="black"/>
            </a:solidFill>
          </a:ln>
        </c:spPr>
        <c:crossAx val="137067136"/>
        <c:crosses val="autoZero"/>
        <c:auto val="1"/>
        <c:lblAlgn val="ctr"/>
        <c:lblOffset val="100"/>
        <c:noMultiLvlLbl val="0"/>
      </c:catAx>
      <c:valAx>
        <c:axId val="137067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13706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chemeClr val="tx1"/>
          </a:solidFill>
        </a:defRPr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51316983990695"/>
          <c:y val="9.0685620915032683E-2"/>
          <c:w val="0.78924163184478402"/>
          <c:h val="0.796235294117647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errBars>
            <c:errBarType val="plus"/>
            <c:errValType val="cust"/>
            <c:noEndCap val="0"/>
            <c:plus>
              <c:numRef>
                <c:f>log!$J$42:$K$42</c:f>
                <c:numCache>
                  <c:formatCode>General</c:formatCode>
                  <c:ptCount val="2"/>
                  <c:pt idx="0">
                    <c:v>0.11120786706401972</c:v>
                  </c:pt>
                  <c:pt idx="1">
                    <c:v>0.54089289383583372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log!$J$40:$K$40</c:f>
              <c:strCache>
                <c:ptCount val="2"/>
                <c:pt idx="0">
                  <c:v>Virus 2d</c:v>
                </c:pt>
                <c:pt idx="1">
                  <c:v>MCSF+Virus 2d</c:v>
                </c:pt>
              </c:strCache>
            </c:strRef>
          </c:cat>
          <c:val>
            <c:numRef>
              <c:f>log!$J$41:$K$41</c:f>
              <c:numCache>
                <c:formatCode>General</c:formatCode>
                <c:ptCount val="2"/>
                <c:pt idx="0">
                  <c:v>0.69669475852736862</c:v>
                </c:pt>
                <c:pt idx="1">
                  <c:v>1.6135179668668571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7027968"/>
        <c:axId val="137029504"/>
      </c:barChart>
      <c:catAx>
        <c:axId val="137027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37029504"/>
        <c:crosses val="autoZero"/>
        <c:auto val="1"/>
        <c:lblAlgn val="ctr"/>
        <c:lblOffset val="100"/>
        <c:noMultiLvlLbl val="0"/>
      </c:catAx>
      <c:valAx>
        <c:axId val="1370295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mRNA Ratio (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SP-GFP/GFP</a:t>
                </a: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ko-KR" sz="14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3.7102777777777772E-3"/>
              <c:y val="9.866732026143790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37027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ko-K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74540682414699"/>
          <c:y val="9.0976111002525714E-2"/>
          <c:w val="0.77169903762029746"/>
          <c:h val="0.800347515429141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errBars>
            <c:errBarType val="plus"/>
            <c:errValType val="cust"/>
            <c:noEndCap val="0"/>
            <c:plus>
              <c:numRef>
                <c:f>Sheet1!$K$16:$L$16</c:f>
                <c:numCache>
                  <c:formatCode>General</c:formatCode>
                  <c:ptCount val="2"/>
                  <c:pt idx="0">
                    <c:v>4.2644945350024582E-2</c:v>
                  </c:pt>
                  <c:pt idx="1">
                    <c:v>0.12932449863698287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Sheet1!$K$14:$L$14</c:f>
              <c:strCache>
                <c:ptCount val="2"/>
                <c:pt idx="0">
                  <c:v>BMC-V2</c:v>
                </c:pt>
                <c:pt idx="1">
                  <c:v>BMC-MCSF/V2</c:v>
                </c:pt>
              </c:strCache>
            </c:strRef>
          </c:cat>
          <c:val>
            <c:numRef>
              <c:f>Sheet1!$K$15:$L$15</c:f>
              <c:numCache>
                <c:formatCode>General</c:formatCode>
                <c:ptCount val="2"/>
                <c:pt idx="0">
                  <c:v>0.11647914224121629</c:v>
                </c:pt>
                <c:pt idx="1">
                  <c:v>0.53464572893840734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969600"/>
        <c:axId val="137049216"/>
      </c:barChart>
      <c:catAx>
        <c:axId val="136969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37049216"/>
        <c:crosses val="autoZero"/>
        <c:auto val="1"/>
        <c:lblAlgn val="ctr"/>
        <c:lblOffset val="100"/>
        <c:noMultiLvlLbl val="0"/>
      </c:catAx>
      <c:valAx>
        <c:axId val="137049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36969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ko-K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28575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errBars>
            <c:errBarType val="plus"/>
            <c:errValType val="cust"/>
            <c:noEndCap val="0"/>
            <c:plus>
              <c:numRef>
                <c:f>Sheet2!$B$13:$D$13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0.15427784316797402</c:v>
                  </c:pt>
                  <c:pt idx="2">
                    <c:v>8.9995408514649211E-2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Sheet2!$B$11:$D$11</c:f>
              <c:strCache>
                <c:ptCount val="3"/>
                <c:pt idx="0">
                  <c:v>Con</c:v>
                </c:pt>
                <c:pt idx="1">
                  <c:v>Lenti-SP-GFP+oxLDL</c:v>
                </c:pt>
                <c:pt idx="2">
                  <c:v>Lenti-SP-APN+oxLDL</c:v>
                </c:pt>
              </c:strCache>
            </c:strRef>
          </c:cat>
          <c:val>
            <c:numRef>
              <c:f>Sheet2!$B$12:$D$12</c:f>
              <c:numCache>
                <c:formatCode>0.00_ </c:formatCode>
                <c:ptCount val="3"/>
                <c:pt idx="0">
                  <c:v>1</c:v>
                </c:pt>
                <c:pt idx="1">
                  <c:v>1.8484848484848484</c:v>
                </c:pt>
                <c:pt idx="2">
                  <c:v>1.2212121212121214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7366912"/>
        <c:axId val="137376896"/>
      </c:barChart>
      <c:catAx>
        <c:axId val="137366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28575">
            <a:solidFill>
              <a:schemeClr val="tx1"/>
            </a:solidFill>
          </a:ln>
        </c:spPr>
        <c:txPr>
          <a:bodyPr rot="-1200000"/>
          <a:lstStyle/>
          <a:p>
            <a:pPr>
              <a:defRPr/>
            </a:pPr>
            <a:endParaRPr lang="ko-KR"/>
          </a:p>
        </c:txPr>
        <c:crossAx val="137376896"/>
        <c:crosses val="autoZero"/>
        <c:auto val="1"/>
        <c:lblAlgn val="ctr"/>
        <c:lblOffset val="100"/>
        <c:noMultiLvlLbl val="0"/>
      </c:catAx>
      <c:valAx>
        <c:axId val="137376896"/>
        <c:scaling>
          <c:orientation val="minMax"/>
        </c:scaling>
        <c:delete val="0"/>
        <c:axPos val="l"/>
        <c:numFmt formatCode="0.0_ 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crossAx val="13736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chemeClr val="tx1"/>
          </a:solidFill>
          <a:latin typeface="Arial" pitchFamily="34" charset="0"/>
          <a:cs typeface="Arial" pitchFamily="34" charset="0"/>
        </a:defRPr>
      </a:pPr>
      <a:endParaRPr lang="ko-K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28575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errBars>
            <c:errBarType val="plus"/>
            <c:errValType val="cust"/>
            <c:noEndCap val="0"/>
            <c:plus>
              <c:numRef>
                <c:f>Sheet1!$J$57:$K$57</c:f>
                <c:numCache>
                  <c:formatCode>General</c:formatCode>
                  <c:ptCount val="2"/>
                  <c:pt idx="0">
                    <c:v>7.259823215467652E-2</c:v>
                  </c:pt>
                  <c:pt idx="1">
                    <c:v>4.7667311010212592E-2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25400">
                <a:solidFill>
                  <a:schemeClr val="tx1"/>
                </a:solidFill>
              </a:ln>
            </c:spPr>
          </c:errBars>
          <c:cat>
            <c:strRef>
              <c:f>Sheet1!$J$55:$K$55</c:f>
              <c:strCache>
                <c:ptCount val="2"/>
                <c:pt idx="0">
                  <c:v>Lenti-GFP</c:v>
                </c:pt>
                <c:pt idx="1">
                  <c:v>Lenti-SP-APN</c:v>
                </c:pt>
              </c:strCache>
            </c:strRef>
          </c:cat>
          <c:val>
            <c:numRef>
              <c:f>Sheet1!$J$56:$K$56</c:f>
              <c:numCache>
                <c:formatCode>General</c:formatCode>
                <c:ptCount val="2"/>
                <c:pt idx="0">
                  <c:v>5.1334702258727022E-2</c:v>
                </c:pt>
                <c:pt idx="1">
                  <c:v>0.61943874058863801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7410816"/>
        <c:axId val="137424896"/>
      </c:barChart>
      <c:catAx>
        <c:axId val="137410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28575">
            <a:solidFill>
              <a:schemeClr val="tx1"/>
            </a:solidFill>
          </a:ln>
        </c:spPr>
        <c:crossAx val="137424896"/>
        <c:crosses val="autoZero"/>
        <c:auto val="1"/>
        <c:lblAlgn val="ctr"/>
        <c:lblOffset val="100"/>
        <c:noMultiLvlLbl val="0"/>
      </c:catAx>
      <c:valAx>
        <c:axId val="137424896"/>
        <c:scaling>
          <c:orientation val="minMax"/>
        </c:scaling>
        <c:delete val="0"/>
        <c:axPos val="l"/>
        <c:numFmt formatCode="0.0_ 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crossAx val="137410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ysClr val="windowText" lastClr="000000"/>
          </a:solidFill>
        </a:defRPr>
      </a:pPr>
      <a:endParaRPr lang="ko-KR"/>
    </a:p>
  </c:txPr>
  <c:externalData r:id="rId1">
    <c:autoUpdate val="0"/>
  </c:externalData>
  <c:userShapes r:id="rId2"/>
</c:chartSpace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0.45097</cdr:x>
      <cdr:y>0</cdr:y>
    </cdr:from>
    <cdr:to>
      <cdr:x>0.7133</cdr:x>
      <cdr:y>0.11032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1840" y="0"/>
          <a:ext cx="119936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600" b="1" dirty="0" smtClean="0">
              <a:solidFill>
                <a:schemeClr val="tx1"/>
              </a:solidFill>
            </a:rPr>
            <a:t>RAW264.7</a:t>
          </a:r>
          <a:endParaRPr lang="ko-KR" alt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0.52955</cdr:x>
      <cdr:y>0.11732</cdr:y>
    </cdr:from>
    <cdr:to>
      <cdr:x>0.69677</cdr:x>
      <cdr:y>0.20757</cdr:y>
    </cdr:to>
    <cdr:sp macro="" textlink="">
      <cdr:nvSpPr>
        <cdr:cNvPr id="3" name="TextBox 65"/>
        <cdr:cNvSpPr txBox="1"/>
      </cdr:nvSpPr>
      <cdr:spPr>
        <a:xfrm xmlns:a="http://schemas.openxmlformats.org/drawingml/2006/main">
          <a:off x="2421113" y="360040"/>
          <a:ext cx="76450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200" b="1" i="1" dirty="0" smtClean="0">
              <a:latin typeface="Times New Roman" pitchFamily="18" charset="0"/>
              <a:cs typeface="Times New Roman" pitchFamily="18" charset="0"/>
            </a:rPr>
            <a:t>p</a:t>
          </a:r>
          <a:r>
            <a:rPr lang="en-US" altLang="ko-KR" sz="1200" b="1" dirty="0" smtClean="0">
              <a:latin typeface="Times New Roman" pitchFamily="18" charset="0"/>
              <a:cs typeface="Times New Roman" pitchFamily="18" charset="0"/>
            </a:rPr>
            <a:t> = 0.011</a:t>
          </a:r>
          <a:endParaRPr lang="ko-KR" altLang="en-US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0.47933</cdr:x>
      <cdr:y>0.21117</cdr:y>
    </cdr:from>
    <cdr:to>
      <cdr:x>0.75693</cdr:x>
      <cdr:y>0.46924</cdr:y>
    </cdr:to>
    <cdr:grpSp>
      <cdr:nvGrpSpPr>
        <cdr:cNvPr id="4" name="그룹 3"/>
        <cdr:cNvGrpSpPr/>
      </cdr:nvGrpSpPr>
      <cdr:grpSpPr>
        <a:xfrm xmlns:a="http://schemas.openxmlformats.org/drawingml/2006/main">
          <a:off x="2465434" y="648072"/>
          <a:ext cx="1427835" cy="792007"/>
          <a:chOff x="2123728" y="332655"/>
          <a:chExt cx="1152000" cy="592128"/>
        </a:xfrm>
      </cdr:grpSpPr>
      <cdr:cxnSp macro="">
        <cdr:nvCxnSpPr>
          <cdr:cNvPr id="5" name="직선 연결선 4"/>
          <cdr:cNvCxnSpPr/>
        </cdr:nvCxnSpPr>
        <cdr:spPr>
          <a:xfrm xmlns:a="http://schemas.openxmlformats.org/drawingml/2006/main">
            <a:off x="2123728" y="332656"/>
            <a:ext cx="1152000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6" name="직선 연결선 5"/>
          <cdr:cNvCxnSpPr/>
        </cdr:nvCxnSpPr>
        <cdr:spPr>
          <a:xfrm xmlns:a="http://schemas.openxmlformats.org/drawingml/2006/main">
            <a:off x="2123728" y="332655"/>
            <a:ext cx="0" cy="592128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7" name="직선 연결선 6"/>
          <cdr:cNvCxnSpPr/>
        </cdr:nvCxnSpPr>
        <cdr:spPr>
          <a:xfrm xmlns:a="http://schemas.openxmlformats.org/drawingml/2006/main">
            <a:off x="3275728" y="332656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0.50399</cdr:x>
      <cdr:y>0</cdr:y>
    </cdr:from>
    <cdr:to>
      <cdr:x>0.64851</cdr:x>
      <cdr:y>0.11755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4242" y="0"/>
          <a:ext cx="660758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altLang="ko-KR" sz="1600" b="1" dirty="0" smtClean="0">
              <a:solidFill>
                <a:schemeClr val="tx1"/>
              </a:solidFill>
            </a:rPr>
            <a:t>293T</a:t>
          </a:r>
          <a:endParaRPr lang="ko-KR" altLang="en-US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0.47562</cdr:x>
      <cdr:y>0.27503</cdr:y>
    </cdr:from>
    <cdr:to>
      <cdr:x>0.75203</cdr:x>
      <cdr:y>0.32504</cdr:y>
    </cdr:to>
    <cdr:grpSp>
      <cdr:nvGrpSpPr>
        <cdr:cNvPr id="3" name="그룹 2"/>
        <cdr:cNvGrpSpPr/>
      </cdr:nvGrpSpPr>
      <cdr:grpSpPr>
        <a:xfrm xmlns:a="http://schemas.openxmlformats.org/drawingml/2006/main">
          <a:off x="2446351" y="792086"/>
          <a:ext cx="1421715" cy="144029"/>
          <a:chOff x="2123728" y="332656"/>
          <a:chExt cx="1152000" cy="144000"/>
        </a:xfrm>
      </cdr:grpSpPr>
      <cdr:cxnSp macro="">
        <cdr:nvCxnSpPr>
          <cdr:cNvPr id="4" name="직선 연결선 3"/>
          <cdr:cNvCxnSpPr/>
        </cdr:nvCxnSpPr>
        <cdr:spPr>
          <a:xfrm xmlns:a="http://schemas.openxmlformats.org/drawingml/2006/main">
            <a:off x="2123728" y="332656"/>
            <a:ext cx="1152000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직선 연결선 4"/>
          <cdr:cNvCxnSpPr/>
        </cdr:nvCxnSpPr>
        <cdr:spPr>
          <a:xfrm xmlns:a="http://schemas.openxmlformats.org/drawingml/2006/main">
            <a:off x="2123728" y="332656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6" name="직선 연결선 5"/>
          <cdr:cNvCxnSpPr/>
        </cdr:nvCxnSpPr>
        <cdr:spPr>
          <a:xfrm xmlns:a="http://schemas.openxmlformats.org/drawingml/2006/main">
            <a:off x="3275728" y="332656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0.534</cdr:x>
      <cdr:y>0.17502</cdr:y>
    </cdr:from>
    <cdr:to>
      <cdr:x>0.68624</cdr:x>
      <cdr:y>0.2712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441453" y="504056"/>
          <a:ext cx="69602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200" b="1" i="1" dirty="0" smtClean="0">
              <a:latin typeface="Times New Roman" pitchFamily="18" charset="0"/>
              <a:cs typeface="Times New Roman" pitchFamily="18" charset="0"/>
            </a:rPr>
            <a:t>p</a:t>
          </a:r>
          <a:r>
            <a:rPr lang="en-US" altLang="ko-KR" sz="1200" b="1" dirty="0" smtClean="0">
              <a:latin typeface="Times New Roman" pitchFamily="18" charset="0"/>
              <a:cs typeface="Times New Roman" pitchFamily="18" charset="0"/>
            </a:rPr>
            <a:t> = 0.02</a:t>
          </a:r>
          <a:endParaRPr lang="ko-KR" altLang="en-US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0.50399</cdr:x>
      <cdr:y>0</cdr:y>
    </cdr:from>
    <cdr:to>
      <cdr:x>0.65132</cdr:x>
      <cdr:y>0.11755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4256" y="0"/>
          <a:ext cx="673582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600" b="1" dirty="0" err="1" smtClean="0">
              <a:solidFill>
                <a:schemeClr val="tx1"/>
              </a:solidFill>
            </a:rPr>
            <a:t>HeLa</a:t>
          </a:r>
          <a:endParaRPr lang="ko-KR" alt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0.47249</cdr:x>
      <cdr:y>0.30003</cdr:y>
    </cdr:from>
    <cdr:to>
      <cdr:x>0.72446</cdr:x>
      <cdr:y>0.35003</cdr:y>
    </cdr:to>
    <cdr:grpSp>
      <cdr:nvGrpSpPr>
        <cdr:cNvPr id="3" name="그룹 2"/>
        <cdr:cNvGrpSpPr/>
      </cdr:nvGrpSpPr>
      <cdr:grpSpPr>
        <a:xfrm xmlns:a="http://schemas.openxmlformats.org/drawingml/2006/main">
          <a:off x="2430252" y="864086"/>
          <a:ext cx="1296008" cy="144000"/>
          <a:chOff x="2123728" y="332656"/>
          <a:chExt cx="1152000" cy="144000"/>
        </a:xfrm>
      </cdr:grpSpPr>
      <cdr:cxnSp macro="">
        <cdr:nvCxnSpPr>
          <cdr:cNvPr id="4" name="직선 연결선 3"/>
          <cdr:cNvCxnSpPr/>
        </cdr:nvCxnSpPr>
        <cdr:spPr>
          <a:xfrm xmlns:a="http://schemas.openxmlformats.org/drawingml/2006/main">
            <a:off x="2123728" y="332656"/>
            <a:ext cx="1152000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직선 연결선 4"/>
          <cdr:cNvCxnSpPr/>
        </cdr:nvCxnSpPr>
        <cdr:spPr>
          <a:xfrm xmlns:a="http://schemas.openxmlformats.org/drawingml/2006/main">
            <a:off x="2123728" y="332656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6" name="직선 연결선 5"/>
          <cdr:cNvCxnSpPr/>
        </cdr:nvCxnSpPr>
        <cdr:spPr>
          <a:xfrm xmlns:a="http://schemas.openxmlformats.org/drawingml/2006/main">
            <a:off x="3275728" y="332656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0.50399</cdr:x>
      <cdr:y>0.20002</cdr:y>
    </cdr:from>
    <cdr:to>
      <cdr:x>0.67306</cdr:x>
      <cdr:y>0.2962</cdr:y>
    </cdr:to>
    <cdr:sp macro="" textlink="">
      <cdr:nvSpPr>
        <cdr:cNvPr id="7" name="TextBox 63"/>
        <cdr:cNvSpPr txBox="1"/>
      </cdr:nvSpPr>
      <cdr:spPr>
        <a:xfrm xmlns:a="http://schemas.openxmlformats.org/drawingml/2006/main">
          <a:off x="2304256" y="576064"/>
          <a:ext cx="77296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200" b="1" i="1" dirty="0" smtClean="0">
              <a:latin typeface="Times New Roman" pitchFamily="18" charset="0"/>
              <a:cs typeface="Times New Roman" pitchFamily="18" charset="0"/>
            </a:rPr>
            <a:t>p</a:t>
          </a:r>
          <a:r>
            <a:rPr lang="en-US" altLang="ko-KR" sz="1200" b="1" dirty="0" smtClean="0">
              <a:latin typeface="Times New Roman" pitchFamily="18" charset="0"/>
              <a:cs typeface="Times New Roman" pitchFamily="18" charset="0"/>
            </a:rPr>
            <a:t> = 0.442</a:t>
          </a:r>
          <a:endParaRPr lang="ko-KR" altLang="en-US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0.44342</cdr:x>
      <cdr:y>0.28239</cdr:y>
    </cdr:from>
    <cdr:to>
      <cdr:x>0.72688</cdr:x>
      <cdr:y>0.32945</cdr:y>
    </cdr:to>
    <cdr:grpSp>
      <cdr:nvGrpSpPr>
        <cdr:cNvPr id="2" name="그룹 1"/>
        <cdr:cNvGrpSpPr/>
      </cdr:nvGrpSpPr>
      <cdr:grpSpPr>
        <a:xfrm xmlns:a="http://schemas.openxmlformats.org/drawingml/2006/main">
          <a:off x="2280731" y="864113"/>
          <a:ext cx="1457976" cy="144004"/>
          <a:chOff x="2123728" y="332656"/>
          <a:chExt cx="1152000" cy="144000"/>
        </a:xfrm>
      </cdr:grpSpPr>
      <cdr:cxnSp macro="">
        <cdr:nvCxnSpPr>
          <cdr:cNvPr id="3" name="직선 연결선 2"/>
          <cdr:cNvCxnSpPr/>
        </cdr:nvCxnSpPr>
        <cdr:spPr>
          <a:xfrm xmlns:a="http://schemas.openxmlformats.org/drawingml/2006/main">
            <a:off x="2123728" y="332656"/>
            <a:ext cx="1152000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직선 연결선 3"/>
          <cdr:cNvCxnSpPr/>
        </cdr:nvCxnSpPr>
        <cdr:spPr>
          <a:xfrm xmlns:a="http://schemas.openxmlformats.org/drawingml/2006/main">
            <a:off x="2123728" y="332656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직선 연결선 4"/>
          <cdr:cNvCxnSpPr/>
        </cdr:nvCxnSpPr>
        <cdr:spPr>
          <a:xfrm xmlns:a="http://schemas.openxmlformats.org/drawingml/2006/main">
            <a:off x="3275728" y="332656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0.48783</cdr:x>
      <cdr:y>0.11766</cdr:y>
    </cdr:from>
    <cdr:to>
      <cdr:x>0.77156</cdr:x>
      <cdr:y>0.16472</cdr:y>
    </cdr:to>
    <cdr:grpSp>
      <cdr:nvGrpSpPr>
        <cdr:cNvPr id="6" name="그룹 5"/>
        <cdr:cNvGrpSpPr/>
      </cdr:nvGrpSpPr>
      <cdr:grpSpPr>
        <a:xfrm xmlns:a="http://schemas.openxmlformats.org/drawingml/2006/main">
          <a:off x="2509154" y="360040"/>
          <a:ext cx="1459365" cy="144003"/>
          <a:chOff x="2208675" y="-112380"/>
          <a:chExt cx="1014953" cy="144000"/>
        </a:xfrm>
      </cdr:grpSpPr>
      <cdr:cxnSp macro="">
        <cdr:nvCxnSpPr>
          <cdr:cNvPr id="7" name="직선 연결선 6"/>
          <cdr:cNvCxnSpPr/>
        </cdr:nvCxnSpPr>
        <cdr:spPr>
          <a:xfrm xmlns:a="http://schemas.openxmlformats.org/drawingml/2006/main">
            <a:off x="2208675" y="-112380"/>
            <a:ext cx="1014953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70C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8" name="직선 연결선 7"/>
          <cdr:cNvCxnSpPr/>
        </cdr:nvCxnSpPr>
        <cdr:spPr>
          <a:xfrm xmlns:a="http://schemas.openxmlformats.org/drawingml/2006/main">
            <a:off x="2208675" y="-112380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70C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9" name="직선 연결선 8"/>
          <cdr:cNvCxnSpPr/>
        </cdr:nvCxnSpPr>
        <cdr:spPr>
          <a:xfrm xmlns:a="http://schemas.openxmlformats.org/drawingml/2006/main">
            <a:off x="3223627" y="-112380"/>
            <a:ext cx="0" cy="14400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70C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0.47281</cdr:x>
      <cdr:y>0.18826</cdr:y>
    </cdr:from>
    <cdr:to>
      <cdr:x>0.64187</cdr:x>
      <cdr:y>0.27878</cdr:y>
    </cdr:to>
    <cdr:sp macro="" textlink="">
      <cdr:nvSpPr>
        <cdr:cNvPr id="10" name="TextBox 12"/>
        <cdr:cNvSpPr txBox="1"/>
      </cdr:nvSpPr>
      <cdr:spPr>
        <a:xfrm xmlns:a="http://schemas.openxmlformats.org/drawingml/2006/main">
          <a:off x="2161667" y="576064"/>
          <a:ext cx="77296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2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p</a:t>
          </a:r>
          <a:r>
            <a:rPr lang="en-US" altLang="ko-KR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= 0.093</a:t>
          </a:r>
          <a:endParaRPr lang="ko-KR" altLang="en-US" sz="1200" b="1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0.57777</cdr:x>
      <cdr:y>0.02353</cdr:y>
    </cdr:from>
    <cdr:to>
      <cdr:x>0.74683</cdr:x>
      <cdr:y>0.11405</cdr:y>
    </cdr:to>
    <cdr:sp macro="" textlink="">
      <cdr:nvSpPr>
        <cdr:cNvPr id="11" name="TextBox 21"/>
        <cdr:cNvSpPr txBox="1"/>
      </cdr:nvSpPr>
      <cdr:spPr>
        <a:xfrm xmlns:a="http://schemas.openxmlformats.org/drawingml/2006/main">
          <a:off x="2641551" y="72008"/>
          <a:ext cx="77296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</a:t>
          </a:r>
          <a:r>
            <a:rPr lang="en-US" altLang="ko-KR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= 0.248</a:t>
          </a:r>
          <a:endParaRPr lang="ko-KR" altLang="en-US" sz="1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0.73023</cdr:x>
      <cdr:y>0.09705</cdr:y>
    </cdr:from>
    <cdr:to>
      <cdr:x>0.81715</cdr:x>
      <cdr:y>0.2278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28827" y="296972"/>
          <a:ext cx="312906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altLang="ko-KR" sz="2000" b="0" dirty="0" smtClean="0">
              <a:latin typeface="Times New Roman" pitchFamily="18" charset="0"/>
              <a:cs typeface="Times New Roman" pitchFamily="18" charset="0"/>
            </a:rPr>
            <a:t>*</a:t>
          </a:r>
          <a:endParaRPr lang="ko-KR" altLang="en-US" sz="2000" b="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0.30592</cdr:y>
    </cdr:from>
    <cdr:to>
      <cdr:x>0.254</cdr:x>
      <cdr:y>0.60474</cdr:y>
    </cdr:to>
    <cdr:sp macro="" textlink="">
      <cdr:nvSpPr>
        <cdr:cNvPr id="10" name="TextBox 9"/>
        <cdr:cNvSpPr txBox="1"/>
      </cdr:nvSpPr>
      <cdr:spPr>
        <a:xfrm xmlns:a="http://schemas.openxmlformats.org/drawingml/2006/main" rot="10800000">
          <a:off x="0" y="936115"/>
          <a:ext cx="914400" cy="914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pPr algn="ctr"/>
          <a:r>
            <a:rPr lang="en-US" altLang="ko-KR" sz="1400" b="1" spc="-50" dirty="0" smtClean="0">
              <a:latin typeface="Arial" pitchFamily="34" charset="0"/>
              <a:cs typeface="Arial" pitchFamily="34" charset="0"/>
            </a:rPr>
            <a:t>Expression Ratio (SP-Luc/Luc)</a:t>
          </a:r>
          <a:endParaRPr lang="ko-KR" altLang="ko-KR" sz="1400" b="1" spc="-50" dirty="0" smtClean="0">
            <a:latin typeface="Arial" pitchFamily="34" charset="0"/>
            <a:cs typeface="Arial" pitchFamily="34" charset="0"/>
          </a:endParaRPr>
        </a:p>
        <a:p xmlns:a="http://schemas.openxmlformats.org/drawingml/2006/main">
          <a:endParaRPr lang="ko-KR" altLang="en-US" sz="14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0.7324</cdr:x>
      <cdr:y>0.02353</cdr:y>
    </cdr:from>
    <cdr:to>
      <cdr:x>0.81932</cdr:x>
      <cdr:y>0.15428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36635" y="72008"/>
          <a:ext cx="312912" cy="400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2000" b="0" dirty="0" smtClean="0">
              <a:latin typeface="Times New Roman" pitchFamily="18" charset="0"/>
              <a:cs typeface="Times New Roman" pitchFamily="18" charset="0"/>
            </a:rPr>
            <a:t>*</a:t>
          </a:r>
          <a:endParaRPr lang="ko-KR" altLang="en-US" sz="2000" b="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0.35714</cdr:x>
      <cdr:y>0</cdr:y>
    </cdr:from>
    <cdr:to>
      <cdr:x>0.4129</cdr:x>
      <cdr:y>0.12502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59" y="0"/>
          <a:ext cx="224849" cy="366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altLang="ko-KR" sz="2000" dirty="0">
              <a:latin typeface="Times New Roman" pitchFamily="18" charset="0"/>
              <a:cs typeface="Times New Roman" pitchFamily="18" charset="0"/>
            </a:rPr>
            <a:t>*</a:t>
          </a:r>
          <a:endParaRPr lang="ko-KR" altLang="en-US" sz="20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0.25702</cdr:x>
      <cdr:y>0.10124</cdr:y>
    </cdr:from>
    <cdr:to>
      <cdr:x>0.52614</cdr:x>
      <cdr:y>0.1262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36439" y="296660"/>
          <a:ext cx="1085182" cy="731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0.57223</cdr:x>
      <cdr:y>0.10124</cdr:y>
    </cdr:from>
    <cdr:to>
      <cdr:x>0.84135</cdr:x>
      <cdr:y>0.1262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307505" y="296660"/>
          <a:ext cx="1085182" cy="731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0.66844</cdr:x>
      <cdr:y>0</cdr:y>
    </cdr:from>
    <cdr:to>
      <cdr:x>0.7242</cdr:x>
      <cdr:y>0.12502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695439" y="0"/>
          <a:ext cx="224849" cy="366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2000" dirty="0">
              <a:latin typeface="Times New Roman" pitchFamily="18" charset="0"/>
              <a:cs typeface="Times New Roman" pitchFamily="18" charset="0"/>
            </a:rPr>
            <a:t>*</a:t>
          </a:r>
          <a:endParaRPr lang="ko-KR" altLang="en-US" sz="20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0.67123</cdr:x>
      <cdr:y>0.05264</cdr:y>
    </cdr:from>
    <cdr:to>
      <cdr:x>0.78736</cdr:x>
      <cdr:y>0.19849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70658" y="133307"/>
          <a:ext cx="289042" cy="369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altLang="ko-KR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***</a:t>
          </a:r>
          <a:endParaRPr lang="ko-KR" altLang="en-US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0.49393</cdr:x>
      <cdr:y>0.01217</cdr:y>
    </cdr:from>
    <cdr:to>
      <cdr:x>0.59328</cdr:x>
      <cdr:y>0.15802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58229" y="33383"/>
          <a:ext cx="454270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2000" dirty="0" smtClean="0">
              <a:latin typeface="Times New Roman" pitchFamily="18" charset="0"/>
              <a:cs typeface="Times New Roman" pitchFamily="18" charset="0"/>
            </a:rPr>
            <a:t>**</a:t>
          </a:r>
          <a:endParaRPr lang="ko-KR" altLang="en-US" sz="20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0.24572</cdr:x>
      <cdr:y>0.12828</cdr:y>
    </cdr:from>
    <cdr:to>
      <cdr:x>0.82249</cdr:x>
      <cdr:y>0.16458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63838" y="351898"/>
          <a:ext cx="2966616" cy="9957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30443-880B-4728-AE65-87866AF093D7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10C0E-25C2-42C6-9FDE-3E345B152C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730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ormone" TargetMode="External"/><Relationship Id="rId7" Type="http://schemas.openxmlformats.org/officeDocument/2006/relationships/hyperlink" Target="https://en.wikipedia.org/wiki/Adiponectin#cite_note-pmid12611609-5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Oxidation" TargetMode="External"/><Relationship Id="rId5" Type="http://schemas.openxmlformats.org/officeDocument/2006/relationships/hyperlink" Target="https://en.wikipedia.org/wiki/Fatty_acid" TargetMode="External"/><Relationship Id="rId4" Type="http://schemas.openxmlformats.org/officeDocument/2006/relationships/hyperlink" Target="https://en.wikipedia.org/wiki/Glucose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E2650-FE89-4C92-9747-14688A739319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9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총 </a:t>
            </a:r>
            <a:r>
              <a:rPr lang="en-US" altLang="ko-KR" dirty="0" smtClean="0"/>
              <a:t>8</a:t>
            </a:r>
            <a:r>
              <a:rPr lang="ko-KR" altLang="en-US" dirty="0" smtClean="0"/>
              <a:t>개의 프로모터를 다음과 같이 디자인하였고 </a:t>
            </a:r>
            <a:endParaRPr lang="en-US" altLang="ko-KR" dirty="0" smtClean="0"/>
          </a:p>
          <a:p>
            <a:r>
              <a:rPr lang="en-US" altLang="ko-KR" dirty="0" smtClean="0"/>
              <a:t>C1</a:t>
            </a:r>
            <a:r>
              <a:rPr lang="ko-KR" altLang="en-US" dirty="0" smtClean="0"/>
              <a:t>은 </a:t>
            </a:r>
            <a:r>
              <a:rPr lang="en-US" altLang="ko-KR" dirty="0" smtClean="0"/>
              <a:t>P47</a:t>
            </a:r>
            <a:r>
              <a:rPr lang="ko-KR" altLang="en-US" dirty="0" smtClean="0"/>
              <a:t>프로모터와 </a:t>
            </a:r>
            <a:r>
              <a:rPr lang="en-US" altLang="ko-KR" baseline="0" dirty="0" smtClean="0"/>
              <a:t>translation initiation site</a:t>
            </a:r>
            <a:r>
              <a:rPr lang="ko-KR" altLang="en-US" baseline="0" dirty="0" smtClean="0"/>
              <a:t>와 정확히 이어주도록 디자인 함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C2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translation initiation site </a:t>
            </a:r>
            <a:r>
              <a:rPr lang="ko-KR" altLang="en-US" baseline="0" dirty="0" smtClean="0"/>
              <a:t>사이에 </a:t>
            </a:r>
            <a:r>
              <a:rPr lang="en-US" altLang="ko-KR" baseline="0" dirty="0" smtClean="0"/>
              <a:t>non-specific sequence</a:t>
            </a:r>
            <a:r>
              <a:rPr lang="ko-KR" altLang="en-US" baseline="0" dirty="0" smtClean="0"/>
              <a:t>를 넣어 추후 </a:t>
            </a:r>
            <a:r>
              <a:rPr lang="en-US" altLang="ko-KR" baseline="0" dirty="0" smtClean="0"/>
              <a:t>multi cloning site</a:t>
            </a:r>
            <a:r>
              <a:rPr lang="ko-KR" altLang="en-US" baseline="0" dirty="0" smtClean="0"/>
              <a:t>의 활용가능성을 보고자 함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C3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mRNA</a:t>
            </a:r>
            <a:r>
              <a:rPr lang="ko-KR" altLang="en-US" baseline="0" dirty="0" smtClean="0"/>
              <a:t>의 </a:t>
            </a:r>
            <a:r>
              <a:rPr lang="en-US" altLang="ko-KR" baseline="0" dirty="0" smtClean="0"/>
              <a:t>regulatory </a:t>
            </a:r>
            <a:r>
              <a:rPr lang="ko-KR" altLang="en-US" baseline="0" dirty="0" smtClean="0"/>
              <a:t>서열을 제거하여 프로모터 활성에 어떤 영향을 주는지 확인해보고자 함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="1" baseline="0" dirty="0" smtClean="0"/>
              <a:t>SP107 and SP146 were inserted in front of p47phox elements containing PU.1 site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51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각각의 프로모터를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non-macrophage cell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</a:t>
            </a:r>
            <a:r>
              <a:rPr lang="ko-KR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293T,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macrophage cell line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RAW264.7 </a:t>
            </a:r>
            <a:r>
              <a:rPr lang="ko-KR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세포에 발현시켜 프로모터 활성을 비교함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SP146-C1 </a:t>
            </a:r>
            <a:r>
              <a:rPr lang="ko-KR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프로모터가 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non-macrophage cell line</a:t>
            </a:r>
            <a:r>
              <a:rPr lang="ko-KR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낮은 발현을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macrophage cell line</a:t>
            </a:r>
            <a:r>
              <a:rPr lang="ko-KR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높은 발현을 보였고 그 차이가 가장 크게 나타났음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 therapy</a:t>
            </a:r>
            <a:r>
              <a:rPr lang="ko-KR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활용하기 위해서는 특이성 뿐만 아니라 발현 능력도 좋아야 하기 때문에 발현 효율이 더 좋은 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SP146-C1 </a:t>
            </a:r>
            <a:r>
              <a:rPr lang="ko-KR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프로모터가 치료벡터의 개발에 선택되었음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Highest level of efficacy and specificity for macrophages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6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>Adiponectin is a protein </a:t>
            </a:r>
            <a:r>
              <a:rPr lang="en-US" altLang="ko-KR" dirty="0" smtClean="0">
                <a:effectLst/>
                <a:hlinkClick r:id="rId3" tooltip="Hormone"/>
              </a:rPr>
              <a:t>hormone</a:t>
            </a:r>
            <a:r>
              <a:rPr lang="en-US" altLang="ko-KR" dirty="0" smtClean="0">
                <a:effectLst/>
              </a:rPr>
              <a:t> that modulates a number of metabolic processes, including </a:t>
            </a:r>
            <a:r>
              <a:rPr lang="en-US" altLang="ko-KR" dirty="0" smtClean="0">
                <a:effectLst/>
                <a:hlinkClick r:id="rId4" tooltip="Glucose"/>
              </a:rPr>
              <a:t>glucose</a:t>
            </a:r>
            <a:r>
              <a:rPr lang="en-US" altLang="ko-KR" dirty="0" smtClean="0">
                <a:effectLst/>
              </a:rPr>
              <a:t> regulation and </a:t>
            </a:r>
            <a:r>
              <a:rPr lang="en-US" altLang="ko-KR" dirty="0" smtClean="0">
                <a:effectLst/>
                <a:hlinkClick r:id="rId5" tooltip="Fatty acid"/>
              </a:rPr>
              <a:t>fatty acid</a:t>
            </a:r>
            <a:r>
              <a:rPr lang="en-US" altLang="ko-KR" dirty="0" smtClean="0">
                <a:effectLst/>
              </a:rPr>
              <a:t> </a:t>
            </a:r>
            <a:r>
              <a:rPr lang="en-US" altLang="ko-KR" dirty="0" smtClean="0">
                <a:effectLst/>
                <a:hlinkClick r:id="rId6" tooltip="Oxidation"/>
              </a:rPr>
              <a:t>oxidation</a:t>
            </a:r>
            <a:r>
              <a:rPr lang="en-US" altLang="ko-KR" dirty="0" smtClean="0">
                <a:effectLst/>
              </a:rPr>
              <a:t>.</a:t>
            </a:r>
            <a:r>
              <a:rPr lang="en-US" altLang="ko-KR" baseline="30000" dirty="0" smtClean="0">
                <a:effectLst/>
                <a:hlinkClick r:id="rId7"/>
              </a:rPr>
              <a:t>[5]</a:t>
            </a:r>
            <a:r>
              <a:rPr lang="en-US" altLang="ko-KR" dirty="0" smtClean="0">
                <a:effectLst/>
              </a:rPr>
              <a:t> </a:t>
            </a:r>
            <a:endParaRPr lang="en-US" altLang="ko-KR" dirty="0" smtClean="0"/>
          </a:p>
          <a:p>
            <a:r>
              <a:rPr lang="ko-KR" altLang="en-US" dirty="0" smtClean="0"/>
              <a:t>동맥경화의 치료에</a:t>
            </a:r>
            <a:r>
              <a:rPr lang="ko-KR" altLang="en-US" baseline="0" dirty="0" smtClean="0"/>
              <a:t> 활용하기 위한 유전자로는 </a:t>
            </a:r>
            <a:r>
              <a:rPr lang="ko-KR" altLang="en-US" baseline="0" dirty="0" err="1" smtClean="0"/>
              <a:t>아디포넥틴을</a:t>
            </a:r>
            <a:r>
              <a:rPr lang="ko-KR" altLang="en-US" baseline="0" dirty="0" smtClean="0"/>
              <a:t> 선택하였음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err="1" smtClean="0"/>
              <a:t>아디포넥틴은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anti-</a:t>
            </a:r>
            <a:r>
              <a:rPr lang="en-US" altLang="ko-KR" baseline="0" dirty="0" err="1" smtClean="0"/>
              <a:t>atherogenic</a:t>
            </a:r>
            <a:r>
              <a:rPr lang="en-US" altLang="ko-KR" baseline="0" dirty="0" smtClean="0"/>
              <a:t>, anti-diabetic, anti-inflammatory </a:t>
            </a:r>
            <a:r>
              <a:rPr lang="ko-KR" altLang="en-US" baseline="0" dirty="0" smtClean="0"/>
              <a:t>활성 등 다양한 </a:t>
            </a:r>
            <a:r>
              <a:rPr lang="en-US" altLang="ko-KR" baseline="0" dirty="0" smtClean="0"/>
              <a:t>protective function </a:t>
            </a:r>
            <a:r>
              <a:rPr lang="ko-KR" altLang="en-US" baseline="0" dirty="0" smtClean="0"/>
              <a:t>을 가지고 있음</a:t>
            </a:r>
            <a:r>
              <a:rPr lang="en-US" altLang="ko-KR" baseline="0" dirty="0" smtClean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54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질환동물모델에 적용하기 위해 다음과 같이 바이러스를 제작함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apply to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atherosclerosis, SP146-C1-APN lentivirus was generated and its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atherogenic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function was verified.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 gene combined with SP146-1 was extracted from SP-APN and was inserted into Lenti-X2 vector.</a:t>
            </a:r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6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먼저 바이러스의 세포특이성을 확인함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293T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RAW</a:t>
            </a:r>
            <a:r>
              <a:rPr lang="ko-KR" altLang="en-US" dirty="0" smtClean="0"/>
              <a:t>세포에 </a:t>
            </a:r>
            <a:r>
              <a:rPr lang="en-US" altLang="ko-KR" dirty="0" smtClean="0"/>
              <a:t>GFP, SP-GFP </a:t>
            </a:r>
            <a:r>
              <a:rPr lang="ko-KR" altLang="en-US" dirty="0" err="1" smtClean="0"/>
              <a:t>렌티바이러스를</a:t>
            </a:r>
            <a:r>
              <a:rPr lang="ko-KR" altLang="en-US" dirty="0" smtClean="0"/>
              <a:t> 감염시킨 후에 </a:t>
            </a:r>
            <a:r>
              <a:rPr lang="en-US" altLang="ko-KR" dirty="0" smtClean="0"/>
              <a:t>GFP </a:t>
            </a:r>
            <a:r>
              <a:rPr lang="ko-KR" altLang="en-US" dirty="0" smtClean="0"/>
              <a:t>발현을 형광현미경으로 확인해 보니</a:t>
            </a:r>
            <a:r>
              <a:rPr lang="en-US" altLang="ko-KR" dirty="0" smtClean="0"/>
              <a:t>,</a:t>
            </a:r>
          </a:p>
          <a:p>
            <a:r>
              <a:rPr lang="en-US" altLang="ko-KR" dirty="0" smtClean="0"/>
              <a:t>SP-GFP</a:t>
            </a:r>
            <a:r>
              <a:rPr lang="ko-KR" altLang="en-US" dirty="0" smtClean="0"/>
              <a:t>를 감염시켰을 때 </a:t>
            </a:r>
            <a:r>
              <a:rPr lang="en-US" altLang="ko-KR" dirty="0" smtClean="0"/>
              <a:t>293T </a:t>
            </a:r>
            <a:r>
              <a:rPr lang="ko-KR" altLang="en-US" dirty="0" smtClean="0"/>
              <a:t>세포의 </a:t>
            </a:r>
            <a:r>
              <a:rPr lang="en-US" altLang="ko-KR" dirty="0" smtClean="0"/>
              <a:t>GFP</a:t>
            </a:r>
            <a:r>
              <a:rPr lang="ko-KR" altLang="en-US" dirty="0" smtClean="0"/>
              <a:t>는 거의 나타나지 않았고 </a:t>
            </a:r>
            <a:r>
              <a:rPr lang="en-US" altLang="ko-KR" dirty="0" smtClean="0"/>
              <a:t>RAW</a:t>
            </a:r>
            <a:r>
              <a:rPr lang="ko-KR" altLang="en-US" dirty="0" smtClean="0"/>
              <a:t>세포는 잘 발현되었음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03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PCR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이 때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GFP mRNA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발현 수준을 검증한 결과 역시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SP-GFP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감염에 의해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293T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낮은 발현을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RAW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높은 발현을 보였음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23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바이러스의 </a:t>
            </a:r>
            <a:r>
              <a:rPr lang="en-US" altLang="ko-KR" baseline="0" dirty="0" smtClean="0"/>
              <a:t>macrophage</a:t>
            </a:r>
            <a:r>
              <a:rPr lang="ko-KR" altLang="en-US" baseline="0" dirty="0" smtClean="0"/>
              <a:t> 특이성을 </a:t>
            </a:r>
            <a:r>
              <a:rPr lang="en-US" altLang="ko-KR" baseline="0" dirty="0" smtClean="0"/>
              <a:t>primary cell</a:t>
            </a:r>
            <a:r>
              <a:rPr lang="ko-KR" altLang="en-US" baseline="0" dirty="0" smtClean="0"/>
              <a:t>에서 확인해 보고자 </a:t>
            </a:r>
            <a:r>
              <a:rPr lang="en-US" altLang="ko-KR" baseline="0" dirty="0" smtClean="0"/>
              <a:t>bone marrow</a:t>
            </a:r>
            <a:r>
              <a:rPr lang="ko-KR" altLang="en-US" baseline="0" dirty="0" smtClean="0"/>
              <a:t>에서 </a:t>
            </a:r>
            <a:r>
              <a:rPr lang="en-US" altLang="ko-KR" baseline="0" dirty="0" smtClean="0"/>
              <a:t>mononuclear </a:t>
            </a:r>
            <a:r>
              <a:rPr lang="ko-KR" altLang="en-US" baseline="0" dirty="0" smtClean="0"/>
              <a:t>세포를 분리하여 바이러스를 처리함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SP-GFP</a:t>
            </a:r>
            <a:r>
              <a:rPr lang="ko-KR" altLang="en-US" baseline="0" dirty="0" smtClean="0"/>
              <a:t>에 군은 </a:t>
            </a:r>
            <a:r>
              <a:rPr lang="en-US" altLang="ko-KR" baseline="0" dirty="0" smtClean="0"/>
              <a:t>GFP </a:t>
            </a:r>
            <a:r>
              <a:rPr lang="ko-KR" altLang="en-US" baseline="0" dirty="0" smtClean="0"/>
              <a:t>발현이 낮았으나 이 세포에 </a:t>
            </a:r>
            <a:r>
              <a:rPr lang="en-US" altLang="ko-KR" baseline="0" dirty="0" smtClean="0"/>
              <a:t>MCSF</a:t>
            </a:r>
            <a:r>
              <a:rPr lang="ko-KR" altLang="en-US" baseline="0" dirty="0" smtClean="0"/>
              <a:t>를 처리하여 </a:t>
            </a:r>
            <a:r>
              <a:rPr lang="en-US" altLang="ko-KR" baseline="0" dirty="0" smtClean="0"/>
              <a:t>macrophage</a:t>
            </a:r>
            <a:r>
              <a:rPr lang="ko-KR" altLang="en-US" baseline="0" dirty="0" smtClean="0"/>
              <a:t>로 분화시켰을 때 </a:t>
            </a:r>
            <a:r>
              <a:rPr lang="en-US" altLang="ko-KR" baseline="0" dirty="0" smtClean="0"/>
              <a:t>GFP </a:t>
            </a:r>
            <a:r>
              <a:rPr lang="ko-KR" altLang="en-US" baseline="0" dirty="0" smtClean="0"/>
              <a:t>발현이 증가되었음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동일한 방법으로 </a:t>
            </a:r>
            <a:r>
              <a:rPr lang="en-US" altLang="ko-KR" baseline="0" dirty="0" smtClean="0"/>
              <a:t>luciferase, SP-luciferase </a:t>
            </a:r>
            <a:r>
              <a:rPr lang="ko-KR" altLang="en-US" baseline="0" dirty="0" smtClean="0"/>
              <a:t>바이러스를 제작하여 분석한 결과 역시 </a:t>
            </a:r>
            <a:r>
              <a:rPr lang="en-US" altLang="ko-KR" baseline="0" dirty="0" smtClean="0"/>
              <a:t>macrophage</a:t>
            </a:r>
            <a:r>
              <a:rPr lang="ko-KR" altLang="en-US" baseline="0" dirty="0" smtClean="0"/>
              <a:t>로 분화되었을 때 높은 발현을 보였음</a:t>
            </a:r>
            <a:r>
              <a:rPr lang="en-US" altLang="ko-KR" baseline="0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97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therapeutic</a:t>
            </a:r>
            <a:r>
              <a:rPr lang="en-US" altLang="ko-KR" baseline="0" dirty="0" smtClean="0"/>
              <a:t> gene</a:t>
            </a:r>
            <a:r>
              <a:rPr lang="ko-KR" altLang="en-US" baseline="0" dirty="0" smtClean="0"/>
              <a:t>인 </a:t>
            </a:r>
            <a:r>
              <a:rPr lang="en-US" altLang="ko-KR" baseline="0" dirty="0" err="1" smtClean="0"/>
              <a:t>adiponectin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의 기능을 </a:t>
            </a:r>
            <a:r>
              <a:rPr lang="en-US" altLang="ko-KR" baseline="0" dirty="0" smtClean="0"/>
              <a:t>macrophage foam cell formation assay</a:t>
            </a:r>
            <a:r>
              <a:rPr lang="ko-KR" altLang="en-US" baseline="0" dirty="0" smtClean="0"/>
              <a:t>로 분석하였음</a:t>
            </a:r>
            <a:r>
              <a:rPr lang="en-US" altLang="ko-KR" baseline="0" dirty="0" smtClean="0"/>
              <a:t>.</a:t>
            </a:r>
          </a:p>
          <a:p>
            <a:r>
              <a:rPr lang="en-US" altLang="ko-KR" dirty="0" err="1" smtClean="0"/>
              <a:t>adiponectin</a:t>
            </a:r>
            <a:r>
              <a:rPr lang="en-US" altLang="ko-KR" dirty="0" smtClean="0"/>
              <a:t> </a:t>
            </a:r>
            <a:r>
              <a:rPr lang="ko-KR" altLang="en-US" dirty="0" smtClean="0"/>
              <a:t>발현에 의해 </a:t>
            </a:r>
            <a:r>
              <a:rPr lang="en-US" altLang="ko-KR" dirty="0" smtClean="0"/>
              <a:t>foam cell</a:t>
            </a:r>
            <a:r>
              <a:rPr lang="ko-KR" altLang="en-US" dirty="0" smtClean="0"/>
              <a:t> 형성이 억제된 것을 확인하였음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02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염색된 </a:t>
            </a:r>
            <a:r>
              <a:rPr lang="en-US" altLang="ko-KR" dirty="0" smtClean="0"/>
              <a:t>lipid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흡광도를</a:t>
            </a:r>
            <a:r>
              <a:rPr lang="ko-KR" altLang="en-US" dirty="0" smtClean="0"/>
              <a:t> 측정한 결과 </a:t>
            </a:r>
            <a:r>
              <a:rPr lang="en-US" altLang="ko-KR" dirty="0" err="1" smtClean="0"/>
              <a:t>Lenti</a:t>
            </a:r>
            <a:r>
              <a:rPr lang="en-US" altLang="ko-KR" dirty="0" smtClean="0"/>
              <a:t>-SP-APN </a:t>
            </a:r>
            <a:r>
              <a:rPr lang="ko-KR" altLang="en-US" dirty="0" smtClean="0"/>
              <a:t>군에서 확연히 감소하였음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이때 </a:t>
            </a:r>
            <a:r>
              <a:rPr lang="en-US" altLang="ko-KR" dirty="0" err="1" smtClean="0"/>
              <a:t>adiponectin</a:t>
            </a:r>
            <a:r>
              <a:rPr lang="en-US" altLang="ko-KR" dirty="0" smtClean="0"/>
              <a:t> </a:t>
            </a:r>
            <a:r>
              <a:rPr lang="ko-KR" altLang="en-US" dirty="0" smtClean="0"/>
              <a:t>농도</a:t>
            </a:r>
            <a:r>
              <a:rPr lang="ko-KR" altLang="en-US" baseline="0" dirty="0" smtClean="0"/>
              <a:t>를 측정하여 바이러스에 의해 </a:t>
            </a:r>
            <a:r>
              <a:rPr lang="en-US" altLang="ko-KR" baseline="0" dirty="0" err="1" smtClean="0"/>
              <a:t>adiponectin</a:t>
            </a:r>
            <a:r>
              <a:rPr lang="ko-KR" altLang="en-US" baseline="0" dirty="0" smtClean="0"/>
              <a:t>이 확실히 발현하였음을 검증함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8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SP-APN </a:t>
            </a:r>
            <a:r>
              <a:rPr lang="ko-KR" altLang="en-US" dirty="0" smtClean="0"/>
              <a:t>바이러스의 효과를 확인하기 위해 동맥경화 모델을 제작함</a:t>
            </a:r>
            <a:endParaRPr lang="en-US" altLang="ko-KR" dirty="0" smtClean="0"/>
          </a:p>
          <a:p>
            <a:r>
              <a:rPr lang="en-US" altLang="ko-KR" dirty="0" err="1" smtClean="0"/>
              <a:t>ApoE</a:t>
            </a:r>
            <a:r>
              <a:rPr lang="en-US" altLang="ko-KR" dirty="0" smtClean="0"/>
              <a:t> KO </a:t>
            </a:r>
            <a:r>
              <a:rPr lang="ko-KR" altLang="en-US" dirty="0" smtClean="0"/>
              <a:t>마우스에 </a:t>
            </a:r>
            <a:r>
              <a:rPr lang="en-US" altLang="ko-KR" dirty="0" smtClean="0"/>
              <a:t>left carotid artery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 </a:t>
            </a:r>
            <a:r>
              <a:rPr lang="ko-KR" altLang="en-US" dirty="0" err="1" smtClean="0"/>
              <a:t>분지중</a:t>
            </a:r>
            <a:r>
              <a:rPr lang="ko-KR" altLang="en-US" dirty="0" smtClean="0"/>
              <a:t> </a:t>
            </a:r>
            <a:r>
              <a:rPr lang="en-US" altLang="ko-KR" dirty="0" smtClean="0"/>
              <a:t>superior thyroid artery</a:t>
            </a:r>
            <a:r>
              <a:rPr lang="ko-KR" altLang="en-US" dirty="0" smtClean="0"/>
              <a:t>를 제외한 나머지 혈관을 </a:t>
            </a:r>
            <a:r>
              <a:rPr lang="ko-KR" altLang="en-US" dirty="0" err="1" smtClean="0"/>
              <a:t>결찰하는</a:t>
            </a:r>
            <a:r>
              <a:rPr lang="ko-KR" altLang="en-US" dirty="0" smtClean="0"/>
              <a:t> 수술을 한 뒤</a:t>
            </a:r>
            <a:r>
              <a:rPr lang="en-US" altLang="ko-KR" dirty="0" smtClean="0"/>
              <a:t>, cholesterol diet</a:t>
            </a:r>
            <a:r>
              <a:rPr lang="ko-KR" altLang="en-US" dirty="0" smtClean="0"/>
              <a:t>를 먹이면 </a:t>
            </a:r>
            <a:r>
              <a:rPr lang="ko-KR" altLang="en-US" dirty="0" err="1" smtClean="0"/>
              <a:t>주령에</a:t>
            </a:r>
            <a:r>
              <a:rPr lang="ko-KR" altLang="en-US" dirty="0" smtClean="0"/>
              <a:t> 따라 </a:t>
            </a:r>
            <a:r>
              <a:rPr lang="ko-KR" altLang="en-US" dirty="0" err="1" smtClean="0"/>
              <a:t>혈관내에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lipid</a:t>
            </a:r>
            <a:r>
              <a:rPr lang="ko-KR" altLang="en-US" baseline="0" dirty="0" smtClean="0"/>
              <a:t>가 축적되는 것을 볼 수 있음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D7304-2518-4B10-8CC0-4DF3DB1BB024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3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macrophage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foam cell 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형성이 동맥경화의 주요원인으로 알려져 있음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동맥경화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발생기전을 살펴보면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latinLnBrk="1"/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내피세포의 활성화로 인해 분비된 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cytokine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monocyte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유입을 촉진시키고 유입된 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macrophage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ko-KR" alt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병변부위의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oxidized LDL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흡수하여 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foam cell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됨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Foam cell</a:t>
            </a:r>
            <a:r>
              <a:rPr lang="ko-KR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축적되어 동맥경화가 진행됨</a:t>
            </a:r>
            <a:r>
              <a:rPr lang="en-US" altLang="ko-K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97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</a:t>
            </a:r>
            <a:r>
              <a:rPr lang="ko-KR" altLang="en-US" dirty="0" smtClean="0"/>
              <a:t>주 후 혈관에 </a:t>
            </a:r>
            <a:r>
              <a:rPr lang="en-US" altLang="ko-KR" dirty="0" smtClean="0"/>
              <a:t>Sudan</a:t>
            </a:r>
            <a:r>
              <a:rPr lang="en-US" altLang="ko-KR" baseline="0" dirty="0" smtClean="0"/>
              <a:t> IV staining </a:t>
            </a:r>
            <a:r>
              <a:rPr lang="ko-KR" altLang="en-US" baseline="0" dirty="0" smtClean="0"/>
              <a:t>하여 </a:t>
            </a:r>
            <a:r>
              <a:rPr lang="en-US" altLang="ko-KR" baseline="0" dirty="0" smtClean="0"/>
              <a:t>lipid </a:t>
            </a:r>
            <a:r>
              <a:rPr lang="ko-KR" altLang="en-US" baseline="0" dirty="0" smtClean="0"/>
              <a:t>축적을 확인함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CMV </a:t>
            </a:r>
            <a:r>
              <a:rPr lang="ko-KR" altLang="en-US" baseline="0" dirty="0" smtClean="0"/>
              <a:t>프로모터로 </a:t>
            </a:r>
            <a:r>
              <a:rPr lang="en-US" altLang="ko-KR" baseline="0" dirty="0" err="1" smtClean="0"/>
              <a:t>adiponectin</a:t>
            </a:r>
            <a:r>
              <a:rPr lang="ko-KR" altLang="en-US" baseline="0" dirty="0" smtClean="0"/>
              <a:t>을 발현시킨 그룹보다 </a:t>
            </a:r>
            <a:r>
              <a:rPr lang="en-US" altLang="ko-KR" baseline="0" dirty="0" smtClean="0"/>
              <a:t>macrophage specific </a:t>
            </a:r>
            <a:r>
              <a:rPr lang="ko-KR" altLang="en-US" baseline="0" dirty="0" smtClean="0"/>
              <a:t>하게 </a:t>
            </a:r>
            <a:r>
              <a:rPr lang="en-US" altLang="ko-KR" baseline="0" dirty="0" err="1" smtClean="0"/>
              <a:t>adiponectin</a:t>
            </a:r>
            <a:r>
              <a:rPr lang="ko-KR" altLang="en-US" baseline="0" dirty="0" smtClean="0"/>
              <a:t>을 발현시켰을 때 확연히 </a:t>
            </a:r>
            <a:r>
              <a:rPr lang="en-US" altLang="ko-KR" baseline="0" dirty="0" smtClean="0"/>
              <a:t>lipid </a:t>
            </a:r>
            <a:r>
              <a:rPr lang="ko-KR" altLang="en-US" baseline="0" dirty="0" smtClean="0"/>
              <a:t>축적이 감소함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86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혈관을 </a:t>
            </a:r>
            <a:r>
              <a:rPr lang="en-US" altLang="ko-KR" baseline="0" dirty="0" smtClean="0"/>
              <a:t>section </a:t>
            </a:r>
            <a:r>
              <a:rPr lang="ko-KR" altLang="en-US" baseline="0" dirty="0" smtClean="0"/>
              <a:t>하여 </a:t>
            </a:r>
            <a:r>
              <a:rPr lang="en-US" altLang="ko-KR" baseline="0" dirty="0" smtClean="0"/>
              <a:t>Oil red O staining </a:t>
            </a:r>
            <a:r>
              <a:rPr lang="ko-KR" altLang="en-US" baseline="0" dirty="0" smtClean="0"/>
              <a:t>을 한 결과에서도  역시 </a:t>
            </a:r>
            <a:r>
              <a:rPr lang="en-US" altLang="ko-KR" baseline="0" dirty="0" smtClean="0"/>
              <a:t>lipid </a:t>
            </a:r>
            <a:r>
              <a:rPr lang="ko-KR" altLang="en-US" baseline="0" dirty="0" smtClean="0"/>
              <a:t>축적이 감소하고 혈관 </a:t>
            </a:r>
            <a:r>
              <a:rPr lang="en-US" altLang="ko-KR" baseline="0" dirty="0" smtClean="0"/>
              <a:t>remodeling</a:t>
            </a:r>
            <a:r>
              <a:rPr lang="ko-KR" altLang="en-US" baseline="0" dirty="0" smtClean="0"/>
              <a:t>도 감소하였음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28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염색 결과를 가지고 </a:t>
            </a:r>
            <a:r>
              <a:rPr lang="en-US" altLang="ko-KR" dirty="0" smtClean="0"/>
              <a:t>plaque area</a:t>
            </a:r>
            <a:r>
              <a:rPr lang="ko-KR" altLang="en-US" dirty="0" smtClean="0"/>
              <a:t>를 측정했을 때에도 유의성</a:t>
            </a:r>
            <a:r>
              <a:rPr lang="ko-KR" altLang="en-US" baseline="0" dirty="0" smtClean="0"/>
              <a:t> 있는 결과를 얻음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D7304-2518-4B10-8CC0-4DF3DB1BB024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29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F4/80</a:t>
            </a:r>
            <a:r>
              <a:rPr lang="ko-KR" altLang="en-US" dirty="0" smtClean="0"/>
              <a:t>과 </a:t>
            </a:r>
            <a:r>
              <a:rPr lang="en-US" altLang="ko-KR" dirty="0" err="1" smtClean="0"/>
              <a:t>adiponectin</a:t>
            </a:r>
            <a:r>
              <a:rPr lang="en-US" altLang="ko-KR" dirty="0" smtClean="0"/>
              <a:t> </a:t>
            </a:r>
            <a:r>
              <a:rPr lang="ko-KR" altLang="en-US" dirty="0" smtClean="0"/>
              <a:t>염색으로 </a:t>
            </a:r>
            <a:r>
              <a:rPr lang="en-US" altLang="ko-KR" dirty="0" smtClean="0"/>
              <a:t>macrophage</a:t>
            </a:r>
            <a:r>
              <a:rPr lang="ko-KR" altLang="en-US" dirty="0" smtClean="0"/>
              <a:t>의 위치와 </a:t>
            </a:r>
            <a:r>
              <a:rPr lang="en-US" altLang="ko-KR" dirty="0" err="1" smtClean="0"/>
              <a:t>adiponectin</a:t>
            </a:r>
            <a:r>
              <a:rPr lang="ko-KR" altLang="en-US" dirty="0" smtClean="0"/>
              <a:t>의 분포를 확인함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병변</a:t>
            </a:r>
            <a:r>
              <a:rPr lang="ko-KR" altLang="en-US" dirty="0" smtClean="0"/>
              <a:t> 부위에서 </a:t>
            </a:r>
            <a:r>
              <a:rPr lang="en-US" altLang="ko-KR" dirty="0" smtClean="0"/>
              <a:t>macrophage</a:t>
            </a:r>
            <a:r>
              <a:rPr lang="ko-KR" altLang="en-US" dirty="0" smtClean="0"/>
              <a:t>가 골고루 관찰되었으며 </a:t>
            </a:r>
            <a:r>
              <a:rPr lang="en-US" altLang="ko-KR" dirty="0" smtClean="0"/>
              <a:t>SP-APN</a:t>
            </a:r>
            <a:r>
              <a:rPr lang="ko-KR" altLang="en-US" dirty="0" smtClean="0"/>
              <a:t>군에서 </a:t>
            </a:r>
            <a:r>
              <a:rPr lang="en-US" altLang="ko-KR" dirty="0" smtClean="0"/>
              <a:t>F4/80</a:t>
            </a:r>
            <a:r>
              <a:rPr lang="ko-KR" altLang="en-US" dirty="0" smtClean="0"/>
              <a:t>과 </a:t>
            </a:r>
            <a:r>
              <a:rPr lang="en-US" altLang="ko-KR" dirty="0" err="1" smtClean="0"/>
              <a:t>adiponectin</a:t>
            </a:r>
            <a:r>
              <a:rPr lang="en-US" altLang="ko-KR" dirty="0" smtClean="0"/>
              <a:t> </a:t>
            </a:r>
            <a:r>
              <a:rPr lang="ko-KR" altLang="en-US" dirty="0" smtClean="0"/>
              <a:t>염색 위치가 일치하였음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43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F4/80</a:t>
            </a:r>
            <a:r>
              <a:rPr lang="ko-KR" altLang="en-US" dirty="0" smtClean="0"/>
              <a:t>과 </a:t>
            </a:r>
            <a:r>
              <a:rPr lang="en-US" altLang="ko-KR" dirty="0" err="1" smtClean="0"/>
              <a:t>adiponectin</a:t>
            </a:r>
            <a:r>
              <a:rPr lang="en-US" altLang="ko-KR" dirty="0" smtClean="0"/>
              <a:t> </a:t>
            </a:r>
            <a:r>
              <a:rPr lang="ko-KR" altLang="en-US" dirty="0" smtClean="0"/>
              <a:t>염색으로 </a:t>
            </a:r>
            <a:r>
              <a:rPr lang="en-US" altLang="ko-KR" dirty="0" smtClean="0"/>
              <a:t>macrophage</a:t>
            </a:r>
            <a:r>
              <a:rPr lang="ko-KR" altLang="en-US" dirty="0" smtClean="0"/>
              <a:t>의 위치와 </a:t>
            </a:r>
            <a:r>
              <a:rPr lang="en-US" altLang="ko-KR" dirty="0" err="1" smtClean="0"/>
              <a:t>adiponectin</a:t>
            </a:r>
            <a:r>
              <a:rPr lang="ko-KR" altLang="en-US" dirty="0" smtClean="0"/>
              <a:t>의 분포를 확인함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병변</a:t>
            </a:r>
            <a:r>
              <a:rPr lang="ko-KR" altLang="en-US" dirty="0" smtClean="0"/>
              <a:t> 부위에서 </a:t>
            </a:r>
            <a:r>
              <a:rPr lang="en-US" altLang="ko-KR" dirty="0" smtClean="0"/>
              <a:t>macrophage</a:t>
            </a:r>
            <a:r>
              <a:rPr lang="ko-KR" altLang="en-US" dirty="0" smtClean="0"/>
              <a:t>가 골고루 관찰되었으며 </a:t>
            </a:r>
            <a:r>
              <a:rPr lang="en-US" altLang="ko-KR" dirty="0" smtClean="0"/>
              <a:t>SP-APN</a:t>
            </a:r>
            <a:r>
              <a:rPr lang="ko-KR" altLang="en-US" dirty="0" smtClean="0"/>
              <a:t>군에서 </a:t>
            </a:r>
            <a:r>
              <a:rPr lang="en-US" altLang="ko-KR" dirty="0" smtClean="0"/>
              <a:t>F4/80</a:t>
            </a:r>
            <a:r>
              <a:rPr lang="ko-KR" altLang="en-US" dirty="0" smtClean="0"/>
              <a:t>과 </a:t>
            </a:r>
            <a:r>
              <a:rPr lang="en-US" altLang="ko-KR" dirty="0" err="1" smtClean="0"/>
              <a:t>adiponectin</a:t>
            </a:r>
            <a:r>
              <a:rPr lang="en-US" altLang="ko-KR" dirty="0" smtClean="0"/>
              <a:t> </a:t>
            </a:r>
            <a:r>
              <a:rPr lang="ko-KR" altLang="en-US" dirty="0" smtClean="0"/>
              <a:t>염색 위치가 일치하였음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43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47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2012</a:t>
            </a:r>
            <a:r>
              <a:rPr lang="ko-KR" altLang="en-US" dirty="0" smtClean="0"/>
              <a:t>년에 보고된 논문에 따르면 </a:t>
            </a:r>
            <a:r>
              <a:rPr lang="en-US" altLang="ko-KR" dirty="0" smtClean="0"/>
              <a:t>human CD68 </a:t>
            </a:r>
            <a:r>
              <a:rPr lang="ko-KR" altLang="en-US" dirty="0" smtClean="0"/>
              <a:t>프로모터를 일부만 사용했을 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크게 대식세포 특이성 및 효율성이 증가하였다고 보고하였음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이에 착안하여 </a:t>
            </a:r>
            <a:r>
              <a:rPr lang="en-US" altLang="ko-KR" dirty="0" smtClean="0"/>
              <a:t>CD68 </a:t>
            </a:r>
            <a:r>
              <a:rPr lang="ko-KR" altLang="en-US" dirty="0" err="1" smtClean="0"/>
              <a:t>일부서열과</a:t>
            </a:r>
            <a:r>
              <a:rPr lang="ko-KR" altLang="en-US" dirty="0" smtClean="0"/>
              <a:t> </a:t>
            </a:r>
            <a:r>
              <a:rPr lang="en-US" altLang="ko-KR" dirty="0" smtClean="0"/>
              <a:t>SP</a:t>
            </a:r>
            <a:r>
              <a:rPr lang="ko-KR" altLang="en-US" dirty="0" smtClean="0"/>
              <a:t>를 조합하여 더욱 효율적이고 강력한 대식세포 특이성 프로모터를 제작할 수 있을 것으로 예상함</a:t>
            </a:r>
            <a:r>
              <a:rPr lang="en-US" altLang="ko-KR" dirty="0" smtClean="0"/>
              <a:t>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gene therapy, tissue-specific promoters are useful tools to direct transgene expression and improve efficiency and safety.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Macrophage-specific promoters (MSPs) have previously been published using different delivery systems. In this study, we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evaluated five different MSPs fused with green fluorescent protein (GFP) to delineate the one with highest specificity using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lentiviral delivery. We compared three variants of the CD68 promoter (full length, the 343-bp proximal part and the 150-bp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proximal part) and two variants (in forward and reverse orientation) of a previously characterized synthetic promoter derived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elements of transcription factor genes. We transduced a number of cell lines and primary cells in vitro. In addition,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hematopoietic stem cells were transduced with MSPs and transferred into lethally irradiated recipient mice. Fluorescence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activated cell sorting analysis was performed to determine the GFP expression in different cell populations both in vitro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vivo. We showed that MSPs can efficiently be used for lentiviral gene delivery and that the 150-bp proximal part of the CD68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promoter provides primarily macrophage-specific expression of GFP. We propose that this is the best currently available MSP to</a:t>
            </a:r>
          </a:p>
          <a:p>
            <a:r>
              <a:rPr lang="en-US" altLang="ko-K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for directing transgene expression to macrophage populations in vivo using lentiviral vectors.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659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CD68 </a:t>
            </a:r>
            <a:r>
              <a:rPr lang="ko-KR" altLang="en-US" smtClean="0"/>
              <a:t>프로모터를 다음과 같이 세 길이로 나누어 각각 </a:t>
            </a:r>
            <a:r>
              <a:rPr lang="en-US" altLang="ko-KR" smtClean="0"/>
              <a:t>SP107</a:t>
            </a:r>
            <a:r>
              <a:rPr lang="ko-KR" altLang="en-US" smtClean="0"/>
              <a:t>과 </a:t>
            </a:r>
            <a:r>
              <a:rPr lang="en-US" altLang="ko-KR" smtClean="0"/>
              <a:t>SP146</a:t>
            </a:r>
            <a:r>
              <a:rPr lang="ko-KR" altLang="en-US" smtClean="0"/>
              <a:t>을 조합한 후보 프로모터를</a:t>
            </a:r>
            <a:r>
              <a:rPr lang="ko-KR" altLang="en-US" baseline="0" smtClean="0"/>
              <a:t> 제작하였음</a:t>
            </a:r>
            <a:r>
              <a:rPr lang="en-US" altLang="ko-KR" baseline="0" smtClean="0"/>
              <a:t>.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455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SP</a:t>
            </a:r>
            <a:r>
              <a:rPr lang="ko-KR" altLang="en-US" dirty="0" smtClean="0"/>
              <a:t>를 결합하지 않은 </a:t>
            </a:r>
            <a:r>
              <a:rPr lang="en-US" altLang="ko-KR" dirty="0" smtClean="0"/>
              <a:t>CD68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프로모터까지 한꺼번에 프로모터 활성을 비교하였음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SP107-343 </a:t>
            </a:r>
            <a:r>
              <a:rPr lang="ko-KR" altLang="en-US" baseline="0" dirty="0" smtClean="0"/>
              <a:t>후보가 가장 뛰어난 대식세포 특이성을 보여주었으며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이는 앞서 개발했던 </a:t>
            </a:r>
            <a:r>
              <a:rPr lang="en-US" altLang="ko-KR" baseline="0" dirty="0" smtClean="0"/>
              <a:t>SP146-C1</a:t>
            </a:r>
            <a:r>
              <a:rPr lang="ko-KR" altLang="en-US" baseline="0" dirty="0" smtClean="0"/>
              <a:t>에 비해서도 좀 더 개선되었음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무엇보다 대식세포에서의 발현효율이 </a:t>
            </a:r>
            <a:r>
              <a:rPr lang="en-US" altLang="ko-KR" baseline="0" dirty="0" smtClean="0"/>
              <a:t>10</a:t>
            </a:r>
            <a:r>
              <a:rPr lang="ko-KR" altLang="en-US" baseline="0" dirty="0" err="1" smtClean="0"/>
              <a:t>배가량</a:t>
            </a:r>
            <a:r>
              <a:rPr lang="ko-KR" altLang="en-US" baseline="0" dirty="0" smtClean="0"/>
              <a:t> 향상되었음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069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편의상 </a:t>
            </a:r>
            <a:r>
              <a:rPr lang="en-US" altLang="ko-KR" smtClean="0"/>
              <a:t>SP107-343</a:t>
            </a:r>
            <a:r>
              <a:rPr lang="ko-KR" altLang="en-US" smtClean="0"/>
              <a:t>은 </a:t>
            </a:r>
            <a:r>
              <a:rPr lang="en-US" altLang="ko-KR" smtClean="0"/>
              <a:t>SPv2</a:t>
            </a:r>
            <a:r>
              <a:rPr lang="ko-KR" altLang="en-US" smtClean="0"/>
              <a:t>로 표현하였음</a:t>
            </a:r>
            <a:r>
              <a:rPr lang="en-US" altLang="ko-KR" smtClean="0"/>
              <a:t>. (</a:t>
            </a:r>
            <a:r>
              <a:rPr lang="ko-KR" altLang="en-US" smtClean="0"/>
              <a:t>기존에 만든 </a:t>
            </a:r>
            <a:r>
              <a:rPr lang="en-US" altLang="ko-KR" smtClean="0"/>
              <a:t>SP146-C1</a:t>
            </a:r>
            <a:r>
              <a:rPr lang="ko-KR" altLang="en-US" smtClean="0"/>
              <a:t>은 </a:t>
            </a:r>
            <a:r>
              <a:rPr lang="en-US" altLang="ko-KR" smtClean="0"/>
              <a:t>SPv1</a:t>
            </a:r>
            <a:r>
              <a:rPr lang="ko-KR" altLang="en-US" smtClean="0"/>
              <a:t>으로 표현</a:t>
            </a:r>
            <a:r>
              <a:rPr lang="en-US" altLang="ko-KR" smtClean="0"/>
              <a:t>)</a:t>
            </a:r>
          </a:p>
          <a:p>
            <a:r>
              <a:rPr lang="en-US" altLang="ko-KR" smtClean="0"/>
              <a:t>SPv2-GFP</a:t>
            </a:r>
            <a:r>
              <a:rPr lang="en-US" altLang="ko-KR" baseline="0" smtClean="0"/>
              <a:t> </a:t>
            </a:r>
            <a:r>
              <a:rPr lang="ko-KR" altLang="en-US" baseline="0" smtClean="0"/>
              <a:t>바이러스를 각각 감염시킨 결과 </a:t>
            </a:r>
            <a:r>
              <a:rPr lang="en-US" altLang="ko-KR" baseline="0" smtClean="0"/>
              <a:t>293T</a:t>
            </a:r>
            <a:r>
              <a:rPr lang="ko-KR" altLang="en-US" baseline="0" smtClean="0"/>
              <a:t>세포에서는 확연히 발현하지 않았고</a:t>
            </a:r>
            <a:r>
              <a:rPr lang="en-US" altLang="ko-KR" baseline="0" smtClean="0"/>
              <a:t>, RAW264.7</a:t>
            </a:r>
            <a:r>
              <a:rPr lang="ko-KR" altLang="en-US" baseline="0" smtClean="0"/>
              <a:t>세포에서는 안정적인 발현을 보여주었음</a:t>
            </a:r>
            <a:r>
              <a:rPr lang="en-US" altLang="ko-KR" baseline="0" smtClean="0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97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일찍부터 </a:t>
            </a:r>
            <a:r>
              <a:rPr lang="ko-KR" altLang="en-US" dirty="0" err="1" smtClean="0"/>
              <a:t>마크로파지에</a:t>
            </a:r>
            <a:r>
              <a:rPr lang="ko-KR" altLang="en-US" dirty="0" smtClean="0"/>
              <a:t> 특이적인 프로모터를 발굴하고자 하는 노력들이 있어왔었으며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많은 </a:t>
            </a:r>
            <a:r>
              <a:rPr lang="en-US" altLang="ko-KR" baseline="0" dirty="0" smtClean="0"/>
              <a:t>macrophage</a:t>
            </a:r>
            <a:r>
              <a:rPr lang="ko-KR" altLang="en-US" baseline="0" dirty="0" smtClean="0"/>
              <a:t>의 </a:t>
            </a:r>
            <a:r>
              <a:rPr lang="en-US" altLang="ko-KR" baseline="0" dirty="0" smtClean="0"/>
              <a:t>receptor </a:t>
            </a:r>
            <a:r>
              <a:rPr lang="ko-KR" altLang="en-US" baseline="0" dirty="0" smtClean="0"/>
              <a:t>프로모터들이 알려짐</a:t>
            </a:r>
            <a:r>
              <a:rPr lang="en-US" altLang="ko-KR" baseline="0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43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바이러스를 농도별로 처리하고 </a:t>
            </a:r>
            <a:r>
              <a:rPr lang="en-US" altLang="ko-KR" smtClean="0"/>
              <a:t>PCR </a:t>
            </a:r>
            <a:r>
              <a:rPr lang="ko-KR" altLang="en-US" smtClean="0"/>
              <a:t>및 </a:t>
            </a:r>
            <a:r>
              <a:rPr lang="en-US" altLang="ko-KR" smtClean="0"/>
              <a:t>qPCR</a:t>
            </a:r>
            <a:r>
              <a:rPr lang="ko-KR" altLang="en-US" smtClean="0"/>
              <a:t>로 분석한 결과에서도 동일한 결과를 얻었으며</a:t>
            </a:r>
            <a:r>
              <a:rPr lang="en-US" altLang="ko-KR" smtClean="0"/>
              <a:t>, RAW264.7</a:t>
            </a:r>
            <a:r>
              <a:rPr lang="ko-KR" altLang="en-US" smtClean="0"/>
              <a:t>세포에서는 </a:t>
            </a:r>
            <a:r>
              <a:rPr lang="en-US" altLang="ko-KR" smtClean="0"/>
              <a:t>CMV </a:t>
            </a:r>
            <a:r>
              <a:rPr lang="ko-KR" altLang="en-US" smtClean="0"/>
              <a:t>프로모터보다 잘 발현하는 경향을 나타내었음</a:t>
            </a:r>
            <a:r>
              <a:rPr lang="en-US" altLang="ko-KR" smtClean="0"/>
              <a:t>.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042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(SP146-C1</a:t>
            </a:r>
            <a:r>
              <a:rPr lang="ko-KR" altLang="en-US" smtClean="0"/>
              <a:t>은 </a:t>
            </a:r>
            <a:r>
              <a:rPr lang="en-US" altLang="ko-KR" smtClean="0"/>
              <a:t>SPv1</a:t>
            </a:r>
            <a:r>
              <a:rPr lang="ko-KR" altLang="en-US" smtClean="0"/>
              <a:t>으로 표현</a:t>
            </a:r>
            <a:r>
              <a:rPr lang="en-US" altLang="ko-KR" smtClean="0"/>
              <a:t>)</a:t>
            </a:r>
          </a:p>
          <a:p>
            <a:r>
              <a:rPr lang="ko-KR" altLang="en-US" smtClean="0"/>
              <a:t>치료 유전자로 </a:t>
            </a:r>
            <a:r>
              <a:rPr lang="en-US" altLang="ko-KR" smtClean="0"/>
              <a:t>adiponectin</a:t>
            </a:r>
            <a:r>
              <a:rPr lang="ko-KR" altLang="en-US" smtClean="0"/>
              <a:t>을 삽입한 뒤</a:t>
            </a:r>
            <a:r>
              <a:rPr lang="en-US" altLang="ko-KR" smtClean="0"/>
              <a:t>, </a:t>
            </a:r>
            <a:r>
              <a:rPr lang="ko-KR" altLang="en-US" smtClean="0"/>
              <a:t>각각 </a:t>
            </a:r>
            <a:r>
              <a:rPr lang="en-US" altLang="ko-KR" smtClean="0"/>
              <a:t>CMV, SPv1, SPv2 adiponectin </a:t>
            </a:r>
            <a:r>
              <a:rPr lang="ko-KR" altLang="en-US" smtClean="0"/>
              <a:t>바이러스를 제작하였음</a:t>
            </a:r>
            <a:r>
              <a:rPr lang="en-US" altLang="ko-KR" smtClean="0"/>
              <a:t>.</a:t>
            </a:r>
          </a:p>
          <a:p>
            <a:r>
              <a:rPr lang="ko-KR" altLang="en-US" baseline="0" smtClean="0"/>
              <a:t>각각 </a:t>
            </a:r>
            <a:r>
              <a:rPr lang="en-US" altLang="ko-KR" baseline="0" smtClean="0"/>
              <a:t>293T </a:t>
            </a:r>
            <a:r>
              <a:rPr lang="ko-KR" altLang="en-US" baseline="0" smtClean="0"/>
              <a:t>와 </a:t>
            </a:r>
            <a:r>
              <a:rPr lang="en-US" altLang="ko-KR" baseline="0" smtClean="0"/>
              <a:t>RAW264.7</a:t>
            </a:r>
            <a:r>
              <a:rPr lang="ko-KR" altLang="en-US" baseline="0" smtClean="0"/>
              <a:t>세포에 감염 후</a:t>
            </a:r>
            <a:r>
              <a:rPr lang="en-US" altLang="ko-KR" baseline="0" smtClean="0"/>
              <a:t>, adiponectin</a:t>
            </a:r>
            <a:r>
              <a:rPr lang="ko-KR" altLang="en-US" baseline="0" smtClean="0"/>
              <a:t>의</a:t>
            </a:r>
            <a:r>
              <a:rPr lang="ko-KR" altLang="en-US" smtClean="0"/>
              <a:t> 발현량을 비교하였음</a:t>
            </a:r>
            <a:r>
              <a:rPr lang="en-US" altLang="ko-KR" smtClean="0"/>
              <a:t>. </a:t>
            </a:r>
          </a:p>
          <a:p>
            <a:r>
              <a:rPr lang="ko-KR" altLang="en-US" smtClean="0"/>
              <a:t>앞선 결과와 마찬가지로</a:t>
            </a:r>
            <a:r>
              <a:rPr lang="en-US" altLang="ko-KR" smtClean="0"/>
              <a:t>, SPv2-APN</a:t>
            </a:r>
            <a:r>
              <a:rPr lang="ko-KR" altLang="en-US" smtClean="0"/>
              <a:t>의 발현이 좀 더 개선된 것을 알 수 있음</a:t>
            </a:r>
            <a:r>
              <a:rPr lang="en-US" altLang="ko-KR" smtClean="0"/>
              <a:t>. </a:t>
            </a:r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2356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동일한 동맥경화 모델에 </a:t>
            </a:r>
            <a:r>
              <a:rPr lang="en-US" altLang="ko-KR" smtClean="0"/>
              <a:t>GFP</a:t>
            </a:r>
            <a:r>
              <a:rPr lang="ko-KR" altLang="en-US" smtClean="0"/>
              <a:t>와 </a:t>
            </a:r>
            <a:r>
              <a:rPr lang="en-US" altLang="ko-KR" smtClean="0"/>
              <a:t>SPv2-APN</a:t>
            </a:r>
            <a:r>
              <a:rPr lang="en-US" altLang="ko-KR" baseline="0" smtClean="0"/>
              <a:t> </a:t>
            </a:r>
            <a:r>
              <a:rPr lang="ko-KR" altLang="en-US" baseline="0" smtClean="0"/>
              <a:t>바이러스를 </a:t>
            </a:r>
            <a:r>
              <a:rPr lang="en-US" altLang="ko-KR" baseline="0" smtClean="0"/>
              <a:t>10^8 IFU/</a:t>
            </a:r>
            <a:r>
              <a:rPr lang="ko-KR" altLang="en-US" baseline="0" smtClean="0"/>
              <a:t>개체 만큼 투여하고 </a:t>
            </a:r>
            <a:endParaRPr lang="en-US" altLang="ko-KR" baseline="0" smtClean="0"/>
          </a:p>
          <a:p>
            <a:r>
              <a:rPr lang="en-US" altLang="ko-KR" baseline="0" smtClean="0"/>
              <a:t>2</a:t>
            </a:r>
            <a:r>
              <a:rPr lang="ko-KR" altLang="en-US" baseline="0" smtClean="0"/>
              <a:t>주 뒤에 혈관에 축적된 지질을 염색한 결과</a:t>
            </a:r>
            <a:r>
              <a:rPr lang="en-US" altLang="ko-KR" baseline="0" smtClean="0"/>
              <a:t>,</a:t>
            </a:r>
            <a:r>
              <a:rPr lang="ko-KR" altLang="en-US" baseline="0" smtClean="0"/>
              <a:t> 병변 발생이 뚜렷하게 억제된 것을 보여주었음</a:t>
            </a:r>
            <a:r>
              <a:rPr lang="en-US" altLang="ko-KR" baseline="0" smtClean="0"/>
              <a:t>.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180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따라서</a:t>
            </a:r>
            <a:r>
              <a:rPr lang="en-US" altLang="ko-KR" smtClean="0"/>
              <a:t>, CD68 </a:t>
            </a:r>
            <a:r>
              <a:rPr lang="ko-KR" altLang="en-US" smtClean="0"/>
              <a:t>프로모터의 일부를 사용한 </a:t>
            </a:r>
            <a:r>
              <a:rPr lang="en-US" altLang="ko-KR" smtClean="0"/>
              <a:t>SP107-343</a:t>
            </a:r>
            <a:r>
              <a:rPr lang="ko-KR" altLang="en-US" smtClean="0"/>
              <a:t>은 기존에 제작했던 </a:t>
            </a:r>
            <a:r>
              <a:rPr lang="en-US" altLang="ko-KR" smtClean="0"/>
              <a:t>SP146-C1</a:t>
            </a:r>
            <a:r>
              <a:rPr lang="ko-KR" altLang="en-US" smtClean="0"/>
              <a:t>보다 더욱 효율적인 대식세포 특이적 프로모터임을 증명하였음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이 프로모터에 </a:t>
            </a:r>
            <a:r>
              <a:rPr lang="en-US" altLang="ko-KR" smtClean="0"/>
              <a:t>Adiponectin</a:t>
            </a:r>
            <a:r>
              <a:rPr lang="ko-KR" altLang="en-US" smtClean="0"/>
              <a:t>을 적용했을 때</a:t>
            </a:r>
            <a:r>
              <a:rPr lang="en-US" altLang="ko-KR" smtClean="0"/>
              <a:t>, </a:t>
            </a:r>
            <a:r>
              <a:rPr lang="ko-KR" altLang="en-US" smtClean="0"/>
              <a:t>확연히 동맥경화 발생을 억제하였음</a:t>
            </a:r>
            <a:r>
              <a:rPr lang="en-US" altLang="ko-KR" smtClean="0"/>
              <a:t>. </a:t>
            </a:r>
          </a:p>
          <a:p>
            <a:r>
              <a:rPr lang="ko-KR" altLang="en-US" smtClean="0"/>
              <a:t>병변내의 바이러스의 대식세포 특이적 </a:t>
            </a:r>
            <a:r>
              <a:rPr lang="en-US" altLang="ko-KR" smtClean="0"/>
              <a:t>adiponectin</a:t>
            </a:r>
            <a:r>
              <a:rPr lang="ko-KR" altLang="en-US" smtClean="0"/>
              <a:t>의 발현은 추후 </a:t>
            </a:r>
            <a:r>
              <a:rPr lang="en-US" altLang="ko-KR" smtClean="0"/>
              <a:t>IHC</a:t>
            </a:r>
            <a:r>
              <a:rPr lang="ko-KR" altLang="en-US" smtClean="0"/>
              <a:t>와 </a:t>
            </a:r>
            <a:r>
              <a:rPr lang="en-US" altLang="ko-KR" smtClean="0"/>
              <a:t>FACS </a:t>
            </a:r>
            <a:r>
              <a:rPr lang="ko-KR" altLang="en-US" smtClean="0"/>
              <a:t>분석을 통해 검증할 예정임</a:t>
            </a:r>
            <a:r>
              <a:rPr lang="en-US" altLang="ko-KR" smtClean="0"/>
              <a:t>.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0C0E-25C2-42C6-9FDE-3E345B152C9A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090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EDD3-78B3-4C97-BE51-69E342B772B0}" type="slidenum">
              <a:rPr lang="ko-KR" altLang="en-US" smtClean="0">
                <a:solidFill>
                  <a:prstClr val="black"/>
                </a:solidFill>
              </a:rPr>
              <a:pPr/>
              <a:t>37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6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특히 </a:t>
            </a:r>
            <a:r>
              <a:rPr lang="en-US" altLang="ko-KR" baseline="0" dirty="0" smtClean="0"/>
              <a:t>CD68 promoter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scavenger receptor-A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promoter</a:t>
            </a:r>
            <a:r>
              <a:rPr lang="ko-KR" altLang="en-US" baseline="0" dirty="0" smtClean="0"/>
              <a:t>가 대표적인 </a:t>
            </a:r>
            <a:r>
              <a:rPr lang="en-US" altLang="ko-KR" baseline="0" dirty="0" smtClean="0"/>
              <a:t>macrophage specific promoter </a:t>
            </a:r>
            <a:r>
              <a:rPr lang="ko-KR" altLang="en-US" baseline="0" dirty="0" smtClean="0"/>
              <a:t>로 알려졌음</a:t>
            </a:r>
            <a:r>
              <a:rPr lang="en-US" altLang="ko-KR" baseline="0" dirty="0" smtClean="0"/>
              <a:t>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cell types used were RAW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264.7 (murine monocyte), THP-1 (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monocytic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leukemia), U937 (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histocytic</a:t>
            </a:r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leukemia), HL-60 (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promyelocytic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leukemia),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Jurkat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 cells), HeLa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(cervical endothelial), P-19 (mouse embryonic carcinoma), MCSF-7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(breast adenocarcinoma), and GC-3 (anterior pituitary).</a:t>
            </a:r>
          </a:p>
          <a:p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ko-K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macrosialin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promoter and 7.0 </a:t>
            </a:r>
            <a:r>
              <a:rPr lang="en-US" altLang="ko-K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kilobase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pairs</a:t>
            </a:r>
          </a:p>
          <a:p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5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-flanking information direct high levels of reporter</a:t>
            </a:r>
          </a:p>
          <a:p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activity in monocyte/macrophage-like cells, but little</a:t>
            </a:r>
          </a:p>
          <a:p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no expression in </a:t>
            </a:r>
            <a:r>
              <a:rPr lang="en-US" altLang="ko-K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nonmyeloid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cells.</a:t>
            </a:r>
          </a:p>
          <a:p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ko-KR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Macrosialin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Promoter Is Preferentially Expressed in Myeloid</a:t>
            </a:r>
          </a:p>
          <a:p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Cells—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begin to characterize transcriptional regulatory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elements that control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macrosialin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expression, a 7.0-kb fragment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59-flanking region of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macrosialin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 containing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transcriptional start sites was linked to a luciferase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reporter gene and transiently transfected into myeloid and</a:t>
            </a:r>
          </a:p>
          <a:p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nonmyeloid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cells (Fig. 4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The activity of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macrosialin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promoter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normalized to the activity of the b-actin promoter to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 for different transfection efficiencies observed in the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various cell types. As shown in Fig. 4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macrosialin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promoter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displayed a preferential activity in myeloid cell lines</a:t>
            </a:r>
          </a:p>
          <a:p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versus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nonmyeloid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cells lines. RAW cells, which represent a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macrophage-like cell, demonstrated the highest levels of basal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promoter activity. High levels of expression were also observed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monocytic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THP-1 cells and U937 which, represent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monoblast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 cells.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macrosialin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promoter was also expressed in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HL-60 cells, which are capable of differentiating into either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monocyte, macrophage, or granulocyte-like cells in response to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vitamin D, TPA, or retinoic acid, respectively (30, 31).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Jurkat</a:t>
            </a:r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 exhibited the lowest level of promoter activity among the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hematopoietic cell lines. Treatment of HL60, U937, and THP-1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 with TPA to induce macrophage differentiation increased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level of promoter activity in each of these cell lines by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3–5-fold. The results are consistent with the effect of TPA on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CD68 protein levels observed in THP-1 cells (16).</a:t>
            </a:r>
            <a:endParaRPr lang="en-US" altLang="ko-KR" baseline="0" dirty="0" smtClean="0"/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Transcription of the macrophage scavenger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receptor A gene is markedly upregulated during monocyte to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macrophage differentiation. In these studies, we demonstrate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291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proximal scavenger receptor promoter, in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concert with a 400-bp upstream enhancer element, is sufficient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direct macrophage-specific expression of a human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 hormone reporter in transgenic mice.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4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그러나 이 프로모터들을 </a:t>
            </a:r>
            <a:r>
              <a:rPr lang="en-US" altLang="ko-KR" baseline="0" dirty="0" smtClean="0"/>
              <a:t>gene therapy</a:t>
            </a:r>
            <a:r>
              <a:rPr lang="ko-KR" altLang="en-US" baseline="0" dirty="0" smtClean="0"/>
              <a:t>에 활용하기 위해 각각의 활성을 비교해본 결과 그 특이성 및 효율성이 충분치 않았고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서열 자체도 너무 길었음</a:t>
            </a:r>
            <a:r>
              <a:rPr lang="en-US" altLang="ko-KR" baseline="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Comparison of promotor activity in myeloid cells and non-myeloid cells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4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그래서 </a:t>
            </a:r>
            <a:r>
              <a:rPr lang="en-US" altLang="ko-KR" baseline="0" dirty="0" smtClean="0"/>
              <a:t>hematopoietic stem cell lineage</a:t>
            </a:r>
            <a:r>
              <a:rPr lang="ko-KR" altLang="en-US" baseline="0" dirty="0" smtClean="0"/>
              <a:t>를 따라 </a:t>
            </a:r>
            <a:r>
              <a:rPr lang="en-US" altLang="ko-KR" baseline="0" dirty="0" smtClean="0"/>
              <a:t>macrophage</a:t>
            </a:r>
            <a:r>
              <a:rPr lang="ko-KR" altLang="en-US" baseline="0" dirty="0" smtClean="0"/>
              <a:t>로 분화하는 과정에서 가장 </a:t>
            </a:r>
            <a:r>
              <a:rPr lang="en-US" altLang="ko-KR" baseline="0" dirty="0" smtClean="0"/>
              <a:t>macrophage</a:t>
            </a:r>
            <a:r>
              <a:rPr lang="ko-KR" altLang="en-US" baseline="0" dirty="0" smtClean="0"/>
              <a:t>에서 활성을 보이는 전사인자 및 </a:t>
            </a:r>
            <a:r>
              <a:rPr lang="en-US" altLang="ko-KR" baseline="0" dirty="0" smtClean="0"/>
              <a:t>binding site</a:t>
            </a:r>
            <a:r>
              <a:rPr lang="ko-KR" altLang="en-US" baseline="0" dirty="0" smtClean="0"/>
              <a:t>에 관심을 가짐</a:t>
            </a:r>
            <a:r>
              <a:rPr lang="en-US" altLang="ko-KR" baseline="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PU.1, C/EBP, SP1 </a:t>
            </a:r>
            <a:r>
              <a:rPr lang="ko-KR" altLang="en-US" baseline="0" dirty="0" smtClean="0"/>
              <a:t>등의 </a:t>
            </a:r>
            <a:r>
              <a:rPr lang="en-US" altLang="ko-KR" baseline="0" dirty="0" smtClean="0"/>
              <a:t>element</a:t>
            </a:r>
            <a:r>
              <a:rPr lang="ko-KR" altLang="en-US" baseline="0" dirty="0" smtClean="0"/>
              <a:t>가 </a:t>
            </a:r>
            <a:r>
              <a:rPr lang="en-US" altLang="ko-KR" baseline="0" dirty="0" smtClean="0"/>
              <a:t>hematopoietic cell</a:t>
            </a:r>
            <a:r>
              <a:rPr lang="ko-KR" altLang="en-US" baseline="0" dirty="0" smtClean="0"/>
              <a:t>로부터 </a:t>
            </a:r>
            <a:r>
              <a:rPr lang="en-US" altLang="ko-KR" baseline="0" dirty="0" smtClean="0"/>
              <a:t>macrophage</a:t>
            </a:r>
            <a:r>
              <a:rPr lang="ko-KR" altLang="en-US" baseline="0" dirty="0" smtClean="0"/>
              <a:t>로 분화할수록 활성이 높아지는 것을 발견함</a:t>
            </a:r>
            <a:r>
              <a:rPr lang="en-US" altLang="ko-KR" baseline="0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0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macrophage specific element</a:t>
            </a:r>
            <a:r>
              <a:rPr lang="ko-KR" altLang="en-US" baseline="0" dirty="0" smtClean="0"/>
              <a:t>들로 구성한 합성 프로모터를 제작하고자 </a:t>
            </a: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총 </a:t>
            </a:r>
            <a:r>
              <a:rPr lang="en-US" altLang="ko-KR" baseline="0" dirty="0" smtClean="0"/>
              <a:t>6</a:t>
            </a:r>
            <a:r>
              <a:rPr lang="ko-KR" altLang="en-US" baseline="0" dirty="0" smtClean="0"/>
              <a:t>가지 </a:t>
            </a:r>
            <a:r>
              <a:rPr lang="en-US" altLang="ko-KR" baseline="0" dirty="0" smtClean="0"/>
              <a:t>element</a:t>
            </a:r>
            <a:r>
              <a:rPr lang="ko-KR" altLang="en-US" baseline="0" dirty="0" smtClean="0"/>
              <a:t>를 선정하였고 이를 랜덤으로 조합하여 최적의 구성을 확인하였음</a:t>
            </a:r>
            <a:r>
              <a:rPr lang="en-US" altLang="ko-KR" baseline="0" dirty="0" smtClean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D7304-2518-4B10-8CC0-4DF3DB1BB024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1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대부분의 후보들이 </a:t>
            </a:r>
            <a:r>
              <a:rPr lang="en-US" altLang="ko-KR" dirty="0" smtClean="0"/>
              <a:t>macrophage</a:t>
            </a:r>
            <a:r>
              <a:rPr lang="ko-KR" altLang="en-US" dirty="0" smtClean="0"/>
              <a:t>에 특이성을 나타내었고 이 결과에서 우리는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107</a:t>
            </a:r>
            <a:r>
              <a:rPr lang="ko-KR" altLang="en-US" baseline="0" dirty="0" smtClean="0"/>
              <a:t>과 </a:t>
            </a:r>
            <a:r>
              <a:rPr lang="en-US" altLang="ko-KR" baseline="0" dirty="0" smtClean="0"/>
              <a:t>146 </a:t>
            </a:r>
            <a:r>
              <a:rPr lang="ko-KR" altLang="en-US" baseline="0" dirty="0" smtClean="0"/>
              <a:t>두 클론에 주목하였음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이 두 프로모터는 </a:t>
            </a:r>
            <a:r>
              <a:rPr lang="en-US" altLang="ko-KR" baseline="0" dirty="0" smtClean="0"/>
              <a:t>NCBI </a:t>
            </a:r>
            <a:r>
              <a:rPr lang="ko-KR" altLang="en-US" baseline="0" dirty="0" smtClean="0"/>
              <a:t>에 등록이 되어있음</a:t>
            </a:r>
            <a:r>
              <a:rPr lang="en-US" altLang="ko-KR" baseline="0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6DB1E-31BB-4E40-BC66-05889987C99C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합성 프로모터에는 전사 시작점이 없기 때문에 </a:t>
            </a:r>
            <a:r>
              <a:rPr lang="en-US" altLang="ko-KR" dirty="0" smtClean="0"/>
              <a:t>basal promote</a:t>
            </a:r>
            <a:r>
              <a:rPr lang="ko-KR" altLang="en-US" dirty="0" smtClean="0"/>
              <a:t>가 필요하였음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P47phox promoter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partial region</a:t>
            </a:r>
            <a:r>
              <a:rPr lang="ko-KR" altLang="en-US" dirty="0" smtClean="0"/>
              <a:t>이 가장 좋은 특이성 및 활성을 보였기 때문에 이를 </a:t>
            </a:r>
            <a:r>
              <a:rPr lang="en-US" altLang="ko-KR" dirty="0" smtClean="0"/>
              <a:t>basal</a:t>
            </a:r>
            <a:r>
              <a:rPr lang="en-US" altLang="ko-KR" baseline="0" dirty="0" smtClean="0"/>
              <a:t> promote</a:t>
            </a:r>
            <a:r>
              <a:rPr lang="ko-KR" altLang="en-US" baseline="0" dirty="0" smtClean="0"/>
              <a:t>로 사용하고자 함</a:t>
            </a:r>
            <a:r>
              <a:rPr lang="en-US" altLang="ko-KR" baseline="0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D7304-2518-4B10-8CC0-4DF3DB1BB024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37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39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5" y="365125"/>
            <a:ext cx="6525816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657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1525" y="2130484"/>
            <a:ext cx="87439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1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602" y="440695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89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75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2568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2568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6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13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24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21931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7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366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62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14350" y="274644"/>
            <a:ext cx="6772275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6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759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1525" y="2130654"/>
            <a:ext cx="87439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45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72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602" y="440712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76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59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2578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2578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85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2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501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3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98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21931" y="273082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4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54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13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58075" y="274668"/>
            <a:ext cx="2314575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14350" y="274668"/>
            <a:ext cx="6772275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09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59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1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3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73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65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6" y="1825625"/>
            <a:ext cx="4371975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6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6" y="1825625"/>
            <a:ext cx="4371975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7410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6"/>
            <a:ext cx="8872538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9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9" y="2505075"/>
            <a:ext cx="4373315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7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13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26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82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6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65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45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5" y="365125"/>
            <a:ext cx="6525816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6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06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84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3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73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4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9"/>
            <a:ext cx="8872538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815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815" y="2505075"/>
            <a:ext cx="4373315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990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6" y="1825625"/>
            <a:ext cx="4371975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65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6"/>
            <a:ext cx="8872538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9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9" y="2505075"/>
            <a:ext cx="4373315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09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31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50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8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6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75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58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5" y="365125"/>
            <a:ext cx="6525816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0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878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341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31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865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31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96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9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88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7B6EB-B391-4487-BE8C-5AA9E32F8BE4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73" y="6356388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6" y="6356388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F9E0B-C137-4632-BAB5-16EAC7AD6C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3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4350" y="635640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77112-085E-4B82-9ADD-ABC96D2388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14725" y="6356409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372350" y="635640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EDF28-E4C4-404C-B2B8-0F1B2254CB3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0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4350" y="635657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7E6AA-3305-4E8D-8658-44F498D3DA0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14725" y="6356579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372350" y="635657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A2882-5DE3-44C2-A343-A0181B16C46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7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6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60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73" y="6356360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6" y="6356360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9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6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60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9D996-7673-4788-B7B9-A0A460C81DD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73" y="6356360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6" y="6356360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1B5E6-1DB2-40E5-8E38-B3EDA4FFA5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0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30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6.xml"/><Relationship Id="rId7" Type="http://schemas.microsoft.com/office/2007/relationships/hdphoto" Target="../media/hdphoto6.wdp"/><Relationship Id="rId12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0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12" Type="http://schemas.microsoft.com/office/2007/relationships/hdphoto" Target="../media/hdphoto12.wdp"/><Relationship Id="rId2" Type="http://schemas.openxmlformats.org/officeDocument/2006/relationships/notesSlide" Target="../notesSlides/notesSlide21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openxmlformats.org/officeDocument/2006/relationships/image" Target="../media/image55.jpeg"/><Relationship Id="rId15" Type="http://schemas.openxmlformats.org/officeDocument/2006/relationships/image" Target="../media/image61.jpe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58.jpeg"/><Relationship Id="rId1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12" Type="http://schemas.microsoft.com/office/2007/relationships/hdphoto" Target="../media/hdphoto19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16.wdp"/><Relationship Id="rId11" Type="http://schemas.openxmlformats.org/officeDocument/2006/relationships/image" Target="../media/image66.jpeg"/><Relationship Id="rId5" Type="http://schemas.openxmlformats.org/officeDocument/2006/relationships/image" Target="../media/image63.jpe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65.jpeg"/><Relationship Id="rId14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22.wdp"/><Relationship Id="rId5" Type="http://schemas.openxmlformats.org/officeDocument/2006/relationships/image" Target="../media/image69.jpe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77.png"/><Relationship Id="rId10" Type="http://schemas.microsoft.com/office/2007/relationships/hdphoto" Target="../media/hdphoto28.wdp"/><Relationship Id="rId4" Type="http://schemas.microsoft.com/office/2007/relationships/hdphoto" Target="../media/hdphoto25.wdp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80.jpeg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microsoft.com/office/2007/relationships/hdphoto" Target="../media/hdphoto29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chemeClr val="tx2">
                <a:lumMod val="50000"/>
              </a:schemeClr>
            </a:gs>
            <a:gs pos="70000">
              <a:schemeClr val="bg2"/>
            </a:gs>
            <a:gs pos="79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7" y="1239009"/>
            <a:ext cx="9929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of a Macrophage-specific Synthetic Promoter</a:t>
            </a:r>
            <a:endParaRPr lang="ko-KR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882" name="Picture 2" descr="전남대학교병원 CHONNAM NATIONAL UNIVERSITY HOSPI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946" y="6344225"/>
            <a:ext cx="2057400" cy="352426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1114426" y="3612363"/>
            <a:ext cx="82081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Youngkeun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Ahn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MD, PhD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(cecilyk@chonnam.ac.kr, www.reheart.or.kr)</a:t>
            </a:r>
          </a:p>
          <a:p>
            <a:pPr algn="ctr"/>
            <a:endParaRPr lang="en-US" altLang="ko-KR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2400" dirty="0">
                <a:latin typeface="Arial" pitchFamily="34" charset="0"/>
                <a:cs typeface="Arial" pitchFamily="34" charset="0"/>
              </a:rPr>
              <a:t>Department of Cardiology </a:t>
            </a:r>
          </a:p>
          <a:p>
            <a:pPr algn="ctr"/>
            <a:r>
              <a:rPr lang="en-US" altLang="ko-KR" sz="2400" dirty="0">
                <a:latin typeface="Arial" pitchFamily="34" charset="0"/>
                <a:cs typeface="Arial" pitchFamily="34" charset="0"/>
              </a:rPr>
              <a:t>Cardiovascular Center</a:t>
            </a:r>
          </a:p>
          <a:p>
            <a:pPr algn="ctr"/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Chonnam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National University Hospital </a:t>
            </a:r>
          </a:p>
          <a:p>
            <a:pPr algn="ctr"/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Gwangju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, Korea</a:t>
            </a:r>
            <a:endParaRPr lang="ko-KR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9957" y="158750"/>
            <a:ext cx="6400873" cy="56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JCR 2016</a:t>
            </a:r>
            <a:endParaRPr lang="ko-KR" alt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8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8" y="1631294"/>
            <a:ext cx="900256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6063139" y="6236178"/>
            <a:ext cx="4675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Gene Therapy.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2006;17: 949-59</a:t>
            </a:r>
            <a:endParaRPr lang="ko-KR" altLang="ko-KR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79" y="55176"/>
            <a:ext cx="513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Macrophage</a:t>
            </a:r>
            <a:r>
              <a:rPr lang="en-US" altLang="ko-KR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Specific Elements</a:t>
            </a:r>
            <a:endParaRPr lang="ko-KR" altLang="en-US" sz="2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0" y="836712"/>
            <a:ext cx="8208335" cy="513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048200" y="6264448"/>
            <a:ext cx="4994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Human Gene Therapy.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2006;17:949-59</a:t>
            </a:r>
            <a:endParaRPr lang="ko-KR" altLang="ko-KR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2270181" y="1052736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766392" y="1052736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390782" y="1052736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946713" y="1052736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270039" y="3789040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787778" y="3808090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386066" y="3861048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7941997" y="3861048"/>
            <a:ext cx="40500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86" y="55176"/>
            <a:ext cx="3456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Synthetic </a:t>
            </a:r>
            <a:r>
              <a:rPr lang="en-US" altLang="ko-KR" sz="2800" b="1" spc="-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Promoters</a:t>
            </a:r>
            <a:endParaRPr lang="en-US" altLang="ko-KR" sz="2800" b="1" spc="-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4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3128" y="4107984"/>
            <a:ext cx="2353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P47</a:t>
            </a:r>
            <a:r>
              <a:rPr lang="en-US" altLang="ko-KR" sz="16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phox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Partial Promoter</a:t>
            </a:r>
            <a:endParaRPr lang="ko-KR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638372" y="4508245"/>
            <a:ext cx="5484252" cy="1581894"/>
            <a:chOff x="213607" y="4331713"/>
            <a:chExt cx="4874891" cy="1581894"/>
          </a:xfrm>
        </p:grpSpPr>
        <p:grpSp>
          <p:nvGrpSpPr>
            <p:cNvPr id="4" name="그룹 3"/>
            <p:cNvGrpSpPr/>
            <p:nvPr/>
          </p:nvGrpSpPr>
          <p:grpSpPr>
            <a:xfrm>
              <a:off x="213607" y="4331713"/>
              <a:ext cx="4165028" cy="720080"/>
              <a:chOff x="4644008" y="1124744"/>
              <a:chExt cx="4165028" cy="720080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4860032" y="1412776"/>
                <a:ext cx="3816424" cy="14401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5868144" y="1412776"/>
                <a:ext cx="360000" cy="144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724128" y="1124744"/>
                <a:ext cx="63721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PU.1 site</a:t>
                </a:r>
                <a:endParaRPr lang="ko-KR" altLang="en-US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644008" y="1583214"/>
                <a:ext cx="3308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-86</a:t>
                </a:r>
                <a:endParaRPr lang="ko-KR" altLang="en-US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48254" y="1583214"/>
                <a:ext cx="3607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+52</a:t>
                </a:r>
                <a:endParaRPr lang="ko-KR" altLang="en-US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39942" y="1583214"/>
                <a:ext cx="62581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-46 ~ -41</a:t>
                </a:r>
                <a:endParaRPr lang="ko-KR" altLang="en-US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337478" y="5605830"/>
              <a:ext cx="1751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Translational Initiation</a:t>
              </a:r>
              <a:endParaRPr lang="ko-KR" alt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직선 화살표 연결선 5"/>
            <p:cNvCxnSpPr/>
            <p:nvPr/>
          </p:nvCxnSpPr>
          <p:spPr>
            <a:xfrm flipV="1">
              <a:off x="4246055" y="5013176"/>
              <a:ext cx="0" cy="61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/>
            <p:cNvCxnSpPr/>
            <p:nvPr/>
          </p:nvCxnSpPr>
          <p:spPr>
            <a:xfrm flipV="1">
              <a:off x="2915816" y="5013176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926534" y="5281544"/>
              <a:ext cx="1778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Transcription Initiation</a:t>
              </a:r>
              <a:endParaRPr lang="ko-KR" alt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0942" y="908720"/>
            <a:ext cx="4860540" cy="2808312"/>
            <a:chOff x="251520" y="1196752"/>
            <a:chExt cx="4320480" cy="280831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05" y="1196752"/>
              <a:ext cx="4152244" cy="2808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모서리가 둥근 직사각형 16"/>
            <p:cNvSpPr/>
            <p:nvPr/>
          </p:nvSpPr>
          <p:spPr>
            <a:xfrm>
              <a:off x="251520" y="2564904"/>
              <a:ext cx="4320480" cy="36004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158485" y="764704"/>
            <a:ext cx="3209355" cy="2858194"/>
            <a:chOff x="4585320" y="764704"/>
            <a:chExt cx="2852760" cy="2858194"/>
          </a:xfrm>
        </p:grpSpPr>
        <p:grpSp>
          <p:nvGrpSpPr>
            <p:cNvPr id="19" name="그룹 18"/>
            <p:cNvGrpSpPr/>
            <p:nvPr/>
          </p:nvGrpSpPr>
          <p:grpSpPr>
            <a:xfrm>
              <a:off x="4585320" y="764704"/>
              <a:ext cx="2852760" cy="2858194"/>
              <a:chOff x="4700511" y="3645024"/>
              <a:chExt cx="2852760" cy="2858194"/>
            </a:xfrm>
          </p:grpSpPr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6297" y="3736429"/>
                <a:ext cx="2736974" cy="27667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직사각형 21"/>
              <p:cNvSpPr/>
              <p:nvPr/>
            </p:nvSpPr>
            <p:spPr>
              <a:xfrm>
                <a:off x="4700511" y="3645024"/>
                <a:ext cx="372218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모서리가 둥근 직사각형 19"/>
            <p:cNvSpPr/>
            <p:nvPr/>
          </p:nvSpPr>
          <p:spPr>
            <a:xfrm>
              <a:off x="5320839" y="1016732"/>
              <a:ext cx="1411401" cy="260616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6582401" y="3686086"/>
            <a:ext cx="32319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ko-KR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 Biol </a:t>
            </a:r>
            <a:r>
              <a:rPr lang="sv-SE" altLang="ko-KR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sv-SE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1997; 272(28):17802-9</a:t>
            </a:r>
            <a:endParaRPr lang="ko-KR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85" y="55176"/>
            <a:ext cx="710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Importance of PU.1 </a:t>
            </a:r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Site </a:t>
            </a:r>
            <a:r>
              <a:rPr lang="en-US" altLang="ko-KR" sz="2800" b="1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P47</a:t>
            </a:r>
            <a:r>
              <a:rPr lang="en-US" altLang="ko-KR" sz="2800" b="1" spc="-10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phox</a:t>
            </a:r>
            <a:r>
              <a:rPr lang="en-US" altLang="ko-KR" sz="2800" b="1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Promoter</a:t>
            </a:r>
            <a:endParaRPr lang="en-US" altLang="ko-KR" sz="2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4850973" y="1865571"/>
            <a:ext cx="1931625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P47 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(-</a:t>
            </a:r>
            <a:r>
              <a:rPr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86~+52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ko-K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3635628" y="1865571"/>
            <a:ext cx="1215000" cy="5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SP107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6452538" y="3094869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850976" y="3094869"/>
            <a:ext cx="1609687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P47 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(-</a:t>
            </a:r>
            <a:r>
              <a:rPr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86~+1)</a:t>
            </a:r>
            <a:endParaRPr lang="ko-KR" alt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3635628" y="3094869"/>
            <a:ext cx="1215000" cy="5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SP107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3635628" y="1248917"/>
            <a:ext cx="1215000" cy="5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SP107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6177621" y="1248917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직선 연결선 66"/>
          <p:cNvCxnSpPr>
            <a:stCxn id="65" idx="3"/>
            <a:endCxn id="66" idx="1"/>
          </p:cNvCxnSpPr>
          <p:nvPr/>
        </p:nvCxnSpPr>
        <p:spPr>
          <a:xfrm>
            <a:off x="4850628" y="1518917"/>
            <a:ext cx="13269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직사각형 60"/>
          <p:cNvSpPr/>
          <p:nvPr/>
        </p:nvSpPr>
        <p:spPr>
          <a:xfrm>
            <a:off x="7110531" y="2469699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4850973" y="2478408"/>
            <a:ext cx="1931625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P47 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(-</a:t>
            </a:r>
            <a:r>
              <a:rPr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86~+52)</a:t>
            </a:r>
            <a:endParaRPr lang="ko-KR" alt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635628" y="2477737"/>
            <a:ext cx="1215000" cy="5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SP107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6787789" y="4320540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4850973" y="4320540"/>
            <a:ext cx="1931625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P47 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(-</a:t>
            </a:r>
            <a:r>
              <a:rPr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86~+52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ko-KR" alt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635628" y="4320540"/>
            <a:ext cx="1215000" cy="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SP146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452538" y="5562364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850976" y="5562364"/>
            <a:ext cx="1609687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P47 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(-</a:t>
            </a:r>
            <a:r>
              <a:rPr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86~+1)</a:t>
            </a:r>
            <a:endParaRPr lang="ko-KR" alt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3635628" y="5562364"/>
            <a:ext cx="1215000" cy="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SP146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3635628" y="3703886"/>
            <a:ext cx="1215000" cy="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SP146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6177621" y="3703886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4850628" y="3986412"/>
            <a:ext cx="13269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/>
          <p:cNvSpPr/>
          <p:nvPr/>
        </p:nvSpPr>
        <p:spPr>
          <a:xfrm>
            <a:off x="7155357" y="4937195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850973" y="4937195"/>
            <a:ext cx="1931625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P47 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(-</a:t>
            </a:r>
            <a:r>
              <a:rPr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86~+52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ko-K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635628" y="4937195"/>
            <a:ext cx="1215000" cy="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SP146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>
            <a:off x="6795678" y="5200241"/>
            <a:ext cx="3675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1012043" y="1146623"/>
            <a:ext cx="25692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0070C0"/>
                </a:solidFill>
              </a:rPr>
              <a:t>SP107</a:t>
            </a:r>
          </a:p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0070C0"/>
                </a:solidFill>
              </a:rPr>
              <a:t>SP107-C1</a:t>
            </a:r>
          </a:p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0070C0"/>
                </a:solidFill>
              </a:rPr>
              <a:t>SP107-C2</a:t>
            </a:r>
          </a:p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0070C0"/>
                </a:solidFill>
              </a:rPr>
              <a:t>SP107-C3</a:t>
            </a:r>
          </a:p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FC000">
                    <a:lumMod val="75000"/>
                  </a:srgbClr>
                </a:solidFill>
              </a:rPr>
              <a:t>SP146</a:t>
            </a:r>
          </a:p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FC000">
                    <a:lumMod val="75000"/>
                  </a:srgbClr>
                </a:solidFill>
              </a:rPr>
              <a:t>SP146-C1</a:t>
            </a:r>
          </a:p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FC000">
                    <a:lumMod val="75000"/>
                  </a:srgbClr>
                </a:solidFill>
              </a:rPr>
              <a:t>SP146-C2</a:t>
            </a:r>
          </a:p>
          <a:p>
            <a:pPr algn="r">
              <a:lnSpc>
                <a:spcPts val="4800"/>
              </a:lnSpc>
            </a:pPr>
            <a:r>
              <a:rPr lang="en-US" altLang="ko-KR" sz="2400" b="1" dirty="0">
                <a:ln w="31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FC000">
                    <a:lumMod val="75000"/>
                  </a:srgbClr>
                </a:solidFill>
              </a:rPr>
              <a:t>SP146-C3</a:t>
            </a:r>
          </a:p>
        </p:txBody>
      </p:sp>
      <p:sp>
        <p:nvSpPr>
          <p:cNvPr id="78" name="직사각형 77"/>
          <p:cNvSpPr/>
          <p:nvPr/>
        </p:nvSpPr>
        <p:spPr>
          <a:xfrm>
            <a:off x="6784652" y="1863301"/>
            <a:ext cx="1093500" cy="54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 flipV="1">
            <a:off x="6787681" y="2739699"/>
            <a:ext cx="3405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379" y="62498"/>
            <a:ext cx="602761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800" b="1" spc="-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Construction </a:t>
            </a:r>
            <a:r>
              <a:rPr lang="en-US" altLang="ko-KR" sz="2800" b="1" spc="-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of Synthetic Promoters</a:t>
            </a:r>
          </a:p>
        </p:txBody>
      </p:sp>
      <p:sp>
        <p:nvSpPr>
          <p:cNvPr id="34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/>
          </p:nvPr>
        </p:nvGraphicFramePr>
        <p:xfrm>
          <a:off x="39933" y="3671529"/>
          <a:ext cx="5143500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차트 1"/>
          <p:cNvGraphicFramePr>
            <a:graphicFrameLocks/>
          </p:cNvGraphicFramePr>
          <p:nvPr>
            <p:extLst/>
          </p:nvPr>
        </p:nvGraphicFramePr>
        <p:xfrm>
          <a:off x="39933" y="791209"/>
          <a:ext cx="51435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차트 2"/>
          <p:cNvGraphicFramePr>
            <a:graphicFrameLocks/>
          </p:cNvGraphicFramePr>
          <p:nvPr>
            <p:extLst/>
          </p:nvPr>
        </p:nvGraphicFramePr>
        <p:xfrm>
          <a:off x="5143500" y="791209"/>
          <a:ext cx="51435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차트 4"/>
          <p:cNvGraphicFramePr>
            <a:graphicFrameLocks/>
          </p:cNvGraphicFramePr>
          <p:nvPr>
            <p:extLst/>
          </p:nvPr>
        </p:nvGraphicFramePr>
        <p:xfrm>
          <a:off x="5170470" y="3671529"/>
          <a:ext cx="51435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직사각형 8"/>
          <p:cNvSpPr/>
          <p:nvPr/>
        </p:nvSpPr>
        <p:spPr>
          <a:xfrm>
            <a:off x="6747682" y="3509686"/>
            <a:ext cx="2182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Macrophage Specificity</a:t>
            </a:r>
            <a:endParaRPr lang="ko-KR" altLang="ko-K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664969" y="2231369"/>
            <a:ext cx="486054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8746656" y="2231369"/>
            <a:ext cx="486054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671051" y="4607633"/>
            <a:ext cx="486054" cy="1440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85" y="62099"/>
            <a:ext cx="6794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Promoter Activities of </a:t>
            </a:r>
            <a:r>
              <a:rPr lang="en-US" altLang="ko-KR" sz="2800" b="1" spc="-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Synthetic </a:t>
            </a:r>
            <a:r>
              <a:rPr lang="en-US" altLang="ko-KR" sz="2800" b="1" spc="-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Promoter</a:t>
            </a:r>
            <a:endParaRPr lang="en-US" altLang="ko-KR" sz="2800" b="1" spc="-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8806430" y="4108542"/>
            <a:ext cx="486054" cy="18813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2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33" y="733007"/>
            <a:ext cx="7575947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6505654" y="6305603"/>
            <a:ext cx="3044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Clin</a:t>
            </a:r>
            <a:r>
              <a:rPr lang="en-US" altLang="ko-KR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Sci</a:t>
            </a:r>
            <a:r>
              <a:rPr lang="en-US" altLang="ko-KR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ko-KR" sz="1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Lond</a:t>
            </a:r>
            <a:r>
              <a:rPr lang="en-US" altLang="ko-KR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2008;114:361-74</a:t>
            </a:r>
            <a:endParaRPr lang="ko-KR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5" y="55176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Protective Roles of </a:t>
            </a:r>
            <a:r>
              <a:rPr lang="en-US" altLang="ko-KR" sz="28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Adiponectin</a:t>
            </a:r>
            <a:endParaRPr lang="en-US" altLang="ko-KR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385" y="92306"/>
            <a:ext cx="102776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Constructs </a:t>
            </a:r>
            <a:r>
              <a:rPr lang="en-US" altLang="ko-KR" sz="2600" b="1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  <a:r>
              <a:rPr lang="en-US" altLang="ko-KR" sz="2600" b="1" spc="-1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Lentiviral</a:t>
            </a:r>
            <a:r>
              <a:rPr lang="en-US" altLang="ko-KR" sz="26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Vectors </a:t>
            </a:r>
            <a:r>
              <a:rPr lang="en-US" altLang="ko-KR" sz="2600" b="1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 </a:t>
            </a:r>
            <a:r>
              <a:rPr lang="en-US" altLang="ko-KR" sz="2600" b="1" spc="-1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Adiponectin</a:t>
            </a:r>
            <a:r>
              <a:rPr lang="en-US" altLang="ko-KR" sz="26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Expression</a:t>
            </a:r>
            <a:endParaRPr lang="en-US" altLang="ko-KR" sz="26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37883" y="1916832"/>
            <a:ext cx="9223131" cy="3046988"/>
            <a:chOff x="478117" y="1916832"/>
            <a:chExt cx="8198339" cy="3046988"/>
          </a:xfrm>
        </p:grpSpPr>
        <p:grpSp>
          <p:nvGrpSpPr>
            <p:cNvPr id="28" name="그룹 27"/>
            <p:cNvGrpSpPr/>
            <p:nvPr/>
          </p:nvGrpSpPr>
          <p:grpSpPr>
            <a:xfrm>
              <a:off x="2431764" y="2112072"/>
              <a:ext cx="5295543" cy="540843"/>
              <a:chOff x="1860687" y="2264546"/>
              <a:chExt cx="5295543" cy="540843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860687" y="2265389"/>
                <a:ext cx="660391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5’LTR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2510560" y="2265389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RRE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3047040" y="2265389"/>
                <a:ext cx="396000" cy="54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100" b="1" dirty="0" err="1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cPPT</a:t>
                </a:r>
                <a:endParaRPr lang="ko-KR" altLang="en-US" sz="11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3442677" y="2265389"/>
                <a:ext cx="1843308" cy="54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CMV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5970874" y="2265389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PRE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6504673" y="2265389"/>
                <a:ext cx="651557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3’LTR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5285985" y="2264546"/>
                <a:ext cx="696217" cy="540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white">
                        <a:lumMod val="9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/>
                    <a:cs typeface="Arial" pitchFamily="34" charset="0"/>
                  </a:rPr>
                  <a:t>GFP</a:t>
                </a:r>
                <a:endParaRPr lang="ko-KR" altLang="en-US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cs typeface="Arial" pitchFamily="34" charset="0"/>
                </a:endParaRPr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2431764" y="2884306"/>
              <a:ext cx="5718574" cy="540000"/>
              <a:chOff x="1860687" y="3036780"/>
              <a:chExt cx="5718574" cy="540000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1860687" y="3036780"/>
                <a:ext cx="660391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5’LTR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2510560" y="3036780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RRE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3047040" y="3036780"/>
                <a:ext cx="396000" cy="54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100" b="1" dirty="0" err="1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cPPT</a:t>
                </a:r>
                <a:endParaRPr lang="ko-KR" altLang="en-US" sz="11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6393905" y="3036780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PRE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6927704" y="3036780"/>
                <a:ext cx="651557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3’LTR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4516268" y="3036780"/>
                <a:ext cx="1183407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P47</a:t>
                </a:r>
                <a:r>
                  <a:rPr lang="en-US" altLang="ko-KR" sz="12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(-86~+52</a:t>
                </a:r>
                <a:r>
                  <a:rPr lang="en-US" altLang="ko-KR" sz="11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)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3442677" y="3036780"/>
                <a:ext cx="1080000" cy="540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SP146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5699675" y="3036780"/>
                <a:ext cx="701835" cy="540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white">
                        <a:lumMod val="9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/>
                    <a:cs typeface="Arial" pitchFamily="34" charset="0"/>
                  </a:rPr>
                  <a:t>GFP</a:t>
                </a:r>
                <a:endParaRPr lang="ko-KR" altLang="en-US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cs typeface="Arial" pitchFamily="34" charset="0"/>
                </a:endParaRPr>
              </a:p>
            </p:txBody>
          </p:sp>
        </p:grpSp>
        <p:grpSp>
          <p:nvGrpSpPr>
            <p:cNvPr id="45" name="그룹 44"/>
            <p:cNvGrpSpPr/>
            <p:nvPr/>
          </p:nvGrpSpPr>
          <p:grpSpPr>
            <a:xfrm>
              <a:off x="2431764" y="4348568"/>
              <a:ext cx="6244692" cy="540000"/>
              <a:chOff x="1860687" y="3793116"/>
              <a:chExt cx="6244692" cy="540000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1860687" y="3793116"/>
                <a:ext cx="660391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5’LTR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2510560" y="3793116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RRE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3047040" y="3793116"/>
                <a:ext cx="396000" cy="54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100" b="1" dirty="0" err="1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cPPT</a:t>
                </a:r>
                <a:endParaRPr lang="ko-KR" altLang="en-US" sz="11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6920023" y="3793116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PRE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7453822" y="3793116"/>
                <a:ext cx="651557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3’LTR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699675" y="3793116"/>
                <a:ext cx="1234889" cy="5400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/>
                  </a:gs>
                  <a:gs pos="25000">
                    <a:srgbClr val="FFFF99"/>
                  </a:gs>
                  <a:gs pos="50000">
                    <a:schemeClr val="bg1"/>
                  </a:gs>
                  <a:gs pos="75000">
                    <a:srgbClr val="FFFF99"/>
                  </a:gs>
                  <a:gs pos="99000">
                    <a:srgbClr val="FFFF00"/>
                  </a:gs>
                </a:gsLst>
                <a:lin ang="1620000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n-US" altLang="ko-KR" sz="1600" b="1" dirty="0" err="1" smtClean="0">
                    <a:ln w="12700">
                      <a:noFill/>
                      <a:prstDash val="solid"/>
                    </a:ln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Adiponectin</a:t>
                </a:r>
                <a:endParaRPr lang="ko-KR" altLang="en-US" sz="1400" b="1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4516268" y="3793116"/>
                <a:ext cx="1183407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P47</a:t>
                </a:r>
                <a:r>
                  <a:rPr lang="en-US" altLang="ko-KR" sz="12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(-86~+52)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3442677" y="3793116"/>
                <a:ext cx="1080000" cy="540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SP146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478117" y="1916832"/>
              <a:ext cx="1929588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en-US" altLang="ko-KR" sz="2400" b="1" dirty="0" err="1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Lenti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-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srgbClr val="00B050"/>
                  </a:solidFill>
                  <a:latin typeface="맑은 고딕"/>
                  <a:cs typeface="Arial" pitchFamily="34" charset="0"/>
                </a:rPr>
                <a:t>GFP</a:t>
              </a:r>
            </a:p>
            <a:p>
              <a:pPr algn="r">
                <a:lnSpc>
                  <a:spcPct val="200000"/>
                </a:lnSpc>
              </a:pPr>
              <a:r>
                <a:rPr lang="en-US" altLang="ko-KR" sz="2400" b="1" dirty="0" err="1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Lenti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-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맑은 고딕"/>
                  <a:cs typeface="Arial" pitchFamily="34" charset="0"/>
                </a:rPr>
                <a:t>SP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-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srgbClr val="00B050"/>
                  </a:solidFill>
                  <a:latin typeface="맑은 고딕"/>
                  <a:cs typeface="Arial" pitchFamily="34" charset="0"/>
                </a:rPr>
                <a:t>GFP</a:t>
              </a:r>
            </a:p>
            <a:p>
              <a:pPr algn="r">
                <a:lnSpc>
                  <a:spcPct val="200000"/>
                </a:lnSpc>
              </a:pPr>
              <a:r>
                <a:rPr lang="en-US" altLang="ko-KR" sz="2400" b="1" dirty="0" err="1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Lenti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-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srgbClr val="FFFF00"/>
                  </a:solidFill>
                  <a:latin typeface="맑은 고딕"/>
                  <a:cs typeface="Arial" pitchFamily="34" charset="0"/>
                </a:rPr>
                <a:t>APN</a:t>
              </a:r>
            </a:p>
            <a:p>
              <a:pPr algn="r">
                <a:lnSpc>
                  <a:spcPct val="200000"/>
                </a:lnSpc>
              </a:pPr>
              <a:r>
                <a:rPr lang="en-US" altLang="ko-KR" sz="2400" b="1" dirty="0" err="1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Lenti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-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맑은 고딕"/>
                  <a:cs typeface="Arial" pitchFamily="34" charset="0"/>
                </a:rPr>
                <a:t>SP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rPr>
                <a:t>-</a:t>
              </a:r>
              <a:r>
                <a:rPr lang="en-US" altLang="ko-KR" sz="2400" b="1" dirty="0" smtClean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srgbClr val="FFFF00"/>
                  </a:solidFill>
                  <a:latin typeface="맑은 고딕"/>
                  <a:cs typeface="Arial" pitchFamily="34" charset="0"/>
                </a:rPr>
                <a:t>APN</a:t>
              </a: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2432145" y="3628488"/>
              <a:ext cx="5843842" cy="540000"/>
              <a:chOff x="2361786" y="4545184"/>
              <a:chExt cx="5843842" cy="540000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2361786" y="4545184"/>
                <a:ext cx="660391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5’LTR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3011659" y="4545184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RRE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3548139" y="4545184"/>
                <a:ext cx="396000" cy="54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100" b="1" dirty="0" err="1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cPPT</a:t>
                </a:r>
                <a:endParaRPr lang="ko-KR" altLang="en-US" sz="11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943776" y="4545184"/>
                <a:ext cx="1843308" cy="54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CMV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7020272" y="4545184"/>
                <a:ext cx="54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PRE</a:t>
                </a:r>
                <a:endParaRPr lang="ko-KR" altLang="en-US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7554071" y="4545184"/>
                <a:ext cx="651557" cy="5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75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ko-KR" sz="1600" b="1" dirty="0" smtClean="0"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3’LTR</a:t>
                </a:r>
                <a:endParaRPr lang="ko-KR" altLang="en-US" sz="1600" b="1" dirty="0"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5787084" y="4545184"/>
                <a:ext cx="1234889" cy="5400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/>
                  </a:gs>
                  <a:gs pos="25000">
                    <a:srgbClr val="FFFF99"/>
                  </a:gs>
                  <a:gs pos="50000">
                    <a:schemeClr val="bg1"/>
                  </a:gs>
                  <a:gs pos="75000">
                    <a:srgbClr val="FFFF99"/>
                  </a:gs>
                  <a:gs pos="99000">
                    <a:srgbClr val="FFFF00"/>
                  </a:gs>
                </a:gsLst>
                <a:lin ang="1620000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n-US" altLang="ko-KR" sz="1600" b="1" dirty="0" err="1" smtClean="0">
                    <a:ln w="12700">
                      <a:noFill/>
                      <a:prstDash val="solid"/>
                    </a:ln>
                    <a:solidFill>
                      <a:prstClr val="black"/>
                    </a:solidFill>
                    <a:latin typeface="맑은 고딕"/>
                    <a:cs typeface="Arial" pitchFamily="34" charset="0"/>
                  </a:rPr>
                  <a:t>Adiponectin</a:t>
                </a:r>
                <a:endParaRPr lang="ko-KR" altLang="en-US" sz="1400" b="1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latin typeface="맑은 고딕"/>
                  <a:cs typeface="Arial" pitchFamily="34" charset="0"/>
                </a:endParaRPr>
              </a:p>
            </p:txBody>
          </p:sp>
        </p:grpSp>
      </p:grpSp>
      <p:sp>
        <p:nvSpPr>
          <p:cNvPr id="66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326614" y="6184121"/>
            <a:ext cx="39056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Kang, </a:t>
            </a:r>
            <a:r>
              <a:rPr lang="en-US" altLang="ko-KR" sz="16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Ahn</a:t>
            </a:r>
            <a:r>
              <a:rPr lang="en-US" altLang="ko-KR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Gene </a:t>
            </a:r>
            <a:r>
              <a:rPr lang="en-US" altLang="ko-KR" sz="16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en-US" altLang="ko-KR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2014;21:353-62</a:t>
            </a:r>
            <a:endParaRPr lang="ko-KR" alt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Wanseok Kang\Desktop\Dropbox\2013 추계 대한심장학회 발표준비\준비 자료\4.3 2day virus\293t-gfp-10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650" y="1477370"/>
            <a:ext cx="3544602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anseok Kang\Desktop\Dropbox\2013 추계 대한심장학회 발표준비\준비 자료\4.3 2day virus\293t-spgfp-100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741" y="1477370"/>
            <a:ext cx="3544602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Wanseok Kang\Desktop\Dropbox\2013 추계 대한심장학회 발표준비\준비 자료\4.3 2day virus\raw-gfp-100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19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60" y="4077352"/>
            <a:ext cx="3546309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anseok Kang\Desktop\Dropbox\2013 추계 대한심장학회 발표준비\준비 자료\4.3 2day virus\raw-spgfp-100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20000"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34" y="4077352"/>
            <a:ext cx="3546309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7292" y="2564908"/>
            <a:ext cx="882036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293T</a:t>
            </a:r>
          </a:p>
          <a:p>
            <a:pPr algn="r"/>
            <a:endParaRPr lang="en-US" altLang="ko-K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altLang="ko-K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altLang="ko-K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altLang="ko-KR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altLang="ko-K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altLang="ko-K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altLang="ko-K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RAW</a:t>
            </a:r>
          </a:p>
          <a:p>
            <a:pPr algn="ctr"/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264.7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1310" y="868650"/>
            <a:ext cx="5235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-GFP	</a:t>
            </a:r>
            <a:r>
              <a:rPr lang="en-US" altLang="ko-KR" sz="20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Lenti-SP-GFP</a:t>
            </a:r>
            <a:endParaRPr lang="en-US" altLang="ko-KR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1579644" y="1340768"/>
            <a:ext cx="70875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5400000">
            <a:off x="-1040072" y="4077360"/>
            <a:ext cx="50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79" y="54118"/>
            <a:ext cx="7262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GFP expression in 293T and RAW264.7 Cells</a:t>
            </a:r>
            <a:endParaRPr lang="en-US" altLang="ko-KR" sz="2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9274" y="6369248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x200</a:t>
            </a:r>
            <a:endParaRPr lang="ko-KR" alt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4514808" y="3970831"/>
            <a:ext cx="532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64449" y="368167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4514808" y="6590206"/>
            <a:ext cx="532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64449" y="6301052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8108910" y="3970831"/>
            <a:ext cx="532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58551" y="368167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8137485" y="6580681"/>
            <a:ext cx="532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087126" y="629152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graphicFrame>
        <p:nvGraphicFramePr>
          <p:cNvPr id="18" name="차트 17"/>
          <p:cNvGraphicFramePr>
            <a:graphicFrameLocks/>
          </p:cNvGraphicFramePr>
          <p:nvPr>
            <p:extLst/>
          </p:nvPr>
        </p:nvGraphicFramePr>
        <p:xfrm>
          <a:off x="6207171" y="1976104"/>
          <a:ext cx="3167090" cy="283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2126" y="4762365"/>
            <a:ext cx="2231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mtClean="0">
                <a:solidFill>
                  <a:prstClr val="black"/>
                </a:solidFill>
              </a:rPr>
              <a:t>293T               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RAW264.7</a:t>
            </a:r>
            <a:endParaRPr lang="ko-KR" altLang="en-US" sz="1600" b="1" dirty="0">
              <a:solidFill>
                <a:prstClr val="black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680841" y="1462175"/>
            <a:ext cx="2412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600" b="1" dirty="0" smtClean="0">
                <a:solidFill>
                  <a:prstClr val="black"/>
                </a:solidFill>
              </a:rPr>
              <a:t>mRNA Ratio (SP-GFP/GFP)</a:t>
            </a:r>
            <a:endParaRPr lang="ko-KR" altLang="ko-KR" sz="1600" b="1" dirty="0">
              <a:solidFill>
                <a:prstClr val="black"/>
              </a:solidFill>
            </a:endParaRPr>
          </a:p>
        </p:txBody>
      </p:sp>
      <p:pic>
        <p:nvPicPr>
          <p:cNvPr id="4" name="Picture 2" descr="D:\강완석\실험실\실험 결과 (Raw data)\2013년\5월\5.22 lenti-293t,raw,thp1-actin,gapdh\20130522_lenti-293t,raw,thp1-actin,gapdh-0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4801" y="3925421"/>
            <a:ext cx="2247927" cy="6173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3" descr="D:\강완석\실험실\실험 결과 (Raw data)\2013년\5월\5.22 lenti-293t,raw,thp1-actin,gapdh\20130522_lenti-293t,raw,thp1-gfp-01.tif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134527" y="3228120"/>
            <a:ext cx="2247927" cy="6173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4" descr="D:\강완석\실험실\실험 결과 (Raw data)\2013년\5월\5.22 lenti-293t,raw,thp1-actin,gapdh\20130522_lenti-raw-gapdh-01.tif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474801" y="3224333"/>
            <a:ext cx="2247927" cy="6173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588" y="3537483"/>
            <a:ext cx="914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prstClr val="black"/>
                </a:solidFill>
                <a:latin typeface="맑은 고딕"/>
              </a:rPr>
              <a:t>GFP</a:t>
            </a:r>
          </a:p>
          <a:p>
            <a:pPr algn="r"/>
            <a:endParaRPr lang="en-US" altLang="ko-KR" sz="1600" b="1" dirty="0">
              <a:solidFill>
                <a:prstClr val="black"/>
              </a:solidFill>
              <a:latin typeface="맑은 고딕"/>
            </a:endParaRPr>
          </a:p>
          <a:p>
            <a:pPr algn="r"/>
            <a:r>
              <a:rPr lang="en-US" altLang="ko-KR" sz="1600" b="1" dirty="0" smtClean="0">
                <a:solidFill>
                  <a:prstClr val="black"/>
                </a:solidFill>
                <a:latin typeface="맑은 고딕"/>
              </a:rPr>
              <a:t>GAPDH</a:t>
            </a:r>
            <a:endParaRPr lang="ko-KR" altLang="en-US" sz="1600" b="1" dirty="0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3" name="Picture 3" descr="D:\강완석\실험실\실험 결과 (Raw data)\2013년\5월\20130522_lenti-293t,raw,thp1-actin,gapdh-02.jpg"/>
          <p:cNvPicPr>
            <a:picLocks noChangeAspect="1" noChangeArrowheads="1"/>
          </p:cNvPicPr>
          <p:nvPr/>
        </p:nvPicPr>
        <p:blipFill>
          <a:blip r:embed="rId7" cstate="print"/>
          <a:srcRect l="29470" t="15402" r="60149" b="78461"/>
          <a:stretch>
            <a:fillRect/>
          </a:stretch>
        </p:blipFill>
        <p:spPr bwMode="auto">
          <a:xfrm>
            <a:off x="1134527" y="3925419"/>
            <a:ext cx="2247927" cy="6171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9" name="직사각형 18"/>
          <p:cNvSpPr/>
          <p:nvPr/>
        </p:nvSpPr>
        <p:spPr>
          <a:xfrm>
            <a:off x="2724277" y="2064937"/>
            <a:ext cx="1773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600" b="1" dirty="0" err="1" smtClean="0">
                <a:solidFill>
                  <a:prstClr val="black"/>
                </a:solidFill>
              </a:rPr>
              <a:t>Lentiviral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 Infection</a:t>
            </a:r>
            <a:endParaRPr lang="ko-KR" altLang="ko-KR" sz="16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9805" y="2474487"/>
            <a:ext cx="347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prstClr val="black"/>
                </a:solidFill>
              </a:rPr>
              <a:t>293T             	</a:t>
            </a:r>
            <a:r>
              <a:rPr lang="en-US" altLang="ko-KR" sz="1600" b="1" smtClean="0">
                <a:solidFill>
                  <a:prstClr val="black"/>
                </a:solidFill>
              </a:rPr>
              <a:t>       RAW264.7</a:t>
            </a:r>
            <a:endParaRPr lang="ko-KR" altLang="en-US" sz="16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333" y="2891046"/>
            <a:ext cx="4341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mtClean="0">
                <a:solidFill>
                  <a:prstClr val="black"/>
                </a:solidFill>
              </a:rPr>
              <a:t>GFP                SP-GFP                GFP               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SP-GFP</a:t>
            </a:r>
            <a:endParaRPr lang="ko-KR" altLang="en-US" sz="1600" b="1" dirty="0">
              <a:solidFill>
                <a:prstClr val="black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378563" y="2850506"/>
            <a:ext cx="18225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3731121" y="2850506"/>
            <a:ext cx="18225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992341" y="2436909"/>
            <a:ext cx="324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79" y="55290"/>
            <a:ext cx="7262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GFP expression in 293T and RAW264.7 Cells</a:t>
            </a:r>
            <a:endParaRPr lang="en-US" altLang="ko-KR" sz="2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278084" y="2891046"/>
            <a:ext cx="1043155" cy="9506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4642377" y="2891046"/>
            <a:ext cx="1043155" cy="9506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9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8451467" y="1800729"/>
            <a:ext cx="441146" cy="400110"/>
          </a:xfrm>
          <a:prstGeom prst="rect">
            <a:avLst/>
          </a:prstGeom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0" dirty="0" smtClean="0">
                <a:latin typeface="Times New Roman" pitchFamily="18" charset="0"/>
                <a:cs typeface="Times New Roman" pitchFamily="18" charset="0"/>
              </a:rPr>
              <a:t>**</a:t>
            </a:r>
            <a:endParaRPr lang="ko-KR" altLang="en-US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37976" y="6323208"/>
            <a:ext cx="1802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*P&lt;0.05</a:t>
            </a:r>
            <a:r>
              <a:rPr lang="en-US" altLang="ko-KR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*P&lt;0.01</a:t>
            </a:r>
            <a:r>
              <a:rPr lang="en-US" altLang="ko-KR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*P&lt;0.001</a:t>
            </a:r>
            <a:endParaRPr lang="ko-KR" alt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graphicFrame>
        <p:nvGraphicFramePr>
          <p:cNvPr id="3" name="차트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150872"/>
              </p:ext>
            </p:extLst>
          </p:nvPr>
        </p:nvGraphicFramePr>
        <p:xfrm>
          <a:off x="514654" y="3321079"/>
          <a:ext cx="40500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D:\강완석\실험실\실험 결과 (Raw data)\2013년\9월\9.15\BMC+MCSF,GFP2d-100x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20000" contras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997" y="1508302"/>
            <a:ext cx="2430000" cy="1728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강완석\실험실\실험 결과 (Raw data)\2013년\9월\9.15\BMC+MCSF,spGFP2d-100x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35000" contras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8082" y="1508302"/>
            <a:ext cx="2430000" cy="1728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강완석\실험실\실험 결과 (Raw data)\2013년\9월\9.11\BMC-GFP100ul-100x-g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brightnessContrast bright="40000"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42" y="1508302"/>
            <a:ext cx="2430000" cy="1728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강완석\실험실\실험 결과 (Raw data)\2013년\9월\9.11\BMC-SPGFP50ul-100x-g-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44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151" y="1508302"/>
            <a:ext cx="2430000" cy="1728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7182" y="863027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BM-MNC</a:t>
            </a:r>
          </a:p>
          <a:p>
            <a:r>
              <a:rPr lang="en-US" altLang="ko-K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-GFP	   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-SP-GFP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2593" y="863027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BMDM</a:t>
            </a:r>
          </a:p>
          <a:p>
            <a:r>
              <a:rPr lang="en-US" altLang="ko-K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-GFP	   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-SP-GFP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4635" y="6042525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BM-MNC                 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BMDM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661997" y="3321082"/>
            <a:ext cx="4511968" cy="3254135"/>
            <a:chOff x="5032886" y="3321079"/>
            <a:chExt cx="4010638" cy="3254135"/>
          </a:xfrm>
        </p:grpSpPr>
        <p:sp>
          <p:nvSpPr>
            <p:cNvPr id="4" name="TextBox 3"/>
            <p:cNvSpPr txBox="1"/>
            <p:nvPr/>
          </p:nvSpPr>
          <p:spPr>
            <a:xfrm>
              <a:off x="7441661" y="6328993"/>
              <a:ext cx="16018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*P&lt;0.05</a:t>
              </a:r>
              <a:r>
                <a:rPr lang="en-US" altLang="ko-KR" sz="1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*P&lt;0.01</a:t>
              </a:r>
              <a:r>
                <a:rPr lang="en-US" altLang="ko-KR" sz="1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*P&lt;0.001</a:t>
              </a:r>
              <a:endParaRPr lang="ko-KR" alt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5032886" y="3321079"/>
              <a:ext cx="3600000" cy="3060000"/>
              <a:chOff x="5032886" y="3321079"/>
              <a:chExt cx="3600000" cy="3060000"/>
            </a:xfrm>
          </p:grpSpPr>
          <p:graphicFrame>
            <p:nvGraphicFramePr>
              <p:cNvPr id="2" name="차트 1"/>
              <p:cNvGraphicFramePr>
                <a:graphicFrameLocks/>
              </p:cNvGraphicFramePr>
              <p:nvPr>
                <p:extLst/>
              </p:nvPr>
            </p:nvGraphicFramePr>
            <p:xfrm>
              <a:off x="5032886" y="3321079"/>
              <a:ext cx="3600000" cy="306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sp>
            <p:nvSpPr>
              <p:cNvPr id="15" name="TextBox 14"/>
              <p:cNvSpPr txBox="1"/>
              <p:nvPr/>
            </p:nvSpPr>
            <p:spPr>
              <a:xfrm>
                <a:off x="6012160" y="6042525"/>
                <a:ext cx="22601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BM-MNC              </a:t>
                </a:r>
                <a:r>
                  <a:rPr lang="en-US" altLang="ko-KR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BMDM</a:t>
                </a:r>
                <a:endParaRPr lang="ko-KR" alt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9379" y="53060"/>
            <a:ext cx="6465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GFP expression in BM-MNC and BMDM</a:t>
            </a:r>
            <a:endParaRPr lang="en-US" altLang="ko-KR" sz="2800" b="1" spc="-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7211251" y="3214121"/>
            <a:ext cx="367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56117" y="292496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9700791" y="3214121"/>
            <a:ext cx="367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545657" y="292496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4581120" y="3214121"/>
            <a:ext cx="367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25986" y="292496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079994" y="3214121"/>
            <a:ext cx="367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24860" y="292496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Shift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of Macrophage Phenotype by Mesenchymal Stem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Cells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697272" y="6414199"/>
            <a:ext cx="3360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Cho,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Med 2013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8" y="739268"/>
            <a:ext cx="4932182" cy="161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72" y="739268"/>
            <a:ext cx="7293355" cy="536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5" name="그룹 94"/>
          <p:cNvGrpSpPr/>
          <p:nvPr/>
        </p:nvGrpSpPr>
        <p:grpSpPr>
          <a:xfrm>
            <a:off x="1012875" y="3369294"/>
            <a:ext cx="4081553" cy="2815777"/>
            <a:chOff x="-437332" y="3369294"/>
            <a:chExt cx="4081553" cy="281577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406" y="4979466"/>
              <a:ext cx="807803" cy="589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8" name="그룹 57"/>
            <p:cNvGrpSpPr/>
            <p:nvPr/>
          </p:nvGrpSpPr>
          <p:grpSpPr>
            <a:xfrm>
              <a:off x="1191034" y="3369294"/>
              <a:ext cx="845564" cy="743254"/>
              <a:chOff x="1191034" y="3369294"/>
              <a:chExt cx="845564" cy="743254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1034" y="3729158"/>
                <a:ext cx="845564" cy="383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290964" y="3369294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/>
                  <a:t>MSC</a:t>
                </a:r>
                <a:endParaRPr lang="ko-KR" altLang="en-US" b="1" dirty="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1712474" y="5600296"/>
              <a:ext cx="1931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7030A0"/>
                  </a:solidFill>
                </a:rPr>
                <a:t>Pro-Inflammatory</a:t>
              </a:r>
            </a:p>
            <a:p>
              <a:pPr algn="ctr"/>
              <a:r>
                <a:rPr lang="en-US" altLang="ko-KR" sz="1600" b="1" dirty="0" smtClean="0">
                  <a:solidFill>
                    <a:srgbClr val="7030A0"/>
                  </a:solidFill>
                </a:rPr>
                <a:t>Macrophage</a:t>
              </a:r>
              <a:endParaRPr lang="ko-KR" altLang="en-US" sz="1600" b="1" dirty="0">
                <a:solidFill>
                  <a:srgbClr val="7030A0"/>
                </a:solidFill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15" y="4931596"/>
              <a:ext cx="787971" cy="746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-437332" y="5600296"/>
              <a:ext cx="20033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0070C0"/>
                  </a:solidFill>
                </a:rPr>
                <a:t>Anti-Inflammatory</a:t>
              </a:r>
            </a:p>
            <a:p>
              <a:pPr algn="ctr"/>
              <a:r>
                <a:rPr lang="en-US" altLang="ko-KR" sz="1600" b="1" dirty="0" smtClean="0">
                  <a:solidFill>
                    <a:srgbClr val="0070C0"/>
                  </a:solidFill>
                </a:rPr>
                <a:t>Macrophage</a:t>
              </a:r>
              <a:endParaRPr lang="ko-KR" altLang="en-US" sz="16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61" name="직선 연결선 60"/>
            <p:cNvCxnSpPr/>
            <p:nvPr/>
          </p:nvCxnSpPr>
          <p:spPr>
            <a:xfrm flipH="1">
              <a:off x="1017915" y="4191857"/>
              <a:ext cx="486011" cy="708917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1811244" y="4181583"/>
              <a:ext cx="430100" cy="708917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2036598" y="4387921"/>
              <a:ext cx="3600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그룹 92"/>
            <p:cNvGrpSpPr/>
            <p:nvPr/>
          </p:nvGrpSpPr>
          <p:grpSpPr>
            <a:xfrm>
              <a:off x="827641" y="4222680"/>
              <a:ext cx="360000" cy="360452"/>
              <a:chOff x="1192681" y="1591638"/>
              <a:chExt cx="360000" cy="360452"/>
            </a:xfrm>
          </p:grpSpPr>
          <p:cxnSp>
            <p:nvCxnSpPr>
              <p:cNvPr id="100" name="직선 연결선 99"/>
              <p:cNvCxnSpPr/>
              <p:nvPr/>
            </p:nvCxnSpPr>
            <p:spPr>
              <a:xfrm flipV="1">
                <a:off x="1377915" y="1591638"/>
                <a:ext cx="0" cy="360452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연결선 100"/>
              <p:cNvCxnSpPr/>
              <p:nvPr/>
            </p:nvCxnSpPr>
            <p:spPr>
              <a:xfrm>
                <a:off x="1192681" y="1769295"/>
                <a:ext cx="360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직사각형 95"/>
          <p:cNvSpPr/>
          <p:nvPr/>
        </p:nvSpPr>
        <p:spPr>
          <a:xfrm>
            <a:off x="4911048" y="1401393"/>
            <a:ext cx="380144" cy="3698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274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2952" y="1793746"/>
            <a:ext cx="2476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-SP-</a:t>
            </a:r>
            <a:r>
              <a:rPr lang="en-US" altLang="ko-KR" sz="1600" b="1" dirty="0" err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GFP+oxLDL</a:t>
            </a:r>
            <a:endParaRPr lang="ko-KR" altLang="en-US" sz="16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2101" y="1793746"/>
            <a:ext cx="2500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-SP-</a:t>
            </a:r>
            <a:r>
              <a:rPr lang="en-US" altLang="ko-KR" sz="1600" b="1" dirty="0" err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APN+oxLDL</a:t>
            </a:r>
            <a:endParaRPr lang="ko-KR" altLang="en-US" sz="16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32" name="그룹 31"/>
          <p:cNvGrpSpPr>
            <a:grpSpLocks noChangeAspect="1"/>
          </p:cNvGrpSpPr>
          <p:nvPr/>
        </p:nvGrpSpPr>
        <p:grpSpPr>
          <a:xfrm>
            <a:off x="5242538" y="2208454"/>
            <a:ext cx="4034027" cy="2868641"/>
            <a:chOff x="4771092" y="1463384"/>
            <a:chExt cx="2277000" cy="1821600"/>
          </a:xfrm>
        </p:grpSpPr>
        <p:pic>
          <p:nvPicPr>
            <p:cNvPr id="2" name="Picture 2" descr="D:\강완석\실험실\실험 결과 (Raw data)\2013년\4월\4.9 Raw virus oxLDL\ox+apn1-200x-1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25000"/>
            </a:blip>
            <a:srcRect/>
            <a:stretch>
              <a:fillRect/>
            </a:stretch>
          </p:blipFill>
          <p:spPr bwMode="auto">
            <a:xfrm>
              <a:off x="4771092" y="1463384"/>
              <a:ext cx="2277000" cy="1821600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/>
          </p:spPr>
        </p:pic>
        <p:cxnSp>
          <p:nvCxnSpPr>
            <p:cNvPr id="8" name="직선 연결선 7"/>
            <p:cNvCxnSpPr/>
            <p:nvPr/>
          </p:nvCxnSpPr>
          <p:spPr>
            <a:xfrm>
              <a:off x="6597785" y="3216632"/>
              <a:ext cx="3888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/>
          <p:cNvGrpSpPr>
            <a:grpSpLocks noChangeAspect="1"/>
          </p:cNvGrpSpPr>
          <p:nvPr/>
        </p:nvGrpSpPr>
        <p:grpSpPr>
          <a:xfrm>
            <a:off x="791588" y="2208454"/>
            <a:ext cx="4034027" cy="2868641"/>
            <a:chOff x="2270762" y="1463384"/>
            <a:chExt cx="2277000" cy="1821600"/>
          </a:xfrm>
        </p:grpSpPr>
        <p:pic>
          <p:nvPicPr>
            <p:cNvPr id="3" name="Picture 3" descr="D:\강완석\실험실\실험 결과 (Raw data)\2013년\4월\4.9 Raw virus oxLDL\oxLDL2-200x-3.jpg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2270762" y="1463384"/>
              <a:ext cx="2277000" cy="1821600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/>
          </p:spPr>
        </p:pic>
        <p:cxnSp>
          <p:nvCxnSpPr>
            <p:cNvPr id="10" name="직선 연결선 9"/>
            <p:cNvCxnSpPr/>
            <p:nvPr/>
          </p:nvCxnSpPr>
          <p:spPr>
            <a:xfrm>
              <a:off x="4097455" y="3216632"/>
              <a:ext cx="3888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125961" y="3033018"/>
              <a:ext cx="356677" cy="175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prstClr val="black"/>
                  </a:solidFill>
                </a:rPr>
                <a:t>100</a:t>
              </a:r>
              <a:r>
                <a:rPr lang="el-GR" altLang="ko-KR" sz="1200" b="1" dirty="0" smtClean="0">
                  <a:solidFill>
                    <a:prstClr val="black"/>
                  </a:solidFill>
                  <a:cs typeface="Calibri"/>
                </a:rPr>
                <a:t>μ</a:t>
              </a:r>
              <a:r>
                <a:rPr lang="en-US" altLang="ko-KR" sz="1200" b="1" dirty="0" smtClean="0">
                  <a:solidFill>
                    <a:prstClr val="black"/>
                  </a:solidFill>
                  <a:cs typeface="Calibri"/>
                </a:rPr>
                <a:t>m</a:t>
              </a:r>
              <a:endParaRPr lang="ko-KR" altLang="en-US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380" y="53060"/>
            <a:ext cx="792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8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800" b="1" spc="-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-SP-APN </a:t>
            </a:r>
            <a:r>
              <a:rPr lang="en-US" altLang="ko-KR" sz="2800" b="1" spc="-18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Foam Cell Formation of RAW264.7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3891" y="4680307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prstClr val="black"/>
                </a:solidFill>
              </a:rPr>
              <a:t>100</a:t>
            </a:r>
            <a:r>
              <a:rPr lang="el-GR" altLang="ko-KR" sz="1200" b="1" dirty="0" smtClean="0">
                <a:solidFill>
                  <a:prstClr val="black"/>
                </a:solidFill>
                <a:cs typeface="Calibri"/>
              </a:rPr>
              <a:t>μ</a:t>
            </a:r>
            <a:r>
              <a:rPr lang="en-US" altLang="ko-KR" sz="1200" b="1" dirty="0" smtClean="0">
                <a:solidFill>
                  <a:prstClr val="black"/>
                </a:solidFill>
                <a:cs typeface="Calibri"/>
              </a:rPr>
              <a:t>m</a:t>
            </a:r>
            <a:endParaRPr lang="ko-KR" altLang="en-US" sz="1200" b="1" dirty="0">
              <a:solidFill>
                <a:prstClr val="black"/>
              </a:solidFill>
            </a:endParaRPr>
          </a:p>
        </p:txBody>
      </p:sp>
      <p:sp>
        <p:nvSpPr>
          <p:cNvPr id="19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4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561"/>
          <p:cNvSpPr>
            <a:spLocks noChangeArrowheads="1"/>
          </p:cNvSpPr>
          <p:nvPr/>
        </p:nvSpPr>
        <p:spPr bwMode="auto">
          <a:xfrm>
            <a:off x="0" y="0"/>
            <a:ext cx="10287000" cy="1076325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graphicFrame>
        <p:nvGraphicFramePr>
          <p:cNvPr id="2" name="차트 1"/>
          <p:cNvGraphicFramePr/>
          <p:nvPr>
            <p:extLst/>
          </p:nvPr>
        </p:nvGraphicFramePr>
        <p:xfrm>
          <a:off x="606997" y="2204864"/>
          <a:ext cx="44550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차트 2"/>
          <p:cNvGraphicFramePr>
            <a:graphicFrameLocks/>
          </p:cNvGraphicFramePr>
          <p:nvPr>
            <p:extLst/>
          </p:nvPr>
        </p:nvGraphicFramePr>
        <p:xfrm>
          <a:off x="5937307" y="2204864"/>
          <a:ext cx="31185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직사각형 3"/>
          <p:cNvSpPr/>
          <p:nvPr/>
        </p:nvSpPr>
        <p:spPr>
          <a:xfrm>
            <a:off x="5884064" y="1628800"/>
            <a:ext cx="2906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000" b="1" dirty="0" err="1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Adiponectin</a:t>
            </a:r>
            <a:r>
              <a:rPr lang="en-US" altLang="ko-KR" sz="2000" b="1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 (</a:t>
            </a:r>
            <a:r>
              <a:rPr lang="en-US" altLang="ko-KR" sz="2000" b="1" dirty="0" err="1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ng</a:t>
            </a:r>
            <a:r>
              <a:rPr lang="en-US" altLang="ko-KR" sz="2000" b="1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/ml)</a:t>
            </a:r>
            <a:endParaRPr lang="ko-KR" altLang="ko-KR" sz="2000" b="1" dirty="0">
              <a:solidFill>
                <a:sysClr val="windowText" lastClr="0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42337" y="1628800"/>
            <a:ext cx="4302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altLang="ko-KR" sz="20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Relative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Absorbance </a:t>
            </a:r>
            <a:r>
              <a:rPr lang="en-US" altLang="ko-KR" sz="20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(518nm)</a:t>
            </a:r>
            <a:endParaRPr lang="ko-KR" altLang="ko-KR" sz="20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702" y="5230077"/>
            <a:ext cx="369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err="1" smtClean="0">
                <a:solidFill>
                  <a:prstClr val="black"/>
                </a:solidFill>
              </a:rPr>
              <a:t>oxLDL</a:t>
            </a:r>
            <a:r>
              <a:rPr lang="en-US" altLang="ko-KR" sz="1600" b="1" smtClean="0">
                <a:solidFill>
                  <a:prstClr val="black"/>
                </a:solidFill>
              </a:rPr>
              <a:t>       </a:t>
            </a:r>
            <a:r>
              <a:rPr lang="en-US" altLang="ko-KR" sz="2400" b="1" smtClean="0">
                <a:solidFill>
                  <a:prstClr val="black"/>
                </a:solidFill>
              </a:rPr>
              <a:t>-                +              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+</a:t>
            </a:r>
            <a:endParaRPr lang="ko-KR" altLang="en-US" sz="24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85" y="54263"/>
            <a:ext cx="10277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-SP-APN on Foam Cell Formation and </a:t>
            </a:r>
            <a:r>
              <a:rPr lang="en-US" altLang="ko-KR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Adiponectin</a:t>
            </a:r>
            <a:r>
              <a:rPr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Levels</a:t>
            </a:r>
            <a:endParaRPr lang="en-US" altLang="ko-K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4317" y="5255121"/>
            <a:ext cx="2564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</a:rPr>
              <a:t>oxLDL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          </a:t>
            </a:r>
            <a:r>
              <a:rPr lang="en-US" altLang="ko-KR" sz="2400" b="1" smtClean="0">
                <a:solidFill>
                  <a:prstClr val="black"/>
                </a:solidFill>
              </a:rPr>
              <a:t>+             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+</a:t>
            </a:r>
            <a:endParaRPr lang="ko-KR" altLang="en-US" sz="2400" b="1" dirty="0">
              <a:solidFill>
                <a:prstClr val="black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3301378" y="6154324"/>
            <a:ext cx="4620842" cy="338554"/>
            <a:chOff x="3316828" y="5424813"/>
            <a:chExt cx="4107415" cy="338554"/>
          </a:xfrm>
        </p:grpSpPr>
        <p:grpSp>
          <p:nvGrpSpPr>
            <p:cNvPr id="26" name="그룹 25"/>
            <p:cNvGrpSpPr/>
            <p:nvPr/>
          </p:nvGrpSpPr>
          <p:grpSpPr>
            <a:xfrm>
              <a:off x="5907824" y="5424813"/>
              <a:ext cx="1516419" cy="338554"/>
              <a:chOff x="3590508" y="6209357"/>
              <a:chExt cx="1516419" cy="338554"/>
            </a:xfrm>
          </p:grpSpPr>
          <p:sp>
            <p:nvSpPr>
              <p:cNvPr id="33" name="직사각형 32"/>
              <p:cNvSpPr/>
              <p:nvPr/>
            </p:nvSpPr>
            <p:spPr>
              <a:xfrm>
                <a:off x="3590508" y="6247963"/>
                <a:ext cx="252000" cy="252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18539" y="6209357"/>
                <a:ext cx="12883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Lenti</a:t>
                </a:r>
                <a:r>
                  <a:rPr lang="en-US" altLang="ko-KR" sz="1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-SP-APN</a:t>
                </a:r>
                <a:endParaRPr lang="ko-KR" alt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3316828" y="5424813"/>
              <a:ext cx="993323" cy="338554"/>
              <a:chOff x="3417036" y="5424813"/>
              <a:chExt cx="993323" cy="338554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641088" y="5424813"/>
                <a:ext cx="769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</a:t>
                </a:r>
                <a:endParaRPr lang="ko-KR" alt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3417036" y="5459697"/>
                <a:ext cx="25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4540833" y="5424813"/>
              <a:ext cx="1237512" cy="338554"/>
              <a:chOff x="3531924" y="5811979"/>
              <a:chExt cx="1237512" cy="338554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3531924" y="5847417"/>
                <a:ext cx="252000" cy="252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54628" y="5811979"/>
                <a:ext cx="10148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Lenti</a:t>
                </a:r>
                <a:r>
                  <a:rPr lang="en-US" altLang="ko-KR" sz="16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-APN</a:t>
                </a:r>
                <a:endParaRPr lang="ko-KR" alt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906" y="6381082"/>
            <a:ext cx="1802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*P&lt;0.05</a:t>
            </a:r>
            <a:r>
              <a:rPr lang="en-US" altLang="ko-KR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*P&lt;0.01</a:t>
            </a:r>
            <a:r>
              <a:rPr lang="en-US" altLang="ko-KR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*P&lt;0.001</a:t>
            </a:r>
            <a:endParaRPr lang="ko-KR" alt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grpSp>
        <p:nvGrpSpPr>
          <p:cNvPr id="2" name="그룹 1"/>
          <p:cNvGrpSpPr>
            <a:grpSpLocks noChangeAspect="1"/>
          </p:cNvGrpSpPr>
          <p:nvPr/>
        </p:nvGrpSpPr>
        <p:grpSpPr>
          <a:xfrm>
            <a:off x="2883076" y="1130522"/>
            <a:ext cx="7371088" cy="2435202"/>
            <a:chOff x="179512" y="1700808"/>
            <a:chExt cx="8029330" cy="2984246"/>
          </a:xfrm>
        </p:grpSpPr>
        <p:pic>
          <p:nvPicPr>
            <p:cNvPr id="3" name="Picture 3" descr="C:\Users\Wanseok Kang\Desktop\2013.10.18 left STO 사진\20131018_11524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3" t="18812" r="20929" b="37083"/>
            <a:stretch/>
          </p:blipFill>
          <p:spPr bwMode="auto">
            <a:xfrm>
              <a:off x="179512" y="1700808"/>
              <a:ext cx="3978994" cy="29834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C:\Users\Wanseok Kang\Desktop\2013.10.18 left STO 사진\20131018_1156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845" y="1700808"/>
              <a:ext cx="3978997" cy="298424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직선 화살표 연결선 4"/>
            <p:cNvCxnSpPr/>
            <p:nvPr/>
          </p:nvCxnSpPr>
          <p:spPr>
            <a:xfrm flipH="1" flipV="1">
              <a:off x="2769521" y="3041007"/>
              <a:ext cx="288032" cy="216024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화살표 연결선 5"/>
            <p:cNvCxnSpPr/>
            <p:nvPr/>
          </p:nvCxnSpPr>
          <p:spPr>
            <a:xfrm flipH="1" flipV="1">
              <a:off x="6828548" y="2904572"/>
              <a:ext cx="288032" cy="216024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1" y="1228167"/>
            <a:ext cx="2827770" cy="2375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85" y="57277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Atherosclerosis Model (Subtotal Occlusion)</a:t>
            </a:r>
            <a:endParaRPr lang="en-US" altLang="ko-K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그룹 18"/>
          <p:cNvGrpSpPr>
            <a:grpSpLocks noChangeAspect="1"/>
          </p:cNvGrpSpPr>
          <p:nvPr/>
        </p:nvGrpSpPr>
        <p:grpSpPr>
          <a:xfrm>
            <a:off x="1276006" y="3800455"/>
            <a:ext cx="6626169" cy="2535651"/>
            <a:chOff x="2125663" y="3247089"/>
            <a:chExt cx="6912768" cy="297599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663" y="3249470"/>
              <a:ext cx="6912768" cy="2973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직사각형 15"/>
            <p:cNvSpPr/>
            <p:nvPr/>
          </p:nvSpPr>
          <p:spPr>
            <a:xfrm>
              <a:off x="2184980" y="3247089"/>
              <a:ext cx="576064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5317109" y="6301384"/>
            <a:ext cx="5827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J </a:t>
            </a:r>
            <a:r>
              <a:rPr lang="en-US" altLang="ko-KR" sz="1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altLang="ko-KR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Heart </a:t>
            </a:r>
            <a:r>
              <a:rPr lang="en-US" altLang="ko-KR" sz="1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ko-KR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Physiol.</a:t>
            </a: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2009;297:H1535-43 </a:t>
            </a:r>
            <a:endParaRPr lang="ko-KR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74060" y="1413176"/>
            <a:ext cx="7684125" cy="3600000"/>
            <a:chOff x="6306" y="531341"/>
            <a:chExt cx="6830333" cy="3600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" y="531341"/>
              <a:ext cx="1199081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51" y="531341"/>
              <a:ext cx="1198714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9"/>
            <a:stretch/>
          </p:blipFill>
          <p:spPr bwMode="auto">
            <a:xfrm>
              <a:off x="2290958" y="531341"/>
              <a:ext cx="1207513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8303" y="531341"/>
              <a:ext cx="1200184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759" y="531341"/>
              <a:ext cx="1199081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924" y="531341"/>
              <a:ext cx="1198715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직선 연결선 8"/>
          <p:cNvCxnSpPr/>
          <p:nvPr/>
        </p:nvCxnSpPr>
        <p:spPr>
          <a:xfrm>
            <a:off x="1349202" y="1322451"/>
            <a:ext cx="22275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3933796" y="1322451"/>
            <a:ext cx="22275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407033" y="1322451"/>
            <a:ext cx="22275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49343" y="965151"/>
            <a:ext cx="636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-GFP                               </a:t>
            </a:r>
            <a:r>
              <a:rPr lang="en-US" altLang="ko-KR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-APN                            </a:t>
            </a:r>
            <a:r>
              <a:rPr lang="en-US" altLang="ko-KR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-SP-APN</a:t>
            </a:r>
            <a:endParaRPr lang="ko-KR" alt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8299339" y="4953272"/>
            <a:ext cx="3847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71840" y="4673806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el-GR" altLang="ko-KR" sz="11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ko-KR" sz="11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ko-KR" altLang="en-US" sz="11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358044" y="1497872"/>
            <a:ext cx="2472093" cy="349788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85" y="62585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-SP-APN on Atherosclerosis Model</a:t>
            </a:r>
          </a:p>
        </p:txBody>
      </p:sp>
      <p:sp>
        <p:nvSpPr>
          <p:cNvPr id="23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2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24414" y="1074222"/>
            <a:ext cx="1670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Right Carotid</a:t>
            </a:r>
            <a:endParaRPr lang="ko-KR" altLang="en-US" sz="1600" b="1" dirty="0">
              <a:solidFill>
                <a:prstClr val="black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588024" y="1620286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-GFP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912335" y="1592624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-APN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33742" y="1592624"/>
            <a:ext cx="151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-SP-APN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227994" y="4565129"/>
            <a:ext cx="1170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Oil red O</a:t>
            </a:r>
            <a:endParaRPr lang="ko-KR" altLang="en-US" sz="16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 rot="16200000">
            <a:off x="-31823" y="2177601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H&amp;E</a:t>
            </a:r>
            <a:endParaRPr lang="ko-KR" altLang="en-US" sz="16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934826" y="1980497"/>
            <a:ext cx="2401488" cy="2016708"/>
            <a:chOff x="3563646" y="1763758"/>
            <a:chExt cx="2134656" cy="2016708"/>
          </a:xfrm>
        </p:grpSpPr>
        <p:grpSp>
          <p:nvGrpSpPr>
            <p:cNvPr id="69" name="그룹 68"/>
            <p:cNvGrpSpPr/>
            <p:nvPr/>
          </p:nvGrpSpPr>
          <p:grpSpPr>
            <a:xfrm>
              <a:off x="3593596" y="1788990"/>
              <a:ext cx="2104706" cy="1912021"/>
              <a:chOff x="3194050" y="1391568"/>
              <a:chExt cx="1803400" cy="1638300"/>
            </a:xfrm>
          </p:grpSpPr>
          <p:pic>
            <p:nvPicPr>
              <p:cNvPr id="103" name="Picture 8" descr="D:\강완석\실험실\실험 결과 (Raw data)\2013년\11월\11.11 aSTO-H&amp;E,Oil red O\H&amp;E\K81-100x-2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9" t="5957" r="14503" b="10059"/>
              <a:stretch/>
            </p:blipFill>
            <p:spPr bwMode="auto">
              <a:xfrm>
                <a:off x="3194050" y="1391568"/>
                <a:ext cx="1803400" cy="1638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4" name="그룹 103"/>
              <p:cNvGrpSpPr/>
              <p:nvPr/>
            </p:nvGrpSpPr>
            <p:grpSpPr>
              <a:xfrm>
                <a:off x="4378454" y="2727330"/>
                <a:ext cx="456247" cy="249932"/>
                <a:chOff x="3233003" y="5457036"/>
                <a:chExt cx="456247" cy="249932"/>
              </a:xfrm>
            </p:grpSpPr>
            <p:cxnSp>
              <p:nvCxnSpPr>
                <p:cNvPr id="105" name="직선 연결선 104"/>
                <p:cNvCxnSpPr/>
                <p:nvPr/>
              </p:nvCxnSpPr>
              <p:spPr>
                <a:xfrm>
                  <a:off x="3480450" y="570696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TextBox 105"/>
                <p:cNvSpPr txBox="1"/>
                <p:nvPr/>
              </p:nvSpPr>
              <p:spPr>
                <a:xfrm>
                  <a:off x="3233003" y="5457036"/>
                  <a:ext cx="423899" cy="2109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5" name="직사각형 74"/>
            <p:cNvSpPr/>
            <p:nvPr/>
          </p:nvSpPr>
          <p:spPr>
            <a:xfrm>
              <a:off x="3563646" y="1763758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262113" y="1978662"/>
            <a:ext cx="2268797" cy="2045495"/>
            <a:chOff x="6609623" y="2824591"/>
            <a:chExt cx="2016708" cy="2045495"/>
          </a:xfrm>
        </p:grpSpPr>
        <p:grpSp>
          <p:nvGrpSpPr>
            <p:cNvPr id="71" name="그룹 70"/>
            <p:cNvGrpSpPr/>
            <p:nvPr/>
          </p:nvGrpSpPr>
          <p:grpSpPr>
            <a:xfrm>
              <a:off x="6633069" y="2824668"/>
              <a:ext cx="1910661" cy="2045418"/>
              <a:chOff x="5281428" y="1340768"/>
              <a:chExt cx="1637134" cy="1752600"/>
            </a:xfrm>
          </p:grpSpPr>
          <p:pic>
            <p:nvPicPr>
              <p:cNvPr id="95" name="Picture 10" descr="D:\강완석\실험실\실험 결과 (Raw data)\2013년\11월\11.11 aSTO-H&amp;E,Oil red O\H&amp;E\K84-100x-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37" t="7044" r="7961" b="3112"/>
              <a:stretch/>
            </p:blipFill>
            <p:spPr bwMode="auto">
              <a:xfrm>
                <a:off x="5281428" y="1340768"/>
                <a:ext cx="1609418" cy="175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6" name="그룹 95"/>
              <p:cNvGrpSpPr/>
              <p:nvPr/>
            </p:nvGrpSpPr>
            <p:grpSpPr>
              <a:xfrm>
                <a:off x="6473745" y="2693040"/>
                <a:ext cx="444817" cy="238502"/>
                <a:chOff x="3267293" y="5422746"/>
                <a:chExt cx="444817" cy="238502"/>
              </a:xfrm>
            </p:grpSpPr>
            <p:cxnSp>
              <p:nvCxnSpPr>
                <p:cNvPr id="97" name="직선 연결선 96"/>
                <p:cNvCxnSpPr/>
                <p:nvPr/>
              </p:nvCxnSpPr>
              <p:spPr>
                <a:xfrm>
                  <a:off x="3503310" y="566124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97"/>
                <p:cNvSpPr txBox="1"/>
                <p:nvPr/>
              </p:nvSpPr>
              <p:spPr>
                <a:xfrm>
                  <a:off x="3267293" y="5422746"/>
                  <a:ext cx="423899" cy="2109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6" name="직사각형 75"/>
            <p:cNvSpPr/>
            <p:nvPr/>
          </p:nvSpPr>
          <p:spPr>
            <a:xfrm>
              <a:off x="6609623" y="2824591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7588082" y="1981075"/>
            <a:ext cx="2268797" cy="2016708"/>
            <a:chOff x="8603818" y="4125507"/>
            <a:chExt cx="2016708" cy="2016708"/>
          </a:xfrm>
        </p:grpSpPr>
        <p:grpSp>
          <p:nvGrpSpPr>
            <p:cNvPr id="73" name="그룹 72"/>
            <p:cNvGrpSpPr/>
            <p:nvPr/>
          </p:nvGrpSpPr>
          <p:grpSpPr>
            <a:xfrm>
              <a:off x="8862098" y="4312000"/>
              <a:ext cx="1700037" cy="1714155"/>
              <a:chOff x="7394685" y="1443209"/>
              <a:chExt cx="1456663" cy="1468760"/>
            </a:xfrm>
          </p:grpSpPr>
          <p:pic>
            <p:nvPicPr>
              <p:cNvPr id="87" name="Picture 11" descr="D:\강완석\실험실\실험 결과 (Raw data)\2013년\11월\11.11 aSTO-H&amp;E,Oil red O\H&amp;E\K87-100x-2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6" r="37339" b="24707"/>
              <a:stretch/>
            </p:blipFill>
            <p:spPr bwMode="auto">
              <a:xfrm>
                <a:off x="7394685" y="1443209"/>
                <a:ext cx="1411226" cy="1468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8" name="그룹 87"/>
              <p:cNvGrpSpPr/>
              <p:nvPr/>
            </p:nvGrpSpPr>
            <p:grpSpPr>
              <a:xfrm>
                <a:off x="8395101" y="2635890"/>
                <a:ext cx="456247" cy="261362"/>
                <a:chOff x="3244433" y="5365596"/>
                <a:chExt cx="456247" cy="261362"/>
              </a:xfrm>
            </p:grpSpPr>
            <p:cxnSp>
              <p:nvCxnSpPr>
                <p:cNvPr id="89" name="직선 연결선 88"/>
                <p:cNvCxnSpPr/>
                <p:nvPr/>
              </p:nvCxnSpPr>
              <p:spPr>
                <a:xfrm>
                  <a:off x="3491880" y="562695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/>
                <p:cNvSpPr txBox="1"/>
                <p:nvPr/>
              </p:nvSpPr>
              <p:spPr>
                <a:xfrm>
                  <a:off x="3244433" y="5365596"/>
                  <a:ext cx="423899" cy="2109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7" name="직사각형 76"/>
            <p:cNvSpPr/>
            <p:nvPr/>
          </p:nvSpPr>
          <p:spPr>
            <a:xfrm>
              <a:off x="8603818" y="4125507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06998" y="1980497"/>
            <a:ext cx="2268797" cy="2016708"/>
            <a:chOff x="1982615" y="1056190"/>
            <a:chExt cx="2016708" cy="2016708"/>
          </a:xfrm>
        </p:grpSpPr>
        <p:grpSp>
          <p:nvGrpSpPr>
            <p:cNvPr id="68" name="그룹 67"/>
            <p:cNvGrpSpPr/>
            <p:nvPr/>
          </p:nvGrpSpPr>
          <p:grpSpPr>
            <a:xfrm>
              <a:off x="2309175" y="1535013"/>
              <a:ext cx="1638549" cy="1430311"/>
              <a:chOff x="1354803" y="1739548"/>
              <a:chExt cx="1403978" cy="1225550"/>
            </a:xfrm>
          </p:grpSpPr>
          <p:pic>
            <p:nvPicPr>
              <p:cNvPr id="107" name="Picture 7" descr="D:\강완석\실험실\실험 결과 (Raw data)\2013년\11월\11.11 aSTO-H&amp;E,Oil red O\H&amp;E\K80-100x-1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96" t="21042" r="22898" b="16133"/>
              <a:stretch/>
            </p:blipFill>
            <p:spPr bwMode="auto">
              <a:xfrm>
                <a:off x="1354803" y="1739548"/>
                <a:ext cx="1336382" cy="1225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8" name="그룹 107"/>
              <p:cNvGrpSpPr/>
              <p:nvPr/>
            </p:nvGrpSpPr>
            <p:grpSpPr>
              <a:xfrm>
                <a:off x="2291104" y="2670180"/>
                <a:ext cx="467677" cy="261362"/>
                <a:chOff x="3404453" y="5399886"/>
                <a:chExt cx="467677" cy="261362"/>
              </a:xfrm>
            </p:grpSpPr>
            <p:cxnSp>
              <p:nvCxnSpPr>
                <p:cNvPr id="109" name="직선 연결선 108"/>
                <p:cNvCxnSpPr/>
                <p:nvPr/>
              </p:nvCxnSpPr>
              <p:spPr>
                <a:xfrm>
                  <a:off x="3663330" y="566124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TextBox 109"/>
                <p:cNvSpPr txBox="1"/>
                <p:nvPr/>
              </p:nvSpPr>
              <p:spPr>
                <a:xfrm>
                  <a:off x="3404453" y="5399886"/>
                  <a:ext cx="423899" cy="2109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8" name="직사각형 77"/>
            <p:cNvSpPr/>
            <p:nvPr/>
          </p:nvSpPr>
          <p:spPr>
            <a:xfrm>
              <a:off x="1982615" y="1056190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2914045" y="4177406"/>
            <a:ext cx="2515578" cy="2122678"/>
            <a:chOff x="4090314" y="3225528"/>
            <a:chExt cx="2236069" cy="2122678"/>
          </a:xfrm>
        </p:grpSpPr>
        <p:grpSp>
          <p:nvGrpSpPr>
            <p:cNvPr id="70" name="그룹 69"/>
            <p:cNvGrpSpPr/>
            <p:nvPr/>
          </p:nvGrpSpPr>
          <p:grpSpPr>
            <a:xfrm>
              <a:off x="4100799" y="3246314"/>
              <a:ext cx="2225584" cy="2101892"/>
              <a:chOff x="3797784" y="3396076"/>
              <a:chExt cx="1906973" cy="1800989"/>
            </a:xfrm>
          </p:grpSpPr>
          <p:pic>
            <p:nvPicPr>
              <p:cNvPr id="99" name="Picture 9" descr="D:\강완석\실험실\실험 결과 (Raw data)\2013년\11월\11.11 aSTO-H&amp;E,Oil red O\Oil red O\K81-100x-2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0" t="7676" r="16534"/>
              <a:stretch/>
            </p:blipFill>
            <p:spPr bwMode="auto">
              <a:xfrm>
                <a:off x="3797784" y="3396076"/>
                <a:ext cx="1906973" cy="1800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0" name="그룹 99"/>
              <p:cNvGrpSpPr/>
              <p:nvPr/>
            </p:nvGrpSpPr>
            <p:grpSpPr>
              <a:xfrm>
                <a:off x="4976779" y="4744614"/>
                <a:ext cx="480631" cy="249932"/>
                <a:chOff x="3072983" y="5491326"/>
                <a:chExt cx="480631" cy="249932"/>
              </a:xfrm>
            </p:grpSpPr>
            <p:cxnSp>
              <p:nvCxnSpPr>
                <p:cNvPr id="101" name="직선 연결선 100"/>
                <p:cNvCxnSpPr/>
                <p:nvPr/>
              </p:nvCxnSpPr>
              <p:spPr>
                <a:xfrm>
                  <a:off x="3344814" y="574125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TextBox 101"/>
                <p:cNvSpPr txBox="1"/>
                <p:nvPr/>
              </p:nvSpPr>
              <p:spPr>
                <a:xfrm>
                  <a:off x="3072983" y="5491326"/>
                  <a:ext cx="423899" cy="2109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9" name="직사각형 78"/>
            <p:cNvSpPr/>
            <p:nvPr/>
          </p:nvSpPr>
          <p:spPr>
            <a:xfrm>
              <a:off x="4090314" y="3225528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233376" y="4172622"/>
            <a:ext cx="2268797" cy="2073484"/>
            <a:chOff x="8708400" y="2824668"/>
            <a:chExt cx="2016708" cy="2073484"/>
          </a:xfrm>
        </p:grpSpPr>
        <p:grpSp>
          <p:nvGrpSpPr>
            <p:cNvPr id="72" name="그룹 71"/>
            <p:cNvGrpSpPr/>
            <p:nvPr/>
          </p:nvGrpSpPr>
          <p:grpSpPr>
            <a:xfrm>
              <a:off x="8732013" y="2824668"/>
              <a:ext cx="1985823" cy="2073484"/>
              <a:chOff x="4649305" y="1455420"/>
              <a:chExt cx="1701536" cy="1776648"/>
            </a:xfrm>
          </p:grpSpPr>
          <p:pic>
            <p:nvPicPr>
              <p:cNvPr id="91" name="Picture 3" descr="D:\강완석\실험실\실험 결과 (Raw data)\2013년\11월\11.11 aSTO-H&amp;E,Oil red O\Oil red O\K84-100x-2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13" t="8240" r="12407" b="683"/>
              <a:stretch/>
            </p:blipFill>
            <p:spPr bwMode="auto">
              <a:xfrm>
                <a:off x="4649305" y="1455420"/>
                <a:ext cx="1701536" cy="1776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2" name="그룹 91"/>
              <p:cNvGrpSpPr/>
              <p:nvPr/>
            </p:nvGrpSpPr>
            <p:grpSpPr>
              <a:xfrm>
                <a:off x="5798239" y="2815600"/>
                <a:ext cx="479107" cy="261362"/>
                <a:chOff x="3095843" y="5479896"/>
                <a:chExt cx="479107" cy="261362"/>
              </a:xfrm>
            </p:grpSpPr>
            <p:cxnSp>
              <p:nvCxnSpPr>
                <p:cNvPr id="93" name="직선 연결선 92"/>
                <p:cNvCxnSpPr/>
                <p:nvPr/>
              </p:nvCxnSpPr>
              <p:spPr>
                <a:xfrm>
                  <a:off x="3366150" y="574125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3095843" y="5479896"/>
                  <a:ext cx="423899" cy="2109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0" name="직사각형 79"/>
            <p:cNvSpPr/>
            <p:nvPr/>
          </p:nvSpPr>
          <p:spPr>
            <a:xfrm>
              <a:off x="8708400" y="2829038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7552991" y="4174808"/>
            <a:ext cx="2268797" cy="2016708"/>
            <a:chOff x="7786589" y="4377531"/>
            <a:chExt cx="2016708" cy="2016708"/>
          </a:xfrm>
        </p:grpSpPr>
        <p:grpSp>
          <p:nvGrpSpPr>
            <p:cNvPr id="74" name="그룹 73"/>
            <p:cNvGrpSpPr/>
            <p:nvPr/>
          </p:nvGrpSpPr>
          <p:grpSpPr>
            <a:xfrm>
              <a:off x="7953624" y="4463905"/>
              <a:ext cx="1767830" cy="1838659"/>
              <a:chOff x="7208764" y="1403185"/>
              <a:chExt cx="1514751" cy="1575440"/>
            </a:xfrm>
          </p:grpSpPr>
          <p:pic>
            <p:nvPicPr>
              <p:cNvPr id="83" name="Picture 4" descr="D:\강완석\실험실\실험 결과 (Raw data)\2013년\11월\11.11 aSTO-H&amp;E,Oil red O\Oil red O\K87-100x-3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63" t="8924" r="15229" b="10315"/>
              <a:stretch/>
            </p:blipFill>
            <p:spPr bwMode="auto">
              <a:xfrm>
                <a:off x="7208764" y="1403185"/>
                <a:ext cx="1480323" cy="1575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4" name="그룹 83"/>
              <p:cNvGrpSpPr/>
              <p:nvPr/>
            </p:nvGrpSpPr>
            <p:grpSpPr>
              <a:xfrm>
                <a:off x="8267268" y="2674630"/>
                <a:ext cx="456247" cy="249932"/>
                <a:chOff x="3267293" y="5377026"/>
                <a:chExt cx="456247" cy="249932"/>
              </a:xfrm>
            </p:grpSpPr>
            <p:cxnSp>
              <p:nvCxnSpPr>
                <p:cNvPr id="85" name="직선 연결선 84"/>
                <p:cNvCxnSpPr/>
                <p:nvPr/>
              </p:nvCxnSpPr>
              <p:spPr>
                <a:xfrm>
                  <a:off x="3514740" y="562695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TextBox 85"/>
                <p:cNvSpPr txBox="1"/>
                <p:nvPr/>
              </p:nvSpPr>
              <p:spPr>
                <a:xfrm>
                  <a:off x="3267293" y="5377026"/>
                  <a:ext cx="423899" cy="2109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1" name="직사각형 80"/>
            <p:cNvSpPr/>
            <p:nvPr/>
          </p:nvSpPr>
          <p:spPr>
            <a:xfrm>
              <a:off x="7786589" y="4377531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86217" y="4178272"/>
            <a:ext cx="2268797" cy="2016708"/>
            <a:chOff x="4081393" y="1060637"/>
            <a:chExt cx="2016708" cy="2016708"/>
          </a:xfrm>
        </p:grpSpPr>
        <p:grpSp>
          <p:nvGrpSpPr>
            <p:cNvPr id="67" name="그룹 66"/>
            <p:cNvGrpSpPr/>
            <p:nvPr/>
          </p:nvGrpSpPr>
          <p:grpSpPr>
            <a:xfrm>
              <a:off x="4409411" y="1441636"/>
              <a:ext cx="1627441" cy="1582976"/>
              <a:chOff x="1335153" y="3662696"/>
              <a:chExt cx="1394460" cy="1356360"/>
            </a:xfrm>
          </p:grpSpPr>
          <p:pic>
            <p:nvPicPr>
              <p:cNvPr id="111" name="Picture 5" descr="D:\강완석\실험실\실험 결과 (Raw data)\2013년\11월\11.11 aSTO-H&amp;E,Oil red O\Oil red O\K80-100x-3.jp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25" t="15467" r="17188" b="15002"/>
              <a:stretch/>
            </p:blipFill>
            <p:spPr bwMode="auto">
              <a:xfrm>
                <a:off x="1335153" y="3662696"/>
                <a:ext cx="1394460" cy="1356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2" name="그룹 111"/>
              <p:cNvGrpSpPr/>
              <p:nvPr/>
            </p:nvGrpSpPr>
            <p:grpSpPr>
              <a:xfrm>
                <a:off x="2279675" y="4695216"/>
                <a:ext cx="445800" cy="249932"/>
                <a:chOff x="3393023" y="5411316"/>
                <a:chExt cx="445800" cy="249932"/>
              </a:xfrm>
            </p:grpSpPr>
            <p:cxnSp>
              <p:nvCxnSpPr>
                <p:cNvPr id="113" name="직선 연결선 112"/>
                <p:cNvCxnSpPr/>
                <p:nvPr/>
              </p:nvCxnSpPr>
              <p:spPr>
                <a:xfrm>
                  <a:off x="3630023" y="5661248"/>
                  <a:ext cx="2088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TextBox 113"/>
                <p:cNvSpPr txBox="1"/>
                <p:nvPr/>
              </p:nvSpPr>
              <p:spPr>
                <a:xfrm>
                  <a:off x="3393023" y="5411316"/>
                  <a:ext cx="423899" cy="2109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r>
                    <a:rPr lang="el-GR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μ</a:t>
                  </a:r>
                  <a:r>
                    <a:rPr lang="en-US" altLang="ko-KR" sz="1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ko-KR" altLang="en-US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2" name="직사각형 81"/>
            <p:cNvSpPr/>
            <p:nvPr/>
          </p:nvSpPr>
          <p:spPr>
            <a:xfrm>
              <a:off x="4081393" y="1060637"/>
              <a:ext cx="2016708" cy="201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5657753" y="1074222"/>
            <a:ext cx="1521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Left Carotid</a:t>
            </a:r>
            <a:endParaRPr lang="ko-KR" altLang="en-US" sz="1600" b="1" dirty="0">
              <a:solidFill>
                <a:prstClr val="black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2968519" y="1412776"/>
            <a:ext cx="69097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9385" y="53060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-SP-APN on </a:t>
            </a:r>
            <a:r>
              <a:rPr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Left Carotid Artery</a:t>
            </a:r>
            <a:endParaRPr lang="en-US" altLang="ko-K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395669" y="1656562"/>
            <a:ext cx="5515792" cy="3962400"/>
            <a:chOff x="2516777" y="1358537"/>
            <a:chExt cx="4902926" cy="3962400"/>
          </a:xfrm>
        </p:grpSpPr>
        <p:sp>
          <p:nvSpPr>
            <p:cNvPr id="3" name="직사각형 2"/>
            <p:cNvSpPr/>
            <p:nvPr/>
          </p:nvSpPr>
          <p:spPr>
            <a:xfrm>
              <a:off x="2516777" y="1358537"/>
              <a:ext cx="4902926" cy="3962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2608734" y="1429042"/>
              <a:ext cx="4580050" cy="3818510"/>
              <a:chOff x="2608734" y="1429042"/>
              <a:chExt cx="4580050" cy="3818510"/>
            </a:xfrm>
          </p:grpSpPr>
          <p:graphicFrame>
            <p:nvGraphicFramePr>
              <p:cNvPr id="5" name="차트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029020284"/>
                  </p:ext>
                </p:extLst>
              </p:nvPr>
            </p:nvGraphicFramePr>
            <p:xfrm>
              <a:off x="2608734" y="2047875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6" name="그룹 5"/>
              <p:cNvGrpSpPr/>
              <p:nvPr/>
            </p:nvGrpSpPr>
            <p:grpSpPr>
              <a:xfrm>
                <a:off x="2950734" y="4908998"/>
                <a:ext cx="4238050" cy="338554"/>
                <a:chOff x="3186193" y="5424813"/>
                <a:chExt cx="4238050" cy="338554"/>
              </a:xfrm>
            </p:grpSpPr>
            <p:grpSp>
              <p:nvGrpSpPr>
                <p:cNvPr id="8" name="그룹 7"/>
                <p:cNvGrpSpPr/>
                <p:nvPr/>
              </p:nvGrpSpPr>
              <p:grpSpPr>
                <a:xfrm>
                  <a:off x="5907824" y="5424813"/>
                  <a:ext cx="1516419" cy="338554"/>
                  <a:chOff x="3590508" y="6209357"/>
                  <a:chExt cx="1516419" cy="338554"/>
                </a:xfrm>
              </p:grpSpPr>
              <p:sp>
                <p:nvSpPr>
                  <p:cNvPr id="15" name="직사각형 14"/>
                  <p:cNvSpPr/>
                  <p:nvPr/>
                </p:nvSpPr>
                <p:spPr>
                  <a:xfrm>
                    <a:off x="3590508" y="6247963"/>
                    <a:ext cx="252000" cy="25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 b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3818539" y="6209357"/>
                    <a:ext cx="12883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600" b="1" dirty="0" err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Lenti</a:t>
                    </a:r>
                    <a:r>
                      <a:rPr lang="en-US" altLang="ko-KR" sz="1600" b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-SP-APN</a:t>
                    </a:r>
                    <a:endParaRPr lang="ko-KR" altLang="en-US" sz="16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" name="그룹 8"/>
                <p:cNvGrpSpPr/>
                <p:nvPr/>
              </p:nvGrpSpPr>
              <p:grpSpPr>
                <a:xfrm>
                  <a:off x="3186193" y="5424813"/>
                  <a:ext cx="1230310" cy="338554"/>
                  <a:chOff x="3286401" y="5424813"/>
                  <a:chExt cx="1230310" cy="338554"/>
                </a:xfrm>
              </p:grpSpPr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3510453" y="5424813"/>
                    <a:ext cx="100625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600" b="1" dirty="0" err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Lenti</a:t>
                    </a:r>
                    <a:r>
                      <a:rPr lang="en-US" altLang="ko-KR" sz="1600" b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-GFP</a:t>
                    </a:r>
                    <a:endParaRPr lang="ko-KR" altLang="en-US" sz="16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직사각형 13"/>
                  <p:cNvSpPr/>
                  <p:nvPr/>
                </p:nvSpPr>
                <p:spPr>
                  <a:xfrm>
                    <a:off x="3286401" y="5459697"/>
                    <a:ext cx="252000" cy="25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 b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" name="그룹 9"/>
                <p:cNvGrpSpPr/>
                <p:nvPr/>
              </p:nvGrpSpPr>
              <p:grpSpPr>
                <a:xfrm>
                  <a:off x="4540833" y="5424813"/>
                  <a:ext cx="1237512" cy="338554"/>
                  <a:chOff x="3531924" y="5811979"/>
                  <a:chExt cx="1237512" cy="338554"/>
                </a:xfrm>
              </p:grpSpPr>
              <p:sp>
                <p:nvSpPr>
                  <p:cNvPr id="11" name="직사각형 10"/>
                  <p:cNvSpPr/>
                  <p:nvPr/>
                </p:nvSpPr>
                <p:spPr>
                  <a:xfrm>
                    <a:off x="3531924" y="5847417"/>
                    <a:ext cx="252000" cy="252000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28575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 b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3754628" y="5811979"/>
                    <a:ext cx="101480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600" b="1" dirty="0" err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Lenti</a:t>
                    </a:r>
                    <a:r>
                      <a:rPr lang="en-US" altLang="ko-KR" sz="1600" b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-APN</a:t>
                    </a:r>
                    <a:endParaRPr lang="ko-KR" altLang="en-US" sz="16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7" name="직사각형 6"/>
              <p:cNvSpPr/>
              <p:nvPr/>
            </p:nvSpPr>
            <p:spPr>
              <a:xfrm>
                <a:off x="3744110" y="1429042"/>
                <a:ext cx="215694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 sz="10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altLang="ko-KR" sz="2000" b="1" dirty="0" smtClean="0">
                    <a:solidFill>
                      <a:prstClr val="black"/>
                    </a:solidFill>
                    <a:latin typeface="Arial Black" pitchFamily="34" charset="0"/>
                    <a:cs typeface="Arial" pitchFamily="34" charset="0"/>
                  </a:rPr>
                  <a:t>Plaque Area (%)</a:t>
                </a:r>
                <a:endParaRPr lang="ko-KR" altLang="ko-KR" sz="2000" b="1" dirty="0">
                  <a:solidFill>
                    <a:prstClr val="black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7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85" y="53060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-SP-APN on </a:t>
            </a:r>
            <a:r>
              <a:rPr lang="en-US" altLang="ko-KR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Left Carotid Artery</a:t>
            </a:r>
            <a:endParaRPr lang="en-US" altLang="ko-KR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9906" y="6381082"/>
            <a:ext cx="1802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*P&lt;0.05</a:t>
            </a:r>
            <a:r>
              <a:rPr lang="en-US" altLang="ko-KR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*P&lt;0.01</a:t>
            </a:r>
            <a:r>
              <a:rPr lang="en-US" altLang="ko-KR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*P&lt;0.001</a:t>
            </a:r>
            <a:endParaRPr lang="ko-KR" alt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41904" y="4395515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Adiponectin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959359" y="1494716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F4/80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957" y="908720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-GFP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4298" y="908720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-SP-APN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8439" y="90872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-APN</a:t>
            </a:r>
            <a:endParaRPr lang="ko-KR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J:\11.15 aSTO-APN,Mac2,F480 DAB\F480\k80-2-F480-20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8529" y="1448732"/>
            <a:ext cx="2438400" cy="219456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J:\11.15 aSTO-APN,Mac2,F480 DAB\F480\k83-2-F480-200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1421" y="1448732"/>
            <a:ext cx="2438400" cy="219456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J:\11.15 aSTO-APN,Mac2,F480 DAB\F480\k86-2-F480-200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0406" y="1448732"/>
            <a:ext cx="2438400" cy="219456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J:\11.15 aSTO-APN,Mac2,F480 DAB\APN\k80-2-APN-200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8529" y="4058170"/>
            <a:ext cx="2438400" cy="219456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J:\11.15 aSTO-APN,Mac2,F480 DAB\APN\k83-2-APN-200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1421" y="4058170"/>
            <a:ext cx="2438400" cy="219456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J:\11.15 aSTO-APN,Mac2,F480 DAB\APN\k86-2-APN-200x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0406" y="4058170"/>
            <a:ext cx="2438400" cy="219456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그룹 23"/>
          <p:cNvGrpSpPr/>
          <p:nvPr/>
        </p:nvGrpSpPr>
        <p:grpSpPr>
          <a:xfrm>
            <a:off x="3150289" y="6026898"/>
            <a:ext cx="661858" cy="246221"/>
            <a:chOff x="3873710" y="9069138"/>
            <a:chExt cx="588318" cy="246221"/>
          </a:xfrm>
        </p:grpSpPr>
        <p:cxnSp>
          <p:nvCxnSpPr>
            <p:cNvPr id="25" name="직선 연결선 24"/>
            <p:cNvCxnSpPr/>
            <p:nvPr/>
          </p:nvCxnSpPr>
          <p:spPr>
            <a:xfrm>
              <a:off x="4048028" y="9313982"/>
              <a:ext cx="41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873710" y="9069138"/>
              <a:ext cx="4947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r>
                <a:rPr lang="el-GR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5494738" y="6021299"/>
            <a:ext cx="661858" cy="250443"/>
            <a:chOff x="3873710" y="9063539"/>
            <a:chExt cx="588318" cy="250443"/>
          </a:xfrm>
        </p:grpSpPr>
        <p:cxnSp>
          <p:nvCxnSpPr>
            <p:cNvPr id="28" name="직선 연결선 27"/>
            <p:cNvCxnSpPr/>
            <p:nvPr/>
          </p:nvCxnSpPr>
          <p:spPr>
            <a:xfrm>
              <a:off x="4048028" y="9313982"/>
              <a:ext cx="41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873710" y="9063539"/>
              <a:ext cx="4947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r>
                <a:rPr lang="el-GR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7893739" y="6027314"/>
            <a:ext cx="661858" cy="246221"/>
            <a:chOff x="3873710" y="9069554"/>
            <a:chExt cx="588318" cy="246221"/>
          </a:xfrm>
        </p:grpSpPr>
        <p:cxnSp>
          <p:nvCxnSpPr>
            <p:cNvPr id="31" name="직선 연결선 30"/>
            <p:cNvCxnSpPr/>
            <p:nvPr/>
          </p:nvCxnSpPr>
          <p:spPr>
            <a:xfrm>
              <a:off x="4048028" y="9313982"/>
              <a:ext cx="41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73710" y="9069554"/>
              <a:ext cx="4947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r>
                <a:rPr lang="el-GR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3150289" y="3398803"/>
            <a:ext cx="661858" cy="256728"/>
            <a:chOff x="3873710" y="9057254"/>
            <a:chExt cx="588318" cy="256728"/>
          </a:xfrm>
        </p:grpSpPr>
        <p:cxnSp>
          <p:nvCxnSpPr>
            <p:cNvPr id="34" name="직선 연결선 33"/>
            <p:cNvCxnSpPr/>
            <p:nvPr/>
          </p:nvCxnSpPr>
          <p:spPr>
            <a:xfrm>
              <a:off x="4048028" y="9313982"/>
              <a:ext cx="41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873710" y="9057254"/>
              <a:ext cx="4947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r>
                <a:rPr lang="el-GR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5494738" y="3398803"/>
            <a:ext cx="661858" cy="256728"/>
            <a:chOff x="3873710" y="9057254"/>
            <a:chExt cx="588318" cy="256728"/>
          </a:xfrm>
        </p:grpSpPr>
        <p:cxnSp>
          <p:nvCxnSpPr>
            <p:cNvPr id="37" name="직선 연결선 36"/>
            <p:cNvCxnSpPr/>
            <p:nvPr/>
          </p:nvCxnSpPr>
          <p:spPr>
            <a:xfrm>
              <a:off x="4048028" y="9313982"/>
              <a:ext cx="41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873710" y="9057254"/>
              <a:ext cx="4947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r>
                <a:rPr lang="el-GR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7870306" y="3398803"/>
            <a:ext cx="661858" cy="256728"/>
            <a:chOff x="3873710" y="9057254"/>
            <a:chExt cx="588318" cy="256728"/>
          </a:xfrm>
        </p:grpSpPr>
        <p:cxnSp>
          <p:nvCxnSpPr>
            <p:cNvPr id="40" name="직선 연결선 39"/>
            <p:cNvCxnSpPr/>
            <p:nvPr/>
          </p:nvCxnSpPr>
          <p:spPr>
            <a:xfrm>
              <a:off x="4048028" y="9313982"/>
              <a:ext cx="41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873710" y="9057254"/>
              <a:ext cx="4947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r>
                <a:rPr lang="el-GR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" name="직선 화살표 연결선 2"/>
          <p:cNvCxnSpPr/>
          <p:nvPr/>
        </p:nvCxnSpPr>
        <p:spPr>
          <a:xfrm>
            <a:off x="2941353" y="2780928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>
            <a:off x="2975724" y="2420888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2227176" y="2546012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/>
          <p:nvPr/>
        </p:nvCxnSpPr>
        <p:spPr>
          <a:xfrm>
            <a:off x="5488326" y="2018412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>
            <a:off x="4563171" y="1586609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/>
          <p:nvPr/>
        </p:nvCxnSpPr>
        <p:spPr>
          <a:xfrm flipH="1">
            <a:off x="4295916" y="3068960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/>
          <p:nvPr/>
        </p:nvCxnSpPr>
        <p:spPr>
          <a:xfrm>
            <a:off x="6561162" y="2547297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/>
          <p:nvPr/>
        </p:nvCxnSpPr>
        <p:spPr>
          <a:xfrm>
            <a:off x="7465266" y="2548582"/>
            <a:ext cx="405045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>
            <a:off x="6439098" y="5249430"/>
            <a:ext cx="40504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>
            <a:off x="6641622" y="5661248"/>
            <a:ext cx="40504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>
            <a:off x="7408881" y="5401830"/>
            <a:ext cx="40504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타원 3"/>
          <p:cNvSpPr/>
          <p:nvPr/>
        </p:nvSpPr>
        <p:spPr>
          <a:xfrm>
            <a:off x="4119099" y="4296584"/>
            <a:ext cx="2158530" cy="2210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85" y="53060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7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Distributions of Macrophages and </a:t>
            </a:r>
            <a:r>
              <a:rPr lang="en-US" altLang="ko-KR" sz="2800" b="1" spc="-7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Adiponectin</a:t>
            </a:r>
            <a:endParaRPr lang="en-US" altLang="ko-KR" sz="2800" b="1" spc="-7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85" y="53060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7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Distributions of Macrophages and </a:t>
            </a:r>
            <a:r>
              <a:rPr lang="en-US" altLang="ko-KR" sz="2800" b="1" spc="-7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Adiponectin</a:t>
            </a:r>
            <a:endParaRPr lang="en-US" altLang="ko-KR" sz="2800" b="1" spc="-7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5" name="Picture 2" descr="D:\k83-2-apn-400x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21" y="3943389"/>
            <a:ext cx="3543750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" descr="D:\k83-2-f480-400x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21" y="1295497"/>
            <a:ext cx="3543750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D:\k86-2-f480-400x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49" y="1295497"/>
            <a:ext cx="3543750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 descr="D:\k86-2-apn-400x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49" y="3943389"/>
            <a:ext cx="3543750" cy="252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5945713" y="862519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-SP-APN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628223" y="854135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Lenti</a:t>
            </a:r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-APN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>
            <a:off x="407100" y="454663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Adiponectin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807920" y="1645818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F4/80</a:t>
            </a:r>
            <a:endParaRPr lang="ko-KR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3" name="그룹 92"/>
          <p:cNvGrpSpPr/>
          <p:nvPr/>
        </p:nvGrpSpPr>
        <p:grpSpPr>
          <a:xfrm>
            <a:off x="4396010" y="3448261"/>
            <a:ext cx="517745" cy="261808"/>
            <a:chOff x="7961028" y="3647723"/>
            <a:chExt cx="460218" cy="261808"/>
          </a:xfrm>
        </p:grpSpPr>
        <p:cxnSp>
          <p:nvCxnSpPr>
            <p:cNvPr id="94" name="직선 연결선 93"/>
            <p:cNvCxnSpPr/>
            <p:nvPr/>
          </p:nvCxnSpPr>
          <p:spPr>
            <a:xfrm>
              <a:off x="8097246" y="3909531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7961028" y="3647723"/>
              <a:ext cx="4377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l-GR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4396010" y="6069541"/>
            <a:ext cx="517745" cy="261808"/>
            <a:chOff x="7961028" y="3647723"/>
            <a:chExt cx="460218" cy="261808"/>
          </a:xfrm>
        </p:grpSpPr>
        <p:cxnSp>
          <p:nvCxnSpPr>
            <p:cNvPr id="97" name="직선 연결선 96"/>
            <p:cNvCxnSpPr/>
            <p:nvPr/>
          </p:nvCxnSpPr>
          <p:spPr>
            <a:xfrm>
              <a:off x="8097246" y="3909531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7961028" y="3647723"/>
              <a:ext cx="4377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l-GR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8058743" y="3448261"/>
            <a:ext cx="517745" cy="261808"/>
            <a:chOff x="7961028" y="3647723"/>
            <a:chExt cx="460218" cy="261808"/>
          </a:xfrm>
        </p:grpSpPr>
        <p:cxnSp>
          <p:nvCxnSpPr>
            <p:cNvPr id="100" name="직선 연결선 99"/>
            <p:cNvCxnSpPr/>
            <p:nvPr/>
          </p:nvCxnSpPr>
          <p:spPr>
            <a:xfrm>
              <a:off x="8097246" y="3909531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7961028" y="3647723"/>
              <a:ext cx="4377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l-GR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8058743" y="6069541"/>
            <a:ext cx="517745" cy="261808"/>
            <a:chOff x="7961028" y="3647723"/>
            <a:chExt cx="460218" cy="261808"/>
          </a:xfrm>
        </p:grpSpPr>
        <p:cxnSp>
          <p:nvCxnSpPr>
            <p:cNvPr id="103" name="직선 연결선 102"/>
            <p:cNvCxnSpPr/>
            <p:nvPr/>
          </p:nvCxnSpPr>
          <p:spPr>
            <a:xfrm>
              <a:off x="8097246" y="3909531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7961028" y="3647723"/>
              <a:ext cx="4377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l-GR" altLang="ko-KR" sz="10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ko-KR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ko-KR" alt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5" name="직선 화살표 연결선 104"/>
          <p:cNvCxnSpPr/>
          <p:nvPr/>
        </p:nvCxnSpPr>
        <p:spPr>
          <a:xfrm>
            <a:off x="5900121" y="5385595"/>
            <a:ext cx="40504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화살표 연결선 105"/>
          <p:cNvCxnSpPr/>
          <p:nvPr/>
        </p:nvCxnSpPr>
        <p:spPr>
          <a:xfrm>
            <a:off x="6105861" y="2962435"/>
            <a:ext cx="40504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화살표 연결선 106"/>
          <p:cNvCxnSpPr/>
          <p:nvPr/>
        </p:nvCxnSpPr>
        <p:spPr>
          <a:xfrm>
            <a:off x="6143365" y="5727745"/>
            <a:ext cx="40504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화살표 연결선 107"/>
          <p:cNvCxnSpPr/>
          <p:nvPr/>
        </p:nvCxnSpPr>
        <p:spPr>
          <a:xfrm>
            <a:off x="6270876" y="3348451"/>
            <a:ext cx="40504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5" y="55176"/>
            <a:ext cx="102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altLang="ko-K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935" y="773620"/>
            <a:ext cx="993404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SP146-C1 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the most </a:t>
            </a:r>
            <a:r>
              <a:rPr lang="en-US" altLang="ko-K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macrophage-specific </a:t>
            </a:r>
            <a:r>
              <a:rPr lang="en-US" altLang="ko-K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ko-K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</a:t>
            </a:r>
            <a:r>
              <a:rPr lang="en-US" altLang="ko-KR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promoter 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candidates. </a:t>
            </a:r>
            <a:endParaRPr lang="en-US" altLang="ko-KR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 position of translation start site affected promoter specificity and efficiency</a:t>
            </a:r>
            <a:r>
              <a:rPr lang="en-US" altLang="ko-KR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</a:t>
            </a:r>
            <a:r>
              <a:rPr lang="en-US" altLang="ko-KR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lentiviral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SP-APN showed the </a:t>
            </a:r>
            <a:r>
              <a:rPr lang="en-US" altLang="ko-KR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macrophage-specific 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 and inhibited foam cell formation.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</a:t>
            </a:r>
            <a:r>
              <a:rPr lang="en-US" altLang="ko-KR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lentiviral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SP-APN to </a:t>
            </a:r>
            <a:r>
              <a:rPr lang="en-US" altLang="ko-K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atherosclerosis animal model 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showed that </a:t>
            </a:r>
            <a:r>
              <a:rPr lang="en-US" altLang="ko-K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decreased lipid accumulation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atherosclerotic plaque.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Macrophage and </a:t>
            </a:r>
            <a:r>
              <a:rPr lang="en-US" altLang="ko-KR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adiponectin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 were similar in </a:t>
            </a:r>
            <a:r>
              <a:rPr lang="en-US" altLang="ko-KR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-SP-APN. It means macrophage-specific expression of </a:t>
            </a:r>
            <a:r>
              <a:rPr lang="en-US" altLang="ko-KR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adiponectin</a:t>
            </a:r>
            <a:r>
              <a:rPr lang="en-US" altLang="ko-K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0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69" y="136497"/>
            <a:ext cx="792909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3200" b="1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Partial Region of Human CD68 Promoter</a:t>
            </a:r>
            <a:endParaRPr lang="en-US" altLang="ko-KR" sz="3200" b="1" spc="-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87"/>
          <a:stretch/>
        </p:blipFill>
        <p:spPr bwMode="auto">
          <a:xfrm>
            <a:off x="315094" y="3965416"/>
            <a:ext cx="5094504" cy="23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804386" y="4144823"/>
            <a:ext cx="3146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i="1" dirty="0">
                <a:latin typeface="Arial" pitchFamily="34" charset="0"/>
                <a:cs typeface="Arial" pitchFamily="34" charset="0"/>
              </a:rPr>
              <a:t>Gene </a:t>
            </a:r>
            <a:r>
              <a:rPr lang="en-US" altLang="ko-KR" sz="1600" i="1" dirty="0" smtClean="0">
                <a:latin typeface="Arial" pitchFamily="34" charset="0"/>
                <a:cs typeface="Arial" pitchFamily="34" charset="0"/>
              </a:rPr>
              <a:t>Therapy.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2012;19:1041-47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9"/>
          <a:stretch/>
        </p:blipFill>
        <p:spPr bwMode="auto">
          <a:xfrm>
            <a:off x="5512012" y="1244288"/>
            <a:ext cx="4567630" cy="27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3" y="1244288"/>
            <a:ext cx="5262367" cy="261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1746" y="4796213"/>
            <a:ext cx="4783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Partial region of human CD68 promoter showed increased efficacy and specificity in macrophages.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altLang="ko-K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Cardioprotection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by 5-Azacytidine via Macrophage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Modulation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8982" y="6146273"/>
            <a:ext cx="3496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Kim,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J Cell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Med 2013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3216405"/>
            <a:ext cx="4525482" cy="334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75" y="842914"/>
            <a:ext cx="298767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81" y="3854200"/>
            <a:ext cx="3603193" cy="19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14" y="622666"/>
            <a:ext cx="3511745" cy="323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04718" y="6418892"/>
            <a:ext cx="3851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Jeong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 2015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 descr="EMB000008480c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56" y="1570352"/>
            <a:ext cx="6833069" cy="337435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256369" y="136497"/>
            <a:ext cx="675467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3200" b="1" spc="-7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Construction of new SP candidates</a:t>
            </a:r>
            <a:endParaRPr lang="en-US" altLang="ko-KR" sz="3200" b="1" spc="-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차트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139625"/>
              </p:ext>
            </p:extLst>
          </p:nvPr>
        </p:nvGraphicFramePr>
        <p:xfrm>
          <a:off x="329665" y="1265037"/>
          <a:ext cx="481383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802497"/>
              </p:ext>
            </p:extLst>
          </p:nvPr>
        </p:nvGraphicFramePr>
        <p:xfrm>
          <a:off x="5398043" y="1265037"/>
          <a:ext cx="47616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495786"/>
              </p:ext>
            </p:extLst>
          </p:nvPr>
        </p:nvGraphicFramePr>
        <p:xfrm>
          <a:off x="2464594" y="3905250"/>
          <a:ext cx="5143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모서리가 둥근 직사각형 6"/>
          <p:cNvSpPr/>
          <p:nvPr/>
        </p:nvSpPr>
        <p:spPr>
          <a:xfrm>
            <a:off x="3433595" y="2808173"/>
            <a:ext cx="405000" cy="61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8515225" y="1960775"/>
            <a:ext cx="405000" cy="14593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5789703" y="4553146"/>
            <a:ext cx="405000" cy="15175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599814" y="5024523"/>
            <a:ext cx="1502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mtClean="0">
                <a:latin typeface="Arial" panose="020B0604020202020204" pitchFamily="34" charset="0"/>
                <a:cs typeface="Arial" panose="020B0604020202020204" pitchFamily="34" charset="0"/>
              </a:rPr>
              <a:t>RAW264.7/293T</a:t>
            </a:r>
            <a:endParaRPr lang="en-US" altLang="ko-K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 rot="16200000">
            <a:off x="-910773" y="2335608"/>
            <a:ext cx="2334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panose="020B0604020202020204" pitchFamily="34" charset="0"/>
                <a:cs typeface="Arial" panose="020B0604020202020204" pitchFamily="34" charset="0"/>
              </a:rPr>
              <a:t>Relative promoter activities</a:t>
            </a:r>
          </a:p>
        </p:txBody>
      </p:sp>
      <p:sp>
        <p:nvSpPr>
          <p:cNvPr id="15" name="직사각형 14"/>
          <p:cNvSpPr/>
          <p:nvPr/>
        </p:nvSpPr>
        <p:spPr>
          <a:xfrm rot="16200000">
            <a:off x="4234511" y="2335607"/>
            <a:ext cx="2334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panose="020B0604020202020204" pitchFamily="34" charset="0"/>
                <a:cs typeface="Arial" panose="020B0604020202020204" pitchFamily="34" charset="0"/>
              </a:rPr>
              <a:t>Relative promoter activities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393" y="136497"/>
            <a:ext cx="891859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3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Promoter Activities of </a:t>
            </a:r>
            <a:r>
              <a:rPr lang="en-US" altLang="ko-KR" sz="32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New Synthetic </a:t>
            </a:r>
            <a:r>
              <a:rPr lang="en-US" altLang="ko-KR" sz="3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Promoters</a:t>
            </a:r>
          </a:p>
        </p:txBody>
      </p:sp>
    </p:spTree>
    <p:extLst>
      <p:ext uri="{BB962C8B-B14F-4D97-AF65-F5344CB8AC3E}">
        <p14:creationId xmlns:p14="http://schemas.microsoft.com/office/powerpoint/2010/main" val="21684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98" y="3940221"/>
            <a:ext cx="3645000" cy="243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98" y="3940221"/>
            <a:ext cx="3645000" cy="243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736867" y="1146593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mtClean="0">
                <a:solidFill>
                  <a:sysClr val="windowText" lastClr="000000"/>
                </a:solidFill>
              </a:rPr>
              <a:t>CMV-GFP</a:t>
            </a:r>
            <a:endParaRPr lang="ko-KR" altLang="en-US" b="1"/>
          </a:p>
        </p:txBody>
      </p:sp>
      <p:sp>
        <p:nvSpPr>
          <p:cNvPr id="5" name="직사각형 4"/>
          <p:cNvSpPr/>
          <p:nvPr/>
        </p:nvSpPr>
        <p:spPr>
          <a:xfrm>
            <a:off x="6381888" y="1146593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mtClean="0">
                <a:solidFill>
                  <a:sysClr val="windowText" lastClr="000000"/>
                </a:solidFill>
              </a:rPr>
              <a:t>SPv2-GFP</a:t>
            </a:r>
            <a:endParaRPr lang="ko-KR" altLang="en-US" b="1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98" y="1510221"/>
            <a:ext cx="3645000" cy="243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98" y="1510221"/>
            <a:ext cx="3645000" cy="243000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23741" y="253586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mtClean="0">
                <a:solidFill>
                  <a:sysClr val="windowText" lastClr="000000"/>
                </a:solidFill>
              </a:rPr>
              <a:t>293T</a:t>
            </a:r>
            <a:endParaRPr lang="ko-KR" altLang="en-US" b="1"/>
          </a:p>
        </p:txBody>
      </p:sp>
      <p:sp>
        <p:nvSpPr>
          <p:cNvPr id="11" name="직사각형 10"/>
          <p:cNvSpPr/>
          <p:nvPr/>
        </p:nvSpPr>
        <p:spPr>
          <a:xfrm>
            <a:off x="526343" y="5061972"/>
            <a:ext cx="82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smtClean="0">
                <a:solidFill>
                  <a:sysClr val="windowText" lastClr="000000"/>
                </a:solidFill>
              </a:rPr>
              <a:t>RAW264.7</a:t>
            </a:r>
            <a:endParaRPr lang="ko-KR" alt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8297466" y="636455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mtClean="0">
                <a:latin typeface="Arial" panose="020B0604020202020204" pitchFamily="34" charset="0"/>
                <a:cs typeface="Arial" panose="020B0604020202020204" pitchFamily="34" charset="0"/>
              </a:rPr>
              <a:t>x100</a:t>
            </a:r>
            <a:endParaRPr lang="ko-KR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3782921" y="3674460"/>
            <a:ext cx="13365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5633" y="3385306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4</a:t>
            </a:r>
            <a:r>
              <a:rPr lang="en-US" altLang="ko-KR" sz="1200" b="1" smtClean="0">
                <a:solidFill>
                  <a:schemeClr val="bg1"/>
                </a:solidFill>
              </a:rPr>
              <a:t>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7425052" y="3686462"/>
            <a:ext cx="13365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07764" y="3397310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4</a:t>
            </a:r>
            <a:r>
              <a:rPr lang="en-US" altLang="ko-KR" sz="1200" b="1" smtClean="0">
                <a:solidFill>
                  <a:schemeClr val="bg1"/>
                </a:solidFill>
              </a:rPr>
              <a:t>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3782921" y="6118417"/>
            <a:ext cx="13365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65633" y="5829300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4</a:t>
            </a:r>
            <a:r>
              <a:rPr lang="en-US" altLang="ko-KR" sz="1200" b="1" smtClean="0">
                <a:solidFill>
                  <a:schemeClr val="bg1"/>
                </a:solidFill>
              </a:rPr>
              <a:t>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7425052" y="6109134"/>
            <a:ext cx="13365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07764" y="5820017"/>
            <a:ext cx="631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4</a:t>
            </a:r>
            <a:r>
              <a:rPr lang="en-US" altLang="ko-KR" sz="1200" b="1" smtClean="0">
                <a:solidFill>
                  <a:schemeClr val="bg1"/>
                </a:solidFill>
              </a:rPr>
              <a:t>00</a:t>
            </a:r>
            <a:r>
              <a:rPr lang="el-GR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altLang="ko-KR" sz="1200" b="1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6368" y="136497"/>
            <a:ext cx="861222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GFP Expression of New Synthetic </a:t>
            </a:r>
            <a:r>
              <a:rPr lang="en-US" altLang="ko-KR" sz="3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Promoters</a:t>
            </a:r>
          </a:p>
        </p:txBody>
      </p:sp>
    </p:spTree>
    <p:extLst>
      <p:ext uri="{BB962C8B-B14F-4D97-AF65-F5344CB8AC3E}">
        <p14:creationId xmlns:p14="http://schemas.microsoft.com/office/powerpoint/2010/main" val="28173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36092" r="39988" b="55375"/>
          <a:stretch/>
        </p:blipFill>
        <p:spPr>
          <a:xfrm>
            <a:off x="274581" y="3302440"/>
            <a:ext cx="4860000" cy="452540"/>
          </a:xfrm>
          <a:prstGeom prst="rect">
            <a:avLst/>
          </a:prstGeom>
        </p:spPr>
      </p:pic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606228"/>
              </p:ext>
            </p:extLst>
          </p:nvPr>
        </p:nvGraphicFramePr>
        <p:xfrm>
          <a:off x="274581" y="1070971"/>
          <a:ext cx="4860000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00"/>
                <a:gridCol w="810000"/>
                <a:gridCol w="810000"/>
                <a:gridCol w="810000"/>
                <a:gridCol w="810000"/>
                <a:gridCol w="810000"/>
              </a:tblGrid>
              <a:tr h="370840"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>
                          <a:solidFill>
                            <a:sysClr val="windowText" lastClr="000000"/>
                          </a:solidFill>
                        </a:rPr>
                        <a:t>293T</a:t>
                      </a:r>
                      <a:endParaRPr lang="ko-KR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02870" marR="102870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SPv2-GFP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SPv2-GFP</a:t>
                      </a:r>
                      <a:endParaRPr lang="ko-KR" altLang="en-US" sz="1200" smtClea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SPv2-GFP</a:t>
                      </a:r>
                      <a:endParaRPr lang="ko-KR" altLang="en-US" sz="1200" smtClea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200" baseline="30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200" baseline="30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ko-KR" altLang="en-US" sz="1200" baseline="30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ko-KR" altLang="en-US" sz="1200" baseline="30000" smtClea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4" t="38481" r="33617" b="52986"/>
          <a:stretch/>
        </p:blipFill>
        <p:spPr>
          <a:xfrm>
            <a:off x="5183080" y="3302448"/>
            <a:ext cx="4860000" cy="452673"/>
          </a:xfrm>
          <a:prstGeom prst="rect">
            <a:avLst/>
          </a:prstGeom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66905"/>
              </p:ext>
            </p:extLst>
          </p:nvPr>
        </p:nvGraphicFramePr>
        <p:xfrm>
          <a:off x="5183080" y="1070971"/>
          <a:ext cx="4860000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00"/>
                <a:gridCol w="810000"/>
                <a:gridCol w="810000"/>
                <a:gridCol w="810000"/>
                <a:gridCol w="810000"/>
                <a:gridCol w="810000"/>
              </a:tblGrid>
              <a:tr h="370840"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>
                          <a:solidFill>
                            <a:sysClr val="windowText" lastClr="000000"/>
                          </a:solidFill>
                        </a:rPr>
                        <a:t>RAW264.7</a:t>
                      </a:r>
                      <a:endParaRPr lang="ko-KR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02870" marR="102870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SPv2-GFP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SPv2-GFP</a:t>
                      </a:r>
                      <a:endParaRPr lang="ko-KR" altLang="en-US" sz="1200" smtClea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GFP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SPv2-GFP</a:t>
                      </a:r>
                      <a:endParaRPr lang="ko-KR" altLang="en-US" sz="1200" smtClea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200" baseline="30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200" baseline="30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ko-KR" altLang="en-US" sz="1200" baseline="30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ko-KR" sz="1200" baseline="300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ko-KR" altLang="en-US" sz="1200" baseline="30000" smtClea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anchor="ctr">
                    <a:noFill/>
                  </a:tcPr>
                </a:tc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t="33020" r="43534" b="56741"/>
          <a:stretch/>
        </p:blipFill>
        <p:spPr>
          <a:xfrm>
            <a:off x="274581" y="2444315"/>
            <a:ext cx="4860000" cy="5433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45990" r="44862" b="44453"/>
          <a:stretch/>
        </p:blipFill>
        <p:spPr>
          <a:xfrm>
            <a:off x="5183080" y="2457953"/>
            <a:ext cx="4860000" cy="516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0700" y="2994700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4048" y="299470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mtClean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3325" y="213657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mtClean="0">
                <a:latin typeface="Arial" panose="020B0604020202020204" pitchFamily="34" charset="0"/>
                <a:cs typeface="Arial" panose="020B0604020202020204" pitchFamily="34" charset="0"/>
              </a:rPr>
              <a:t>GFP</a:t>
            </a:r>
            <a:endParaRPr lang="ko-KR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1817" y="2136574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mtClean="0">
                <a:latin typeface="Arial" panose="020B0604020202020204" pitchFamily="34" charset="0"/>
                <a:cs typeface="Arial" panose="020B0604020202020204" pitchFamily="34" charset="0"/>
              </a:rPr>
              <a:t>GFP</a:t>
            </a:r>
            <a:endParaRPr lang="ko-KR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368" y="136497"/>
            <a:ext cx="861222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GFP Expression of New Synthetic </a:t>
            </a:r>
            <a:r>
              <a:rPr lang="en-US" altLang="ko-KR" sz="3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Promoters</a:t>
            </a:r>
          </a:p>
        </p:txBody>
      </p:sp>
      <p:graphicFrame>
        <p:nvGraphicFramePr>
          <p:cNvPr id="13" name="차트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051903"/>
              </p:ext>
            </p:extLst>
          </p:nvPr>
        </p:nvGraphicFramePr>
        <p:xfrm>
          <a:off x="116657" y="3754980"/>
          <a:ext cx="5143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차트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615791"/>
              </p:ext>
            </p:extLst>
          </p:nvPr>
        </p:nvGraphicFramePr>
        <p:xfrm>
          <a:off x="5143500" y="3743398"/>
          <a:ext cx="5143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직사각형 14"/>
          <p:cNvSpPr/>
          <p:nvPr/>
        </p:nvSpPr>
        <p:spPr>
          <a:xfrm rot="16200000">
            <a:off x="-485462" y="4805432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smtClean="0">
                <a:latin typeface="Arial" panose="020B0604020202020204" pitchFamily="34" charset="0"/>
                <a:cs typeface="Arial" panose="020B0604020202020204" pitchFamily="34" charset="0"/>
              </a:rPr>
              <a:t>Fold changes</a:t>
            </a:r>
            <a:endParaRPr lang="en-US" altLang="ko-K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4415886" y="4816428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smtClean="0">
                <a:latin typeface="Arial" panose="020B0604020202020204" pitchFamily="34" charset="0"/>
                <a:cs typeface="Arial" panose="020B0604020202020204" pitchFamily="34" charset="0"/>
              </a:rPr>
              <a:t>Fold changes</a:t>
            </a:r>
            <a:endParaRPr lang="en-US" altLang="ko-K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579" y="149534"/>
            <a:ext cx="98927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Adiponectin Expression of New Synthetic </a:t>
            </a:r>
            <a:r>
              <a:rPr lang="en-US" altLang="ko-KR" sz="3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Promoters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372968" y="2811926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Fold changes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차트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0238559"/>
              </p:ext>
            </p:extLst>
          </p:nvPr>
        </p:nvGraphicFramePr>
        <p:xfrm>
          <a:off x="429497" y="1447805"/>
          <a:ext cx="4714004" cy="303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161601"/>
              </p:ext>
            </p:extLst>
          </p:nvPr>
        </p:nvGraphicFramePr>
        <p:xfrm>
          <a:off x="5244359" y="1457334"/>
          <a:ext cx="5128372" cy="303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4476973" y="280240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Fold changes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639495" y="1872372"/>
            <a:ext cx="7350919" cy="35187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56392" y="136497"/>
            <a:ext cx="8696611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Atherosclerosis Model (Subtotal Occlusion)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0" t="24698" r="42971" b="12113"/>
          <a:stretch/>
        </p:blipFill>
        <p:spPr>
          <a:xfrm>
            <a:off x="1998019" y="1872365"/>
            <a:ext cx="1446291" cy="32501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4" t="26634" r="41088" b="7536"/>
          <a:stretch/>
        </p:blipFill>
        <p:spPr>
          <a:xfrm>
            <a:off x="3477602" y="1872365"/>
            <a:ext cx="1407836" cy="325019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4" t="29450" r="43069" b="7712"/>
          <a:stretch/>
        </p:blipFill>
        <p:spPr>
          <a:xfrm>
            <a:off x="5641131" y="2134537"/>
            <a:ext cx="1651345" cy="29944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55" t="22177" r="37838" b="4027"/>
          <a:stretch/>
        </p:blipFill>
        <p:spPr>
          <a:xfrm>
            <a:off x="7297708" y="2015712"/>
            <a:ext cx="1328371" cy="3106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0897" y="1414982"/>
            <a:ext cx="5203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err="1" smtClean="0">
                <a:latin typeface="Arial" panose="020B0604020202020204" pitchFamily="34" charset="0"/>
                <a:cs typeface="Arial" panose="020B0604020202020204" pitchFamily="34" charset="0"/>
              </a:rPr>
              <a:t>Lenti</a:t>
            </a:r>
            <a:r>
              <a:rPr lang="en-US" altLang="ko-KR" sz="1600" b="1" smtClean="0">
                <a:latin typeface="Arial" panose="020B0604020202020204" pitchFamily="34" charset="0"/>
                <a:cs typeface="Arial" panose="020B0604020202020204" pitchFamily="34" charset="0"/>
              </a:rPr>
              <a:t>-GFP                                           Lenti-SPv2-APN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1842121" y="1827276"/>
            <a:ext cx="3159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5649245" y="1827276"/>
            <a:ext cx="3159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8299339" y="5343797"/>
            <a:ext cx="3847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71840" y="5064331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el-GR" altLang="ko-KR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ko-KR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ko-KR" altLang="en-US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91" y="136497"/>
            <a:ext cx="229017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66522" y="1207393"/>
            <a:ext cx="8627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SP107-343</a:t>
            </a:r>
            <a:r>
              <a:rPr lang="en-US" altLang="ko-KR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ko-KR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efficient </a:t>
            </a:r>
            <a:r>
              <a:rPr lang="en-US" altLang="ko-KR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macrophage-specific promoter than SP146-C1 which is previously reported by our group. </a:t>
            </a:r>
          </a:p>
          <a:p>
            <a:pPr>
              <a:lnSpc>
                <a:spcPct val="150000"/>
              </a:lnSpc>
            </a:pPr>
            <a:endParaRPr lang="en-US" altLang="ko-K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Adiponectin expression under SP107-343 successfully reduced atherosclerotic development. </a:t>
            </a:r>
          </a:p>
          <a:p>
            <a:pPr>
              <a:lnSpc>
                <a:spcPct val="150000"/>
              </a:lnSpc>
            </a:pPr>
            <a:endParaRPr lang="en-US" altLang="ko-K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Macrophage-specific expression of adiponectin will be confirmed by IHC and FACS analysis.</a:t>
            </a:r>
            <a:endParaRPr lang="en-US" altLang="ko-K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오른쪽 화살표 3"/>
          <p:cNvSpPr/>
          <p:nvPr/>
        </p:nvSpPr>
        <p:spPr>
          <a:xfrm>
            <a:off x="641699" y="1432948"/>
            <a:ext cx="324000" cy="288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화살표 4"/>
          <p:cNvSpPr/>
          <p:nvPr/>
        </p:nvSpPr>
        <p:spPr>
          <a:xfrm>
            <a:off x="641699" y="3090492"/>
            <a:ext cx="324000" cy="288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>
            <a:off x="641699" y="4722898"/>
            <a:ext cx="324000" cy="288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56391" y="4143122"/>
            <a:ext cx="9721089" cy="188283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Novel SPs, especially when combined with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lentivectors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are useful for macrophage-specific delivery of therapeutic genes.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493"/>
            <a:ext cx="1021144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12998" y="4830686"/>
            <a:ext cx="3887384" cy="193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>
              <a:spcBef>
                <a:spcPts val="1200"/>
              </a:spcBef>
            </a:pPr>
            <a:r>
              <a:rPr lang="en-US" altLang="ko-KR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</a:p>
          <a:p>
            <a:pPr defTabSz="914210">
              <a:spcBef>
                <a:spcPts val="1200"/>
              </a:spcBef>
            </a:pP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Kook, Hyun, MD, CNUMS                    Darren R. Williams, PhD, GIST          Kim, Hyo Soo, MD, SNUH                   Kim,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Byung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-Soo, SNU</a:t>
            </a:r>
          </a:p>
          <a:p>
            <a:pPr defTabSz="914210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Kwon, Sang Mo, PhD, BNU </a:t>
            </a:r>
          </a:p>
          <a:p>
            <a:pPr algn="ctr" defTabSz="914210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676222" y="4899093"/>
            <a:ext cx="4328516" cy="193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>
              <a:spcBef>
                <a:spcPts val="1200"/>
              </a:spcBef>
            </a:pP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Kim, Do Han, PhD, GIST</a:t>
            </a:r>
          </a:p>
          <a:p>
            <a:pPr defTabSz="914210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Goo-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Taeg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PhD, EWU </a:t>
            </a:r>
          </a:p>
          <a:p>
            <a:pPr defTabSz="914210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Kim, Kwang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Seok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MD, CNUH</a:t>
            </a:r>
          </a:p>
          <a:p>
            <a:pPr defTabSz="914210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Lee,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Eun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PhD, SNUH </a:t>
            </a:r>
          </a:p>
          <a:p>
            <a:pPr algn="ctr" defTabSz="914210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122078" y="4823748"/>
            <a:ext cx="4328516" cy="193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altLang="ko-KR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professors, </a:t>
            </a:r>
          </a:p>
          <a:p>
            <a:pPr defTabSz="914210"/>
            <a:r>
              <a:rPr lang="en-US" altLang="ko-KR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 </a:t>
            </a:r>
            <a:endParaRPr lang="en-US" altLang="ko-KR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0">
              <a:spcBef>
                <a:spcPts val="1200"/>
              </a:spcBef>
            </a:pP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Kim, Yong Sook, PhD</a:t>
            </a:r>
          </a:p>
          <a:p>
            <a:pPr defTabSz="914210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Cho, Dong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 </a:t>
            </a:r>
          </a:p>
          <a:p>
            <a:pPr defTabSz="914210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Cho,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Young, PhD</a:t>
            </a:r>
          </a:p>
          <a:p>
            <a:pPr defTabSz="914210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Kang, Wan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Seok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 </a:t>
            </a:r>
          </a:p>
          <a:p>
            <a:pPr algn="ctr" defTabSz="914210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-16006" y="5096040"/>
            <a:ext cx="10287000" cy="14133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r>
              <a:rPr lang="en-US" altLang="ko-KR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ko-KR" altLang="en-US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4645152" y="1367942"/>
            <a:ext cx="921715" cy="79735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Selective Inhibition of Pro-inflammatory Macrophages by BIO</a:t>
            </a:r>
            <a:endParaRPr lang="en-US" altLang="ko-KR" sz="2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Picture 10" descr="M:\Published\2016 SciRep BIO-with GIST\Manuscript\4 Sci Rep-Revision\2016-6-13 Upload\Kim et al BIO_Fig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2" t="10376" r="67624" b="64984"/>
          <a:stretch/>
        </p:blipFill>
        <p:spPr bwMode="auto">
          <a:xfrm>
            <a:off x="375682" y="930386"/>
            <a:ext cx="1272109" cy="19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5766" y="6390492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altLang="ko-K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5" y="930386"/>
            <a:ext cx="3415815" cy="190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91" y="995326"/>
            <a:ext cx="4669035" cy="510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7" y="3093014"/>
            <a:ext cx="5278100" cy="314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1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98" y="69893"/>
            <a:ext cx="572733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Macrophages in Atherosclerosis</a:t>
            </a:r>
            <a:endParaRPr lang="ko-KR" altLang="en-US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74" y="1049570"/>
            <a:ext cx="5844647" cy="214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74" y="3227962"/>
            <a:ext cx="5844647" cy="27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232" y="1330019"/>
            <a:ext cx="3506088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Activation of Endothelial </a:t>
            </a:r>
            <a:r>
              <a:rPr lang="en-US" altLang="ko-KR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ko-KR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ells</a:t>
            </a:r>
            <a:endParaRPr lang="ko-KR" altLang="en-US" b="1" dirty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232" y="2358424"/>
            <a:ext cx="308289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Recruitment of Monocytes</a:t>
            </a:r>
            <a:endParaRPr lang="ko-KR" altLang="en-US" b="1" dirty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232" y="3386829"/>
            <a:ext cx="345479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Differentiation to Macrophage</a:t>
            </a:r>
            <a:endParaRPr lang="ko-KR" altLang="en-US" b="1" dirty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232" y="4415234"/>
            <a:ext cx="2736647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Uptake of</a:t>
            </a:r>
            <a:r>
              <a:rPr lang="ko-KR" altLang="en-US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oxidized LDL</a:t>
            </a:r>
            <a:endParaRPr lang="ko-KR" altLang="en-US" b="1" dirty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232" y="5443640"/>
            <a:ext cx="328808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Differentiation to Foam cells</a:t>
            </a:r>
            <a:endParaRPr lang="ko-KR" altLang="en-US" b="1" dirty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041946" y="6130619"/>
            <a:ext cx="2125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en-US" altLang="ko-K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2011;145:341-55</a:t>
            </a:r>
            <a:endParaRPr lang="ko-KR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1935922" y="1789471"/>
            <a:ext cx="0" cy="4725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1935922" y="2820132"/>
            <a:ext cx="0" cy="4725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935922" y="3868756"/>
            <a:ext cx="0" cy="4725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1935922" y="4876879"/>
            <a:ext cx="0" cy="4725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7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3" y="1338264"/>
            <a:ext cx="9976247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7284376" y="6174760"/>
            <a:ext cx="2606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 J </a:t>
            </a:r>
            <a:r>
              <a:rPr lang="en-US" altLang="ko-KR" sz="16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Hematol</a:t>
            </a:r>
            <a:r>
              <a:rPr lang="en-US" altLang="ko-KR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2002;76:6-15</a:t>
            </a:r>
            <a:endParaRPr lang="ko-KR" alt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815" y="55176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Macrophage-Specific Promoters</a:t>
            </a:r>
            <a:endParaRPr lang="ko-KR" altLang="en-US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3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815" y="55176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Macrophage-Specific Promoters</a:t>
            </a:r>
            <a:endParaRPr lang="ko-KR" altLang="en-US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49" y="1124744"/>
            <a:ext cx="5670630" cy="236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7002" y="692696"/>
            <a:ext cx="348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▪ </a:t>
            </a:r>
            <a:r>
              <a:rPr lang="en-US" altLang="ko-KR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Macrosialin</a:t>
            </a:r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(CD68) promoter</a:t>
            </a:r>
            <a:endParaRPr lang="ko-KR" alt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50850" y="3626877"/>
            <a:ext cx="55308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 </a:t>
            </a:r>
            <a:r>
              <a:rPr lang="en-US" altLang="ko-KR" sz="1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Biol</a:t>
            </a:r>
            <a:r>
              <a:rPr lang="en-US" altLang="ko-KR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Chem.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1998;273: 5389-99</a:t>
            </a:r>
            <a:endParaRPr lang="ko-KR" altLang="ko-KR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850419" y="1052736"/>
            <a:ext cx="356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2819453" y="1251856"/>
            <a:ext cx="2162028" cy="2237890"/>
          </a:xfrm>
          <a:prstGeom prst="roundRect">
            <a:avLst>
              <a:gd name="adj" fmla="val 220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996" y="3573016"/>
            <a:ext cx="19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▪ SR-A promoter</a:t>
            </a:r>
            <a:endParaRPr lang="ko-KR" alt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86" y="3951162"/>
            <a:ext cx="5141347" cy="239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5390014" y="6284572"/>
            <a:ext cx="7371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PNAS.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1995;92:5391-95</a:t>
            </a:r>
            <a:endParaRPr lang="ko-KR" altLang="ko-KR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850419" y="3918198"/>
            <a:ext cx="1863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2819453" y="3861048"/>
            <a:ext cx="541850" cy="2237890"/>
          </a:xfrm>
          <a:prstGeom prst="roundRect">
            <a:avLst>
              <a:gd name="adj" fmla="val 220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1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2" y="55176"/>
            <a:ext cx="797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Comparisons of </a:t>
            </a:r>
            <a:r>
              <a:rPr lang="en-US" altLang="ko-KR" sz="2800" b="1" spc="-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Macrophage-Specific Promoters</a:t>
            </a:r>
            <a:endParaRPr lang="ko-KR" altLang="en-US" sz="2800" b="1" spc="-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8" y="1498362"/>
            <a:ext cx="9761934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997929" y="4011005"/>
            <a:ext cx="43014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Human Gene Therapy. 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2006;17:949-59</a:t>
            </a:r>
            <a:endParaRPr lang="ko-KR" altLang="ko-KR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118907" y="4497685"/>
            <a:ext cx="2592288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30000" endPos="2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  <a:p>
            <a:pPr algn="ctr"/>
            <a:r>
              <a:rPr lang="en-US" altLang="ko-KR" sz="24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Specificity</a:t>
            </a:r>
            <a:endParaRPr lang="ko-KR" altLang="en-US" sz="24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6925698" y="4497685"/>
            <a:ext cx="2592288" cy="93610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30000" endPos="2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</a:p>
          <a:p>
            <a:pPr algn="ctr"/>
            <a:r>
              <a:rPr lang="en-US" altLang="ko-KR" sz="24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Sequences</a:t>
            </a:r>
            <a:endParaRPr lang="ko-KR" altLang="en-US" sz="24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022302" y="4497685"/>
            <a:ext cx="2592288" cy="936104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30000" endPos="2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  <a:p>
            <a:pPr algn="ctr"/>
            <a:r>
              <a:rPr lang="en-US" altLang="ko-KR" sz="24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Efficacy</a:t>
            </a:r>
            <a:endParaRPr lang="ko-KR" altLang="en-US" sz="24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561"/>
          <p:cNvSpPr>
            <a:spLocks noChangeArrowheads="1"/>
          </p:cNvSpPr>
          <p:nvPr/>
        </p:nvSpPr>
        <p:spPr bwMode="auto">
          <a:xfrm>
            <a:off x="0" y="0"/>
            <a:ext cx="10287000" cy="66655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9" y="55176"/>
            <a:ext cx="513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Macrophage</a:t>
            </a:r>
            <a:r>
              <a:rPr lang="en-US" altLang="ko-KR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ko-KR" sz="28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Specific Elements</a:t>
            </a:r>
            <a:endParaRPr lang="ko-KR" altLang="en-US" sz="2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917395" y="6173193"/>
            <a:ext cx="2606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 J </a:t>
            </a:r>
            <a:r>
              <a:rPr lang="en-US" altLang="ko-KR" sz="16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Hematol</a:t>
            </a:r>
            <a:r>
              <a:rPr lang="en-US" altLang="ko-KR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ko-K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2002;76:6-15</a:t>
            </a:r>
            <a:endParaRPr lang="ko-KR" alt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76" y="1196752"/>
            <a:ext cx="8060781" cy="324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763680" y="1192568"/>
            <a:ext cx="2268252" cy="845782"/>
          </a:xfrm>
          <a:prstGeom prst="roundRect">
            <a:avLst>
              <a:gd name="adj" fmla="val 220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573857" y="4653147"/>
            <a:ext cx="7458075" cy="1323975"/>
            <a:chOff x="443316" y="4653136"/>
            <a:chExt cx="6629400" cy="13239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16" y="4653136"/>
              <a:ext cx="6629400" cy="132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6372200" y="4653136"/>
              <a:ext cx="288032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모서리가 둥근 직사각형 8"/>
          <p:cNvSpPr/>
          <p:nvPr/>
        </p:nvSpPr>
        <p:spPr>
          <a:xfrm>
            <a:off x="1925154" y="4883075"/>
            <a:ext cx="1053117" cy="1094036"/>
          </a:xfrm>
          <a:prstGeom prst="roundRect">
            <a:avLst>
              <a:gd name="adj" fmla="val 220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950374" y="4797152"/>
            <a:ext cx="536180" cy="1080120"/>
          </a:xfrm>
          <a:prstGeom prst="roundRect">
            <a:avLst>
              <a:gd name="adj" fmla="val 220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Rectangle 3561"/>
          <p:cNvSpPr>
            <a:spLocks noChangeArrowheads="1"/>
          </p:cNvSpPr>
          <p:nvPr/>
        </p:nvSpPr>
        <p:spPr bwMode="auto">
          <a:xfrm>
            <a:off x="-10185" y="6669371"/>
            <a:ext cx="10327500" cy="2118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u="sng" smtClean="0">
              <a:solidFill>
                <a:srgbClr val="000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763686" y="6639174"/>
            <a:ext cx="354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Research Laboratory of Cardiovascular Regeneration</a:t>
            </a:r>
            <a:endParaRPr lang="ko-KR" alt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5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7.5|0.8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7.5|0.8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2|7.3|9.1|3.8|1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2104</TotalTime>
  <Words>2853</Words>
  <Application>Microsoft Office PowerPoint</Application>
  <PresentationFormat>35mm 슬라이드</PresentationFormat>
  <Paragraphs>518</Paragraphs>
  <Slides>37</Slides>
  <Notes>34</Notes>
  <HiddenSlides>0</HiddenSlides>
  <MMClips>0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37</vt:i4>
      </vt:variant>
    </vt:vector>
  </HeadingPairs>
  <TitlesOfParts>
    <vt:vector size="42" baseType="lpstr">
      <vt:lpstr>Office 테마</vt:lpstr>
      <vt:lpstr>7_Office 테마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Lab-Gurudol</dc:creator>
  <cp:lastModifiedBy>cuser</cp:lastModifiedBy>
  <cp:revision>89</cp:revision>
  <dcterms:created xsi:type="dcterms:W3CDTF">2016-08-31T00:40:08Z</dcterms:created>
  <dcterms:modified xsi:type="dcterms:W3CDTF">2016-12-10T00:04:04Z</dcterms:modified>
</cp:coreProperties>
</file>