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TIF" ContentType="image/tif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59" r:id="rId4"/>
    <p:sldId id="283" r:id="rId5"/>
    <p:sldId id="262" r:id="rId6"/>
    <p:sldId id="263" r:id="rId7"/>
    <p:sldId id="264" r:id="rId8"/>
    <p:sldId id="265" r:id="rId9"/>
    <p:sldId id="266" r:id="rId10"/>
    <p:sldId id="267" r:id="rId11"/>
    <p:sldId id="281" r:id="rId12"/>
    <p:sldId id="270" r:id="rId13"/>
    <p:sldId id="269" r:id="rId14"/>
    <p:sldId id="271" r:id="rId15"/>
    <p:sldId id="273" r:id="rId16"/>
    <p:sldId id="274" r:id="rId17"/>
    <p:sldId id="272" r:id="rId18"/>
    <p:sldId id="275" r:id="rId19"/>
    <p:sldId id="276" r:id="rId20"/>
    <p:sldId id="279" r:id="rId21"/>
    <p:sldId id="280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2" d="100"/>
          <a:sy n="82" d="100"/>
        </p:scale>
        <p:origin x="-150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18171E-E736-EE4D-BDCA-E9489F321331}" type="datetimeFigureOut">
              <a:rPr lang="en-US" smtClean="0"/>
              <a:t>12/10/2016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8C25AD-C32D-814A-AE1A-DC8721AED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647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monoclonal antibody Mac387 stains, along with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Perls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stains, showed preferential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localization of newly recruited macrophages at the site of chronic iron deposition.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C25AD-C32D-814A-AE1A-DC8721AED2B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944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4FACF1-959C-7449-820A-A18EDF7574F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628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4FACF1-959C-7449-820A-A18EDF7574F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95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991AB6-8DFA-254C-82F3-E3265B55E5C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119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A2A5-759E-5744-BD75-780A2289C12C}" type="datetimeFigureOut">
              <a:rPr lang="en-US" smtClean="0"/>
              <a:t>12/10/2016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891F8-1E9B-9A40-B647-B22358683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532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A2A5-759E-5744-BD75-780A2289C12C}" type="datetimeFigureOut">
              <a:rPr lang="en-US" smtClean="0"/>
              <a:t>12/10/2016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891F8-1E9B-9A40-B647-B22358683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529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A2A5-759E-5744-BD75-780A2289C12C}" type="datetimeFigureOut">
              <a:rPr lang="en-US" smtClean="0"/>
              <a:t>12/10/2016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891F8-1E9B-9A40-B647-B22358683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69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SG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C63C2-5B4B-CB42-82C6-1BB04A5A025C}" type="datetimeFigureOut">
              <a:rPr lang="en-US" smtClean="0"/>
              <a:t>12/10/2016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CE8EE-6998-AD46-86FA-E7575AF4FDD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225" y="1524000"/>
            <a:ext cx="7994650" cy="4219575"/>
          </a:xfrm>
        </p:spPr>
        <p:txBody>
          <a:bodyPr/>
          <a:lstStyle>
            <a:lvl1pPr>
              <a:defRPr sz="31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159731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A2A5-759E-5744-BD75-780A2289C12C}" type="datetimeFigureOut">
              <a:rPr lang="en-US" smtClean="0"/>
              <a:t>12/10/2016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891F8-1E9B-9A40-B647-B22358683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117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A2A5-759E-5744-BD75-780A2289C12C}" type="datetimeFigureOut">
              <a:rPr lang="en-US" smtClean="0"/>
              <a:t>12/10/2016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891F8-1E9B-9A40-B647-B22358683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962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A2A5-759E-5744-BD75-780A2289C12C}" type="datetimeFigureOut">
              <a:rPr lang="en-US" smtClean="0"/>
              <a:t>12/10/2016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891F8-1E9B-9A40-B647-B22358683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154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A2A5-759E-5744-BD75-780A2289C12C}" type="datetimeFigureOut">
              <a:rPr lang="en-US" smtClean="0"/>
              <a:t>12/10/2016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891F8-1E9B-9A40-B647-B22358683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567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A2A5-759E-5744-BD75-780A2289C12C}" type="datetimeFigureOut">
              <a:rPr lang="en-US" smtClean="0"/>
              <a:t>12/10/2016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891F8-1E9B-9A40-B647-B22358683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153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A2A5-759E-5744-BD75-780A2289C12C}" type="datetimeFigureOut">
              <a:rPr lang="en-US" smtClean="0"/>
              <a:t>12/10/2016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891F8-1E9B-9A40-B647-B22358683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814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A2A5-759E-5744-BD75-780A2289C12C}" type="datetimeFigureOut">
              <a:rPr lang="en-US" smtClean="0"/>
              <a:t>12/10/2016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891F8-1E9B-9A40-B647-B22358683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304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CA2A5-759E-5744-BD75-780A2289C12C}" type="datetimeFigureOut">
              <a:rPr lang="en-US" smtClean="0"/>
              <a:t>12/10/2016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891F8-1E9B-9A40-B647-B22358683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300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CA2A5-759E-5744-BD75-780A2289C12C}" type="datetimeFigureOut">
              <a:rPr lang="en-US" smtClean="0"/>
              <a:t>12/10/2016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D891F8-1E9B-9A40-B647-B223586834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736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bi.nlm.nih.gov/pubmed/?term=Fontana%20M%5bAuthor%5d&amp;cauthor=true&amp;cauthor_uid=27894068" TargetMode="External"/><Relationship Id="rId13" Type="http://schemas.openxmlformats.org/officeDocument/2006/relationships/hyperlink" Target="https://www.ncbi.nlm.nih.gov/pubmed/?term=Manisty%20C%5bAuthor%5d&amp;cauthor=true&amp;cauthor_uid=27894068" TargetMode="External"/><Relationship Id="rId18" Type="http://schemas.openxmlformats.org/officeDocument/2006/relationships/hyperlink" Target="https://www.ncbi.nlm.nih.gov/pubmed/?term=Bulluck%20H%5bAuthor%5d&amp;cauthor=true&amp;cauthor_uid=27402229" TargetMode="External"/><Relationship Id="rId26" Type="http://schemas.openxmlformats.org/officeDocument/2006/relationships/hyperlink" Target="https://www.ncbi.nlm.nih.gov/pubmed/?term=Reant%20P%5bAuthor%5d&amp;cauthor=true&amp;cauthor_uid=27402229" TargetMode="External"/><Relationship Id="rId3" Type="http://schemas.openxmlformats.org/officeDocument/2006/relationships/hyperlink" Target="https://www.ncbi.nlm.nih.gov/pubmed/?term=Rosmini%20S%5bAuthor%5d&amp;cauthor=true&amp;cauthor_uid=27894068" TargetMode="External"/><Relationship Id="rId21" Type="http://schemas.openxmlformats.org/officeDocument/2006/relationships/hyperlink" Target="https://www.ncbi.nlm.nih.gov/pubmed/?term=White%20SK%5bAuthor%5d&amp;cauthor=true&amp;cauthor_uid=27402229" TargetMode="External"/><Relationship Id="rId34" Type="http://schemas.openxmlformats.org/officeDocument/2006/relationships/hyperlink" Target="https://www.ncbi.nlm.nih.gov/pubmed/?term=Moon%20JC%5bAuthor%5d&amp;cauthor=true&amp;cauthor_uid=27402229" TargetMode="External"/><Relationship Id="rId7" Type="http://schemas.openxmlformats.org/officeDocument/2006/relationships/hyperlink" Target="https://www.ncbi.nlm.nih.gov/pubmed/?term=Treibel%20TA%5bAuthor%5d&amp;cauthor=true&amp;cauthor_uid=27894068" TargetMode="External"/><Relationship Id="rId12" Type="http://schemas.openxmlformats.org/officeDocument/2006/relationships/hyperlink" Target="https://www.ncbi.nlm.nih.gov/pubmed/?term=Herrey%20AS%5bAuthor%5d&amp;cauthor=true&amp;cauthor_uid=27894068" TargetMode="External"/><Relationship Id="rId17" Type="http://schemas.openxmlformats.org/officeDocument/2006/relationships/hyperlink" Target="https://www.ncbi.nlm.nih.gov/pubmed/?term=Hausenloy%20DJ%5bAuthor%5d&amp;cauthor=true&amp;cauthor_uid=27894068" TargetMode="External"/><Relationship Id="rId25" Type="http://schemas.openxmlformats.org/officeDocument/2006/relationships/hyperlink" Target="https://www.ncbi.nlm.nih.gov/pubmed/?term=Gonzalez-Lopez%20E%5bAuthor%5d&amp;cauthor=true&amp;cauthor_uid=27402229" TargetMode="External"/><Relationship Id="rId33" Type="http://schemas.openxmlformats.org/officeDocument/2006/relationships/hyperlink" Target="https://www.ncbi.nlm.nih.gov/pubmed/?term=Kellman%20P%5bAuthor%5d&amp;cauthor=true&amp;cauthor_uid=27402229" TargetMode="External"/><Relationship Id="rId2" Type="http://schemas.openxmlformats.org/officeDocument/2006/relationships/hyperlink" Target="https://www.ncbi.nlm.nih.gov/pubmed/?term=Bulluck%20H%5bAuthor%5d&amp;cauthor=true&amp;cauthor_uid=27894068" TargetMode="External"/><Relationship Id="rId16" Type="http://schemas.openxmlformats.org/officeDocument/2006/relationships/hyperlink" Target="https://www.ncbi.nlm.nih.gov/pubmed/?term=Moon%20JC%5bAuthor%5d&amp;cauthor=true&amp;cauthor_uid=27894068" TargetMode="External"/><Relationship Id="rId20" Type="http://schemas.openxmlformats.org/officeDocument/2006/relationships/hyperlink" Target="https://www.ncbi.nlm.nih.gov/pubmed/?term=Abdel-Gadir%20A%5bAuthor%5d&amp;cauthor=true&amp;cauthor_uid=27402229" TargetMode="External"/><Relationship Id="rId29" Type="http://schemas.openxmlformats.org/officeDocument/2006/relationships/hyperlink" Target="https://www.ncbi.nlm.nih.gov/pubmed/?term=Sirker%20A%5bAuthor%5d&amp;cauthor=true&amp;cauthor_uid=27402229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ncbi.nlm.nih.gov/pubmed/?term=Bhuva%20AN%5bAuthor%5d&amp;cauthor=true&amp;cauthor_uid=27894068" TargetMode="External"/><Relationship Id="rId11" Type="http://schemas.openxmlformats.org/officeDocument/2006/relationships/hyperlink" Target="https://www.ncbi.nlm.nih.gov/pubmed/?term=Sirker%20A%5bAuthor%5d&amp;cauthor=true&amp;cauthor_uid=27894068" TargetMode="External"/><Relationship Id="rId24" Type="http://schemas.openxmlformats.org/officeDocument/2006/relationships/hyperlink" Target="https://www.ncbi.nlm.nih.gov/pubmed/?term=Fontana%20M%5bAuthor%5d&amp;cauthor=true&amp;cauthor_uid=27402229" TargetMode="External"/><Relationship Id="rId32" Type="http://schemas.openxmlformats.org/officeDocument/2006/relationships/hyperlink" Target="https://www.ncbi.nlm.nih.gov/pubmed/?term=Yellon%20DM%5bAuthor%5d&amp;cauthor=true&amp;cauthor_uid=27402229" TargetMode="External"/><Relationship Id="rId5" Type="http://schemas.openxmlformats.org/officeDocument/2006/relationships/hyperlink" Target="https://www.ncbi.nlm.nih.gov/pubmed/?term=White%20SK%5bAuthor%5d&amp;cauthor=true&amp;cauthor_uid=27894068" TargetMode="External"/><Relationship Id="rId15" Type="http://schemas.openxmlformats.org/officeDocument/2006/relationships/hyperlink" Target="https://www.ncbi.nlm.nih.gov/pubmed/?term=Kellman%20P%5bAuthor%5d&amp;cauthor=true&amp;cauthor_uid=27894068" TargetMode="External"/><Relationship Id="rId23" Type="http://schemas.openxmlformats.org/officeDocument/2006/relationships/hyperlink" Target="https://www.ncbi.nlm.nih.gov/pubmed/?term=Treibel%20TA%5bAuthor%5d&amp;cauthor=true&amp;cauthor_uid=27402229" TargetMode="External"/><Relationship Id="rId28" Type="http://schemas.openxmlformats.org/officeDocument/2006/relationships/hyperlink" Target="https://www.ncbi.nlm.nih.gov/pubmed/?term=Hamarneh%20A%5bAuthor%5d&amp;cauthor=true&amp;cauthor_uid=27402229" TargetMode="External"/><Relationship Id="rId10" Type="http://schemas.openxmlformats.org/officeDocument/2006/relationships/hyperlink" Target="https://www.ncbi.nlm.nih.gov/pubmed/?term=Hamarneh%20A%5bAuthor%5d&amp;cauthor=true&amp;cauthor_uid=27894068" TargetMode="External"/><Relationship Id="rId19" Type="http://schemas.openxmlformats.org/officeDocument/2006/relationships/hyperlink" Target="https://www.ncbi.nlm.nih.gov/pubmed/?term=Rosmini%20S%5bAuthor%5d&amp;cauthor=true&amp;cauthor_uid=27402229" TargetMode="External"/><Relationship Id="rId31" Type="http://schemas.openxmlformats.org/officeDocument/2006/relationships/hyperlink" Target="https://www.ncbi.nlm.nih.gov/pubmed/?term=Manisty%20C%5bAuthor%5d&amp;cauthor=true&amp;cauthor_uid=27402229" TargetMode="External"/><Relationship Id="rId4" Type="http://schemas.openxmlformats.org/officeDocument/2006/relationships/hyperlink" Target="https://www.ncbi.nlm.nih.gov/pubmed/?term=Abdel-Gadir%20A%5bAuthor%5d&amp;cauthor=true&amp;cauthor_uid=27894068" TargetMode="External"/><Relationship Id="rId9" Type="http://schemas.openxmlformats.org/officeDocument/2006/relationships/hyperlink" Target="https://www.ncbi.nlm.nih.gov/pubmed/?term=Ramlall%20M%5bAuthor%5d&amp;cauthor=true&amp;cauthor_uid=27894068" TargetMode="External"/><Relationship Id="rId14" Type="http://schemas.openxmlformats.org/officeDocument/2006/relationships/hyperlink" Target="https://www.ncbi.nlm.nih.gov/pubmed/?term=Yellon%20DM%5bAuthor%5d&amp;cauthor=true&amp;cauthor_uid=27894068" TargetMode="External"/><Relationship Id="rId22" Type="http://schemas.openxmlformats.org/officeDocument/2006/relationships/hyperlink" Target="https://www.ncbi.nlm.nih.gov/pubmed/?term=Bhuva%20AN%5bAuthor%5d&amp;cauthor=true&amp;cauthor_uid=27402229" TargetMode="External"/><Relationship Id="rId27" Type="http://schemas.openxmlformats.org/officeDocument/2006/relationships/hyperlink" Target="https://www.ncbi.nlm.nih.gov/pubmed/?term=Ramlall%20M%5bAuthor%5d&amp;cauthor=true&amp;cauthor_uid=27402229" TargetMode="External"/><Relationship Id="rId30" Type="http://schemas.openxmlformats.org/officeDocument/2006/relationships/hyperlink" Target="https://www.ncbi.nlm.nih.gov/pubmed/?term=Herrey%20AS%5bAuthor%5d&amp;cauthor=true&amp;cauthor_uid=27402229" TargetMode="External"/><Relationship Id="rId35" Type="http://schemas.openxmlformats.org/officeDocument/2006/relationships/hyperlink" Target="https://www.ncbi.nlm.nih.gov/pubmed/?term=Hausenloy%20DJ%5bAuthor%5d&amp;cauthor=true&amp;cauthor_uid=27402229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emf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4.TIF"/><Relationship Id="rId7" Type="http://schemas.openxmlformats.org/officeDocument/2006/relationships/image" Target="../media/image18.jpe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TIF"/><Relationship Id="rId5" Type="http://schemas.openxmlformats.org/officeDocument/2006/relationships/image" Target="../media/image16.TIF"/><Relationship Id="rId10" Type="http://schemas.openxmlformats.org/officeDocument/2006/relationships/image" Target="../media/image20.png"/><Relationship Id="rId4" Type="http://schemas.openxmlformats.org/officeDocument/2006/relationships/image" Target="../media/image15.tif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Persistent myocardial inflammation due to intramyocardial haemorrhage in reperfused STEMI as a precursor to adverse LV </a:t>
            </a:r>
            <a:r>
              <a:rPr lang="en-US" b="1" dirty="0" err="1">
                <a:solidFill>
                  <a:srgbClr val="FF0000"/>
                </a:solidFill>
              </a:rPr>
              <a:t>remodelling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762500"/>
            <a:ext cx="6400800" cy="17526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Dr Heerajnarain Bulluck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Research fellow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The Hatter Cardiovascular Institute, UCL, London, UK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National Heart Centre Singapore, Singapore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JCR 2016, </a:t>
            </a:r>
            <a:r>
              <a:rPr lang="en-US" dirty="0" err="1" smtClean="0">
                <a:solidFill>
                  <a:srgbClr val="0000FF"/>
                </a:solidFill>
              </a:rPr>
              <a:t>Busan</a:t>
            </a:r>
            <a:r>
              <a:rPr lang="en-US" dirty="0" smtClean="0">
                <a:solidFill>
                  <a:srgbClr val="0000FF"/>
                </a:solidFill>
              </a:rPr>
              <a:t>, South Korea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10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784893" y="3639878"/>
            <a:ext cx="3383999" cy="2881019"/>
          </a:xfrm>
          <a:custGeom>
            <a:avLst/>
            <a:gdLst>
              <a:gd name="connsiteX0" fmla="*/ 2439245 w 4051843"/>
              <a:gd name="connsiteY0" fmla="*/ 0 h 2680894"/>
              <a:gd name="connsiteX1" fmla="*/ 541232 w 4051843"/>
              <a:gd name="connsiteY1" fmla="*/ 1755078 h 2680894"/>
              <a:gd name="connsiteX2" fmla="*/ 270087 w 4051843"/>
              <a:gd name="connsiteY2" fmla="*/ 2668289 h 2680894"/>
              <a:gd name="connsiteX3" fmla="*/ 4051843 w 4051843"/>
              <a:gd name="connsiteY3" fmla="*/ 2311566 h 2680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1843" h="2680894">
                <a:moveTo>
                  <a:pt x="2439245" y="0"/>
                </a:moveTo>
                <a:cubicBezTo>
                  <a:pt x="1671001" y="655181"/>
                  <a:pt x="902758" y="1310363"/>
                  <a:pt x="541232" y="1755078"/>
                </a:cubicBezTo>
                <a:cubicBezTo>
                  <a:pt x="179706" y="2199793"/>
                  <a:pt x="-315015" y="2575541"/>
                  <a:pt x="270087" y="2668289"/>
                </a:cubicBezTo>
                <a:cubicBezTo>
                  <a:pt x="855189" y="2761037"/>
                  <a:pt x="4051843" y="2311566"/>
                  <a:pt x="4051843" y="2311566"/>
                </a:cubicBezTo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889366" y="3609733"/>
            <a:ext cx="3234888" cy="2885443"/>
          </a:xfrm>
          <a:custGeom>
            <a:avLst/>
            <a:gdLst>
              <a:gd name="connsiteX0" fmla="*/ 2439245 w 4051843"/>
              <a:gd name="connsiteY0" fmla="*/ 0 h 2680894"/>
              <a:gd name="connsiteX1" fmla="*/ 541232 w 4051843"/>
              <a:gd name="connsiteY1" fmla="*/ 1755078 h 2680894"/>
              <a:gd name="connsiteX2" fmla="*/ 270087 w 4051843"/>
              <a:gd name="connsiteY2" fmla="*/ 2668289 h 2680894"/>
              <a:gd name="connsiteX3" fmla="*/ 4051843 w 4051843"/>
              <a:gd name="connsiteY3" fmla="*/ 2311566 h 2680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1843" h="2680894">
                <a:moveTo>
                  <a:pt x="2439245" y="0"/>
                </a:moveTo>
                <a:cubicBezTo>
                  <a:pt x="1671001" y="655181"/>
                  <a:pt x="902758" y="1310363"/>
                  <a:pt x="541232" y="1755078"/>
                </a:cubicBezTo>
                <a:cubicBezTo>
                  <a:pt x="179706" y="2199793"/>
                  <a:pt x="-315015" y="2575541"/>
                  <a:pt x="270087" y="2668289"/>
                </a:cubicBezTo>
                <a:cubicBezTo>
                  <a:pt x="855189" y="2761037"/>
                  <a:pt x="4051843" y="2311566"/>
                  <a:pt x="4051843" y="2311566"/>
                </a:cubicBezTo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415276" y="3200083"/>
            <a:ext cx="2963170" cy="2988000"/>
          </a:xfrm>
          <a:prstGeom prst="ellipse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883195" y="1950651"/>
            <a:ext cx="579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LGE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86354" y="953534"/>
            <a:ext cx="24829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Salvaged myocardium</a:t>
            </a:r>
          </a:p>
        </p:txBody>
      </p:sp>
      <p:sp>
        <p:nvSpPr>
          <p:cNvPr id="7" name="Block Arc 6"/>
          <p:cNvSpPr/>
          <p:nvPr/>
        </p:nvSpPr>
        <p:spPr>
          <a:xfrm rot="17738557">
            <a:off x="2399154" y="3191430"/>
            <a:ext cx="2961837" cy="2948002"/>
          </a:xfrm>
          <a:prstGeom prst="blockArc">
            <a:avLst>
              <a:gd name="adj1" fmla="val 12498870"/>
              <a:gd name="adj2" fmla="val 602096"/>
              <a:gd name="adj3" fmla="val 25337"/>
            </a:avLst>
          </a:prstGeom>
          <a:solidFill>
            <a:srgbClr val="FF66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3211884" y="1364507"/>
            <a:ext cx="1671311" cy="219200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4829147" y="2692483"/>
            <a:ext cx="719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MVO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883195" y="2304594"/>
            <a:ext cx="628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IMH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 flipH="1" flipV="1">
            <a:off x="4786354" y="5666557"/>
            <a:ext cx="1057258" cy="36713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5071881" y="5947451"/>
            <a:ext cx="23733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Remote myocardium</a:t>
            </a:r>
          </a:p>
          <a:p>
            <a:pPr algn="ctr"/>
            <a:endParaRPr lang="en-US" sz="2000" dirty="0"/>
          </a:p>
        </p:txBody>
      </p:sp>
      <p:sp>
        <p:nvSpPr>
          <p:cNvPr id="49" name="Freeform 48"/>
          <p:cNvSpPr/>
          <p:nvPr/>
        </p:nvSpPr>
        <p:spPr>
          <a:xfrm>
            <a:off x="2704656" y="3549839"/>
            <a:ext cx="1667669" cy="1650073"/>
          </a:xfrm>
          <a:custGeom>
            <a:avLst/>
            <a:gdLst>
              <a:gd name="connsiteX0" fmla="*/ 1654015 w 1667669"/>
              <a:gd name="connsiteY0" fmla="*/ 461196 h 1650073"/>
              <a:gd name="connsiteX1" fmla="*/ 1640504 w 1667669"/>
              <a:gd name="connsiteY1" fmla="*/ 218016 h 1650073"/>
              <a:gd name="connsiteX2" fmla="*/ 1437829 w 1667669"/>
              <a:gd name="connsiteY2" fmla="*/ 42387 h 1650073"/>
              <a:gd name="connsiteX3" fmla="*/ 964922 w 1667669"/>
              <a:gd name="connsiteY3" fmla="*/ 1857 h 1650073"/>
              <a:gd name="connsiteX4" fmla="*/ 627131 w 1667669"/>
              <a:gd name="connsiteY4" fmla="*/ 82917 h 1650073"/>
              <a:gd name="connsiteX5" fmla="*/ 316363 w 1667669"/>
              <a:gd name="connsiteY5" fmla="*/ 326096 h 1650073"/>
              <a:gd name="connsiteX6" fmla="*/ 140712 w 1667669"/>
              <a:gd name="connsiteY6" fmla="*/ 663845 h 1650073"/>
              <a:gd name="connsiteX7" fmla="*/ 32619 w 1667669"/>
              <a:gd name="connsiteY7" fmla="*/ 947555 h 1650073"/>
              <a:gd name="connsiteX8" fmla="*/ 5595 w 1667669"/>
              <a:gd name="connsiteY8" fmla="*/ 1285304 h 1650073"/>
              <a:gd name="connsiteX9" fmla="*/ 127200 w 1667669"/>
              <a:gd name="connsiteY9" fmla="*/ 1582524 h 1650073"/>
              <a:gd name="connsiteX10" fmla="*/ 302851 w 1667669"/>
              <a:gd name="connsiteY10" fmla="*/ 1650073 h 1650073"/>
              <a:gd name="connsiteX11" fmla="*/ 492014 w 1667669"/>
              <a:gd name="connsiteY11" fmla="*/ 1582524 h 1650073"/>
              <a:gd name="connsiteX12" fmla="*/ 667666 w 1667669"/>
              <a:gd name="connsiteY12" fmla="*/ 1487954 h 1650073"/>
              <a:gd name="connsiteX13" fmla="*/ 1167596 w 1667669"/>
              <a:gd name="connsiteY13" fmla="*/ 961065 h 1650073"/>
              <a:gd name="connsiteX14" fmla="*/ 1532410 w 1667669"/>
              <a:gd name="connsiteY14" fmla="*/ 555766 h 1650073"/>
              <a:gd name="connsiteX15" fmla="*/ 1654015 w 1667669"/>
              <a:gd name="connsiteY15" fmla="*/ 461196 h 165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67669" h="1650073">
                <a:moveTo>
                  <a:pt x="1654015" y="461196"/>
                </a:moveTo>
                <a:cubicBezTo>
                  <a:pt x="1672031" y="404904"/>
                  <a:pt x="1676535" y="287817"/>
                  <a:pt x="1640504" y="218016"/>
                </a:cubicBezTo>
                <a:cubicBezTo>
                  <a:pt x="1604473" y="148215"/>
                  <a:pt x="1550426" y="78413"/>
                  <a:pt x="1437829" y="42387"/>
                </a:cubicBezTo>
                <a:cubicBezTo>
                  <a:pt x="1325232" y="6361"/>
                  <a:pt x="1100038" y="-4898"/>
                  <a:pt x="964922" y="1857"/>
                </a:cubicBezTo>
                <a:cubicBezTo>
                  <a:pt x="829806" y="8612"/>
                  <a:pt x="735224" y="28877"/>
                  <a:pt x="627131" y="82917"/>
                </a:cubicBezTo>
                <a:cubicBezTo>
                  <a:pt x="519038" y="136957"/>
                  <a:pt x="397433" y="229275"/>
                  <a:pt x="316363" y="326096"/>
                </a:cubicBezTo>
                <a:cubicBezTo>
                  <a:pt x="235293" y="422917"/>
                  <a:pt x="188003" y="560269"/>
                  <a:pt x="140712" y="663845"/>
                </a:cubicBezTo>
                <a:cubicBezTo>
                  <a:pt x="93421" y="767421"/>
                  <a:pt x="55138" y="843979"/>
                  <a:pt x="32619" y="947555"/>
                </a:cubicBezTo>
                <a:cubicBezTo>
                  <a:pt x="10099" y="1051132"/>
                  <a:pt x="-10169" y="1179476"/>
                  <a:pt x="5595" y="1285304"/>
                </a:cubicBezTo>
                <a:cubicBezTo>
                  <a:pt x="21358" y="1391132"/>
                  <a:pt x="77657" y="1521729"/>
                  <a:pt x="127200" y="1582524"/>
                </a:cubicBezTo>
                <a:cubicBezTo>
                  <a:pt x="176743" y="1643319"/>
                  <a:pt x="242049" y="1650073"/>
                  <a:pt x="302851" y="1650073"/>
                </a:cubicBezTo>
                <a:cubicBezTo>
                  <a:pt x="363653" y="1650073"/>
                  <a:pt x="431212" y="1609544"/>
                  <a:pt x="492014" y="1582524"/>
                </a:cubicBezTo>
                <a:cubicBezTo>
                  <a:pt x="552816" y="1555504"/>
                  <a:pt x="555069" y="1591530"/>
                  <a:pt x="667666" y="1487954"/>
                </a:cubicBezTo>
                <a:cubicBezTo>
                  <a:pt x="780263" y="1384378"/>
                  <a:pt x="1023472" y="1116430"/>
                  <a:pt x="1167596" y="961065"/>
                </a:cubicBezTo>
                <a:cubicBezTo>
                  <a:pt x="1311720" y="805700"/>
                  <a:pt x="1449088" y="643581"/>
                  <a:pt x="1532410" y="555766"/>
                </a:cubicBezTo>
                <a:cubicBezTo>
                  <a:pt x="1615732" y="467951"/>
                  <a:pt x="1635999" y="517488"/>
                  <a:pt x="1654015" y="461196"/>
                </a:cubicBezTo>
                <a:close/>
              </a:path>
            </a:pathLst>
          </a:custGeom>
          <a:solidFill>
            <a:srgbClr val="FFFFFF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 rot="595950">
            <a:off x="2971186" y="3690933"/>
            <a:ext cx="1199123" cy="1195720"/>
          </a:xfrm>
          <a:custGeom>
            <a:avLst/>
            <a:gdLst>
              <a:gd name="connsiteX0" fmla="*/ 134502 w 1199123"/>
              <a:gd name="connsiteY0" fmla="*/ 1195643 h 1195720"/>
              <a:gd name="connsiteX1" fmla="*/ 13547 w 1199123"/>
              <a:gd name="connsiteY1" fmla="*/ 1066043 h 1195720"/>
              <a:gd name="connsiteX2" fmla="*/ 13547 w 1199123"/>
              <a:gd name="connsiteY2" fmla="*/ 867323 h 1195720"/>
              <a:gd name="connsiteX3" fmla="*/ 108583 w 1199123"/>
              <a:gd name="connsiteY3" fmla="*/ 487163 h 1195720"/>
              <a:gd name="connsiteX4" fmla="*/ 281377 w 1199123"/>
              <a:gd name="connsiteY4" fmla="*/ 236603 h 1195720"/>
              <a:gd name="connsiteX5" fmla="*/ 583765 w 1199123"/>
              <a:gd name="connsiteY5" fmla="*/ 29243 h 1195720"/>
              <a:gd name="connsiteX6" fmla="*/ 920712 w 1199123"/>
              <a:gd name="connsiteY6" fmla="*/ 3323 h 1195720"/>
              <a:gd name="connsiteX7" fmla="*/ 1145343 w 1199123"/>
              <a:gd name="connsiteY7" fmla="*/ 46523 h 1195720"/>
              <a:gd name="connsiteX8" fmla="*/ 1188541 w 1199123"/>
              <a:gd name="connsiteY8" fmla="*/ 124283 h 1195720"/>
              <a:gd name="connsiteX9" fmla="*/ 989829 w 1199123"/>
              <a:gd name="connsiteY9" fmla="*/ 98363 h 1195720"/>
              <a:gd name="connsiteX10" fmla="*/ 791117 w 1199123"/>
              <a:gd name="connsiteY10" fmla="*/ 141563 h 1195720"/>
              <a:gd name="connsiteX11" fmla="*/ 618323 w 1199123"/>
              <a:gd name="connsiteY11" fmla="*/ 193403 h 1195720"/>
              <a:gd name="connsiteX12" fmla="*/ 462810 w 1199123"/>
              <a:gd name="connsiteY12" fmla="*/ 297083 h 1195720"/>
              <a:gd name="connsiteX13" fmla="*/ 307296 w 1199123"/>
              <a:gd name="connsiteY13" fmla="*/ 409403 h 1195720"/>
              <a:gd name="connsiteX14" fmla="*/ 194980 w 1199123"/>
              <a:gd name="connsiteY14" fmla="*/ 608123 h 1195720"/>
              <a:gd name="connsiteX15" fmla="*/ 117223 w 1199123"/>
              <a:gd name="connsiteY15" fmla="*/ 798203 h 1195720"/>
              <a:gd name="connsiteX16" fmla="*/ 108583 w 1199123"/>
              <a:gd name="connsiteY16" fmla="*/ 1048763 h 1195720"/>
              <a:gd name="connsiteX17" fmla="*/ 134502 w 1199123"/>
              <a:gd name="connsiteY17" fmla="*/ 1195643 h 119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199123" h="1195720">
                <a:moveTo>
                  <a:pt x="134502" y="1195643"/>
                </a:moveTo>
                <a:cubicBezTo>
                  <a:pt x="118663" y="1198523"/>
                  <a:pt x="33706" y="1120763"/>
                  <a:pt x="13547" y="1066043"/>
                </a:cubicBezTo>
                <a:cubicBezTo>
                  <a:pt x="-6612" y="1011323"/>
                  <a:pt x="-2292" y="963803"/>
                  <a:pt x="13547" y="867323"/>
                </a:cubicBezTo>
                <a:cubicBezTo>
                  <a:pt x="29386" y="770843"/>
                  <a:pt x="63945" y="592283"/>
                  <a:pt x="108583" y="487163"/>
                </a:cubicBezTo>
                <a:cubicBezTo>
                  <a:pt x="153221" y="382043"/>
                  <a:pt x="202180" y="312923"/>
                  <a:pt x="281377" y="236603"/>
                </a:cubicBezTo>
                <a:cubicBezTo>
                  <a:pt x="360574" y="160283"/>
                  <a:pt x="477209" y="68123"/>
                  <a:pt x="583765" y="29243"/>
                </a:cubicBezTo>
                <a:cubicBezTo>
                  <a:pt x="690321" y="-9637"/>
                  <a:pt x="827116" y="443"/>
                  <a:pt x="920712" y="3323"/>
                </a:cubicBezTo>
                <a:cubicBezTo>
                  <a:pt x="1014308" y="6203"/>
                  <a:pt x="1100705" y="26363"/>
                  <a:pt x="1145343" y="46523"/>
                </a:cubicBezTo>
                <a:cubicBezTo>
                  <a:pt x="1189981" y="66683"/>
                  <a:pt x="1214460" y="115643"/>
                  <a:pt x="1188541" y="124283"/>
                </a:cubicBezTo>
                <a:cubicBezTo>
                  <a:pt x="1162622" y="132923"/>
                  <a:pt x="1056066" y="95483"/>
                  <a:pt x="989829" y="98363"/>
                </a:cubicBezTo>
                <a:cubicBezTo>
                  <a:pt x="923592" y="101243"/>
                  <a:pt x="853035" y="125723"/>
                  <a:pt x="791117" y="141563"/>
                </a:cubicBezTo>
                <a:cubicBezTo>
                  <a:pt x="729199" y="157403"/>
                  <a:pt x="673041" y="167483"/>
                  <a:pt x="618323" y="193403"/>
                </a:cubicBezTo>
                <a:cubicBezTo>
                  <a:pt x="563605" y="219323"/>
                  <a:pt x="514648" y="261083"/>
                  <a:pt x="462810" y="297083"/>
                </a:cubicBezTo>
                <a:cubicBezTo>
                  <a:pt x="410972" y="333083"/>
                  <a:pt x="351934" y="357563"/>
                  <a:pt x="307296" y="409403"/>
                </a:cubicBezTo>
                <a:cubicBezTo>
                  <a:pt x="262658" y="461243"/>
                  <a:pt x="226659" y="543323"/>
                  <a:pt x="194980" y="608123"/>
                </a:cubicBezTo>
                <a:cubicBezTo>
                  <a:pt x="163301" y="672923"/>
                  <a:pt x="131623" y="724763"/>
                  <a:pt x="117223" y="798203"/>
                </a:cubicBezTo>
                <a:cubicBezTo>
                  <a:pt x="102823" y="871643"/>
                  <a:pt x="110023" y="979643"/>
                  <a:pt x="108583" y="1048763"/>
                </a:cubicBezTo>
                <a:cubicBezTo>
                  <a:pt x="107143" y="1117883"/>
                  <a:pt x="150341" y="1192763"/>
                  <a:pt x="134502" y="1195643"/>
                </a:cubicBezTo>
                <a:close/>
              </a:path>
            </a:pathLst>
          </a:custGeom>
          <a:solidFill>
            <a:schemeClr val="tx1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2" name="Freeform 11"/>
          <p:cNvSpPr/>
          <p:nvPr/>
        </p:nvSpPr>
        <p:spPr>
          <a:xfrm rot="474670">
            <a:off x="3019977" y="3690763"/>
            <a:ext cx="947060" cy="989743"/>
          </a:xfrm>
          <a:custGeom>
            <a:avLst/>
            <a:gdLst>
              <a:gd name="connsiteX0" fmla="*/ 34978 w 947060"/>
              <a:gd name="connsiteY0" fmla="*/ 987353 h 989743"/>
              <a:gd name="connsiteX1" fmla="*/ 419 w 947060"/>
              <a:gd name="connsiteY1" fmla="*/ 866393 h 989743"/>
              <a:gd name="connsiteX2" fmla="*/ 60896 w 947060"/>
              <a:gd name="connsiteY2" fmla="*/ 650393 h 989743"/>
              <a:gd name="connsiteX3" fmla="*/ 95455 w 947060"/>
              <a:gd name="connsiteY3" fmla="*/ 486233 h 989743"/>
              <a:gd name="connsiteX4" fmla="*/ 250969 w 947060"/>
              <a:gd name="connsiteY4" fmla="*/ 261593 h 989743"/>
              <a:gd name="connsiteX5" fmla="*/ 466960 w 947060"/>
              <a:gd name="connsiteY5" fmla="*/ 106073 h 989743"/>
              <a:gd name="connsiteX6" fmla="*/ 648393 w 947060"/>
              <a:gd name="connsiteY6" fmla="*/ 2393 h 989743"/>
              <a:gd name="connsiteX7" fmla="*/ 916223 w 947060"/>
              <a:gd name="connsiteY7" fmla="*/ 36953 h 989743"/>
              <a:gd name="connsiteX8" fmla="*/ 916223 w 947060"/>
              <a:gd name="connsiteY8" fmla="*/ 80153 h 989743"/>
              <a:gd name="connsiteX9" fmla="*/ 691592 w 947060"/>
              <a:gd name="connsiteY9" fmla="*/ 131993 h 989743"/>
              <a:gd name="connsiteX10" fmla="*/ 527438 w 947060"/>
              <a:gd name="connsiteY10" fmla="*/ 201113 h 989743"/>
              <a:gd name="connsiteX11" fmla="*/ 380564 w 947060"/>
              <a:gd name="connsiteY11" fmla="*/ 313433 h 989743"/>
              <a:gd name="connsiteX12" fmla="*/ 268248 w 947060"/>
              <a:gd name="connsiteY12" fmla="*/ 417113 h 989743"/>
              <a:gd name="connsiteX13" fmla="*/ 147293 w 947060"/>
              <a:gd name="connsiteY13" fmla="*/ 598553 h 989743"/>
              <a:gd name="connsiteX14" fmla="*/ 52257 w 947060"/>
              <a:gd name="connsiteY14" fmla="*/ 918233 h 989743"/>
              <a:gd name="connsiteX15" fmla="*/ 34978 w 947060"/>
              <a:gd name="connsiteY15" fmla="*/ 987353 h 989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7060" h="989743">
                <a:moveTo>
                  <a:pt x="34978" y="987353"/>
                </a:moveTo>
                <a:cubicBezTo>
                  <a:pt x="26338" y="978713"/>
                  <a:pt x="-3901" y="922553"/>
                  <a:pt x="419" y="866393"/>
                </a:cubicBezTo>
                <a:cubicBezTo>
                  <a:pt x="4739" y="810233"/>
                  <a:pt x="45057" y="713753"/>
                  <a:pt x="60896" y="650393"/>
                </a:cubicBezTo>
                <a:cubicBezTo>
                  <a:pt x="76735" y="587033"/>
                  <a:pt x="63776" y="551033"/>
                  <a:pt x="95455" y="486233"/>
                </a:cubicBezTo>
                <a:cubicBezTo>
                  <a:pt x="127134" y="421433"/>
                  <a:pt x="189052" y="324953"/>
                  <a:pt x="250969" y="261593"/>
                </a:cubicBezTo>
                <a:cubicBezTo>
                  <a:pt x="312886" y="198233"/>
                  <a:pt x="400723" y="149273"/>
                  <a:pt x="466960" y="106073"/>
                </a:cubicBezTo>
                <a:cubicBezTo>
                  <a:pt x="533197" y="62873"/>
                  <a:pt x="573516" y="13913"/>
                  <a:pt x="648393" y="2393"/>
                </a:cubicBezTo>
                <a:cubicBezTo>
                  <a:pt x="723270" y="-9127"/>
                  <a:pt x="871585" y="23993"/>
                  <a:pt x="916223" y="36953"/>
                </a:cubicBezTo>
                <a:cubicBezTo>
                  <a:pt x="960861" y="49913"/>
                  <a:pt x="953662" y="64313"/>
                  <a:pt x="916223" y="80153"/>
                </a:cubicBezTo>
                <a:cubicBezTo>
                  <a:pt x="878785" y="95993"/>
                  <a:pt x="756390" y="111833"/>
                  <a:pt x="691592" y="131993"/>
                </a:cubicBezTo>
                <a:cubicBezTo>
                  <a:pt x="626795" y="152153"/>
                  <a:pt x="579276" y="170873"/>
                  <a:pt x="527438" y="201113"/>
                </a:cubicBezTo>
                <a:cubicBezTo>
                  <a:pt x="475600" y="231353"/>
                  <a:pt x="423762" y="277433"/>
                  <a:pt x="380564" y="313433"/>
                </a:cubicBezTo>
                <a:cubicBezTo>
                  <a:pt x="337366" y="349433"/>
                  <a:pt x="307126" y="369593"/>
                  <a:pt x="268248" y="417113"/>
                </a:cubicBezTo>
                <a:cubicBezTo>
                  <a:pt x="229370" y="464633"/>
                  <a:pt x="183292" y="515033"/>
                  <a:pt x="147293" y="598553"/>
                </a:cubicBezTo>
                <a:cubicBezTo>
                  <a:pt x="111295" y="682073"/>
                  <a:pt x="68096" y="853433"/>
                  <a:pt x="52257" y="918233"/>
                </a:cubicBezTo>
                <a:cubicBezTo>
                  <a:pt x="36418" y="983033"/>
                  <a:pt x="43618" y="995993"/>
                  <a:pt x="34978" y="987353"/>
                </a:cubicBezTo>
                <a:close/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3532187" y="2304594"/>
            <a:ext cx="1351009" cy="133528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4122376" y="3012480"/>
            <a:ext cx="706771" cy="84089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3587335" y="2658537"/>
            <a:ext cx="1295860" cy="120302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3075434" y="3934781"/>
            <a:ext cx="1753713" cy="1713241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ight Brace 56"/>
          <p:cNvSpPr/>
          <p:nvPr/>
        </p:nvSpPr>
        <p:spPr>
          <a:xfrm>
            <a:off x="5548439" y="1923631"/>
            <a:ext cx="180495" cy="1249432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5843612" y="2337225"/>
            <a:ext cx="9146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MI size</a:t>
            </a:r>
            <a:endParaRPr lang="en-US" sz="2000" dirty="0"/>
          </a:p>
        </p:txBody>
      </p:sp>
      <p:sp>
        <p:nvSpPr>
          <p:cNvPr id="59" name="Right Brace 58"/>
          <p:cNvSpPr/>
          <p:nvPr/>
        </p:nvSpPr>
        <p:spPr>
          <a:xfrm>
            <a:off x="7134145" y="953533"/>
            <a:ext cx="311128" cy="2219529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7688121" y="1783316"/>
            <a:ext cx="1282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Area-at-risk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3494745" y="5071491"/>
            <a:ext cx="375451" cy="353033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198870" y="4376005"/>
            <a:ext cx="375451" cy="353033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17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32" grpId="0"/>
      <p:bldP spid="34" grpId="0"/>
      <p:bldP spid="47" grpId="0"/>
      <p:bldP spid="57" grpId="0" animBg="1"/>
      <p:bldP spid="58" grpId="0"/>
      <p:bldP spid="59" grpId="0" animBg="1"/>
      <p:bldP spid="6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Hypothesis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Patients </a:t>
            </a:r>
            <a:r>
              <a:rPr lang="en-GB" dirty="0"/>
              <a:t>with adverse LV remodelling </a:t>
            </a:r>
            <a:r>
              <a:rPr lang="en-GB" dirty="0" smtClean="0"/>
              <a:t>would more </a:t>
            </a:r>
            <a:r>
              <a:rPr lang="en-GB" dirty="0"/>
              <a:t>likely </a:t>
            </a:r>
            <a:endParaRPr lang="en-GB" dirty="0" smtClean="0"/>
          </a:p>
          <a:p>
            <a:pPr lvl="1"/>
            <a:r>
              <a:rPr lang="en-GB" dirty="0" smtClean="0"/>
              <a:t>(</a:t>
            </a:r>
            <a:r>
              <a:rPr lang="en-GB" dirty="0"/>
              <a:t>a) h</a:t>
            </a:r>
            <a:r>
              <a:rPr lang="en-GB" dirty="0" smtClean="0"/>
              <a:t>ave </a:t>
            </a:r>
            <a:r>
              <a:rPr lang="en-GB" dirty="0"/>
              <a:t>MVO/IMH on the acute scan; </a:t>
            </a:r>
            <a:endParaRPr lang="en-GB" dirty="0" smtClean="0"/>
          </a:p>
          <a:p>
            <a:pPr lvl="1"/>
            <a:r>
              <a:rPr lang="en-GB" dirty="0" smtClean="0"/>
              <a:t>(</a:t>
            </a:r>
            <a:r>
              <a:rPr lang="en-GB" dirty="0"/>
              <a:t>b) </a:t>
            </a:r>
            <a:r>
              <a:rPr lang="en-GB" dirty="0" smtClean="0"/>
              <a:t>have </a:t>
            </a:r>
            <a:r>
              <a:rPr lang="en-GB" dirty="0"/>
              <a:t>residual iron at follow-up; </a:t>
            </a:r>
            <a:endParaRPr lang="en-GB" dirty="0" smtClean="0"/>
          </a:p>
          <a:p>
            <a:pPr lvl="1"/>
            <a:r>
              <a:rPr lang="en-GB" dirty="0" smtClean="0"/>
              <a:t>(</a:t>
            </a:r>
            <a:r>
              <a:rPr lang="en-GB" dirty="0"/>
              <a:t>c) </a:t>
            </a:r>
            <a:r>
              <a:rPr lang="en-GB" dirty="0" smtClean="0"/>
              <a:t>have </a:t>
            </a:r>
            <a:r>
              <a:rPr lang="en-GB" dirty="0"/>
              <a:t>persistently high T2 around areas of residual iron that may suggest delayed infarct healing due to </a:t>
            </a:r>
            <a:r>
              <a:rPr lang="en-GB" dirty="0" err="1"/>
              <a:t>ongoing</a:t>
            </a:r>
            <a:r>
              <a:rPr lang="en-GB" dirty="0"/>
              <a:t> </a:t>
            </a:r>
            <a:r>
              <a:rPr lang="en-GB" dirty="0" smtClean="0"/>
              <a:t>inflammation; </a:t>
            </a:r>
          </a:p>
          <a:p>
            <a:pPr lvl="1"/>
            <a:r>
              <a:rPr lang="en-GB" dirty="0" smtClean="0"/>
              <a:t>(</a:t>
            </a:r>
            <a:r>
              <a:rPr lang="en-GB" dirty="0"/>
              <a:t>d) </a:t>
            </a:r>
            <a:r>
              <a:rPr lang="en-GB" dirty="0" smtClean="0"/>
              <a:t>have </a:t>
            </a:r>
            <a:r>
              <a:rPr lang="en-GB" dirty="0"/>
              <a:t>higher ECV in the remote </a:t>
            </a:r>
            <a:r>
              <a:rPr lang="en-GB" dirty="0" smtClean="0"/>
              <a:t>myocardium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76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Methods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40 reperfused STEMI patients underwent a CMR at 4±2 days and at 5±2 months post PPCI </a:t>
            </a:r>
            <a:r>
              <a:rPr lang="de-AT" dirty="0"/>
              <a:t>on a Siemens 1.5T </a:t>
            </a:r>
            <a:r>
              <a:rPr lang="de-AT" dirty="0" err="1" smtClean="0"/>
              <a:t>scanner</a:t>
            </a:r>
            <a:endParaRPr lang="en-US" dirty="0" smtClean="0"/>
          </a:p>
          <a:p>
            <a:r>
              <a:rPr lang="en-US" dirty="0" smtClean="0"/>
              <a:t>Native </a:t>
            </a:r>
            <a:r>
              <a:rPr lang="en-US" dirty="0"/>
              <a:t>T1 (MOLLI), T2, T2* and post contrast T1 </a:t>
            </a:r>
            <a:r>
              <a:rPr lang="en-US" dirty="0" smtClean="0"/>
              <a:t>maps (for ECV maps) </a:t>
            </a:r>
            <a:r>
              <a:rPr lang="en-US" dirty="0"/>
              <a:t>were </a:t>
            </a:r>
            <a:r>
              <a:rPr lang="en-US" dirty="0" smtClean="0"/>
              <a:t>acquired </a:t>
            </a:r>
          </a:p>
          <a:p>
            <a:r>
              <a:rPr lang="en-US" dirty="0" smtClean="0"/>
              <a:t>20 </a:t>
            </a:r>
            <a:r>
              <a:rPr lang="en-US" dirty="0"/>
              <a:t>matched healthy volunteers served as </a:t>
            </a:r>
            <a:r>
              <a:rPr lang="en-US" dirty="0" smtClean="0"/>
              <a:t>controls</a:t>
            </a:r>
          </a:p>
          <a:p>
            <a:r>
              <a:rPr lang="en-US" dirty="0" smtClean="0"/>
              <a:t>Adverse </a:t>
            </a:r>
            <a:r>
              <a:rPr lang="en-US" dirty="0"/>
              <a:t>LV </a:t>
            </a:r>
            <a:r>
              <a:rPr lang="en-US" dirty="0" err="1"/>
              <a:t>remodelling</a:t>
            </a:r>
            <a:r>
              <a:rPr lang="en-US" dirty="0"/>
              <a:t> was defined as </a:t>
            </a:r>
            <a:r>
              <a:rPr lang="en-US" dirty="0">
                <a:solidFill>
                  <a:srgbClr val="FF0000"/>
                </a:solidFill>
              </a:rPr>
              <a:t>≥20% </a:t>
            </a:r>
            <a:r>
              <a:rPr lang="en-US" dirty="0"/>
              <a:t>increase in LV end-diastolic volume.</a:t>
            </a:r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08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scription: Macintosh HD:Users:Research:Desktop:Screen Shot 2016-08-01 at 12.00.21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1272" y="1384086"/>
            <a:ext cx="7003175" cy="3624305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245140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Results: infarct zone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MVO 65% </a:t>
            </a:r>
            <a:r>
              <a:rPr lang="en-US" dirty="0" smtClean="0"/>
              <a:t>; IMH 54%</a:t>
            </a:r>
          </a:p>
          <a:p>
            <a:endParaRPr lang="en-US" dirty="0" smtClean="0"/>
          </a:p>
          <a:p>
            <a:r>
              <a:rPr lang="en-US" dirty="0" smtClean="0"/>
              <a:t>All </a:t>
            </a:r>
            <a:r>
              <a:rPr lang="en-US" dirty="0"/>
              <a:t>patients with adverse LV </a:t>
            </a:r>
            <a:r>
              <a:rPr lang="en-US" dirty="0" err="1"/>
              <a:t>remodelling</a:t>
            </a:r>
            <a:r>
              <a:rPr lang="en-US" dirty="0"/>
              <a:t> (8/40, 20%) had MVO with </a:t>
            </a:r>
            <a:r>
              <a:rPr lang="en-US" dirty="0" smtClean="0"/>
              <a:t>IMH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36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7538" y="840588"/>
            <a:ext cx="5677102" cy="4253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429"/>
          <a:stretch/>
        </p:blipFill>
        <p:spPr bwMode="auto">
          <a:xfrm>
            <a:off x="5893834" y="1298474"/>
            <a:ext cx="3232329" cy="3281852"/>
          </a:xfrm>
          <a:prstGeom prst="rect">
            <a:avLst/>
          </a:prstGeom>
          <a:noFill/>
          <a:ln>
            <a:solidFill>
              <a:srgbClr val="FFFFFF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04640" y="1568301"/>
            <a:ext cx="242603" cy="8846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28221" y="5473561"/>
            <a:ext cx="81509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87% of patients with IMH on the acute scans had residual iron and displayed higher T2 values in the surrounding infarct zone (T2: 61±4ms versus 53±4ms, P=0.001)</a:t>
            </a:r>
          </a:p>
        </p:txBody>
      </p:sp>
    </p:spTree>
    <p:extLst>
      <p:ext uri="{BB962C8B-B14F-4D97-AF65-F5344CB8AC3E}">
        <p14:creationId xmlns:p14="http://schemas.microsoft.com/office/powerpoint/2010/main" val="64863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scription: Macintosh HD:Users:Research:Desktop:Screen Shot 2016-07-29 at 10.22.37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9502" y="1127244"/>
            <a:ext cx="6489425" cy="4822895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373645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Results: remote myocardium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021" y="1768158"/>
            <a:ext cx="4480489" cy="3836259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 smtClean="0"/>
              <a:t>ECV</a:t>
            </a:r>
            <a:r>
              <a:rPr lang="en-US" baseline="-25000" dirty="0" err="1" smtClean="0"/>
              <a:t>Remote</a:t>
            </a:r>
            <a:r>
              <a:rPr lang="en-US" dirty="0" smtClean="0"/>
              <a:t> was higher on the acute scan when compared to control (27.9±2.1% vs 26.4±2.1%, P=0.01), but this difference was non-significant at follow-up (27.0±2.1% vs 26.4±2.1%, P=0.30) </a:t>
            </a:r>
          </a:p>
          <a:p>
            <a:endParaRPr lang="en-US" dirty="0"/>
          </a:p>
        </p:txBody>
      </p:sp>
      <p:pic>
        <p:nvPicPr>
          <p:cNvPr id="4" name="Picture 3" descr="Description: Macintosh HD:Users:Research:Desktop:ECV and infarct figures updated 22052016:Slide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250" y="1940573"/>
            <a:ext cx="4568021" cy="3353197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</p:spTree>
    <p:extLst>
      <p:ext uri="{BB962C8B-B14F-4D97-AF65-F5344CB8AC3E}">
        <p14:creationId xmlns:p14="http://schemas.microsoft.com/office/powerpoint/2010/main" val="35946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854600" y="1268487"/>
            <a:ext cx="2646680" cy="4692015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600200"/>
            <a:ext cx="506559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In the 8 patients with adverse LV </a:t>
            </a:r>
            <a:r>
              <a:rPr lang="en-US" dirty="0" err="1" smtClean="0"/>
              <a:t>remodelling</a:t>
            </a:r>
            <a:r>
              <a:rPr lang="en-US" dirty="0" smtClean="0"/>
              <a:t>, the </a:t>
            </a:r>
            <a:r>
              <a:rPr lang="en-US" dirty="0" err="1" smtClean="0"/>
              <a:t>ECV</a:t>
            </a:r>
            <a:r>
              <a:rPr lang="en-US" baseline="-25000" dirty="0" err="1" smtClean="0"/>
              <a:t>Remote</a:t>
            </a:r>
            <a:r>
              <a:rPr lang="en-US" dirty="0" smtClean="0"/>
              <a:t> was higher on both the acute and follow-up scan when compared to those without adverse LV </a:t>
            </a:r>
            <a:r>
              <a:rPr lang="en-US" dirty="0" err="1" smtClean="0"/>
              <a:t>remodelling</a:t>
            </a:r>
            <a:r>
              <a:rPr lang="en-US" dirty="0" smtClean="0"/>
              <a:t> (acute scan: 29.5±1.4% vs. 27.4±2.0%; P=0.01; follow-up scan 28.6±1.5% vs. 26.6±2.1%; P=0.02)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67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Conclusions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06310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The majority of patients with IMH had residual iron at follow-up, which was associated with adverse LV </a:t>
            </a:r>
            <a:r>
              <a:rPr lang="en-GB" dirty="0" smtClean="0"/>
              <a:t>remodelling</a:t>
            </a:r>
          </a:p>
          <a:p>
            <a:r>
              <a:rPr lang="en-GB" dirty="0" smtClean="0"/>
              <a:t>Adverse </a:t>
            </a:r>
            <a:r>
              <a:rPr lang="en-GB" dirty="0"/>
              <a:t>LV remodelling itself was associated with delayed resolution of oedema in the MI zone that may be suggestive of </a:t>
            </a:r>
            <a:r>
              <a:rPr lang="en-GB" dirty="0" err="1"/>
              <a:t>ongoing</a:t>
            </a:r>
            <a:r>
              <a:rPr lang="en-GB" dirty="0"/>
              <a:t> </a:t>
            </a:r>
            <a:r>
              <a:rPr lang="en-GB" dirty="0" smtClean="0"/>
              <a:t>inflammation </a:t>
            </a:r>
          </a:p>
          <a:p>
            <a:r>
              <a:rPr lang="en-GB" dirty="0" smtClean="0"/>
              <a:t>These </a:t>
            </a:r>
            <a:r>
              <a:rPr lang="en-GB" dirty="0"/>
              <a:t>patients also displayed expansion of the remote myocardial ECV as early as 4 days and persisted at 5 </a:t>
            </a:r>
            <a:r>
              <a:rPr lang="en-GB" dirty="0" smtClean="0"/>
              <a:t>months </a:t>
            </a:r>
          </a:p>
          <a:p>
            <a:r>
              <a:rPr lang="en-GB" dirty="0" smtClean="0"/>
              <a:t>Patients </a:t>
            </a:r>
            <a:r>
              <a:rPr lang="en-GB" dirty="0"/>
              <a:t>with IMH or residual iron could be future potential targets for therapeutic interventions with anti-inflammatory agents or chelation </a:t>
            </a:r>
            <a:r>
              <a:rPr lang="en-GB" dirty="0" smtClean="0"/>
              <a:t>therapy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012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Contents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</a:p>
          <a:p>
            <a:endParaRPr lang="en-US" dirty="0" smtClean="0"/>
          </a:p>
          <a:p>
            <a:r>
              <a:rPr lang="en-US" dirty="0" smtClean="0"/>
              <a:t>Methods</a:t>
            </a:r>
          </a:p>
          <a:p>
            <a:endParaRPr lang="en-US" dirty="0" smtClean="0"/>
          </a:p>
          <a:p>
            <a:r>
              <a:rPr lang="en-US" dirty="0" smtClean="0"/>
              <a:t>Results</a:t>
            </a:r>
          </a:p>
          <a:p>
            <a:endParaRPr lang="en-US" dirty="0" smtClean="0"/>
          </a:p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21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150" y="6033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Acknowledgements </a:t>
            </a:r>
            <a:endParaRPr lang="en-SG" sz="28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23838" y="1333818"/>
            <a:ext cx="3800475" cy="538739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en-GB" altLang="zh-CN" sz="1400" u="sng" dirty="0" smtClean="0">
                <a:solidFill>
                  <a:srgbClr val="FF0000"/>
                </a:solidFill>
                <a:latin typeface="Arial" pitchFamily="34" charset="0"/>
                <a:ea typeface="SimSun" pitchFamily="2" charset="-122"/>
                <a:cs typeface="Arial" pitchFamily="34" charset="0"/>
              </a:rPr>
              <a:t>The Hatter Institute, UCL, UK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altLang="zh-CN" sz="1400" dirty="0" smtClean="0">
                <a:latin typeface="Arial" pitchFamily="34" charset="0"/>
                <a:ea typeface="SimSun" pitchFamily="2" charset="-122"/>
                <a:cs typeface="Arial" pitchFamily="34" charset="0"/>
              </a:rPr>
              <a:t>Manish Ramlall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altLang="zh-CN" sz="1400" dirty="0" smtClean="0">
                <a:latin typeface="Arial" pitchFamily="34" charset="0"/>
                <a:ea typeface="SimSun" pitchFamily="2" charset="-122"/>
                <a:cs typeface="Arial" pitchFamily="34" charset="0"/>
              </a:rPr>
              <a:t>Steven White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altLang="zh-CN" sz="1400" dirty="0" smtClean="0">
                <a:latin typeface="Arial" pitchFamily="34" charset="0"/>
                <a:ea typeface="SimSun" pitchFamily="2" charset="-122"/>
                <a:cs typeface="Arial" pitchFamily="34" charset="0"/>
              </a:rPr>
              <a:t>Derek Yellon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GB" altLang="zh-CN" sz="1400" dirty="0" smtClean="0">
                <a:latin typeface="Arial" pitchFamily="34" charset="0"/>
                <a:ea typeface="SimSun" pitchFamily="2" charset="-122"/>
                <a:cs typeface="Arial" pitchFamily="34" charset="0"/>
              </a:rPr>
              <a:t>Derek Hausenloy</a:t>
            </a:r>
          </a:p>
          <a:p>
            <a:pPr>
              <a:lnSpc>
                <a:spcPct val="80000"/>
              </a:lnSpc>
              <a:buFontTx/>
              <a:buNone/>
            </a:pPr>
            <a:endParaRPr lang="en-GB" altLang="zh-CN" sz="1400" dirty="0" smtClean="0">
              <a:latin typeface="Arial" pitchFamily="34" charset="0"/>
              <a:ea typeface="SimSun" pitchFamily="2" charset="-122"/>
              <a:cs typeface="Arial" pitchFamily="34" charset="0"/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en-GB" altLang="en-US" sz="1400" u="sng" dirty="0" smtClean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UCLH/</a:t>
            </a:r>
            <a:r>
              <a:rPr lang="en-GB" altLang="en-US" sz="1400" u="sng" dirty="0" err="1" smtClean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Barts</a:t>
            </a:r>
            <a:r>
              <a:rPr lang="en-GB" altLang="en-US" sz="1400" u="sng" dirty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 </a:t>
            </a:r>
            <a:r>
              <a:rPr lang="en-GB" altLang="en-US" sz="1400" u="sng" dirty="0" smtClean="0">
                <a:solidFill>
                  <a:srgbClr val="FF0000"/>
                </a:solidFill>
                <a:latin typeface="Arial" pitchFamily="34" charset="0"/>
                <a:ea typeface="宋体" pitchFamily="2" charset="-122"/>
              </a:rPr>
              <a:t>Heart Centre, UK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en-GB" altLang="en-US" sz="1400" dirty="0" smtClean="0">
                <a:latin typeface="Arial" pitchFamily="34" charset="0"/>
                <a:ea typeface="宋体" pitchFamily="2" charset="-122"/>
              </a:rPr>
              <a:t>James Moon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en-GB" altLang="en-US" sz="1400" dirty="0" smtClean="0">
                <a:latin typeface="Arial" pitchFamily="34" charset="0"/>
                <a:ea typeface="宋体" pitchFamily="2" charset="-122"/>
              </a:rPr>
              <a:t>Anna </a:t>
            </a:r>
            <a:r>
              <a:rPr lang="en-GB" altLang="en-US" sz="1400" dirty="0" err="1" smtClean="0">
                <a:latin typeface="Arial" pitchFamily="34" charset="0"/>
                <a:ea typeface="宋体" pitchFamily="2" charset="-122"/>
              </a:rPr>
              <a:t>Herrey</a:t>
            </a:r>
            <a:endParaRPr lang="en-GB" altLang="en-US" sz="1400" dirty="0" smtClean="0">
              <a:latin typeface="Arial" pitchFamily="34" charset="0"/>
              <a:ea typeface="宋体" pitchFamily="2" charset="-122"/>
            </a:endParaRPr>
          </a:p>
          <a:p>
            <a:pPr>
              <a:lnSpc>
                <a:spcPct val="80000"/>
              </a:lnSpc>
              <a:buNone/>
              <a:defRPr/>
            </a:pPr>
            <a:r>
              <a:rPr lang="en-GB" altLang="en-US" sz="1400" dirty="0" smtClean="0">
                <a:latin typeface="Arial" pitchFamily="34" charset="0"/>
                <a:ea typeface="宋体" pitchFamily="2" charset="-122"/>
              </a:rPr>
              <a:t>Charlotte Manisty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en-GB" altLang="en-US" sz="1400" dirty="0" smtClean="0">
                <a:latin typeface="Arial" pitchFamily="34" charset="0"/>
                <a:ea typeface="宋体" pitchFamily="2" charset="-122"/>
              </a:rPr>
              <a:t>Stefania Rosmini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en-GB" altLang="en-US" sz="1400" dirty="0" smtClean="0">
                <a:latin typeface="Arial" pitchFamily="34" charset="0"/>
                <a:ea typeface="宋体" pitchFamily="2" charset="-122"/>
              </a:rPr>
              <a:t>Amna </a:t>
            </a:r>
            <a:r>
              <a:rPr lang="en-GB" altLang="en-US" sz="1400" dirty="0">
                <a:latin typeface="Arial" pitchFamily="34" charset="0"/>
                <a:ea typeface="宋体" pitchFamily="2" charset="-122"/>
              </a:rPr>
              <a:t>Abdel-</a:t>
            </a:r>
            <a:r>
              <a:rPr lang="en-GB" altLang="en-US" sz="1400" dirty="0" smtClean="0">
                <a:latin typeface="Arial" pitchFamily="34" charset="0"/>
                <a:ea typeface="宋体" pitchFamily="2" charset="-122"/>
              </a:rPr>
              <a:t>Gadir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en-GB" altLang="en-US" sz="1400" dirty="0" smtClean="0">
                <a:latin typeface="Arial" pitchFamily="34" charset="0"/>
                <a:ea typeface="宋体" pitchFamily="2" charset="-122"/>
              </a:rPr>
              <a:t>Anish Bhuva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en-GB" altLang="en-US" sz="1400" dirty="0" smtClean="0">
                <a:latin typeface="Arial" pitchFamily="34" charset="0"/>
                <a:ea typeface="宋体" pitchFamily="2" charset="-122"/>
              </a:rPr>
              <a:t>Thomas </a:t>
            </a:r>
            <a:r>
              <a:rPr lang="en-GB" altLang="en-US" sz="1400" dirty="0">
                <a:latin typeface="Arial" pitchFamily="34" charset="0"/>
                <a:ea typeface="宋体" pitchFamily="2" charset="-122"/>
              </a:rPr>
              <a:t>A </a:t>
            </a:r>
            <a:r>
              <a:rPr lang="en-GB" altLang="en-US" sz="1400" dirty="0" smtClean="0">
                <a:latin typeface="Arial" pitchFamily="34" charset="0"/>
                <a:ea typeface="宋体" pitchFamily="2" charset="-122"/>
              </a:rPr>
              <a:t>Treibel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en-GB" altLang="en-US" sz="1400" dirty="0" smtClean="0">
                <a:latin typeface="Arial" pitchFamily="34" charset="0"/>
                <a:ea typeface="宋体" pitchFamily="2" charset="-122"/>
              </a:rPr>
              <a:t>Steven </a:t>
            </a:r>
            <a:r>
              <a:rPr lang="en-GB" altLang="en-US" sz="1400" dirty="0">
                <a:latin typeface="Arial" pitchFamily="34" charset="0"/>
                <a:ea typeface="宋体" pitchFamily="2" charset="-122"/>
              </a:rPr>
              <a:t>K </a:t>
            </a:r>
            <a:r>
              <a:rPr lang="en-GB" altLang="en-US" sz="1400" dirty="0" smtClean="0">
                <a:latin typeface="Arial" pitchFamily="34" charset="0"/>
                <a:ea typeface="宋体" pitchFamily="2" charset="-122"/>
              </a:rPr>
              <a:t>White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en-GB" altLang="en-US" sz="1400" dirty="0" smtClean="0">
                <a:latin typeface="Arial" pitchFamily="34" charset="0"/>
                <a:ea typeface="宋体" pitchFamily="2" charset="-122"/>
              </a:rPr>
              <a:t>Marianna Fontana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en-GB" altLang="en-US" sz="1400" dirty="0" smtClean="0">
                <a:latin typeface="Arial" pitchFamily="34" charset="0"/>
                <a:ea typeface="宋体" pitchFamily="2" charset="-122"/>
              </a:rPr>
              <a:t>Patricia </a:t>
            </a:r>
            <a:r>
              <a:rPr lang="en-GB" altLang="en-US" sz="1400" dirty="0" err="1" smtClean="0">
                <a:latin typeface="Arial" pitchFamily="34" charset="0"/>
                <a:ea typeface="宋体" pitchFamily="2" charset="-122"/>
              </a:rPr>
              <a:t>Reant</a:t>
            </a:r>
            <a:endParaRPr lang="en-GB" altLang="en-US" sz="1400" dirty="0" smtClean="0">
              <a:latin typeface="Arial" pitchFamily="34" charset="0"/>
              <a:ea typeface="宋体" pitchFamily="2" charset="-122"/>
            </a:endParaRPr>
          </a:p>
          <a:p>
            <a:pPr>
              <a:lnSpc>
                <a:spcPct val="80000"/>
              </a:lnSpc>
              <a:buNone/>
              <a:defRPr/>
            </a:pPr>
            <a:r>
              <a:rPr lang="en-GB" altLang="en-US" sz="1400" dirty="0" smtClean="0">
                <a:latin typeface="Arial" pitchFamily="34" charset="0"/>
                <a:ea typeface="宋体" pitchFamily="2" charset="-122"/>
              </a:rPr>
              <a:t>Esther Gonzalez-Lopez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en-GB" altLang="en-US" sz="1400" dirty="0" smtClean="0">
                <a:latin typeface="Arial" pitchFamily="34" charset="0"/>
                <a:ea typeface="宋体" pitchFamily="2" charset="-122"/>
              </a:rPr>
              <a:t>Manish Ramlall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en-GB" altLang="en-US" sz="1400" dirty="0" smtClean="0">
                <a:latin typeface="Arial" pitchFamily="34" charset="0"/>
                <a:ea typeface="宋体" pitchFamily="2" charset="-122"/>
              </a:rPr>
              <a:t>Ashraf Hamarneh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en-GB" altLang="en-US" sz="1400" dirty="0" smtClean="0">
                <a:latin typeface="Arial" pitchFamily="34" charset="0"/>
                <a:ea typeface="宋体" pitchFamily="2" charset="-122"/>
              </a:rPr>
              <a:t>Alex Sirker</a:t>
            </a:r>
          </a:p>
          <a:p>
            <a:pPr>
              <a:lnSpc>
                <a:spcPct val="80000"/>
              </a:lnSpc>
              <a:buNone/>
              <a:defRPr/>
            </a:pPr>
            <a:endParaRPr lang="en-GB" altLang="en-US" sz="1400" dirty="0">
              <a:latin typeface="Arial" pitchFamily="34" charset="0"/>
              <a:ea typeface="宋体" pitchFamily="2" charset="-122"/>
            </a:endParaRPr>
          </a:p>
          <a:p>
            <a:pPr>
              <a:lnSpc>
                <a:spcPct val="80000"/>
              </a:lnSpc>
              <a:buNone/>
              <a:defRPr/>
            </a:pPr>
            <a:r>
              <a:rPr lang="en-GB" altLang="en-US" sz="1400" dirty="0" smtClean="0">
                <a:latin typeface="Arial" pitchFamily="34" charset="0"/>
                <a:ea typeface="宋体" pitchFamily="2" charset="-122"/>
              </a:rPr>
              <a:t>Peter Kellman - NIH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en-GB" altLang="en-US" sz="1400" dirty="0" smtClean="0">
                <a:latin typeface="Arial" pitchFamily="34" charset="0"/>
                <a:ea typeface="宋体" pitchFamily="2" charset="-122"/>
              </a:rPr>
              <a:t>Peter Weale - Siemens</a:t>
            </a:r>
          </a:p>
          <a:p>
            <a:pPr>
              <a:lnSpc>
                <a:spcPct val="80000"/>
              </a:lnSpc>
              <a:buNone/>
              <a:defRPr/>
            </a:pPr>
            <a:endParaRPr lang="en-GB" altLang="en-US" sz="1400" dirty="0">
              <a:latin typeface="Arial" pitchFamily="34" charset="0"/>
              <a:ea typeface="宋体" pitchFamily="2" charset="-122"/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endParaRPr lang="en-GB" altLang="en-US" sz="1400" dirty="0" smtClean="0">
              <a:latin typeface="Arial" pitchFamily="34" charset="0"/>
              <a:ea typeface="宋体" pitchFamily="2" charset="-122"/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endParaRPr lang="en-GB" altLang="en-US" sz="1400" dirty="0" smtClean="0">
              <a:latin typeface="Arial" pitchFamily="34" charset="0"/>
              <a:ea typeface="宋体" pitchFamily="2" charset="-122"/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endParaRPr lang="en-GB" altLang="en-US" sz="1400" dirty="0" smtClean="0">
              <a:latin typeface="Arial" pitchFamily="34" charset="0"/>
              <a:ea typeface="宋体" pitchFamily="2" charset="-122"/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endParaRPr lang="en-GB" altLang="en-US" sz="1400" dirty="0" smtClean="0">
              <a:latin typeface="Arial" pitchFamily="34" charset="0"/>
              <a:ea typeface="宋体" pitchFamily="2" charset="-122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en-GB" altLang="zh-CN" sz="1400" dirty="0" smtClean="0">
              <a:latin typeface="Arial" pitchFamily="34" charset="0"/>
              <a:ea typeface="SimSun" pitchFamily="2" charset="-122"/>
              <a:cs typeface="Arial" pitchFamily="34" charset="0"/>
            </a:endParaRPr>
          </a:p>
        </p:txBody>
      </p: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4619488" y="5733509"/>
            <a:ext cx="3565455" cy="718160"/>
            <a:chOff x="1776" y="2880"/>
            <a:chExt cx="2614" cy="507"/>
          </a:xfrm>
        </p:grpSpPr>
        <p:pic>
          <p:nvPicPr>
            <p:cNvPr id="6" name="Picture 29" descr="sm_heart_animo"/>
            <p:cNvPicPr preferRelativeResize="0"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2880"/>
              <a:ext cx="438" cy="5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30"/>
            <p:cNvSpPr txBox="1">
              <a:spLocks noChangeAspect="1" noChangeArrowheads="1"/>
            </p:cNvSpPr>
            <p:nvPr/>
          </p:nvSpPr>
          <p:spPr bwMode="auto">
            <a:xfrm>
              <a:off x="2256" y="2976"/>
              <a:ext cx="213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Myriad Condensed Web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Myriad Condensed Web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yriad Condensed Web" pitchFamily="34" charset="0"/>
                </a:defRPr>
              </a:lvl9pPr>
            </a:lstStyle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000" b="1" dirty="0">
                  <a:latin typeface="Arial" pitchFamily="34" charset="0"/>
                  <a:cs typeface="Arial" pitchFamily="34" charset="0"/>
                </a:rPr>
                <a:t>British Heart Foundation</a:t>
              </a:r>
              <a:endParaRPr lang="en-US" altLang="en-US" sz="2000" dirty="0">
                <a:latin typeface="Times" pitchFamily="18" charset="0"/>
                <a:cs typeface="Arial" pitchFamily="34" charset="0"/>
              </a:endParaRPr>
            </a:p>
          </p:txBody>
        </p:sp>
      </p:grp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4176713" y="1311507"/>
            <a:ext cx="4237037" cy="19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Myriad Condensed Web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Myriad Condensed Web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Myriad Condensed Web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Myriad Condensed Web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Myriad Condensed Web" pitchFamily="34" charset="0"/>
              </a:defRPr>
            </a:lvl9pPr>
          </a:lstStyle>
          <a:p>
            <a:pPr defTabSz="914400" eaLnBrk="1" fontAlgn="base" hangingPunct="1">
              <a:lnSpc>
                <a:spcPct val="80000"/>
              </a:lnSpc>
              <a:spcAft>
                <a:spcPct val="0"/>
              </a:spcAft>
              <a:buFontTx/>
              <a:buNone/>
              <a:defRPr/>
            </a:pPr>
            <a:endParaRPr lang="en-GB" altLang="en-US" sz="1400" dirty="0" smtClean="0"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 defTabSz="914400" eaLnBrk="1" fontAlgn="base" hangingPunct="1">
              <a:lnSpc>
                <a:spcPct val="80000"/>
              </a:lnSpc>
              <a:spcAft>
                <a:spcPct val="0"/>
              </a:spcAft>
              <a:buFontTx/>
              <a:buNone/>
              <a:defRPr/>
            </a:pPr>
            <a:endParaRPr lang="en-GB" altLang="en-US" sz="1400" dirty="0"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 defTabSz="914400" eaLnBrk="1" fontAlgn="base" hangingPunct="1">
              <a:lnSpc>
                <a:spcPct val="80000"/>
              </a:lnSpc>
              <a:spcAft>
                <a:spcPct val="0"/>
              </a:spcAft>
              <a:buFontTx/>
              <a:buNone/>
              <a:defRPr/>
            </a:pPr>
            <a:endParaRPr lang="en-GB" altLang="en-US" sz="1400" dirty="0" smtClean="0"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 defTabSz="914400" eaLnBrk="1" fontAlgn="base" hangingPunct="1">
              <a:lnSpc>
                <a:spcPct val="80000"/>
              </a:lnSpc>
              <a:spcAft>
                <a:spcPct val="0"/>
              </a:spcAft>
              <a:buFontTx/>
              <a:buNone/>
              <a:defRPr/>
            </a:pPr>
            <a:endParaRPr lang="en-GB" altLang="en-US" sz="1400" dirty="0"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 defTabSz="914400" eaLnBrk="1" fontAlgn="base" hangingPunct="1">
              <a:lnSpc>
                <a:spcPct val="80000"/>
              </a:lnSpc>
              <a:spcAft>
                <a:spcPct val="0"/>
              </a:spcAft>
              <a:buFontTx/>
              <a:buNone/>
              <a:defRPr/>
            </a:pPr>
            <a:endParaRPr lang="en-GB" altLang="en-US" sz="1400" u="sng" dirty="0" smtClean="0">
              <a:latin typeface="Arial" pitchFamily="34" charset="0"/>
              <a:ea typeface="宋体" pitchFamily="2" charset="-122"/>
              <a:cs typeface="Arial" pitchFamily="34" charset="0"/>
            </a:endParaRPr>
          </a:p>
          <a:p>
            <a:pPr defTabSz="914400" eaLnBrk="1" fontAlgn="base" hangingPunct="1">
              <a:lnSpc>
                <a:spcPct val="80000"/>
              </a:lnSpc>
              <a:spcAft>
                <a:spcPct val="0"/>
              </a:spcAft>
              <a:buFontTx/>
              <a:buNone/>
              <a:defRPr/>
            </a:pPr>
            <a:endParaRPr lang="en-GB" altLang="en-US" sz="1400" u="sng" dirty="0" smtClean="0">
              <a:latin typeface="Arial" pitchFamily="34" charset="0"/>
              <a:ea typeface="宋体" pitchFamily="2" charset="-122"/>
              <a:cs typeface="Arial" pitchFamily="34" charset="0"/>
            </a:endParaRPr>
          </a:p>
        </p:txBody>
      </p:sp>
      <p:pic>
        <p:nvPicPr>
          <p:cNvPr id="11" name="Picture 10" descr="Screen Shot 2016-10-14 at 22.58.5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713" y="2096021"/>
            <a:ext cx="4415417" cy="321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9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30225" y="738412"/>
            <a:ext cx="7994650" cy="5005163"/>
          </a:xfrm>
        </p:spPr>
        <p:txBody>
          <a:bodyPr>
            <a:normAutofit/>
          </a:bodyPr>
          <a:lstStyle/>
          <a:p>
            <a:pPr algn="just"/>
            <a:r>
              <a:rPr lang="en-US" sz="1600" u="sng" dirty="0" err="1" smtClean="0"/>
              <a:t>Circ</a:t>
            </a:r>
            <a:r>
              <a:rPr lang="en-US" sz="1600" u="sng" dirty="0" smtClean="0"/>
              <a:t> </a:t>
            </a:r>
            <a:r>
              <a:rPr lang="en-US" sz="1600" u="sng" dirty="0" err="1"/>
              <a:t>Cardiovasc</a:t>
            </a:r>
            <a:r>
              <a:rPr lang="en-US" sz="1600" u="sng" dirty="0"/>
              <a:t> Imaging. 2016 Oct;9(10). </a:t>
            </a:r>
            <a:r>
              <a:rPr lang="en-US" sz="1600" u="sng" dirty="0" err="1"/>
              <a:t>pii</a:t>
            </a:r>
            <a:r>
              <a:rPr lang="en-US" sz="1600" u="sng" dirty="0"/>
              <a:t>: e004940.</a:t>
            </a:r>
          </a:p>
          <a:p>
            <a:pPr marL="0" indent="0" algn="just">
              <a:buNone/>
            </a:pPr>
            <a:r>
              <a:rPr lang="en-US" sz="1600" b="1" dirty="0"/>
              <a:t>Residual Myocardial Iron Following Intramyocardial Hemorrhage During the Convalescent Phase of Reperfused ST-Segment-Elevation Myocardial Infarction and Adverse Left Ventricular Remodeling.</a:t>
            </a:r>
          </a:p>
          <a:p>
            <a:pPr marL="0" indent="0" algn="just">
              <a:buNone/>
            </a:pPr>
            <a:r>
              <a:rPr lang="en-US" sz="1600" u="sng" dirty="0">
                <a:hlinkClick r:id="rId2"/>
              </a:rPr>
              <a:t>Bulluck </a:t>
            </a:r>
            <a:r>
              <a:rPr lang="en-US" sz="1600" u="sng" dirty="0" smtClean="0">
                <a:hlinkClick r:id="rId2"/>
              </a:rPr>
              <a:t>H, </a:t>
            </a:r>
            <a:r>
              <a:rPr lang="en-US" sz="1600" u="sng" dirty="0">
                <a:hlinkClick r:id="rId3"/>
              </a:rPr>
              <a:t>Rosmini </a:t>
            </a:r>
            <a:r>
              <a:rPr lang="en-US" sz="1600" u="sng" dirty="0" smtClean="0">
                <a:hlinkClick r:id="rId3"/>
              </a:rPr>
              <a:t>S, </a:t>
            </a:r>
            <a:r>
              <a:rPr lang="en-US" sz="1600" u="sng" dirty="0">
                <a:hlinkClick r:id="rId4"/>
              </a:rPr>
              <a:t>Abdel-Gadir </a:t>
            </a:r>
            <a:r>
              <a:rPr lang="en-US" sz="1600" u="sng" dirty="0" smtClean="0">
                <a:hlinkClick r:id="rId4"/>
              </a:rPr>
              <a:t>A, </a:t>
            </a:r>
            <a:r>
              <a:rPr lang="en-US" sz="1600" u="sng" dirty="0">
                <a:hlinkClick r:id="rId5"/>
              </a:rPr>
              <a:t>White </a:t>
            </a:r>
            <a:r>
              <a:rPr lang="en-US" sz="1600" u="sng" dirty="0" smtClean="0">
                <a:hlinkClick r:id="rId5"/>
              </a:rPr>
              <a:t>SK, </a:t>
            </a:r>
            <a:r>
              <a:rPr lang="en-US" sz="1600" u="sng" dirty="0">
                <a:hlinkClick r:id="rId6"/>
              </a:rPr>
              <a:t>Bhuva </a:t>
            </a:r>
            <a:r>
              <a:rPr lang="en-US" sz="1600" u="sng" dirty="0" smtClean="0">
                <a:hlinkClick r:id="rId6"/>
              </a:rPr>
              <a:t>AN, </a:t>
            </a:r>
            <a:r>
              <a:rPr lang="en-US" sz="1600" u="sng" dirty="0">
                <a:hlinkClick r:id="rId7"/>
              </a:rPr>
              <a:t>Treibel </a:t>
            </a:r>
            <a:r>
              <a:rPr lang="en-US" sz="1600" u="sng" dirty="0" smtClean="0">
                <a:hlinkClick r:id="rId7"/>
              </a:rPr>
              <a:t>TA, </a:t>
            </a:r>
            <a:r>
              <a:rPr lang="en-US" sz="1600" u="sng" dirty="0">
                <a:hlinkClick r:id="rId8"/>
              </a:rPr>
              <a:t>Fontana </a:t>
            </a:r>
            <a:r>
              <a:rPr lang="en-US" sz="1600" u="sng" dirty="0" smtClean="0">
                <a:hlinkClick r:id="rId8"/>
              </a:rPr>
              <a:t>M, </a:t>
            </a:r>
            <a:r>
              <a:rPr lang="en-US" sz="1600" u="sng" dirty="0">
                <a:hlinkClick r:id="rId9"/>
              </a:rPr>
              <a:t>Ramlall </a:t>
            </a:r>
            <a:r>
              <a:rPr lang="en-US" sz="1600" u="sng" dirty="0" smtClean="0">
                <a:hlinkClick r:id="rId9"/>
              </a:rPr>
              <a:t>M, </a:t>
            </a:r>
            <a:r>
              <a:rPr lang="en-US" sz="1600" u="sng" dirty="0">
                <a:hlinkClick r:id="rId10"/>
              </a:rPr>
              <a:t>Hamarneh </a:t>
            </a:r>
            <a:r>
              <a:rPr lang="en-US" sz="1600" u="sng" dirty="0" smtClean="0">
                <a:hlinkClick r:id="rId10"/>
              </a:rPr>
              <a:t>A, </a:t>
            </a:r>
            <a:r>
              <a:rPr lang="en-US" sz="1600" u="sng" dirty="0">
                <a:hlinkClick r:id="rId11"/>
              </a:rPr>
              <a:t>Sirker </a:t>
            </a:r>
            <a:r>
              <a:rPr lang="en-US" sz="1600" u="sng" dirty="0" smtClean="0">
                <a:hlinkClick r:id="rId11"/>
              </a:rPr>
              <a:t>A, </a:t>
            </a:r>
            <a:r>
              <a:rPr lang="en-US" sz="1600" u="sng" dirty="0">
                <a:hlinkClick r:id="rId12"/>
              </a:rPr>
              <a:t>Herrey </a:t>
            </a:r>
            <a:r>
              <a:rPr lang="en-US" sz="1600" u="sng" dirty="0" smtClean="0">
                <a:hlinkClick r:id="rId12"/>
              </a:rPr>
              <a:t>AS, </a:t>
            </a:r>
            <a:r>
              <a:rPr lang="en-US" sz="1600" u="sng" dirty="0">
                <a:hlinkClick r:id="rId13"/>
              </a:rPr>
              <a:t>Manisty </a:t>
            </a:r>
            <a:r>
              <a:rPr lang="en-US" sz="1600" u="sng" dirty="0" smtClean="0">
                <a:hlinkClick r:id="rId13"/>
              </a:rPr>
              <a:t>C, </a:t>
            </a:r>
            <a:r>
              <a:rPr lang="en-US" sz="1600" u="sng" dirty="0">
                <a:hlinkClick r:id="rId14"/>
              </a:rPr>
              <a:t>Yellon </a:t>
            </a:r>
            <a:r>
              <a:rPr lang="en-US" sz="1600" u="sng" dirty="0" smtClean="0">
                <a:hlinkClick r:id="rId14"/>
              </a:rPr>
              <a:t>DM, </a:t>
            </a:r>
            <a:r>
              <a:rPr lang="en-US" sz="1600" u="sng" dirty="0">
                <a:hlinkClick r:id="rId15"/>
              </a:rPr>
              <a:t>Kellman </a:t>
            </a:r>
            <a:r>
              <a:rPr lang="en-US" sz="1600" u="sng" dirty="0" smtClean="0">
                <a:hlinkClick r:id="rId15"/>
              </a:rPr>
              <a:t>P, </a:t>
            </a:r>
            <a:r>
              <a:rPr lang="en-US" sz="1600" u="sng" dirty="0">
                <a:hlinkClick r:id="rId16"/>
              </a:rPr>
              <a:t>Moon </a:t>
            </a:r>
            <a:r>
              <a:rPr lang="en-US" sz="1600" u="sng" dirty="0" smtClean="0">
                <a:hlinkClick r:id="rId16"/>
              </a:rPr>
              <a:t>JC, </a:t>
            </a:r>
            <a:r>
              <a:rPr lang="en-US" sz="1600" u="sng" dirty="0">
                <a:hlinkClick r:id="rId17"/>
              </a:rPr>
              <a:t>Hausenloy </a:t>
            </a:r>
            <a:r>
              <a:rPr lang="en-US" sz="1600" u="sng" dirty="0" smtClean="0">
                <a:hlinkClick r:id="rId17"/>
              </a:rPr>
              <a:t>DJ.</a:t>
            </a:r>
            <a:endParaRPr lang="en-US" sz="1600" u="sng" dirty="0" smtClean="0"/>
          </a:p>
          <a:p>
            <a:pPr algn="just"/>
            <a:endParaRPr lang="en-US" sz="1600" u="sng" dirty="0" smtClean="0"/>
          </a:p>
          <a:p>
            <a:pPr algn="just"/>
            <a:r>
              <a:rPr lang="en-US" sz="1600" u="sng" dirty="0" smtClean="0"/>
              <a:t>J </a:t>
            </a:r>
            <a:r>
              <a:rPr lang="en-US" sz="1600" u="sng" dirty="0"/>
              <a:t>Am Heart Assoc. 2016 Jul 11;5(7). </a:t>
            </a:r>
            <a:r>
              <a:rPr lang="en-US" sz="1600" u="sng" dirty="0" err="1"/>
              <a:t>pii</a:t>
            </a:r>
            <a:r>
              <a:rPr lang="en-US" sz="1600" u="sng" dirty="0"/>
              <a:t>: e003555. </a:t>
            </a:r>
            <a:r>
              <a:rPr lang="en-US" sz="1600" u="sng" dirty="0" err="1"/>
              <a:t>doi</a:t>
            </a:r>
            <a:r>
              <a:rPr lang="en-US" sz="1600" u="sng" dirty="0"/>
              <a:t>: 10.1161/JAHA.116.003555.</a:t>
            </a:r>
          </a:p>
          <a:p>
            <a:pPr marL="0" indent="0" algn="just">
              <a:buNone/>
            </a:pPr>
            <a:r>
              <a:rPr lang="en-US" sz="1600" b="1" dirty="0"/>
              <a:t>Automated Extracellular Volume Fraction Mapping Provides Insights Into the Pathophysiology of Left Ventricular Remodeling Post-Reperfused ST-Elevation Myocardial </a:t>
            </a:r>
            <a:r>
              <a:rPr lang="en-US" sz="1600" b="1" dirty="0" smtClean="0"/>
              <a:t>Infarction.</a:t>
            </a:r>
          </a:p>
          <a:p>
            <a:pPr marL="0" indent="0" algn="just">
              <a:buNone/>
            </a:pPr>
            <a:r>
              <a:rPr lang="en-US" sz="1600" u="sng" dirty="0">
                <a:hlinkClick r:id="rId18"/>
              </a:rPr>
              <a:t>Bulluck </a:t>
            </a:r>
            <a:r>
              <a:rPr lang="en-US" sz="1600" u="sng" dirty="0" smtClean="0">
                <a:hlinkClick r:id="rId18"/>
              </a:rPr>
              <a:t>H, </a:t>
            </a:r>
            <a:r>
              <a:rPr lang="en-US" sz="1600" u="sng" dirty="0">
                <a:hlinkClick r:id="rId19"/>
              </a:rPr>
              <a:t>Rosmini </a:t>
            </a:r>
            <a:r>
              <a:rPr lang="en-US" sz="1600" u="sng" dirty="0" smtClean="0">
                <a:hlinkClick r:id="rId19"/>
              </a:rPr>
              <a:t>S, </a:t>
            </a:r>
            <a:r>
              <a:rPr lang="en-US" sz="1600" u="sng" dirty="0">
                <a:hlinkClick r:id="rId20"/>
              </a:rPr>
              <a:t>Abdel-Gadir </a:t>
            </a:r>
            <a:r>
              <a:rPr lang="en-US" sz="1600" u="sng" dirty="0" smtClean="0">
                <a:hlinkClick r:id="rId20"/>
              </a:rPr>
              <a:t>A, </a:t>
            </a:r>
            <a:r>
              <a:rPr lang="en-US" sz="1600" u="sng" dirty="0">
                <a:hlinkClick r:id="rId21"/>
              </a:rPr>
              <a:t>White </a:t>
            </a:r>
            <a:r>
              <a:rPr lang="en-US" sz="1600" u="sng" dirty="0" smtClean="0">
                <a:hlinkClick r:id="rId21"/>
              </a:rPr>
              <a:t>SK, </a:t>
            </a:r>
            <a:r>
              <a:rPr lang="en-US" sz="1600" u="sng" dirty="0">
                <a:hlinkClick r:id="rId22"/>
              </a:rPr>
              <a:t>Bhuva </a:t>
            </a:r>
            <a:r>
              <a:rPr lang="en-US" sz="1600" u="sng" dirty="0" smtClean="0">
                <a:hlinkClick r:id="rId22"/>
              </a:rPr>
              <a:t>AN, </a:t>
            </a:r>
            <a:r>
              <a:rPr lang="en-US" sz="1600" u="sng" dirty="0">
                <a:hlinkClick r:id="rId23"/>
              </a:rPr>
              <a:t>Treibel </a:t>
            </a:r>
            <a:r>
              <a:rPr lang="en-US" sz="1600" u="sng" dirty="0" smtClean="0">
                <a:hlinkClick r:id="rId23"/>
              </a:rPr>
              <a:t>TA, </a:t>
            </a:r>
            <a:r>
              <a:rPr lang="en-US" sz="1600" u="sng" dirty="0">
                <a:hlinkClick r:id="rId24"/>
              </a:rPr>
              <a:t>Fontana </a:t>
            </a:r>
            <a:r>
              <a:rPr lang="en-US" sz="1600" u="sng" dirty="0" smtClean="0">
                <a:hlinkClick r:id="rId24"/>
              </a:rPr>
              <a:t>M, </a:t>
            </a:r>
            <a:r>
              <a:rPr lang="en-US" sz="1600" u="sng" dirty="0">
                <a:hlinkClick r:id="rId25"/>
              </a:rPr>
              <a:t>Gonzalez-Lopez </a:t>
            </a:r>
            <a:r>
              <a:rPr lang="en-US" sz="1600" u="sng" dirty="0" smtClean="0">
                <a:hlinkClick r:id="rId25"/>
              </a:rPr>
              <a:t>E, </a:t>
            </a:r>
            <a:r>
              <a:rPr lang="en-US" sz="1600" u="sng" dirty="0">
                <a:hlinkClick r:id="rId26"/>
              </a:rPr>
              <a:t>Reant </a:t>
            </a:r>
            <a:r>
              <a:rPr lang="en-US" sz="1600" u="sng" dirty="0" smtClean="0">
                <a:hlinkClick r:id="rId26"/>
              </a:rPr>
              <a:t>P, </a:t>
            </a:r>
            <a:r>
              <a:rPr lang="en-US" sz="1600" u="sng" dirty="0">
                <a:hlinkClick r:id="rId27"/>
              </a:rPr>
              <a:t>Ramlall </a:t>
            </a:r>
            <a:r>
              <a:rPr lang="en-US" sz="1600" u="sng" dirty="0" smtClean="0">
                <a:hlinkClick r:id="rId27"/>
              </a:rPr>
              <a:t>M, </a:t>
            </a:r>
            <a:r>
              <a:rPr lang="en-US" sz="1600" u="sng" dirty="0">
                <a:hlinkClick r:id="rId28"/>
              </a:rPr>
              <a:t>Hamarneh </a:t>
            </a:r>
            <a:r>
              <a:rPr lang="en-US" sz="1600" u="sng" dirty="0" smtClean="0">
                <a:hlinkClick r:id="rId28"/>
              </a:rPr>
              <a:t>A, </a:t>
            </a:r>
            <a:r>
              <a:rPr lang="en-US" sz="1600" u="sng" dirty="0">
                <a:hlinkClick r:id="rId29"/>
              </a:rPr>
              <a:t>Sirker </a:t>
            </a:r>
            <a:r>
              <a:rPr lang="en-US" sz="1600" u="sng" dirty="0" smtClean="0">
                <a:hlinkClick r:id="rId29"/>
              </a:rPr>
              <a:t>A, </a:t>
            </a:r>
            <a:r>
              <a:rPr lang="en-US" sz="1600" u="sng" dirty="0">
                <a:hlinkClick r:id="rId30"/>
              </a:rPr>
              <a:t>Herrey </a:t>
            </a:r>
            <a:r>
              <a:rPr lang="en-US" sz="1600" u="sng" dirty="0" smtClean="0">
                <a:hlinkClick r:id="rId30"/>
              </a:rPr>
              <a:t>AS, </a:t>
            </a:r>
            <a:r>
              <a:rPr lang="en-US" sz="1600" u="sng" dirty="0">
                <a:hlinkClick r:id="rId31"/>
              </a:rPr>
              <a:t>Manisty </a:t>
            </a:r>
            <a:r>
              <a:rPr lang="en-US" sz="1600" u="sng" dirty="0" smtClean="0">
                <a:hlinkClick r:id="rId31"/>
              </a:rPr>
              <a:t>C, </a:t>
            </a:r>
            <a:r>
              <a:rPr lang="en-US" sz="1600" u="sng" dirty="0">
                <a:hlinkClick r:id="rId32"/>
              </a:rPr>
              <a:t>Yellon </a:t>
            </a:r>
            <a:r>
              <a:rPr lang="en-US" sz="1600" u="sng" dirty="0" smtClean="0">
                <a:hlinkClick r:id="rId32"/>
              </a:rPr>
              <a:t>DM, </a:t>
            </a:r>
            <a:r>
              <a:rPr lang="en-US" sz="1600" u="sng" dirty="0">
                <a:hlinkClick r:id="rId33"/>
              </a:rPr>
              <a:t>Kellman </a:t>
            </a:r>
            <a:r>
              <a:rPr lang="en-US" sz="1600" u="sng" dirty="0" smtClean="0">
                <a:hlinkClick r:id="rId33"/>
              </a:rPr>
              <a:t>P, </a:t>
            </a:r>
            <a:r>
              <a:rPr lang="en-US" sz="1600" u="sng" dirty="0">
                <a:hlinkClick r:id="rId34"/>
              </a:rPr>
              <a:t>Moon </a:t>
            </a:r>
            <a:r>
              <a:rPr lang="en-US" sz="1600" u="sng" dirty="0" smtClean="0">
                <a:hlinkClick r:id="rId34"/>
              </a:rPr>
              <a:t>JC, </a:t>
            </a:r>
            <a:r>
              <a:rPr lang="en-US" sz="1600" u="sng" dirty="0">
                <a:hlinkClick r:id="rId35"/>
              </a:rPr>
              <a:t>Hausenloy </a:t>
            </a:r>
            <a:r>
              <a:rPr lang="en-US" sz="1600" u="sng" dirty="0" smtClean="0">
                <a:hlinkClick r:id="rId35"/>
              </a:rPr>
              <a:t>DJ.</a:t>
            </a:r>
            <a:endParaRPr lang="en-US" sz="1600" b="1" dirty="0" smtClean="0"/>
          </a:p>
          <a:p>
            <a:pPr marL="0" indent="0" algn="just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3838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Background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Mortality has improved significantly with PPCI</a:t>
            </a:r>
          </a:p>
          <a:p>
            <a:r>
              <a:rPr lang="en-US" dirty="0" smtClean="0"/>
              <a:t>Morbidity due to post-STEMI heart failure remains significant</a:t>
            </a:r>
          </a:p>
          <a:p>
            <a:r>
              <a:rPr lang="en-US" dirty="0"/>
              <a:t>Despite TIMI 3:</a:t>
            </a:r>
          </a:p>
          <a:p>
            <a:pPr lvl="1"/>
            <a:r>
              <a:rPr lang="en-US" dirty="0"/>
              <a:t>microvascular obstruction (MVO)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50%</a:t>
            </a:r>
          </a:p>
          <a:p>
            <a:pPr lvl="1"/>
            <a:r>
              <a:rPr lang="en-US" dirty="0"/>
              <a:t>intramyocardial haemorrhage (IMH)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40%</a:t>
            </a:r>
          </a:p>
          <a:p>
            <a:endParaRPr lang="en-US" dirty="0"/>
          </a:p>
          <a:p>
            <a:r>
              <a:rPr lang="en-US" dirty="0"/>
              <a:t>MVO and IMH are associated with adverse LV </a:t>
            </a:r>
            <a:r>
              <a:rPr lang="en-US" dirty="0" err="1"/>
              <a:t>remodelling</a:t>
            </a:r>
            <a:r>
              <a:rPr lang="en-US" dirty="0"/>
              <a:t> and worse clinical outcomes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5512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70522"/>
            <a:ext cx="8229600" cy="5355641"/>
          </a:xfrm>
        </p:spPr>
        <p:txBody>
          <a:bodyPr>
            <a:normAutofit/>
          </a:bodyPr>
          <a:lstStyle/>
          <a:p>
            <a:r>
              <a:rPr lang="en-GB" sz="2400" dirty="0"/>
              <a:t>IMH </a:t>
            </a:r>
            <a:r>
              <a:rPr lang="en-GB" sz="2400" dirty="0" smtClean="0"/>
              <a:t>have </a:t>
            </a:r>
            <a:r>
              <a:rPr lang="en-GB" sz="2400" dirty="0"/>
              <a:t>been shown to result in residual myocardial iron within the MI zone and have been proposed to have cytotoxic and pro-inflammatory effects on the </a:t>
            </a:r>
            <a:r>
              <a:rPr lang="en-GB" sz="2400" dirty="0" smtClean="0"/>
              <a:t>myocardium </a:t>
            </a:r>
            <a:r>
              <a:rPr lang="en-GB" sz="1800" u="sng" dirty="0"/>
              <a:t>(Circulation Cardiovascular imaging. 2013;6(2):218-28.)</a:t>
            </a:r>
          </a:p>
          <a:p>
            <a:endParaRPr lang="en-GB" sz="2400" dirty="0" smtClean="0"/>
          </a:p>
          <a:p>
            <a:endParaRPr lang="en-GB" sz="2400" dirty="0"/>
          </a:p>
          <a:p>
            <a:r>
              <a:rPr lang="en-GB" sz="2400" dirty="0"/>
              <a:t>Whether changes in the ECM in the non-infarcted remote myocardium in STEMI patients reperfused by primary PPCI is linked to adverse LV remodelling remains incompletely understood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21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438150" y="316159"/>
            <a:ext cx="8229600" cy="99718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sz="3600" dirty="0" smtClean="0">
                <a:solidFill>
                  <a:srgbClr val="FF0000"/>
                </a:solidFill>
              </a:rPr>
              <a:t>CMR basics</a:t>
            </a:r>
            <a:endParaRPr lang="en-SG" sz="3600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6374046" y="3101803"/>
            <a:ext cx="0" cy="51435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 descr="https://www.med-ed.virginia.edu/courses/rad/cardiacmr/Techniques/MRvectors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0" t="9846" r="12674" b="8699"/>
          <a:stretch/>
        </p:blipFill>
        <p:spPr bwMode="auto">
          <a:xfrm>
            <a:off x="1296198" y="729428"/>
            <a:ext cx="1778257" cy="100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s://www.med-ed.virginia.edu/courses/rad/cardiacmr/Techniques/MRvectors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7" t="10513" r="3283" b="12972"/>
          <a:stretch/>
        </p:blipFill>
        <p:spPr bwMode="auto">
          <a:xfrm>
            <a:off x="919033" y="2895816"/>
            <a:ext cx="2588561" cy="100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414" y="1738044"/>
            <a:ext cx="2230791" cy="1017479"/>
          </a:xfrm>
          <a:prstGeom prst="rect">
            <a:avLst/>
          </a:prstGeom>
        </p:spPr>
      </p:pic>
      <p:pic>
        <p:nvPicPr>
          <p:cNvPr id="21" name="Picture 12" descr="Image result for cardiac MRI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487" y="5288698"/>
            <a:ext cx="1497042" cy="149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382708" y="3937555"/>
            <a:ext cx="4219405" cy="1149973"/>
            <a:chOff x="382708" y="3937555"/>
            <a:chExt cx="4219405" cy="1149973"/>
          </a:xfrm>
        </p:grpSpPr>
        <p:pic>
          <p:nvPicPr>
            <p:cNvPr id="23" name="Picture 6" descr="https://www.med-ed.virginia.edu/courses/rad/cardiacmr/Techniques/MRvectors3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1" t="4949" r="4340" b="8651"/>
            <a:stretch/>
          </p:blipFill>
          <p:spPr bwMode="auto">
            <a:xfrm>
              <a:off x="748619" y="4057966"/>
              <a:ext cx="3853494" cy="1029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382708" y="3937555"/>
              <a:ext cx="18269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Excitation Pulse</a:t>
              </a:r>
              <a:endParaRPr lang="en-S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8" name="Picture 27" descr="Screen Shot 2016-09-28 at 10.57.4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806" y="1738044"/>
            <a:ext cx="4670194" cy="2727518"/>
          </a:xfrm>
          <a:prstGeom prst="rect">
            <a:avLst/>
          </a:prstGeom>
        </p:spPr>
      </p:pic>
      <p:sp>
        <p:nvSpPr>
          <p:cNvPr id="29" name="Right Arrow 28"/>
          <p:cNvSpPr/>
          <p:nvPr/>
        </p:nvSpPr>
        <p:spPr>
          <a:xfrm>
            <a:off x="5235906" y="5856942"/>
            <a:ext cx="435247" cy="149411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579200" y="5220116"/>
            <a:ext cx="4498847" cy="1637883"/>
            <a:chOff x="579200" y="5220116"/>
            <a:chExt cx="4498847" cy="1637883"/>
          </a:xfrm>
        </p:grpSpPr>
        <p:grpSp>
          <p:nvGrpSpPr>
            <p:cNvPr id="25" name="Group 24"/>
            <p:cNvGrpSpPr/>
            <p:nvPr/>
          </p:nvGrpSpPr>
          <p:grpSpPr>
            <a:xfrm flipH="1">
              <a:off x="579200" y="5220116"/>
              <a:ext cx="4498847" cy="1637883"/>
              <a:chOff x="431773" y="5220116"/>
              <a:chExt cx="4213380" cy="1637883"/>
            </a:xfrm>
          </p:grpSpPr>
          <p:pic>
            <p:nvPicPr>
              <p:cNvPr id="26" name="Picture 8" descr="https://www.med-ed.virginia.edu/courses/rad/cardiacmr/Techniques/MRvectors4.jpg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50" t="4075" r="2478" b="6034"/>
              <a:stretch/>
            </p:blipFill>
            <p:spPr bwMode="auto">
              <a:xfrm>
                <a:off x="431773" y="5220116"/>
                <a:ext cx="4213380" cy="13087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2096805" y="6488667"/>
                <a:ext cx="25483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T1 and T2/T2* relaxation</a:t>
                </a:r>
                <a:endParaRPr lang="en-SG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0" name="Right Arrow 29"/>
            <p:cNvSpPr/>
            <p:nvPr/>
          </p:nvSpPr>
          <p:spPr>
            <a:xfrm>
              <a:off x="3329831" y="5859931"/>
              <a:ext cx="435247" cy="149411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4213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Volumes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LACin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lum/>
          </a:blip>
          <a:stretch>
            <a:fillRect/>
          </a:stretch>
        </p:blipFill>
        <p:spPr>
          <a:xfrm>
            <a:off x="586490" y="2113455"/>
            <a:ext cx="3877958" cy="3877958"/>
          </a:xfrm>
          <a:prstGeom prst="rect">
            <a:avLst/>
          </a:prstGeom>
        </p:spPr>
      </p:pic>
      <p:pic>
        <p:nvPicPr>
          <p:cNvPr id="4" name="SACin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lum/>
          </a:blip>
          <a:stretch>
            <a:fillRect/>
          </a:stretch>
        </p:blipFill>
        <p:spPr>
          <a:xfrm>
            <a:off x="4808842" y="2113455"/>
            <a:ext cx="3877958" cy="387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6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2-27 at 22.24.27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8802" y="2201139"/>
            <a:ext cx="2066714" cy="2154363"/>
          </a:xfrm>
          <a:prstGeom prst="rect">
            <a:avLst/>
          </a:prstGeom>
        </p:spPr>
      </p:pic>
      <p:pic>
        <p:nvPicPr>
          <p:cNvPr id="4" name="Picture 3" descr="Screen Shot 2016-10-12 at 12.49.38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1" t="12830" r="15191" b="12535"/>
          <a:stretch/>
        </p:blipFill>
        <p:spPr>
          <a:xfrm>
            <a:off x="3568984" y="2201139"/>
            <a:ext cx="2132206" cy="2154363"/>
          </a:xfrm>
          <a:prstGeom prst="rect">
            <a:avLst/>
          </a:prstGeom>
        </p:spPr>
      </p:pic>
      <p:pic>
        <p:nvPicPr>
          <p:cNvPr id="5" name="Picture 4" descr="Screen Shot 2016-10-12 at 12.47.1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1" t="11762" r="6982" b="7490"/>
          <a:stretch/>
        </p:blipFill>
        <p:spPr>
          <a:xfrm>
            <a:off x="5914749" y="2201139"/>
            <a:ext cx="1964214" cy="2154363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LGE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88802" y="4818678"/>
            <a:ext cx="2182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Small subendocardial</a:t>
            </a:r>
          </a:p>
          <a:p>
            <a:pPr algn="ctr"/>
            <a:r>
              <a:rPr lang="en-US" dirty="0" smtClean="0"/>
              <a:t>MI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74129" y="4833619"/>
            <a:ext cx="1721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Near transmural</a:t>
            </a:r>
          </a:p>
          <a:p>
            <a:pPr algn="ctr"/>
            <a:r>
              <a:rPr lang="en-US" dirty="0" smtClean="0"/>
              <a:t>MI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123505" y="4879785"/>
            <a:ext cx="1442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Transmural</a:t>
            </a:r>
          </a:p>
          <a:p>
            <a:pPr algn="ctr"/>
            <a:r>
              <a:rPr lang="en-US" dirty="0" smtClean="0"/>
              <a:t>MI with MVO</a:t>
            </a:r>
            <a:endParaRPr lang="en-US" dirty="0"/>
          </a:p>
        </p:txBody>
      </p:sp>
      <p:sp>
        <p:nvSpPr>
          <p:cNvPr id="13" name="Left Arrow 12"/>
          <p:cNvSpPr/>
          <p:nvPr/>
        </p:nvSpPr>
        <p:spPr>
          <a:xfrm rot="2248395">
            <a:off x="1891909" y="2921149"/>
            <a:ext cx="552824" cy="22411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/>
          <p:cNvSpPr/>
          <p:nvPr/>
        </p:nvSpPr>
        <p:spPr>
          <a:xfrm rot="2248395">
            <a:off x="4180897" y="2976545"/>
            <a:ext cx="552824" cy="22411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Arrow 14"/>
          <p:cNvSpPr/>
          <p:nvPr/>
        </p:nvSpPr>
        <p:spPr>
          <a:xfrm rot="16200000">
            <a:off x="6750781" y="3356277"/>
            <a:ext cx="552824" cy="224118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166748" y="1628451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4419126" y="1628451"/>
            <a:ext cx="314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6741619" y="1615894"/>
            <a:ext cx="306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9550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1026150" y="712592"/>
            <a:ext cx="1881420" cy="2094630"/>
            <a:chOff x="1226345" y="604781"/>
            <a:chExt cx="1703085" cy="1905337"/>
          </a:xfrm>
        </p:grpSpPr>
        <p:pic>
          <p:nvPicPr>
            <p:cNvPr id="2" name="Picture 2" descr="E:\T2 weighted imaging\Dan T2\Basal Sa.TIF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99" t="39038" r="33441" b="26214"/>
            <a:stretch/>
          </p:blipFill>
          <p:spPr bwMode="auto">
            <a:xfrm>
              <a:off x="1226345" y="604781"/>
              <a:ext cx="1703085" cy="1905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3" descr="E:\T2 weighted imaging\Dan T2\Basal Sa.TIF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18" t="29557" r="85525" b="50711"/>
            <a:stretch/>
          </p:blipFill>
          <p:spPr bwMode="auto">
            <a:xfrm>
              <a:off x="1226345" y="604781"/>
              <a:ext cx="156087" cy="1905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ight Arrow 3"/>
          <p:cNvSpPr/>
          <p:nvPr/>
        </p:nvSpPr>
        <p:spPr>
          <a:xfrm>
            <a:off x="6431878" y="5102676"/>
            <a:ext cx="311625" cy="23093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570295" y="3678087"/>
            <a:ext cx="1094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Native T1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359176" y="3678087"/>
            <a:ext cx="1750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Post-contrast T1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620854" y="3667569"/>
            <a:ext cx="1033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ECV map</a:t>
            </a:r>
            <a:endParaRPr lang="en-US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6821163" y="4181984"/>
            <a:ext cx="2100298" cy="2109572"/>
            <a:chOff x="6748467" y="2032000"/>
            <a:chExt cx="2100298" cy="2109572"/>
          </a:xfrm>
        </p:grpSpPr>
        <p:pic>
          <p:nvPicPr>
            <p:cNvPr id="9" name="Picture 8" descr="ECV map  basal ste.TI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31" t="37941" r="52654" b="30150"/>
            <a:stretch/>
          </p:blipFill>
          <p:spPr>
            <a:xfrm>
              <a:off x="6748467" y="2032000"/>
              <a:ext cx="2100298" cy="2109572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751203" y="2032000"/>
              <a:ext cx="180000" cy="2109572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2077888" y="4181984"/>
            <a:ext cx="1964267" cy="2109572"/>
            <a:chOff x="1127001" y="2032000"/>
            <a:chExt cx="1964267" cy="2109572"/>
          </a:xfrm>
        </p:grpSpPr>
        <p:pic>
          <p:nvPicPr>
            <p:cNvPr id="12" name="Picture 11" descr="SAx basal MOLLI pre ste.TI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81" t="38177" r="53250" b="29914"/>
            <a:stretch/>
          </p:blipFill>
          <p:spPr>
            <a:xfrm>
              <a:off x="1127001" y="2032000"/>
              <a:ext cx="1964267" cy="2109572"/>
            </a:xfrm>
            <a:prstGeom prst="rect">
              <a:avLst/>
            </a:prstGeom>
          </p:spPr>
        </p:pic>
        <p:pic>
          <p:nvPicPr>
            <p:cNvPr id="13" name="Picture 12" descr="SAx basal MOLLI pre ste.TIF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77" t="30996" r="87772" b="50607"/>
            <a:stretch/>
          </p:blipFill>
          <p:spPr>
            <a:xfrm flipH="1">
              <a:off x="1128420" y="2032000"/>
              <a:ext cx="167504" cy="2103118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4259232" y="4168282"/>
            <a:ext cx="2031602" cy="2123274"/>
            <a:chOff x="3708400" y="2018298"/>
            <a:chExt cx="2031602" cy="2123274"/>
          </a:xfrm>
        </p:grpSpPr>
        <p:pic>
          <p:nvPicPr>
            <p:cNvPr id="15" name="Picture 14" descr="SAx basal MOLLI post ste.TIF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93" t="38177" r="52424" b="29914"/>
            <a:stretch/>
          </p:blipFill>
          <p:spPr>
            <a:xfrm>
              <a:off x="3708400" y="2032000"/>
              <a:ext cx="2031602" cy="2109572"/>
            </a:xfrm>
            <a:prstGeom prst="rect">
              <a:avLst/>
            </a:prstGeom>
          </p:spPr>
        </p:pic>
        <p:pic>
          <p:nvPicPr>
            <p:cNvPr id="16" name="Picture 15" descr="SAx basal MOLLI pre ste.TIF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77" t="30996" r="87772" b="50607"/>
            <a:stretch/>
          </p:blipFill>
          <p:spPr>
            <a:xfrm flipH="1">
              <a:off x="3708400" y="2018298"/>
              <a:ext cx="167504" cy="2103118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376264" y="490964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/>
          </a:p>
        </p:txBody>
      </p:sp>
      <p:pic>
        <p:nvPicPr>
          <p:cNvPr id="18" name="Picture 17" descr="Test tube.tif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33397"/>
          <a:stretch/>
        </p:blipFill>
        <p:spPr>
          <a:xfrm>
            <a:off x="912404" y="4181984"/>
            <a:ext cx="789630" cy="210957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26462" y="3678087"/>
            <a:ext cx="17656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ECV</a:t>
            </a:r>
            <a:r>
              <a:rPr lang="en-US" b="1" baseline="-25000" dirty="0" smtClean="0"/>
              <a:t>blood</a:t>
            </a:r>
            <a:r>
              <a:rPr lang="en-US" b="1" dirty="0" smtClean="0"/>
              <a:t>= 1 - HCT</a:t>
            </a:r>
            <a:endParaRPr lang="en-US" b="1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541969" y="5314077"/>
            <a:ext cx="0" cy="60347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05709" y="5333613"/>
            <a:ext cx="771721" cy="0"/>
          </a:xfrm>
          <a:prstGeom prst="line">
            <a:avLst/>
          </a:prstGeom>
          <a:ln>
            <a:solidFill>
              <a:schemeClr val="tx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05709" y="5887665"/>
            <a:ext cx="771630" cy="0"/>
          </a:xfrm>
          <a:prstGeom prst="line">
            <a:avLst/>
          </a:prstGeom>
          <a:ln>
            <a:solidFill>
              <a:schemeClr val="tx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05709" y="6241518"/>
            <a:ext cx="771630" cy="0"/>
          </a:xfrm>
          <a:prstGeom prst="line">
            <a:avLst/>
          </a:prstGeom>
          <a:ln>
            <a:solidFill>
              <a:schemeClr val="tx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736206" y="5333613"/>
            <a:ext cx="0" cy="907905"/>
          </a:xfrm>
          <a:prstGeom prst="straightConnector1">
            <a:avLst/>
          </a:prstGeom>
          <a:ln w="38100" cmpd="sng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3231544" y="705437"/>
            <a:ext cx="2103213" cy="2101785"/>
            <a:chOff x="1127001" y="2032000"/>
            <a:chExt cx="1964267" cy="1895924"/>
          </a:xfrm>
        </p:grpSpPr>
        <p:pic>
          <p:nvPicPr>
            <p:cNvPr id="26" name="Picture 25" descr="SAx basal MOLLI pre ste.TI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81" t="38177" r="53250" b="33145"/>
            <a:stretch/>
          </p:blipFill>
          <p:spPr>
            <a:xfrm>
              <a:off x="1127001" y="2032000"/>
              <a:ext cx="1964267" cy="1895924"/>
            </a:xfrm>
            <a:prstGeom prst="rect">
              <a:avLst/>
            </a:prstGeom>
          </p:spPr>
        </p:pic>
        <p:pic>
          <p:nvPicPr>
            <p:cNvPr id="27" name="Picture 26" descr="SAx basal MOLLI pre ste.TIF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77" t="30996" r="87772" b="50607"/>
            <a:stretch/>
          </p:blipFill>
          <p:spPr>
            <a:xfrm flipH="1">
              <a:off x="1128419" y="2032000"/>
              <a:ext cx="167504" cy="1895924"/>
            </a:xfrm>
            <a:prstGeom prst="rect">
              <a:avLst/>
            </a:prstGeom>
          </p:spPr>
        </p:pic>
      </p:grpSp>
      <p:pic>
        <p:nvPicPr>
          <p:cNvPr id="29" name="Picture 28" descr="Screen Shot 2016-09-28 at 11.57.48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219" y="712592"/>
            <a:ext cx="2034568" cy="209463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596856" y="178734"/>
            <a:ext cx="157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Native T1 map</a:t>
            </a:r>
            <a:endParaRPr lang="en-US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1605328" y="178734"/>
            <a:ext cx="89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T2 map</a:t>
            </a:r>
            <a:endParaRPr lang="en-US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6340733" y="222763"/>
            <a:ext cx="1008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T2* map</a:t>
            </a:r>
            <a:endParaRPr lang="en-US" b="1" dirty="0"/>
          </a:p>
        </p:txBody>
      </p:sp>
      <p:pic>
        <p:nvPicPr>
          <p:cNvPr id="33" name="Picture 32" descr="Screen Shot 2015-08-21 at 15.56.48.png"/>
          <p:cNvPicPr>
            <a:picLocks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2" t="3399" r="28839" b="3888"/>
          <a:stretch/>
        </p:blipFill>
        <p:spPr>
          <a:xfrm flipH="1">
            <a:off x="5726218" y="712592"/>
            <a:ext cx="199465" cy="209463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332816" y="3103625"/>
            <a:ext cx="44910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Extracellular volume fraction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50408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17" grpId="0"/>
      <p:bldP spid="19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T1, T2, T2*, ECV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Oedema:</a:t>
            </a:r>
            <a:r>
              <a:rPr lang="en-US" dirty="0" smtClean="0"/>
              <a:t> increased T1 and T2 values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Scar: </a:t>
            </a:r>
            <a:r>
              <a:rPr lang="en-US" dirty="0" smtClean="0"/>
              <a:t>increased T1 and ECV values, normal T2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Intramyocardial haemorrhage/ residual iron: </a:t>
            </a:r>
            <a:r>
              <a:rPr lang="en-US" dirty="0" smtClean="0"/>
              <a:t>Reduced T2* </a:t>
            </a:r>
            <a:r>
              <a:rPr lang="en-US" dirty="0"/>
              <a:t>values (Reduced T1, </a:t>
            </a:r>
            <a:r>
              <a:rPr lang="en-US" dirty="0" smtClean="0"/>
              <a:t>T2)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88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875</Words>
  <Application>Microsoft Office PowerPoint</Application>
  <PresentationFormat>화면 슬라이드 쇼(4:3)</PresentationFormat>
  <Paragraphs>135</Paragraphs>
  <Slides>21</Slides>
  <Notes>4</Notes>
  <HiddenSlides>0</HiddenSlides>
  <MMClips>2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21</vt:i4>
      </vt:variant>
    </vt:vector>
  </HeadingPairs>
  <TitlesOfParts>
    <vt:vector size="22" baseType="lpstr">
      <vt:lpstr>Office Theme</vt:lpstr>
      <vt:lpstr>Persistent myocardial inflammation due to intramyocardial haemorrhage in reperfused STEMI as a precursor to adverse LV remodelling </vt:lpstr>
      <vt:lpstr>Contents</vt:lpstr>
      <vt:lpstr>Background</vt:lpstr>
      <vt:lpstr>PowerPoint 프레젠테이션</vt:lpstr>
      <vt:lpstr>PowerPoint 프레젠테이션</vt:lpstr>
      <vt:lpstr>Volumes</vt:lpstr>
      <vt:lpstr>LGE</vt:lpstr>
      <vt:lpstr>PowerPoint 프레젠테이션</vt:lpstr>
      <vt:lpstr>T1, T2, T2*, ECV</vt:lpstr>
      <vt:lpstr>PowerPoint 프레젠테이션</vt:lpstr>
      <vt:lpstr>Hypothesis</vt:lpstr>
      <vt:lpstr>Methods</vt:lpstr>
      <vt:lpstr>PowerPoint 프레젠테이션</vt:lpstr>
      <vt:lpstr>Results: infarct zone</vt:lpstr>
      <vt:lpstr>PowerPoint 프레젠테이션</vt:lpstr>
      <vt:lpstr>PowerPoint 프레젠테이션</vt:lpstr>
      <vt:lpstr>Results: remote myocardium</vt:lpstr>
      <vt:lpstr>PowerPoint 프레젠테이션</vt:lpstr>
      <vt:lpstr>Conclusions</vt:lpstr>
      <vt:lpstr>Acknowledgements </vt:lpstr>
      <vt:lpstr>PowerPoint 프레젠테이션</vt:lpstr>
    </vt:vector>
  </TitlesOfParts>
  <Company>UCL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Persistent myocardial inflammation due to intramyocardial haemorrhage in reperfused STEMI as a precursor to adverse LV remodelling </dc:title>
  <dc:creator>Heeraj Bulluck</dc:creator>
  <cp:lastModifiedBy>goodtobe</cp:lastModifiedBy>
  <cp:revision>24</cp:revision>
  <dcterms:created xsi:type="dcterms:W3CDTF">2016-12-08T22:03:02Z</dcterms:created>
  <dcterms:modified xsi:type="dcterms:W3CDTF">2016-12-10T01:23:17Z</dcterms:modified>
</cp:coreProperties>
</file>