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8" r:id="rId1"/>
  </p:sldMasterIdLst>
  <p:notesMasterIdLst>
    <p:notesMasterId r:id="rId27"/>
  </p:notesMasterIdLst>
  <p:handoutMasterIdLst>
    <p:handoutMasterId r:id="rId28"/>
  </p:handoutMasterIdLst>
  <p:sldIdLst>
    <p:sldId id="257" r:id="rId2"/>
    <p:sldId id="271" r:id="rId3"/>
    <p:sldId id="302" r:id="rId4"/>
    <p:sldId id="259" r:id="rId5"/>
    <p:sldId id="277" r:id="rId6"/>
    <p:sldId id="308" r:id="rId7"/>
    <p:sldId id="299" r:id="rId8"/>
    <p:sldId id="276" r:id="rId9"/>
    <p:sldId id="279" r:id="rId10"/>
    <p:sldId id="284" r:id="rId11"/>
    <p:sldId id="283" r:id="rId12"/>
    <p:sldId id="278" r:id="rId13"/>
    <p:sldId id="280" r:id="rId14"/>
    <p:sldId id="281" r:id="rId15"/>
    <p:sldId id="294" r:id="rId16"/>
    <p:sldId id="304" r:id="rId17"/>
    <p:sldId id="292" r:id="rId18"/>
    <p:sldId id="295" r:id="rId19"/>
    <p:sldId id="274" r:id="rId20"/>
    <p:sldId id="275" r:id="rId21"/>
    <p:sldId id="307" r:id="rId22"/>
    <p:sldId id="303" r:id="rId23"/>
    <p:sldId id="297" r:id="rId24"/>
    <p:sldId id="305" r:id="rId25"/>
    <p:sldId id="306" r:id="rId26"/>
  </p:sldIdLst>
  <p:sldSz cx="9144000" cy="6858000" type="screen4x3"/>
  <p:notesSz cx="7099300" cy="10234613"/>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79752" autoAdjust="0"/>
  </p:normalViewPr>
  <p:slideViewPr>
    <p:cSldViewPr snapToGrid="0">
      <p:cViewPr varScale="1">
        <p:scale>
          <a:sx n="69" d="100"/>
          <a:sy n="69" d="100"/>
        </p:scale>
        <p:origin x="1301" y="6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9" d="100"/>
          <a:sy n="79" d="100"/>
        </p:scale>
        <p:origin x="-3906" y="-108"/>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575" cy="512763"/>
          </a:xfrm>
          <a:prstGeom prst="rect">
            <a:avLst/>
          </a:prstGeom>
        </p:spPr>
        <p:txBody>
          <a:bodyPr vert="horz" lIns="91440" tIns="45720" rIns="91440" bIns="45720" rtlCol="0"/>
          <a:lstStyle>
            <a:lvl1pPr algn="l" eaLnBrk="1" fontAlgn="auto" hangingPunct="1">
              <a:spcBef>
                <a:spcPts val="0"/>
              </a:spcBef>
              <a:spcAft>
                <a:spcPts val="0"/>
              </a:spcAft>
              <a:defRPr sz="1000">
                <a:latin typeface="Arial" pitchFamily="34" charset="0"/>
                <a:cs typeface="Arial" pitchFamily="34" charset="0"/>
              </a:defRPr>
            </a:lvl1pPr>
          </a:lstStyle>
          <a:p>
            <a:pPr>
              <a:defRPr/>
            </a:pPr>
            <a:endParaRPr lang="de-DE"/>
          </a:p>
        </p:txBody>
      </p:sp>
      <p:sp>
        <p:nvSpPr>
          <p:cNvPr id="3" name="Datumsplatzhalter 2"/>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eaLnBrk="1" fontAlgn="auto" hangingPunct="1">
              <a:spcBef>
                <a:spcPts val="0"/>
              </a:spcBef>
              <a:spcAft>
                <a:spcPts val="0"/>
              </a:spcAft>
              <a:defRPr sz="1000">
                <a:latin typeface="Arial" pitchFamily="34" charset="0"/>
                <a:cs typeface="Arial" pitchFamily="34" charset="0"/>
              </a:defRPr>
            </a:lvl1pPr>
          </a:lstStyle>
          <a:p>
            <a:pPr>
              <a:defRPr/>
            </a:pPr>
            <a:fld id="{F9E85B6F-C430-453F-99A3-C12E9A791D40}" type="datetimeFigureOut">
              <a:rPr lang="de-DE"/>
              <a:pPr>
                <a:defRPr/>
              </a:pPr>
              <a:t>10.12.2016</a:t>
            </a:fld>
            <a:endParaRPr lang="de-DE" dirty="0"/>
          </a:p>
        </p:txBody>
      </p:sp>
      <p:sp>
        <p:nvSpPr>
          <p:cNvPr id="4" name="Fußzeilenplatzhalter 3"/>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eaLnBrk="1" fontAlgn="auto" hangingPunct="1">
              <a:spcBef>
                <a:spcPts val="0"/>
              </a:spcBef>
              <a:spcAft>
                <a:spcPts val="0"/>
              </a:spcAft>
              <a:defRPr sz="1000">
                <a:latin typeface="Arial" pitchFamily="34" charset="0"/>
                <a:cs typeface="Arial" pitchFamily="34" charset="0"/>
              </a:defRPr>
            </a:lvl1pPr>
          </a:lstStyle>
          <a:p>
            <a:pPr>
              <a:defRPr/>
            </a:pPr>
            <a:endParaRPr lang="de-DE"/>
          </a:p>
        </p:txBody>
      </p:sp>
      <p:sp>
        <p:nvSpPr>
          <p:cNvPr id="5" name="Foliennummernplatzhalter 4"/>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eaLnBrk="1" fontAlgn="auto" hangingPunct="1">
              <a:spcBef>
                <a:spcPts val="0"/>
              </a:spcBef>
              <a:spcAft>
                <a:spcPts val="0"/>
              </a:spcAft>
              <a:defRPr sz="1000">
                <a:latin typeface="Arial" pitchFamily="34" charset="0"/>
                <a:cs typeface="Arial" pitchFamily="34" charset="0"/>
              </a:defRPr>
            </a:lvl1pPr>
          </a:lstStyle>
          <a:p>
            <a:pPr>
              <a:defRPr/>
            </a:pPr>
            <a:fld id="{72CA3E8E-E77B-41C9-B39F-FD2A31E9E25F}" type="slidenum">
              <a:rPr lang="de-DE"/>
              <a:pPr>
                <a:defRPr/>
              </a:pPr>
              <a:t>‹Nr.›</a:t>
            </a:fld>
            <a:endParaRPr lang="de-DE" dirty="0"/>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575" cy="512763"/>
          </a:xfrm>
          <a:prstGeom prst="rect">
            <a:avLst/>
          </a:prstGeom>
        </p:spPr>
        <p:txBody>
          <a:bodyPr vert="horz" lIns="91440" tIns="45720" rIns="91440" bIns="45720" rtlCol="0"/>
          <a:lstStyle>
            <a:lvl1pPr algn="l" eaLnBrk="1" fontAlgn="auto" hangingPunct="1">
              <a:spcBef>
                <a:spcPts val="0"/>
              </a:spcBef>
              <a:spcAft>
                <a:spcPts val="0"/>
              </a:spcAft>
              <a:defRPr sz="1000">
                <a:latin typeface="Arial" pitchFamily="34" charset="0"/>
                <a:cs typeface="Arial" pitchFamily="34" charset="0"/>
              </a:defRPr>
            </a:lvl1pPr>
          </a:lstStyle>
          <a:p>
            <a:pPr>
              <a:defRPr/>
            </a:pPr>
            <a:endParaRPr lang="de-DE"/>
          </a:p>
        </p:txBody>
      </p:sp>
      <p:sp>
        <p:nvSpPr>
          <p:cNvPr id="3" name="Datumsplatzhalter 2"/>
          <p:cNvSpPr>
            <a:spLocks noGrp="1"/>
          </p:cNvSpPr>
          <p:nvPr>
            <p:ph type="dt" idx="1"/>
          </p:nvPr>
        </p:nvSpPr>
        <p:spPr>
          <a:xfrm>
            <a:off x="4021138" y="0"/>
            <a:ext cx="3076575" cy="512763"/>
          </a:xfrm>
          <a:prstGeom prst="rect">
            <a:avLst/>
          </a:prstGeom>
        </p:spPr>
        <p:txBody>
          <a:bodyPr vert="horz" lIns="91440" tIns="45720" rIns="91440" bIns="45720" rtlCol="0"/>
          <a:lstStyle>
            <a:lvl1pPr algn="r" eaLnBrk="1" fontAlgn="auto" hangingPunct="1">
              <a:spcBef>
                <a:spcPts val="0"/>
              </a:spcBef>
              <a:spcAft>
                <a:spcPts val="0"/>
              </a:spcAft>
              <a:defRPr sz="1000">
                <a:latin typeface="+mn-lt"/>
                <a:cs typeface="+mn-cs"/>
              </a:defRPr>
            </a:lvl1pPr>
          </a:lstStyle>
          <a:p>
            <a:pPr>
              <a:defRPr/>
            </a:pPr>
            <a:fld id="{C6039ADB-CF8A-4989-985F-90419A97C840}" type="datetimeFigureOut">
              <a:rPr lang="de-DE"/>
              <a:pPr>
                <a:defRPr/>
              </a:pPr>
              <a:t>10.12.2016</a:t>
            </a:fld>
            <a:endParaRPr lang="de-DE" dirty="0"/>
          </a:p>
        </p:txBody>
      </p:sp>
      <p:sp>
        <p:nvSpPr>
          <p:cNvPr id="4" name="Folienbildplatzhalter 3"/>
          <p:cNvSpPr>
            <a:spLocks noGrp="1" noRot="1" noChangeAspect="1"/>
          </p:cNvSpPr>
          <p:nvPr>
            <p:ph type="sldImg" idx="2"/>
          </p:nvPr>
        </p:nvSpPr>
        <p:spPr>
          <a:xfrm>
            <a:off x="1246188" y="1279525"/>
            <a:ext cx="4606925" cy="34544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6" name="Fußzeilenplatzhalter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eaLnBrk="1" fontAlgn="auto" hangingPunct="1">
              <a:spcBef>
                <a:spcPts val="0"/>
              </a:spcBef>
              <a:spcAft>
                <a:spcPts val="0"/>
              </a:spcAft>
              <a:defRPr sz="1000">
                <a:latin typeface="Arial" pitchFamily="34" charset="0"/>
                <a:cs typeface="Arial" pitchFamily="34" charset="0"/>
              </a:defRPr>
            </a:lvl1pPr>
          </a:lstStyle>
          <a:p>
            <a:pPr>
              <a:defRPr/>
            </a:pPr>
            <a:endParaRPr lang="de-DE"/>
          </a:p>
        </p:txBody>
      </p:sp>
      <p:sp>
        <p:nvSpPr>
          <p:cNvPr id="7" name="Foliennummernplatzhalter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eaLnBrk="1" fontAlgn="auto" hangingPunct="1">
              <a:spcBef>
                <a:spcPts val="0"/>
              </a:spcBef>
              <a:spcAft>
                <a:spcPts val="0"/>
              </a:spcAft>
              <a:defRPr sz="1000">
                <a:latin typeface="Arial" pitchFamily="34" charset="0"/>
                <a:cs typeface="Arial" pitchFamily="34" charset="0"/>
              </a:defRPr>
            </a:lvl1pPr>
          </a:lstStyle>
          <a:p>
            <a:pPr>
              <a:defRPr/>
            </a:pPr>
            <a:fld id="{845E25BA-7EFB-4B20-A331-51515227FA6C}" type="slidenum">
              <a:rPr lang="de-DE"/>
              <a:pPr>
                <a:defRPr/>
              </a:pPr>
              <a:t>‹Nr.›</a:t>
            </a:fld>
            <a:endParaRPr lang="de-DE"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0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0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0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0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0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After </a:t>
            </a:r>
            <a:r>
              <a:rPr lang="de-DE" dirty="0" err="1"/>
              <a:t>the</a:t>
            </a:r>
            <a:r>
              <a:rPr lang="de-DE" dirty="0"/>
              <a:t> </a:t>
            </a:r>
            <a:r>
              <a:rPr lang="de-DE" dirty="0" err="1"/>
              <a:t>acute</a:t>
            </a:r>
            <a:r>
              <a:rPr lang="de-DE" dirty="0"/>
              <a:t> </a:t>
            </a:r>
            <a:r>
              <a:rPr lang="de-DE" dirty="0" err="1"/>
              <a:t>ischemic</a:t>
            </a:r>
            <a:r>
              <a:rPr lang="de-DE" dirty="0"/>
              <a:t> </a:t>
            </a:r>
            <a:r>
              <a:rPr lang="de-DE" dirty="0" err="1"/>
              <a:t>event</a:t>
            </a:r>
            <a:r>
              <a:rPr lang="de-DE" dirty="0"/>
              <a:t>, </a:t>
            </a:r>
            <a:r>
              <a:rPr lang="de-DE" dirty="0" err="1"/>
              <a:t>the</a:t>
            </a:r>
            <a:r>
              <a:rPr lang="de-DE" baseline="0" dirty="0"/>
              <a:t> </a:t>
            </a:r>
            <a:r>
              <a:rPr lang="de-DE" baseline="0" dirty="0" err="1"/>
              <a:t>cardiomyocytes</a:t>
            </a:r>
            <a:r>
              <a:rPr lang="de-DE" baseline="0" dirty="0"/>
              <a:t> </a:t>
            </a:r>
            <a:r>
              <a:rPr lang="de-DE" baseline="0" dirty="0" err="1"/>
              <a:t>are</a:t>
            </a:r>
            <a:r>
              <a:rPr lang="de-DE" baseline="0" dirty="0"/>
              <a:t> </a:t>
            </a:r>
            <a:r>
              <a:rPr lang="de-DE" baseline="0" dirty="0" err="1"/>
              <a:t>severely</a:t>
            </a:r>
            <a:r>
              <a:rPr lang="de-DE" baseline="0" dirty="0"/>
              <a:t> </a:t>
            </a:r>
            <a:r>
              <a:rPr lang="de-DE" baseline="0" dirty="0" err="1"/>
              <a:t>affected</a:t>
            </a:r>
            <a:r>
              <a:rPr lang="de-DE" baseline="0" dirty="0"/>
              <a:t>, </a:t>
            </a:r>
            <a:r>
              <a:rPr lang="de-DE" baseline="0" dirty="0" err="1"/>
              <a:t>which</a:t>
            </a:r>
            <a:r>
              <a:rPr lang="de-DE" baseline="0" dirty="0"/>
              <a:t> </a:t>
            </a:r>
            <a:r>
              <a:rPr lang="de-DE" baseline="0" dirty="0" err="1"/>
              <a:t>induce</a:t>
            </a:r>
            <a:r>
              <a:rPr lang="de-DE" baseline="0" dirty="0"/>
              <a:t> a </a:t>
            </a:r>
            <a:r>
              <a:rPr lang="de-DE" baseline="0" dirty="0" err="1"/>
              <a:t>dramatic</a:t>
            </a:r>
            <a:r>
              <a:rPr lang="de-DE" baseline="0" dirty="0"/>
              <a:t> </a:t>
            </a:r>
            <a:r>
              <a:rPr lang="de-DE" baseline="0" dirty="0" err="1"/>
              <a:t>upregulation</a:t>
            </a:r>
            <a:r>
              <a:rPr lang="de-DE" baseline="0" dirty="0"/>
              <a:t> </a:t>
            </a:r>
            <a:r>
              <a:rPr lang="de-DE" baseline="0" dirty="0" err="1"/>
              <a:t>of</a:t>
            </a:r>
            <a:r>
              <a:rPr lang="de-DE" baseline="0" dirty="0"/>
              <a:t> all </a:t>
            </a:r>
            <a:r>
              <a:rPr lang="de-DE" baseline="0" dirty="0" err="1"/>
              <a:t>kind</a:t>
            </a:r>
            <a:r>
              <a:rPr lang="de-DE" baseline="0" dirty="0"/>
              <a:t> </a:t>
            </a:r>
            <a:r>
              <a:rPr lang="de-DE" baseline="0" dirty="0" err="1"/>
              <a:t>of</a:t>
            </a:r>
            <a:r>
              <a:rPr lang="de-DE" baseline="0" dirty="0"/>
              <a:t> </a:t>
            </a:r>
            <a:r>
              <a:rPr lang="de-DE" baseline="0" dirty="0" err="1"/>
              <a:t>cytokines</a:t>
            </a:r>
            <a:r>
              <a:rPr lang="de-DE" baseline="0" dirty="0"/>
              <a:t> </a:t>
            </a:r>
            <a:r>
              <a:rPr lang="de-DE" baseline="0" dirty="0" err="1"/>
              <a:t>and</a:t>
            </a:r>
            <a:r>
              <a:rPr lang="de-DE" baseline="0" dirty="0"/>
              <a:t> </a:t>
            </a:r>
            <a:r>
              <a:rPr lang="de-DE" baseline="0" dirty="0" err="1"/>
              <a:t>chemokines</a:t>
            </a:r>
            <a:r>
              <a:rPr lang="de-DE" baseline="0" dirty="0"/>
              <a:t>, </a:t>
            </a:r>
            <a:r>
              <a:rPr lang="de-DE" baseline="0" dirty="0" err="1"/>
              <a:t>followed</a:t>
            </a:r>
            <a:r>
              <a:rPr lang="de-DE" baseline="0" dirty="0"/>
              <a:t> </a:t>
            </a:r>
            <a:r>
              <a:rPr lang="de-DE" baseline="0" dirty="0" err="1"/>
              <a:t>by</a:t>
            </a:r>
            <a:r>
              <a:rPr lang="de-DE" baseline="0" dirty="0"/>
              <a:t> a </a:t>
            </a:r>
            <a:r>
              <a:rPr lang="de-DE" baseline="0" dirty="0" err="1"/>
              <a:t>complex</a:t>
            </a:r>
            <a:r>
              <a:rPr lang="de-DE" baseline="0" dirty="0"/>
              <a:t> </a:t>
            </a:r>
            <a:r>
              <a:rPr lang="de-DE" baseline="0" dirty="0" err="1"/>
              <a:t>inflammatory</a:t>
            </a:r>
            <a:r>
              <a:rPr lang="de-DE" baseline="0" dirty="0"/>
              <a:t> </a:t>
            </a:r>
            <a:r>
              <a:rPr lang="de-DE" baseline="0" dirty="0" err="1"/>
              <a:t>reaction</a:t>
            </a:r>
            <a:r>
              <a:rPr lang="de-DE" baseline="0" dirty="0"/>
              <a:t>. </a:t>
            </a:r>
            <a:r>
              <a:rPr lang="de-DE" baseline="0" dirty="0" err="1"/>
              <a:t>Neutrophils</a:t>
            </a:r>
            <a:r>
              <a:rPr lang="de-DE" baseline="0" dirty="0"/>
              <a:t> </a:t>
            </a:r>
            <a:r>
              <a:rPr lang="de-DE" baseline="0" dirty="0" err="1"/>
              <a:t>are</a:t>
            </a:r>
            <a:r>
              <a:rPr lang="de-DE" baseline="0" dirty="0"/>
              <a:t> </a:t>
            </a:r>
            <a:r>
              <a:rPr lang="de-DE" baseline="0" dirty="0" err="1"/>
              <a:t>comming</a:t>
            </a:r>
            <a:r>
              <a:rPr lang="de-DE" baseline="0" dirty="0"/>
              <a:t> </a:t>
            </a:r>
            <a:r>
              <a:rPr lang="de-DE" baseline="0" dirty="0" err="1"/>
              <a:t>first</a:t>
            </a:r>
            <a:r>
              <a:rPr lang="de-DE" baseline="0" dirty="0"/>
              <a:t>, </a:t>
            </a:r>
            <a:r>
              <a:rPr lang="de-DE" baseline="0" dirty="0" err="1"/>
              <a:t>followed</a:t>
            </a:r>
            <a:r>
              <a:rPr lang="de-DE" baseline="0" dirty="0"/>
              <a:t> </a:t>
            </a:r>
            <a:r>
              <a:rPr lang="de-DE" baseline="0" dirty="0" err="1"/>
              <a:t>by</a:t>
            </a:r>
            <a:r>
              <a:rPr lang="de-DE" baseline="0" dirty="0"/>
              <a:t> </a:t>
            </a:r>
            <a:r>
              <a:rPr lang="de-DE" baseline="0" dirty="0" err="1"/>
              <a:t>moncytes</a:t>
            </a:r>
            <a:r>
              <a:rPr lang="de-DE" baseline="0" dirty="0"/>
              <a:t>. </a:t>
            </a:r>
            <a:r>
              <a:rPr lang="de-DE" baseline="0" dirty="0" err="1"/>
              <a:t>Simultanously</a:t>
            </a:r>
            <a:r>
              <a:rPr lang="de-DE" baseline="0" dirty="0"/>
              <a:t>, </a:t>
            </a:r>
            <a:r>
              <a:rPr lang="de-DE" baseline="0" dirty="0" err="1"/>
              <a:t>the</a:t>
            </a:r>
            <a:r>
              <a:rPr lang="de-DE" baseline="0" dirty="0"/>
              <a:t> </a:t>
            </a:r>
            <a:r>
              <a:rPr lang="de-DE" baseline="0" dirty="0" err="1"/>
              <a:t>myofibroblasts</a:t>
            </a:r>
            <a:r>
              <a:rPr lang="de-DE" baseline="0" dirty="0"/>
              <a:t> </a:t>
            </a:r>
            <a:r>
              <a:rPr lang="de-DE" baseline="0" dirty="0" err="1"/>
              <a:t>start</a:t>
            </a:r>
            <a:r>
              <a:rPr lang="de-DE" baseline="0" dirty="0"/>
              <a:t> </a:t>
            </a:r>
            <a:r>
              <a:rPr lang="de-DE" baseline="0" dirty="0" err="1"/>
              <a:t>to</a:t>
            </a:r>
            <a:r>
              <a:rPr lang="de-DE" baseline="0" dirty="0"/>
              <a:t> </a:t>
            </a:r>
            <a:r>
              <a:rPr lang="de-DE" baseline="0" dirty="0" err="1"/>
              <a:t>proliferate</a:t>
            </a:r>
            <a:r>
              <a:rPr lang="de-DE" baseline="0" dirty="0"/>
              <a:t> </a:t>
            </a:r>
            <a:r>
              <a:rPr lang="de-DE" baseline="0" dirty="0" err="1"/>
              <a:t>and</a:t>
            </a:r>
            <a:r>
              <a:rPr lang="de-DE" baseline="0" dirty="0"/>
              <a:t> </a:t>
            </a:r>
            <a:r>
              <a:rPr lang="de-DE" baseline="0" dirty="0" err="1"/>
              <a:t>produce</a:t>
            </a:r>
            <a:r>
              <a:rPr lang="de-DE" baseline="0" dirty="0"/>
              <a:t> a </a:t>
            </a:r>
            <a:r>
              <a:rPr lang="de-DE" baseline="0" dirty="0" err="1"/>
              <a:t>provisional</a:t>
            </a:r>
            <a:r>
              <a:rPr lang="de-DE" baseline="0" dirty="0"/>
              <a:t> </a:t>
            </a:r>
            <a:r>
              <a:rPr lang="de-DE" baseline="0" dirty="0" err="1"/>
              <a:t>matrix</a:t>
            </a:r>
            <a:r>
              <a:rPr lang="de-DE" baseline="0" dirty="0"/>
              <a:t>. </a:t>
            </a:r>
          </a:p>
          <a:p>
            <a:r>
              <a:rPr lang="de-DE" baseline="0" dirty="0"/>
              <a:t>A </a:t>
            </a:r>
            <a:r>
              <a:rPr lang="de-DE" baseline="0" dirty="0" err="1"/>
              <a:t>decisive</a:t>
            </a:r>
            <a:r>
              <a:rPr lang="de-DE" baseline="0" dirty="0"/>
              <a:t> </a:t>
            </a:r>
            <a:r>
              <a:rPr lang="de-DE" baseline="0" dirty="0" err="1"/>
              <a:t>moment</a:t>
            </a:r>
            <a:r>
              <a:rPr lang="de-DE" baseline="0" dirty="0"/>
              <a:t> </a:t>
            </a:r>
            <a:r>
              <a:rPr lang="de-DE" baseline="0" dirty="0" err="1"/>
              <a:t>for</a:t>
            </a:r>
            <a:r>
              <a:rPr lang="de-DE" baseline="0" dirty="0"/>
              <a:t> all </a:t>
            </a:r>
            <a:r>
              <a:rPr lang="de-DE" baseline="0" dirty="0" err="1"/>
              <a:t>these</a:t>
            </a:r>
            <a:r>
              <a:rPr lang="de-DE" baseline="0" dirty="0"/>
              <a:t> </a:t>
            </a:r>
            <a:r>
              <a:rPr lang="de-DE" baseline="0" dirty="0" err="1"/>
              <a:t>processes</a:t>
            </a:r>
            <a:r>
              <a:rPr lang="de-DE" baseline="0" dirty="0"/>
              <a:t> </a:t>
            </a:r>
            <a:r>
              <a:rPr lang="de-DE" baseline="0" dirty="0" err="1"/>
              <a:t>is</a:t>
            </a:r>
            <a:r>
              <a:rPr lang="de-DE" baseline="0" dirty="0"/>
              <a:t> </a:t>
            </a:r>
            <a:r>
              <a:rPr lang="de-DE" baseline="0" dirty="0" err="1"/>
              <a:t>represented</a:t>
            </a:r>
            <a:r>
              <a:rPr lang="de-DE" baseline="0" dirty="0"/>
              <a:t> </a:t>
            </a:r>
            <a:r>
              <a:rPr lang="de-DE" baseline="0" dirty="0" err="1"/>
              <a:t>by</a:t>
            </a:r>
            <a:r>
              <a:rPr lang="de-DE" baseline="0" dirty="0"/>
              <a:t> </a:t>
            </a:r>
            <a:r>
              <a:rPr lang="de-DE" baseline="0" dirty="0" err="1"/>
              <a:t>the</a:t>
            </a:r>
            <a:r>
              <a:rPr lang="de-DE" baseline="0" dirty="0"/>
              <a:t> </a:t>
            </a:r>
            <a:r>
              <a:rPr lang="de-DE" baseline="0" dirty="0" err="1"/>
              <a:t>induction</a:t>
            </a:r>
            <a:r>
              <a:rPr lang="de-DE" baseline="0" dirty="0"/>
              <a:t> </a:t>
            </a:r>
            <a:r>
              <a:rPr lang="de-DE" baseline="0" dirty="0" err="1"/>
              <a:t>of</a:t>
            </a:r>
            <a:r>
              <a:rPr lang="de-DE" baseline="0" dirty="0"/>
              <a:t> TGF-ß1, </a:t>
            </a:r>
            <a:r>
              <a:rPr lang="de-DE" baseline="0" dirty="0" err="1"/>
              <a:t>which</a:t>
            </a:r>
            <a:r>
              <a:rPr lang="de-DE" baseline="0" dirty="0"/>
              <a:t> </a:t>
            </a:r>
            <a:r>
              <a:rPr lang="de-DE" baseline="0" dirty="0" err="1"/>
              <a:t>stop</a:t>
            </a:r>
            <a:r>
              <a:rPr lang="de-DE" baseline="0" dirty="0"/>
              <a:t> </a:t>
            </a:r>
            <a:r>
              <a:rPr lang="de-DE" baseline="0" dirty="0" err="1"/>
              <a:t>the</a:t>
            </a:r>
            <a:r>
              <a:rPr lang="de-DE" baseline="0" dirty="0"/>
              <a:t> </a:t>
            </a:r>
            <a:r>
              <a:rPr lang="de-DE" baseline="0" dirty="0" err="1"/>
              <a:t>inflammatory</a:t>
            </a:r>
            <a:r>
              <a:rPr lang="de-DE" baseline="0" dirty="0"/>
              <a:t> </a:t>
            </a:r>
            <a:r>
              <a:rPr lang="de-DE" baseline="0" dirty="0" err="1"/>
              <a:t>reaction</a:t>
            </a:r>
            <a:r>
              <a:rPr lang="de-DE" baseline="0" dirty="0"/>
              <a:t> </a:t>
            </a:r>
            <a:r>
              <a:rPr lang="de-DE" baseline="0" dirty="0" err="1"/>
              <a:t>and</a:t>
            </a:r>
            <a:r>
              <a:rPr lang="de-DE" baseline="0" dirty="0"/>
              <a:t> </a:t>
            </a:r>
            <a:r>
              <a:rPr lang="de-DE" baseline="0" dirty="0" err="1"/>
              <a:t>permit</a:t>
            </a:r>
            <a:r>
              <a:rPr lang="de-DE" baseline="0" dirty="0"/>
              <a:t> </a:t>
            </a:r>
            <a:r>
              <a:rPr lang="de-DE" baseline="0" dirty="0" err="1"/>
              <a:t>the</a:t>
            </a:r>
            <a:r>
              <a:rPr lang="de-DE" baseline="0" dirty="0"/>
              <a:t> proliferative </a:t>
            </a:r>
            <a:r>
              <a:rPr lang="de-DE" baseline="0" dirty="0" err="1"/>
              <a:t>phase</a:t>
            </a:r>
            <a:r>
              <a:rPr lang="de-DE" baseline="0" dirty="0"/>
              <a:t> </a:t>
            </a:r>
            <a:r>
              <a:rPr lang="de-DE" baseline="0" dirty="0" err="1"/>
              <a:t>to</a:t>
            </a:r>
            <a:r>
              <a:rPr lang="de-DE" baseline="0" dirty="0"/>
              <a:t> </a:t>
            </a:r>
            <a:r>
              <a:rPr lang="de-DE" baseline="0" dirty="0" err="1"/>
              <a:t>continue</a:t>
            </a:r>
            <a:r>
              <a:rPr lang="de-DE" baseline="0" dirty="0"/>
              <a:t> </a:t>
            </a:r>
            <a:r>
              <a:rPr lang="de-DE" baseline="0" dirty="0" err="1"/>
              <a:t>and</a:t>
            </a:r>
            <a:r>
              <a:rPr lang="de-DE" baseline="0" dirty="0"/>
              <a:t> </a:t>
            </a:r>
            <a:r>
              <a:rPr lang="de-DE" baseline="0" dirty="0" err="1"/>
              <a:t>to</a:t>
            </a:r>
            <a:r>
              <a:rPr lang="de-DE" baseline="0" dirty="0"/>
              <a:t> </a:t>
            </a:r>
            <a:r>
              <a:rPr lang="de-DE" baseline="0" dirty="0" err="1"/>
              <a:t>develop</a:t>
            </a:r>
            <a:r>
              <a:rPr lang="de-DE" baseline="0" dirty="0"/>
              <a:t> </a:t>
            </a:r>
            <a:r>
              <a:rPr lang="de-DE" baseline="0" dirty="0" err="1"/>
              <a:t>the</a:t>
            </a:r>
            <a:r>
              <a:rPr lang="de-DE" baseline="0" dirty="0"/>
              <a:t> </a:t>
            </a:r>
            <a:r>
              <a:rPr lang="de-DE" baseline="0" dirty="0" err="1"/>
              <a:t>mature</a:t>
            </a:r>
            <a:r>
              <a:rPr lang="de-DE" baseline="0" dirty="0"/>
              <a:t> </a:t>
            </a:r>
            <a:r>
              <a:rPr lang="de-DE" baseline="0" dirty="0" err="1"/>
              <a:t>scar</a:t>
            </a:r>
            <a:r>
              <a:rPr lang="de-DE" baseline="0" dirty="0"/>
              <a:t>.</a:t>
            </a:r>
          </a:p>
          <a:p>
            <a:endParaRPr lang="de-DE" baseline="0" dirty="0"/>
          </a:p>
          <a:p>
            <a:r>
              <a:rPr lang="de-DE" baseline="0" dirty="0"/>
              <a:t>But </a:t>
            </a:r>
            <a:r>
              <a:rPr lang="de-DE" baseline="0" dirty="0" err="1"/>
              <a:t>that</a:t>
            </a:r>
            <a:r>
              <a:rPr lang="de-DE" baseline="0" dirty="0"/>
              <a:t> </a:t>
            </a:r>
            <a:r>
              <a:rPr lang="de-DE" baseline="0" dirty="0" err="1"/>
              <a:t>is</a:t>
            </a:r>
            <a:r>
              <a:rPr lang="de-DE" baseline="0" dirty="0"/>
              <a:t> </a:t>
            </a:r>
            <a:r>
              <a:rPr lang="de-DE" baseline="0" dirty="0" err="1"/>
              <a:t>what</a:t>
            </a:r>
            <a:r>
              <a:rPr lang="de-DE" baseline="0" dirty="0"/>
              <a:t> </a:t>
            </a:r>
            <a:r>
              <a:rPr lang="de-DE" baseline="0" dirty="0" err="1"/>
              <a:t>is</a:t>
            </a:r>
            <a:r>
              <a:rPr lang="de-DE" baseline="0" dirty="0"/>
              <a:t> happend </a:t>
            </a:r>
            <a:r>
              <a:rPr lang="de-DE" baseline="0" dirty="0" err="1"/>
              <a:t>inside</a:t>
            </a:r>
            <a:r>
              <a:rPr lang="de-DE" baseline="0" dirty="0"/>
              <a:t> </a:t>
            </a:r>
            <a:r>
              <a:rPr lang="de-DE" baseline="0" dirty="0" err="1"/>
              <a:t>the</a:t>
            </a:r>
            <a:r>
              <a:rPr lang="de-DE" baseline="0" dirty="0"/>
              <a:t> </a:t>
            </a:r>
            <a:r>
              <a:rPr lang="de-DE" baseline="0" dirty="0" err="1"/>
              <a:t>affected</a:t>
            </a:r>
            <a:r>
              <a:rPr lang="de-DE" baseline="0" dirty="0"/>
              <a:t> </a:t>
            </a:r>
            <a:r>
              <a:rPr lang="de-DE" baseline="0" dirty="0" err="1"/>
              <a:t>area</a:t>
            </a:r>
            <a:r>
              <a:rPr lang="de-DE" baseline="0" dirty="0"/>
              <a:t>. </a:t>
            </a:r>
            <a:r>
              <a:rPr lang="de-DE" baseline="0" dirty="0" err="1"/>
              <a:t>What</a:t>
            </a:r>
            <a:r>
              <a:rPr lang="de-DE" baseline="0" dirty="0"/>
              <a:t> happend in </a:t>
            </a:r>
            <a:r>
              <a:rPr lang="de-DE" baseline="0" dirty="0" err="1"/>
              <a:t>the</a:t>
            </a:r>
            <a:r>
              <a:rPr lang="de-DE" baseline="0" dirty="0"/>
              <a:t> remote </a:t>
            </a:r>
            <a:r>
              <a:rPr lang="de-DE" baseline="0" dirty="0" err="1"/>
              <a:t>area</a:t>
            </a:r>
            <a:r>
              <a:rPr lang="de-DE" baseline="0" dirty="0"/>
              <a:t>?</a:t>
            </a:r>
          </a:p>
          <a:p>
            <a:endParaRPr lang="de-DE" baseline="0" dirty="0"/>
          </a:p>
          <a:p>
            <a:r>
              <a:rPr lang="de-DE" baseline="0" dirty="0"/>
              <a:t>50 sec</a:t>
            </a:r>
            <a:endParaRPr lang="de-DE" dirty="0"/>
          </a:p>
          <a:p>
            <a:endParaRPr lang="de-DE" dirty="0"/>
          </a:p>
        </p:txBody>
      </p:sp>
    </p:spTree>
    <p:extLst>
      <p:ext uri="{BB962C8B-B14F-4D97-AF65-F5344CB8AC3E}">
        <p14:creationId xmlns:p14="http://schemas.microsoft.com/office/powerpoint/2010/main" val="2797067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But </a:t>
            </a:r>
            <a:r>
              <a:rPr lang="de-DE" dirty="0" err="1"/>
              <a:t>what</a:t>
            </a:r>
            <a:r>
              <a:rPr lang="de-DE" dirty="0"/>
              <a:t> </a:t>
            </a:r>
            <a:r>
              <a:rPr lang="de-DE" dirty="0" err="1"/>
              <a:t>is</a:t>
            </a:r>
            <a:r>
              <a:rPr lang="de-DE" dirty="0"/>
              <a:t> </a:t>
            </a:r>
            <a:r>
              <a:rPr lang="de-DE" dirty="0" err="1"/>
              <a:t>more</a:t>
            </a:r>
            <a:r>
              <a:rPr lang="de-DE" dirty="0"/>
              <a:t> </a:t>
            </a:r>
            <a:r>
              <a:rPr lang="de-DE" dirty="0" err="1"/>
              <a:t>interesting</a:t>
            </a:r>
            <a:r>
              <a:rPr lang="de-DE" dirty="0"/>
              <a:t>, </a:t>
            </a:r>
            <a:r>
              <a:rPr lang="de-DE" dirty="0" err="1"/>
              <a:t>the</a:t>
            </a:r>
            <a:r>
              <a:rPr lang="de-DE" dirty="0"/>
              <a:t> </a:t>
            </a:r>
            <a:r>
              <a:rPr lang="de-DE" dirty="0" err="1"/>
              <a:t>neutrophils</a:t>
            </a:r>
            <a:r>
              <a:rPr lang="de-DE" dirty="0"/>
              <a:t> </a:t>
            </a:r>
            <a:r>
              <a:rPr lang="de-DE" dirty="0" err="1"/>
              <a:t>induce</a:t>
            </a:r>
            <a:r>
              <a:rPr lang="de-DE" dirty="0"/>
              <a:t> </a:t>
            </a:r>
            <a:r>
              <a:rPr lang="de-DE" dirty="0" err="1"/>
              <a:t>production</a:t>
            </a:r>
            <a:r>
              <a:rPr lang="de-DE" dirty="0"/>
              <a:t> </a:t>
            </a:r>
            <a:r>
              <a:rPr lang="de-DE" dirty="0" err="1"/>
              <a:t>of</a:t>
            </a:r>
            <a:r>
              <a:rPr lang="de-DE" dirty="0"/>
              <a:t> TGF-ß1 in </a:t>
            </a:r>
            <a:r>
              <a:rPr lang="de-DE" dirty="0" err="1"/>
              <a:t>fibroblasts</a:t>
            </a:r>
            <a:r>
              <a:rPr lang="de-DE" dirty="0"/>
              <a:t>,</a:t>
            </a:r>
            <a:r>
              <a:rPr lang="de-DE" baseline="0" dirty="0"/>
              <a:t> but </a:t>
            </a:r>
            <a:r>
              <a:rPr lang="de-DE" baseline="0" dirty="0" err="1"/>
              <a:t>only</a:t>
            </a:r>
            <a:r>
              <a:rPr lang="de-DE" baseline="0" dirty="0"/>
              <a:t> in </a:t>
            </a:r>
            <a:r>
              <a:rPr lang="de-DE" baseline="0" dirty="0" err="1"/>
              <a:t>undifferentiated</a:t>
            </a:r>
            <a:r>
              <a:rPr lang="de-DE" baseline="0" dirty="0"/>
              <a:t> </a:t>
            </a:r>
            <a:r>
              <a:rPr lang="de-DE" baseline="0" dirty="0" err="1"/>
              <a:t>fibroblasts</a:t>
            </a:r>
            <a:r>
              <a:rPr lang="de-DE" baseline="0" dirty="0"/>
              <a:t>, </a:t>
            </a:r>
            <a:r>
              <a:rPr lang="de-DE" baseline="0" dirty="0" err="1"/>
              <a:t>which</a:t>
            </a:r>
            <a:r>
              <a:rPr lang="de-DE" baseline="0" dirty="0"/>
              <a:t> </a:t>
            </a:r>
            <a:r>
              <a:rPr lang="de-DE" baseline="0" dirty="0" err="1"/>
              <a:t>are</a:t>
            </a:r>
            <a:r>
              <a:rPr lang="de-DE" baseline="0" dirty="0"/>
              <a:t> </a:t>
            </a:r>
            <a:r>
              <a:rPr lang="de-DE" baseline="0" dirty="0" err="1"/>
              <a:t>found</a:t>
            </a:r>
            <a:r>
              <a:rPr lang="de-DE" baseline="0" dirty="0"/>
              <a:t> </a:t>
            </a:r>
            <a:r>
              <a:rPr lang="de-DE" baseline="0" dirty="0" err="1"/>
              <a:t>early</a:t>
            </a:r>
            <a:r>
              <a:rPr lang="de-DE" baseline="0" dirty="0"/>
              <a:t> after MI, but not in </a:t>
            </a:r>
            <a:r>
              <a:rPr lang="de-DE" baseline="0" dirty="0" err="1"/>
              <a:t>differentiate</a:t>
            </a:r>
            <a:r>
              <a:rPr lang="de-DE" baseline="0" dirty="0"/>
              <a:t> </a:t>
            </a:r>
            <a:r>
              <a:rPr lang="de-DE" baseline="0" dirty="0" err="1"/>
              <a:t>myofibroblasts</a:t>
            </a:r>
            <a:r>
              <a:rPr lang="de-DE" baseline="0" dirty="0"/>
              <a:t>, </a:t>
            </a:r>
            <a:r>
              <a:rPr lang="de-DE" baseline="0" dirty="0" err="1"/>
              <a:t>later</a:t>
            </a:r>
            <a:r>
              <a:rPr lang="de-DE" baseline="0" dirty="0"/>
              <a:t> after MI. In </a:t>
            </a:r>
            <a:r>
              <a:rPr lang="de-DE" baseline="0" dirty="0" err="1"/>
              <a:t>mass</a:t>
            </a:r>
            <a:r>
              <a:rPr lang="de-DE" baseline="0" dirty="0"/>
              <a:t> </a:t>
            </a:r>
            <a:r>
              <a:rPr lang="de-DE" baseline="0" dirty="0" err="1"/>
              <a:t>spectometrie</a:t>
            </a:r>
            <a:r>
              <a:rPr lang="de-DE" baseline="0" dirty="0"/>
              <a:t> </a:t>
            </a:r>
            <a:r>
              <a:rPr lang="de-DE" baseline="0" dirty="0" err="1"/>
              <a:t>analysis</a:t>
            </a:r>
            <a:r>
              <a:rPr lang="de-DE" baseline="0" dirty="0"/>
              <a:t>, </a:t>
            </a:r>
            <a:r>
              <a:rPr lang="de-DE" baseline="0" dirty="0" err="1"/>
              <a:t>we</a:t>
            </a:r>
            <a:r>
              <a:rPr lang="de-DE" baseline="0" dirty="0"/>
              <a:t> </a:t>
            </a:r>
            <a:r>
              <a:rPr lang="de-DE" baseline="0" dirty="0" err="1"/>
              <a:t>found</a:t>
            </a:r>
            <a:r>
              <a:rPr lang="de-DE" baseline="0" dirty="0"/>
              <a:t> TGF-ß1 </a:t>
            </a:r>
            <a:r>
              <a:rPr lang="de-DE" baseline="0" dirty="0" err="1"/>
              <a:t>protein</a:t>
            </a:r>
            <a:r>
              <a:rPr lang="de-DE" baseline="0" dirty="0"/>
              <a:t> </a:t>
            </a:r>
            <a:r>
              <a:rPr lang="de-DE" baseline="0" dirty="0" err="1"/>
              <a:t>expression</a:t>
            </a:r>
            <a:r>
              <a:rPr lang="de-DE" baseline="0" dirty="0"/>
              <a:t> </a:t>
            </a:r>
            <a:r>
              <a:rPr lang="de-DE" baseline="0" dirty="0" err="1"/>
              <a:t>only</a:t>
            </a:r>
            <a:r>
              <a:rPr lang="de-DE" baseline="0" dirty="0"/>
              <a:t> in </a:t>
            </a:r>
            <a:r>
              <a:rPr lang="de-DE" baseline="0" dirty="0" err="1"/>
              <a:t>the</a:t>
            </a:r>
            <a:r>
              <a:rPr lang="de-DE" baseline="0" dirty="0"/>
              <a:t> </a:t>
            </a:r>
            <a:r>
              <a:rPr lang="de-DE" baseline="0" dirty="0" err="1"/>
              <a:t>fibroblasts</a:t>
            </a:r>
            <a:r>
              <a:rPr lang="de-DE" baseline="0" dirty="0"/>
              <a:t> </a:t>
            </a:r>
            <a:r>
              <a:rPr lang="de-DE" baseline="0" dirty="0" err="1"/>
              <a:t>co-incubated</a:t>
            </a:r>
            <a:r>
              <a:rPr lang="de-DE" baseline="0" dirty="0"/>
              <a:t> </a:t>
            </a:r>
            <a:r>
              <a:rPr lang="de-DE" baseline="0" dirty="0" err="1"/>
              <a:t>with</a:t>
            </a:r>
            <a:r>
              <a:rPr lang="de-DE" baseline="0" dirty="0"/>
              <a:t> Ne. In </a:t>
            </a:r>
            <a:r>
              <a:rPr lang="de-DE" baseline="0" dirty="0" err="1"/>
              <a:t>we</a:t>
            </a:r>
            <a:r>
              <a:rPr lang="de-DE" baseline="0" dirty="0"/>
              <a:t> </a:t>
            </a:r>
            <a:r>
              <a:rPr lang="de-DE" baseline="0" dirty="0" err="1"/>
              <a:t>measure</a:t>
            </a:r>
            <a:r>
              <a:rPr lang="de-DE" baseline="0" dirty="0"/>
              <a:t> </a:t>
            </a:r>
            <a:r>
              <a:rPr lang="de-DE" baseline="0" dirty="0" err="1"/>
              <a:t>the</a:t>
            </a:r>
            <a:r>
              <a:rPr lang="de-DE" baseline="0" dirty="0"/>
              <a:t> </a:t>
            </a:r>
            <a:r>
              <a:rPr lang="de-DE" baseline="0" dirty="0" err="1"/>
              <a:t>mRNA</a:t>
            </a:r>
            <a:r>
              <a:rPr lang="de-DE" baseline="0" dirty="0"/>
              <a:t> </a:t>
            </a:r>
            <a:r>
              <a:rPr lang="de-DE" baseline="0" dirty="0" err="1"/>
              <a:t>level</a:t>
            </a:r>
            <a:r>
              <a:rPr lang="de-DE" baseline="0" dirty="0"/>
              <a:t> </a:t>
            </a:r>
            <a:r>
              <a:rPr lang="de-DE" baseline="0" dirty="0" err="1"/>
              <a:t>of</a:t>
            </a:r>
            <a:r>
              <a:rPr lang="de-DE" baseline="0" dirty="0"/>
              <a:t> TGF-ß1 in vivo, </a:t>
            </a:r>
            <a:r>
              <a:rPr lang="de-DE" baseline="0" dirty="0" err="1"/>
              <a:t>we</a:t>
            </a:r>
            <a:r>
              <a:rPr lang="de-DE" baseline="0" dirty="0"/>
              <a:t> </a:t>
            </a:r>
            <a:r>
              <a:rPr lang="de-DE" baseline="0" dirty="0" err="1"/>
              <a:t>see</a:t>
            </a:r>
            <a:r>
              <a:rPr lang="de-DE" baseline="0" dirty="0"/>
              <a:t> a transient </a:t>
            </a:r>
            <a:r>
              <a:rPr lang="de-DE" baseline="0" dirty="0" err="1"/>
              <a:t>peak</a:t>
            </a:r>
            <a:r>
              <a:rPr lang="de-DE" baseline="0" dirty="0"/>
              <a:t> after 1-2 </a:t>
            </a:r>
            <a:r>
              <a:rPr lang="de-DE" baseline="0" dirty="0" err="1"/>
              <a:t>weeks</a:t>
            </a:r>
            <a:r>
              <a:rPr lang="de-DE" baseline="0" dirty="0"/>
              <a:t>, </a:t>
            </a:r>
            <a:r>
              <a:rPr lang="de-DE" baseline="0" dirty="0" err="1"/>
              <a:t>which</a:t>
            </a:r>
            <a:r>
              <a:rPr lang="de-DE" baseline="0" dirty="0"/>
              <a:t> </a:t>
            </a:r>
            <a:r>
              <a:rPr lang="de-DE" baseline="0" dirty="0" err="1"/>
              <a:t>correspond</a:t>
            </a:r>
            <a:r>
              <a:rPr lang="de-DE" baseline="0" dirty="0"/>
              <a:t> </a:t>
            </a:r>
            <a:r>
              <a:rPr lang="de-DE" baseline="0" dirty="0" err="1"/>
              <a:t>with</a:t>
            </a:r>
            <a:r>
              <a:rPr lang="de-DE" baseline="0" dirty="0"/>
              <a:t> </a:t>
            </a:r>
            <a:r>
              <a:rPr lang="de-DE" baseline="0" dirty="0" err="1"/>
              <a:t>the</a:t>
            </a:r>
            <a:r>
              <a:rPr lang="de-DE" baseline="0" dirty="0"/>
              <a:t> time </a:t>
            </a:r>
            <a:r>
              <a:rPr lang="de-DE" baseline="0" dirty="0" err="1"/>
              <a:t>of</a:t>
            </a:r>
            <a:r>
              <a:rPr lang="de-DE" baseline="0" dirty="0"/>
              <a:t> </a:t>
            </a:r>
            <a:r>
              <a:rPr lang="de-DE" baseline="0" dirty="0" err="1"/>
              <a:t>switching</a:t>
            </a:r>
            <a:r>
              <a:rPr lang="de-DE" baseline="0" dirty="0"/>
              <a:t> </a:t>
            </a:r>
            <a:r>
              <a:rPr lang="de-DE" baseline="0" dirty="0" err="1"/>
              <a:t>between</a:t>
            </a:r>
            <a:r>
              <a:rPr lang="de-DE" baseline="0" dirty="0"/>
              <a:t> </a:t>
            </a:r>
            <a:r>
              <a:rPr lang="de-DE" baseline="0" dirty="0" err="1"/>
              <a:t>the</a:t>
            </a:r>
            <a:r>
              <a:rPr lang="de-DE" baseline="0" dirty="0"/>
              <a:t> </a:t>
            </a:r>
            <a:r>
              <a:rPr lang="de-DE" baseline="0" dirty="0" err="1"/>
              <a:t>inflammtory</a:t>
            </a:r>
            <a:r>
              <a:rPr lang="de-DE" baseline="0" dirty="0"/>
              <a:t> </a:t>
            </a:r>
            <a:r>
              <a:rPr lang="de-DE" baseline="0" dirty="0" err="1"/>
              <a:t>and</a:t>
            </a:r>
            <a:r>
              <a:rPr lang="de-DE" baseline="0" dirty="0"/>
              <a:t> </a:t>
            </a:r>
            <a:r>
              <a:rPr lang="de-DE" baseline="0" dirty="0" err="1"/>
              <a:t>reparatory</a:t>
            </a:r>
            <a:r>
              <a:rPr lang="de-DE" baseline="0" dirty="0"/>
              <a:t> </a:t>
            </a:r>
            <a:r>
              <a:rPr lang="de-DE" baseline="0" dirty="0" err="1"/>
              <a:t>phase</a:t>
            </a:r>
            <a:r>
              <a:rPr lang="de-DE" baseline="0" dirty="0"/>
              <a:t>. </a:t>
            </a:r>
            <a:endParaRPr lang="de-DE" dirty="0"/>
          </a:p>
        </p:txBody>
      </p:sp>
    </p:spTree>
    <p:extLst>
      <p:ext uri="{BB962C8B-B14F-4D97-AF65-F5344CB8AC3E}">
        <p14:creationId xmlns:p14="http://schemas.microsoft.com/office/powerpoint/2010/main" val="401808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This </a:t>
            </a:r>
            <a:r>
              <a:rPr lang="de-DE" dirty="0" err="1"/>
              <a:t>is</a:t>
            </a:r>
            <a:r>
              <a:rPr lang="de-DE" dirty="0"/>
              <a:t> also </a:t>
            </a:r>
            <a:r>
              <a:rPr lang="de-DE" dirty="0" err="1"/>
              <a:t>sean</a:t>
            </a:r>
            <a:r>
              <a:rPr lang="de-DE" dirty="0"/>
              <a:t> in </a:t>
            </a:r>
            <a:r>
              <a:rPr lang="de-DE" dirty="0" err="1"/>
              <a:t>immunohistology</a:t>
            </a:r>
            <a:r>
              <a:rPr lang="de-DE" dirty="0"/>
              <a:t>, </a:t>
            </a:r>
            <a:r>
              <a:rPr lang="de-DE" dirty="0" err="1"/>
              <a:t>where</a:t>
            </a:r>
            <a:r>
              <a:rPr lang="de-DE" baseline="0" dirty="0"/>
              <a:t> TGB-ß1 </a:t>
            </a:r>
            <a:r>
              <a:rPr lang="de-DE" baseline="0" dirty="0" err="1"/>
              <a:t>is</a:t>
            </a:r>
            <a:r>
              <a:rPr lang="de-DE" baseline="0" dirty="0"/>
              <a:t> </a:t>
            </a:r>
            <a:r>
              <a:rPr lang="de-DE" baseline="0" dirty="0" err="1"/>
              <a:t>seen</a:t>
            </a:r>
            <a:r>
              <a:rPr lang="de-DE" baseline="0" dirty="0"/>
              <a:t> </a:t>
            </a:r>
            <a:r>
              <a:rPr lang="de-DE" baseline="0" dirty="0" err="1"/>
              <a:t>mostly</a:t>
            </a:r>
            <a:r>
              <a:rPr lang="de-DE" baseline="0" dirty="0"/>
              <a:t> in </a:t>
            </a:r>
            <a:r>
              <a:rPr lang="de-DE" baseline="0" dirty="0" err="1"/>
              <a:t>the</a:t>
            </a:r>
            <a:r>
              <a:rPr lang="de-DE" baseline="0" dirty="0"/>
              <a:t> </a:t>
            </a:r>
            <a:r>
              <a:rPr lang="de-DE" baseline="0" dirty="0" err="1"/>
              <a:t>fibroblasts</a:t>
            </a:r>
            <a:r>
              <a:rPr lang="de-DE" baseline="0" dirty="0"/>
              <a:t> 1-2 </a:t>
            </a:r>
            <a:r>
              <a:rPr lang="de-DE" baseline="0" dirty="0" err="1"/>
              <a:t>weeks</a:t>
            </a:r>
            <a:r>
              <a:rPr lang="de-DE" baseline="0" dirty="0"/>
              <a:t> after MI, but not in </a:t>
            </a:r>
            <a:r>
              <a:rPr lang="de-DE" baseline="0" dirty="0" err="1"/>
              <a:t>later</a:t>
            </a:r>
            <a:r>
              <a:rPr lang="de-DE" baseline="0" dirty="0"/>
              <a:t> </a:t>
            </a:r>
            <a:r>
              <a:rPr lang="de-DE" baseline="0" dirty="0" err="1"/>
              <a:t>phases</a:t>
            </a:r>
            <a:r>
              <a:rPr lang="de-DE" baseline="0" dirty="0"/>
              <a:t>.</a:t>
            </a:r>
            <a:endParaRPr lang="de-DE" dirty="0"/>
          </a:p>
        </p:txBody>
      </p:sp>
    </p:spTree>
    <p:extLst>
      <p:ext uri="{BB962C8B-B14F-4D97-AF65-F5344CB8AC3E}">
        <p14:creationId xmlns:p14="http://schemas.microsoft.com/office/powerpoint/2010/main" val="1076991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If</a:t>
            </a:r>
            <a:r>
              <a:rPr lang="de-DE" baseline="0" dirty="0"/>
              <a:t> </a:t>
            </a:r>
            <a:r>
              <a:rPr lang="de-DE" baseline="0" dirty="0" err="1"/>
              <a:t>we</a:t>
            </a:r>
            <a:r>
              <a:rPr lang="de-DE" baseline="0" dirty="0"/>
              <a:t> </a:t>
            </a:r>
            <a:r>
              <a:rPr lang="de-DE" baseline="0" dirty="0" err="1"/>
              <a:t>conclude</a:t>
            </a:r>
            <a:r>
              <a:rPr lang="de-DE" baseline="0" dirty="0"/>
              <a:t>, </a:t>
            </a:r>
            <a:r>
              <a:rPr lang="de-DE" baseline="0" dirty="0" err="1"/>
              <a:t>Neutrophils</a:t>
            </a:r>
            <a:r>
              <a:rPr lang="de-DE" baseline="0" dirty="0"/>
              <a:t> </a:t>
            </a:r>
            <a:r>
              <a:rPr lang="de-DE" baseline="0" dirty="0" err="1"/>
              <a:t>are</a:t>
            </a:r>
            <a:r>
              <a:rPr lang="de-DE" baseline="0" dirty="0"/>
              <a:t> </a:t>
            </a:r>
            <a:r>
              <a:rPr lang="de-DE" baseline="0" dirty="0" err="1"/>
              <a:t>influencing</a:t>
            </a:r>
            <a:r>
              <a:rPr lang="de-DE" baseline="0" dirty="0"/>
              <a:t> </a:t>
            </a:r>
            <a:r>
              <a:rPr lang="de-DE" baseline="0" dirty="0" err="1"/>
              <a:t>the</a:t>
            </a:r>
            <a:r>
              <a:rPr lang="de-DE" baseline="0" dirty="0"/>
              <a:t> F </a:t>
            </a:r>
            <a:r>
              <a:rPr lang="de-DE" baseline="0" dirty="0" err="1"/>
              <a:t>to</a:t>
            </a:r>
            <a:r>
              <a:rPr lang="de-DE" baseline="0" dirty="0"/>
              <a:t> </a:t>
            </a:r>
            <a:r>
              <a:rPr lang="de-DE" baseline="0" dirty="0" err="1"/>
              <a:t>proliferate</a:t>
            </a:r>
            <a:r>
              <a:rPr lang="de-DE" baseline="0" dirty="0"/>
              <a:t> </a:t>
            </a:r>
            <a:r>
              <a:rPr lang="de-DE" baseline="0" dirty="0" err="1"/>
              <a:t>and</a:t>
            </a:r>
            <a:r>
              <a:rPr lang="de-DE" baseline="0" dirty="0"/>
              <a:t> </a:t>
            </a:r>
            <a:r>
              <a:rPr lang="de-DE" baseline="0" dirty="0" err="1"/>
              <a:t>produce</a:t>
            </a:r>
            <a:r>
              <a:rPr lang="de-DE" baseline="0" dirty="0"/>
              <a:t> </a:t>
            </a:r>
            <a:r>
              <a:rPr lang="de-DE" baseline="0" dirty="0" err="1"/>
              <a:t>provisional</a:t>
            </a:r>
            <a:r>
              <a:rPr lang="de-DE" baseline="0" dirty="0"/>
              <a:t> </a:t>
            </a:r>
            <a:r>
              <a:rPr lang="de-DE" baseline="0" dirty="0" err="1"/>
              <a:t>matrix</a:t>
            </a:r>
            <a:r>
              <a:rPr lang="de-DE" baseline="0" dirty="0"/>
              <a:t>, but also TGF-ß1. </a:t>
            </a:r>
            <a:r>
              <a:rPr lang="de-DE" baseline="0" dirty="0" err="1"/>
              <a:t>When</a:t>
            </a:r>
            <a:r>
              <a:rPr lang="de-DE" baseline="0" dirty="0"/>
              <a:t> TGF-ß1 </a:t>
            </a:r>
            <a:r>
              <a:rPr lang="de-DE" baseline="0" dirty="0" err="1"/>
              <a:t>reach</a:t>
            </a:r>
            <a:r>
              <a:rPr lang="de-DE" baseline="0" dirty="0"/>
              <a:t> a </a:t>
            </a:r>
            <a:r>
              <a:rPr lang="de-DE" baseline="0" dirty="0" err="1"/>
              <a:t>certain</a:t>
            </a:r>
            <a:r>
              <a:rPr lang="de-DE" baseline="0" dirty="0"/>
              <a:t> </a:t>
            </a:r>
            <a:r>
              <a:rPr lang="de-DE" baseline="0" dirty="0" err="1"/>
              <a:t>level</a:t>
            </a:r>
            <a:r>
              <a:rPr lang="de-DE" baseline="0" dirty="0"/>
              <a:t>, will </a:t>
            </a:r>
            <a:r>
              <a:rPr lang="de-DE" baseline="0" dirty="0" err="1"/>
              <a:t>stop</a:t>
            </a:r>
            <a:r>
              <a:rPr lang="de-DE" baseline="0" dirty="0"/>
              <a:t> </a:t>
            </a:r>
            <a:r>
              <a:rPr lang="de-DE" baseline="0" dirty="0" err="1"/>
              <a:t>the</a:t>
            </a:r>
            <a:r>
              <a:rPr lang="de-DE" baseline="0" dirty="0"/>
              <a:t> </a:t>
            </a:r>
            <a:r>
              <a:rPr lang="de-DE" baseline="0" dirty="0" err="1"/>
              <a:t>inflammation</a:t>
            </a:r>
            <a:r>
              <a:rPr lang="de-DE" baseline="0" dirty="0"/>
              <a:t>, but also </a:t>
            </a:r>
            <a:r>
              <a:rPr lang="de-DE" baseline="0" dirty="0" err="1"/>
              <a:t>induce</a:t>
            </a:r>
            <a:r>
              <a:rPr lang="de-DE" baseline="0" dirty="0"/>
              <a:t> </a:t>
            </a:r>
            <a:r>
              <a:rPr lang="de-DE" baseline="0" dirty="0" err="1"/>
              <a:t>fibroblasts</a:t>
            </a:r>
            <a:r>
              <a:rPr lang="de-DE" baseline="0" dirty="0"/>
              <a:t> </a:t>
            </a:r>
            <a:r>
              <a:rPr lang="de-DE" baseline="0" dirty="0" err="1"/>
              <a:t>differentiation</a:t>
            </a:r>
            <a:r>
              <a:rPr lang="de-DE" baseline="0" dirty="0"/>
              <a:t> in </a:t>
            </a:r>
            <a:r>
              <a:rPr lang="de-DE" baseline="0" dirty="0" err="1"/>
              <a:t>myofibroblasts</a:t>
            </a:r>
            <a:r>
              <a:rPr lang="de-DE" baseline="0" dirty="0"/>
              <a:t>, </a:t>
            </a:r>
            <a:r>
              <a:rPr lang="de-DE" baseline="0" dirty="0" err="1"/>
              <a:t>stopping</a:t>
            </a:r>
            <a:r>
              <a:rPr lang="de-DE" baseline="0" dirty="0"/>
              <a:t> ist </a:t>
            </a:r>
            <a:r>
              <a:rPr lang="de-DE" baseline="0" dirty="0" err="1"/>
              <a:t>own</a:t>
            </a:r>
            <a:r>
              <a:rPr lang="de-DE" baseline="0" dirty="0"/>
              <a:t> </a:t>
            </a:r>
            <a:r>
              <a:rPr lang="de-DE" baseline="0" dirty="0" err="1"/>
              <a:t>synthesis</a:t>
            </a:r>
            <a:r>
              <a:rPr lang="de-DE" baseline="0" dirty="0"/>
              <a:t>. At </a:t>
            </a:r>
            <a:r>
              <a:rPr lang="de-DE" baseline="0" dirty="0" err="1"/>
              <a:t>this</a:t>
            </a:r>
            <a:r>
              <a:rPr lang="de-DE" baseline="0" dirty="0"/>
              <a:t> time, </a:t>
            </a:r>
            <a:r>
              <a:rPr lang="de-DE" baseline="0" dirty="0" err="1"/>
              <a:t>monocytes</a:t>
            </a:r>
            <a:r>
              <a:rPr lang="de-DE" baseline="0" dirty="0"/>
              <a:t> </a:t>
            </a:r>
            <a:r>
              <a:rPr lang="de-DE" baseline="0" dirty="0" err="1"/>
              <a:t>predominate</a:t>
            </a:r>
            <a:r>
              <a:rPr lang="de-DE" baseline="0" dirty="0"/>
              <a:t> in </a:t>
            </a:r>
            <a:r>
              <a:rPr lang="de-DE" baseline="0" dirty="0" err="1"/>
              <a:t>infarcted</a:t>
            </a:r>
            <a:r>
              <a:rPr lang="de-DE" baseline="0" dirty="0"/>
              <a:t> </a:t>
            </a:r>
            <a:r>
              <a:rPr lang="de-DE" baseline="0" dirty="0" err="1"/>
              <a:t>area</a:t>
            </a:r>
            <a:r>
              <a:rPr lang="de-DE" baseline="0" dirty="0"/>
              <a:t> </a:t>
            </a:r>
            <a:r>
              <a:rPr lang="de-DE" baseline="0" dirty="0" err="1"/>
              <a:t>and</a:t>
            </a:r>
            <a:r>
              <a:rPr lang="de-DE" baseline="0" dirty="0"/>
              <a:t> </a:t>
            </a:r>
            <a:r>
              <a:rPr lang="de-DE" baseline="0" dirty="0" err="1"/>
              <a:t>stop</a:t>
            </a:r>
            <a:r>
              <a:rPr lang="de-DE" baseline="0" dirty="0"/>
              <a:t> </a:t>
            </a:r>
            <a:r>
              <a:rPr lang="de-DE" baseline="0" dirty="0" err="1"/>
              <a:t>the</a:t>
            </a:r>
            <a:r>
              <a:rPr lang="de-DE" baseline="0" dirty="0"/>
              <a:t> </a:t>
            </a:r>
            <a:r>
              <a:rPr lang="de-DE" baseline="0" dirty="0" err="1"/>
              <a:t>myofibroblasts</a:t>
            </a:r>
            <a:r>
              <a:rPr lang="de-DE" baseline="0" dirty="0"/>
              <a:t> </a:t>
            </a:r>
            <a:r>
              <a:rPr lang="de-DE" baseline="0" dirty="0" err="1"/>
              <a:t>proliferation</a:t>
            </a:r>
            <a:r>
              <a:rPr lang="de-DE" baseline="0" dirty="0"/>
              <a:t>, </a:t>
            </a:r>
            <a:r>
              <a:rPr lang="de-DE" baseline="0" dirty="0" err="1"/>
              <a:t>increase</a:t>
            </a:r>
            <a:r>
              <a:rPr lang="de-DE" baseline="0" dirty="0"/>
              <a:t> </a:t>
            </a:r>
            <a:r>
              <a:rPr lang="de-DE" baseline="0" dirty="0" err="1"/>
              <a:t>collagen</a:t>
            </a:r>
            <a:r>
              <a:rPr lang="de-DE" baseline="0" dirty="0"/>
              <a:t> </a:t>
            </a:r>
            <a:r>
              <a:rPr lang="de-DE" baseline="0" dirty="0" err="1"/>
              <a:t>synthesis</a:t>
            </a:r>
            <a:r>
              <a:rPr lang="de-DE" baseline="0" dirty="0"/>
              <a:t> </a:t>
            </a:r>
            <a:r>
              <a:rPr lang="de-DE" baseline="0" dirty="0" err="1"/>
              <a:t>and</a:t>
            </a:r>
            <a:r>
              <a:rPr lang="de-DE" baseline="0" dirty="0"/>
              <a:t> </a:t>
            </a:r>
            <a:r>
              <a:rPr lang="de-DE" baseline="0" dirty="0" err="1"/>
              <a:t>induce</a:t>
            </a:r>
            <a:r>
              <a:rPr lang="de-DE" baseline="0" dirty="0"/>
              <a:t> also </a:t>
            </a:r>
            <a:r>
              <a:rPr lang="de-DE" baseline="0" dirty="0" err="1"/>
              <a:t>apoptosis</a:t>
            </a:r>
            <a:r>
              <a:rPr lang="de-DE" baseline="0" dirty="0"/>
              <a:t> in </a:t>
            </a:r>
            <a:r>
              <a:rPr lang="de-DE" baseline="0" dirty="0" err="1"/>
              <a:t>fibroblasts</a:t>
            </a:r>
            <a:r>
              <a:rPr lang="de-DE" baseline="0" dirty="0"/>
              <a:t>, </a:t>
            </a:r>
            <a:r>
              <a:rPr lang="de-DE" baseline="0" dirty="0" err="1"/>
              <a:t>which</a:t>
            </a:r>
            <a:r>
              <a:rPr lang="de-DE" baseline="0" dirty="0"/>
              <a:t> </a:t>
            </a:r>
            <a:r>
              <a:rPr lang="de-DE" baseline="0" dirty="0" err="1"/>
              <a:t>is</a:t>
            </a:r>
            <a:r>
              <a:rPr lang="de-DE" baseline="0" dirty="0"/>
              <a:t> a </a:t>
            </a:r>
            <a:r>
              <a:rPr lang="de-DE" baseline="0" dirty="0" err="1"/>
              <a:t>characterisitc</a:t>
            </a:r>
            <a:r>
              <a:rPr lang="de-DE" baseline="0" dirty="0"/>
              <a:t> </a:t>
            </a:r>
            <a:r>
              <a:rPr lang="de-DE" baseline="0" dirty="0" err="1"/>
              <a:t>of</a:t>
            </a:r>
            <a:r>
              <a:rPr lang="de-DE" baseline="0" dirty="0"/>
              <a:t> </a:t>
            </a:r>
            <a:r>
              <a:rPr lang="de-DE" baseline="0" dirty="0" err="1"/>
              <a:t>later</a:t>
            </a:r>
            <a:r>
              <a:rPr lang="de-DE" baseline="0" dirty="0"/>
              <a:t> </a:t>
            </a:r>
            <a:r>
              <a:rPr lang="de-DE" baseline="0" dirty="0" err="1"/>
              <a:t>phases</a:t>
            </a:r>
            <a:r>
              <a:rPr lang="de-DE" baseline="0" dirty="0"/>
              <a:t> after MI, </a:t>
            </a:r>
            <a:r>
              <a:rPr lang="de-DE" baseline="0" dirty="0" err="1"/>
              <a:t>and</a:t>
            </a:r>
            <a:r>
              <a:rPr lang="de-DE" baseline="0" dirty="0"/>
              <a:t> </a:t>
            </a:r>
            <a:r>
              <a:rPr lang="de-DE" baseline="0" dirty="0" err="1"/>
              <a:t>determinant</a:t>
            </a:r>
            <a:r>
              <a:rPr lang="de-DE" baseline="0" dirty="0"/>
              <a:t> </a:t>
            </a:r>
            <a:r>
              <a:rPr lang="de-DE" baseline="0" dirty="0" err="1"/>
              <a:t>for</a:t>
            </a:r>
            <a:r>
              <a:rPr lang="de-DE" baseline="0" dirty="0"/>
              <a:t> </a:t>
            </a:r>
            <a:r>
              <a:rPr lang="de-DE" baseline="0" dirty="0" err="1"/>
              <a:t>maturation</a:t>
            </a:r>
            <a:r>
              <a:rPr lang="de-DE" baseline="0" dirty="0"/>
              <a:t> </a:t>
            </a:r>
            <a:r>
              <a:rPr lang="de-DE" baseline="0" dirty="0" err="1"/>
              <a:t>of</a:t>
            </a:r>
            <a:r>
              <a:rPr lang="de-DE" baseline="0" dirty="0"/>
              <a:t> </a:t>
            </a:r>
            <a:r>
              <a:rPr lang="de-DE" baseline="0" dirty="0" err="1"/>
              <a:t>the</a:t>
            </a:r>
            <a:r>
              <a:rPr lang="de-DE" baseline="0" dirty="0"/>
              <a:t> </a:t>
            </a:r>
            <a:r>
              <a:rPr lang="de-DE" baseline="0" dirty="0" err="1"/>
              <a:t>scar</a:t>
            </a:r>
            <a:r>
              <a:rPr lang="de-DE" baseline="0" dirty="0"/>
              <a:t>.</a:t>
            </a:r>
          </a:p>
          <a:p>
            <a:endParaRPr lang="de-DE" baseline="0" dirty="0"/>
          </a:p>
          <a:p>
            <a:r>
              <a:rPr lang="de-DE" baseline="0" dirty="0"/>
              <a:t>But </a:t>
            </a:r>
            <a:r>
              <a:rPr lang="de-DE" baseline="0" dirty="0" err="1"/>
              <a:t>have</a:t>
            </a:r>
            <a:r>
              <a:rPr lang="de-DE" baseline="0" dirty="0"/>
              <a:t> </a:t>
            </a:r>
            <a:r>
              <a:rPr lang="de-DE" baseline="0" dirty="0" err="1"/>
              <a:t>neutrophil</a:t>
            </a:r>
            <a:r>
              <a:rPr lang="de-DE" baseline="0" dirty="0"/>
              <a:t> a such </a:t>
            </a:r>
            <a:r>
              <a:rPr lang="de-DE" baseline="0" dirty="0" err="1"/>
              <a:t>important</a:t>
            </a:r>
            <a:r>
              <a:rPr lang="de-DE" baseline="0" dirty="0"/>
              <a:t> </a:t>
            </a:r>
            <a:r>
              <a:rPr lang="de-DE" baseline="0" dirty="0" err="1"/>
              <a:t>role</a:t>
            </a:r>
            <a:r>
              <a:rPr lang="de-DE" baseline="0" dirty="0"/>
              <a:t> in </a:t>
            </a:r>
            <a:r>
              <a:rPr lang="de-DE" baseline="0" dirty="0" err="1"/>
              <a:t>stopping</a:t>
            </a:r>
            <a:r>
              <a:rPr lang="de-DE" baseline="0" dirty="0"/>
              <a:t> </a:t>
            </a:r>
            <a:r>
              <a:rPr lang="de-DE" baseline="0" dirty="0" err="1"/>
              <a:t>inflammation</a:t>
            </a:r>
            <a:r>
              <a:rPr lang="de-DE" baseline="0" dirty="0"/>
              <a:t>? </a:t>
            </a:r>
            <a:r>
              <a:rPr lang="de-DE" baseline="0" dirty="0" err="1"/>
              <a:t>For</a:t>
            </a:r>
            <a:r>
              <a:rPr lang="de-DE" baseline="0" dirty="0"/>
              <a:t> </a:t>
            </a:r>
            <a:r>
              <a:rPr lang="de-DE" baseline="0" dirty="0" err="1"/>
              <a:t>prove</a:t>
            </a:r>
            <a:r>
              <a:rPr lang="de-DE" baseline="0" dirty="0"/>
              <a:t> </a:t>
            </a:r>
            <a:r>
              <a:rPr lang="de-DE" baseline="0" dirty="0" err="1"/>
              <a:t>this</a:t>
            </a:r>
            <a:r>
              <a:rPr lang="de-DE" baseline="0" dirty="0"/>
              <a:t>, </a:t>
            </a:r>
            <a:r>
              <a:rPr lang="de-DE" baseline="0" dirty="0" err="1"/>
              <a:t>we</a:t>
            </a:r>
            <a:r>
              <a:rPr lang="de-DE" baseline="0" dirty="0"/>
              <a:t> </a:t>
            </a:r>
            <a:r>
              <a:rPr lang="de-DE" baseline="0" dirty="0" err="1"/>
              <a:t>depleted</a:t>
            </a:r>
            <a:r>
              <a:rPr lang="de-DE" baseline="0" dirty="0"/>
              <a:t> </a:t>
            </a:r>
            <a:r>
              <a:rPr lang="de-DE" baseline="0" dirty="0" err="1"/>
              <a:t>neutrophil</a:t>
            </a:r>
            <a:r>
              <a:rPr lang="de-DE" baseline="0" dirty="0"/>
              <a:t> in </a:t>
            </a:r>
            <a:r>
              <a:rPr lang="de-DE" baseline="0" dirty="0" err="1"/>
              <a:t>mice</a:t>
            </a:r>
            <a:r>
              <a:rPr lang="de-DE" baseline="0" dirty="0"/>
              <a:t> </a:t>
            </a:r>
            <a:r>
              <a:rPr lang="de-DE" baseline="0" dirty="0" err="1"/>
              <a:t>and</a:t>
            </a:r>
            <a:r>
              <a:rPr lang="de-DE" baseline="0" dirty="0"/>
              <a:t> </a:t>
            </a:r>
            <a:r>
              <a:rPr lang="de-DE" baseline="0" dirty="0" err="1"/>
              <a:t>measure</a:t>
            </a:r>
            <a:r>
              <a:rPr lang="de-DE" baseline="0" dirty="0"/>
              <a:t> </a:t>
            </a:r>
            <a:r>
              <a:rPr lang="de-DE" baseline="0" dirty="0" err="1"/>
              <a:t>the</a:t>
            </a:r>
            <a:r>
              <a:rPr lang="de-DE" baseline="0" dirty="0"/>
              <a:t> </a:t>
            </a:r>
            <a:r>
              <a:rPr lang="de-DE" baseline="0" dirty="0" err="1"/>
              <a:t>inflammatory</a:t>
            </a:r>
            <a:r>
              <a:rPr lang="de-DE" baseline="0" dirty="0"/>
              <a:t> </a:t>
            </a:r>
            <a:r>
              <a:rPr lang="de-DE" baseline="0" dirty="0" err="1"/>
              <a:t>markers</a:t>
            </a:r>
            <a:r>
              <a:rPr lang="de-DE" baseline="0" dirty="0"/>
              <a:t>, such </a:t>
            </a:r>
            <a:r>
              <a:rPr lang="de-DE" baseline="0" dirty="0" err="1"/>
              <a:t>as</a:t>
            </a:r>
            <a:r>
              <a:rPr lang="de-DE" baseline="0" dirty="0"/>
              <a:t> TNF-alpha.</a:t>
            </a:r>
            <a:endParaRPr lang="de-DE" dirty="0"/>
          </a:p>
        </p:txBody>
      </p:sp>
    </p:spTree>
    <p:extLst>
      <p:ext uri="{BB962C8B-B14F-4D97-AF65-F5344CB8AC3E}">
        <p14:creationId xmlns:p14="http://schemas.microsoft.com/office/powerpoint/2010/main" val="2921513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While</a:t>
            </a:r>
            <a:r>
              <a:rPr lang="de-DE" dirty="0"/>
              <a:t> in </a:t>
            </a:r>
            <a:r>
              <a:rPr lang="de-DE" dirty="0" err="1"/>
              <a:t>untreated</a:t>
            </a:r>
            <a:r>
              <a:rPr lang="de-DE" dirty="0"/>
              <a:t> </a:t>
            </a:r>
            <a:r>
              <a:rPr lang="de-DE" dirty="0" err="1"/>
              <a:t>mice</a:t>
            </a:r>
            <a:r>
              <a:rPr lang="de-DE" dirty="0"/>
              <a:t>, TGF-ß1 </a:t>
            </a:r>
            <a:r>
              <a:rPr lang="de-DE" dirty="0" err="1"/>
              <a:t>is</a:t>
            </a:r>
            <a:r>
              <a:rPr lang="de-DE" dirty="0"/>
              <a:t> </a:t>
            </a:r>
            <a:r>
              <a:rPr lang="de-DE" dirty="0" err="1"/>
              <a:t>massively</a:t>
            </a:r>
            <a:r>
              <a:rPr lang="de-DE" dirty="0"/>
              <a:t> </a:t>
            </a:r>
            <a:r>
              <a:rPr lang="de-DE" dirty="0" err="1"/>
              <a:t>expressed</a:t>
            </a:r>
            <a:r>
              <a:rPr lang="de-DE" dirty="0"/>
              <a:t> after 1 </a:t>
            </a:r>
            <a:r>
              <a:rPr lang="de-DE" dirty="0" err="1"/>
              <a:t>weeks</a:t>
            </a:r>
            <a:r>
              <a:rPr lang="de-DE" dirty="0"/>
              <a:t> in </a:t>
            </a:r>
            <a:r>
              <a:rPr lang="de-DE" dirty="0" err="1"/>
              <a:t>fibroblasts</a:t>
            </a:r>
            <a:r>
              <a:rPr lang="de-DE" dirty="0"/>
              <a:t>, in Ne-</a:t>
            </a:r>
            <a:r>
              <a:rPr lang="de-DE" dirty="0" err="1"/>
              <a:t>depleted</a:t>
            </a:r>
            <a:r>
              <a:rPr lang="de-DE" baseline="0" dirty="0"/>
              <a:t> </a:t>
            </a:r>
            <a:r>
              <a:rPr lang="de-DE" baseline="0" dirty="0" err="1"/>
              <a:t>mice</a:t>
            </a:r>
            <a:r>
              <a:rPr lang="de-DE" baseline="0" dirty="0"/>
              <a:t> </a:t>
            </a:r>
            <a:r>
              <a:rPr lang="de-DE" baseline="0" dirty="0" err="1"/>
              <a:t>we</a:t>
            </a:r>
            <a:r>
              <a:rPr lang="de-DE" baseline="0" dirty="0"/>
              <a:t> </a:t>
            </a:r>
            <a:r>
              <a:rPr lang="de-DE" baseline="0" dirty="0" err="1"/>
              <a:t>bearly</a:t>
            </a:r>
            <a:r>
              <a:rPr lang="de-DE" baseline="0" dirty="0"/>
              <a:t> </a:t>
            </a:r>
            <a:r>
              <a:rPr lang="de-DE" baseline="0" dirty="0" err="1"/>
              <a:t>see</a:t>
            </a:r>
            <a:r>
              <a:rPr lang="de-DE" baseline="0" dirty="0"/>
              <a:t> TGF-ß1 </a:t>
            </a:r>
            <a:r>
              <a:rPr lang="de-DE" baseline="0" dirty="0" err="1"/>
              <a:t>expression</a:t>
            </a:r>
            <a:r>
              <a:rPr lang="de-DE" baseline="0" dirty="0"/>
              <a:t>. </a:t>
            </a:r>
            <a:endParaRPr lang="de-DE" dirty="0"/>
          </a:p>
        </p:txBody>
      </p:sp>
    </p:spTree>
    <p:extLst>
      <p:ext uri="{BB962C8B-B14F-4D97-AF65-F5344CB8AC3E}">
        <p14:creationId xmlns:p14="http://schemas.microsoft.com/office/powerpoint/2010/main" val="383613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Moreover</a:t>
            </a:r>
            <a:r>
              <a:rPr lang="de-DE" dirty="0"/>
              <a:t>, in </a:t>
            </a:r>
            <a:r>
              <a:rPr lang="de-DE" dirty="0" err="1"/>
              <a:t>this</a:t>
            </a:r>
            <a:r>
              <a:rPr lang="de-DE" dirty="0"/>
              <a:t> Ne-</a:t>
            </a:r>
            <a:r>
              <a:rPr lang="de-DE" dirty="0" err="1"/>
              <a:t>depleted</a:t>
            </a:r>
            <a:r>
              <a:rPr lang="de-DE" dirty="0"/>
              <a:t> </a:t>
            </a:r>
            <a:r>
              <a:rPr lang="de-DE" dirty="0" err="1"/>
              <a:t>mice</a:t>
            </a:r>
            <a:r>
              <a:rPr lang="de-DE" dirty="0"/>
              <a:t>, </a:t>
            </a:r>
            <a:r>
              <a:rPr lang="de-DE" dirty="0" err="1"/>
              <a:t>we</a:t>
            </a:r>
            <a:r>
              <a:rPr lang="de-DE" dirty="0"/>
              <a:t> still </a:t>
            </a:r>
            <a:r>
              <a:rPr lang="de-DE" dirty="0" err="1"/>
              <a:t>have</a:t>
            </a:r>
            <a:r>
              <a:rPr lang="de-DE" dirty="0"/>
              <a:t> a massive TNF-a </a:t>
            </a:r>
            <a:r>
              <a:rPr lang="de-DE" dirty="0" err="1"/>
              <a:t>expression</a:t>
            </a:r>
            <a:r>
              <a:rPr lang="de-DE" dirty="0"/>
              <a:t> </a:t>
            </a:r>
            <a:r>
              <a:rPr lang="de-DE" dirty="0" err="1"/>
              <a:t>one</a:t>
            </a:r>
            <a:r>
              <a:rPr lang="de-DE" dirty="0"/>
              <a:t> </a:t>
            </a:r>
            <a:r>
              <a:rPr lang="de-DE" dirty="0" err="1"/>
              <a:t>week</a:t>
            </a:r>
            <a:r>
              <a:rPr lang="de-DE" dirty="0"/>
              <a:t> after MI, </a:t>
            </a:r>
            <a:r>
              <a:rPr lang="de-DE" dirty="0" err="1"/>
              <a:t>which</a:t>
            </a:r>
            <a:r>
              <a:rPr lang="de-DE" dirty="0"/>
              <a:t> </a:t>
            </a:r>
            <a:r>
              <a:rPr lang="de-DE" dirty="0" err="1"/>
              <a:t>we</a:t>
            </a:r>
            <a:r>
              <a:rPr lang="de-DE" dirty="0"/>
              <a:t> do not </a:t>
            </a:r>
            <a:r>
              <a:rPr lang="de-DE" dirty="0" err="1"/>
              <a:t>see</a:t>
            </a:r>
            <a:r>
              <a:rPr lang="de-DE" dirty="0"/>
              <a:t> in </a:t>
            </a:r>
            <a:r>
              <a:rPr lang="de-DE" dirty="0" err="1"/>
              <a:t>untreated</a:t>
            </a:r>
            <a:r>
              <a:rPr lang="de-DE" dirty="0"/>
              <a:t> </a:t>
            </a:r>
            <a:r>
              <a:rPr lang="de-DE" dirty="0" err="1"/>
              <a:t>mice</a:t>
            </a:r>
            <a:r>
              <a:rPr lang="de-DE" dirty="0"/>
              <a:t>. This </a:t>
            </a:r>
            <a:r>
              <a:rPr lang="de-DE" dirty="0" err="1"/>
              <a:t>expression</a:t>
            </a:r>
            <a:r>
              <a:rPr lang="de-DE" dirty="0"/>
              <a:t> </a:t>
            </a:r>
            <a:r>
              <a:rPr lang="de-DE" dirty="0" err="1"/>
              <a:t>persis</a:t>
            </a:r>
            <a:r>
              <a:rPr lang="de-DE" dirty="0"/>
              <a:t> </a:t>
            </a:r>
            <a:r>
              <a:rPr lang="de-DE" dirty="0" err="1"/>
              <a:t>even</a:t>
            </a:r>
            <a:r>
              <a:rPr lang="de-DE" dirty="0"/>
              <a:t> after 2 </a:t>
            </a:r>
            <a:r>
              <a:rPr lang="de-DE" dirty="0" err="1"/>
              <a:t>weeks</a:t>
            </a:r>
            <a:r>
              <a:rPr lang="de-DE" dirty="0"/>
              <a:t> after MI after</a:t>
            </a:r>
            <a:r>
              <a:rPr lang="de-DE" baseline="0" dirty="0"/>
              <a:t> Ne-</a:t>
            </a:r>
            <a:r>
              <a:rPr lang="de-DE" baseline="0" dirty="0" err="1"/>
              <a:t>depletion</a:t>
            </a:r>
            <a:r>
              <a:rPr lang="de-DE" baseline="0" dirty="0"/>
              <a:t>.</a:t>
            </a:r>
            <a:endParaRPr lang="de-DE" dirty="0"/>
          </a:p>
        </p:txBody>
      </p:sp>
    </p:spTree>
    <p:extLst>
      <p:ext uri="{BB962C8B-B14F-4D97-AF65-F5344CB8AC3E}">
        <p14:creationId xmlns:p14="http://schemas.microsoft.com/office/powerpoint/2010/main" val="3226627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326841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267989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81636D-DA29-4457-A49A-9D2A522017CD}" type="slidenum">
              <a:rPr lang="de-DE" altLang="de-DE"/>
              <a:pPr/>
              <a:t>23</a:t>
            </a:fld>
            <a:endParaRPr lang="de-DE" altLang="de-DE"/>
          </a:p>
        </p:txBody>
      </p:sp>
      <p:sp>
        <p:nvSpPr>
          <p:cNvPr id="787458" name="Rectangle 2"/>
          <p:cNvSpPr>
            <a:spLocks noGrp="1" noRot="1" noChangeAspect="1" noChangeArrowheads="1" noTextEdit="1"/>
          </p:cNvSpPr>
          <p:nvPr>
            <p:ph type="sldImg"/>
          </p:nvPr>
        </p:nvSpPr>
        <p:spPr>
          <a:ln/>
        </p:spPr>
      </p:sp>
      <p:sp>
        <p:nvSpPr>
          <p:cNvPr id="787459" name="Rectangle 3"/>
          <p:cNvSpPr>
            <a:spLocks noGrp="1" noChangeArrowheads="1"/>
          </p:cNvSpPr>
          <p:nvPr>
            <p:ph type="body" idx="1"/>
          </p:nvPr>
        </p:nvSpPr>
        <p:spPr/>
        <p:txBody>
          <a:bodyPr/>
          <a:lstStyle/>
          <a:p>
            <a:endParaRPr lang="ro-RO" altLang="de-DE" dirty="0"/>
          </a:p>
        </p:txBody>
      </p:sp>
    </p:spTree>
    <p:extLst>
      <p:ext uri="{BB962C8B-B14F-4D97-AF65-F5344CB8AC3E}">
        <p14:creationId xmlns:p14="http://schemas.microsoft.com/office/powerpoint/2010/main" val="1707331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898128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Reducing</a:t>
            </a:r>
            <a:r>
              <a:rPr lang="de-DE" dirty="0"/>
              <a:t> </a:t>
            </a:r>
            <a:r>
              <a:rPr lang="de-DE" dirty="0" err="1"/>
              <a:t>the</a:t>
            </a:r>
            <a:r>
              <a:rPr lang="de-DE" dirty="0"/>
              <a:t> </a:t>
            </a:r>
            <a:r>
              <a:rPr lang="de-DE" dirty="0" err="1"/>
              <a:t>neutrophil</a:t>
            </a:r>
            <a:r>
              <a:rPr lang="de-DE" dirty="0"/>
              <a:t> </a:t>
            </a:r>
            <a:r>
              <a:rPr lang="de-DE" dirty="0" err="1"/>
              <a:t>number</a:t>
            </a:r>
            <a:r>
              <a:rPr lang="de-DE" dirty="0"/>
              <a:t> will…</a:t>
            </a:r>
          </a:p>
          <a:p>
            <a:endParaRPr lang="de-DE" dirty="0"/>
          </a:p>
          <a:p>
            <a:r>
              <a:rPr lang="de-DE" dirty="0" err="1"/>
              <a:t>Therefore</a:t>
            </a:r>
            <a:r>
              <a:rPr lang="de-DE" dirty="0"/>
              <a:t> </a:t>
            </a:r>
            <a:r>
              <a:rPr lang="de-DE" dirty="0" err="1"/>
              <a:t>the</a:t>
            </a:r>
            <a:r>
              <a:rPr lang="de-DE" dirty="0"/>
              <a:t> </a:t>
            </a:r>
            <a:r>
              <a:rPr lang="de-DE" dirty="0" err="1"/>
              <a:t>scientists</a:t>
            </a:r>
            <a:r>
              <a:rPr lang="de-DE" baseline="0" dirty="0"/>
              <a:t> </a:t>
            </a:r>
            <a:r>
              <a:rPr lang="de-DE" baseline="0" dirty="0" err="1"/>
              <a:t>tried</a:t>
            </a:r>
            <a:r>
              <a:rPr lang="de-DE" baseline="0" dirty="0"/>
              <a:t> </a:t>
            </a:r>
            <a:r>
              <a:rPr lang="de-DE" baseline="0" dirty="0" err="1"/>
              <a:t>to</a:t>
            </a:r>
            <a:r>
              <a:rPr lang="de-DE" baseline="0" dirty="0"/>
              <a:t> </a:t>
            </a:r>
            <a:r>
              <a:rPr lang="de-DE" baseline="0" dirty="0" err="1"/>
              <a:t>reduce</a:t>
            </a:r>
            <a:r>
              <a:rPr lang="de-DE" baseline="0" dirty="0"/>
              <a:t> </a:t>
            </a:r>
            <a:r>
              <a:rPr lang="de-DE" baseline="0" dirty="0" err="1"/>
              <a:t>the</a:t>
            </a:r>
            <a:r>
              <a:rPr lang="de-DE" baseline="0" dirty="0"/>
              <a:t> </a:t>
            </a:r>
            <a:r>
              <a:rPr lang="de-DE" baseline="0" dirty="0" err="1"/>
              <a:t>inflammatory</a:t>
            </a:r>
            <a:r>
              <a:rPr lang="de-DE" baseline="0" dirty="0"/>
              <a:t>….., </a:t>
            </a:r>
            <a:r>
              <a:rPr lang="de-DE" baseline="0" dirty="0" err="1"/>
              <a:t>and</a:t>
            </a:r>
            <a:r>
              <a:rPr lang="de-DE" baseline="0" dirty="0"/>
              <a:t> </a:t>
            </a:r>
            <a:r>
              <a:rPr lang="de-DE" baseline="0" dirty="0" err="1"/>
              <a:t>thus</a:t>
            </a:r>
            <a:r>
              <a:rPr lang="de-DE" baseline="0" dirty="0"/>
              <a:t> </a:t>
            </a:r>
            <a:r>
              <a:rPr lang="de-DE" baseline="0" dirty="0" err="1"/>
              <a:t>improving</a:t>
            </a:r>
            <a:r>
              <a:rPr lang="de-DE" baseline="0" dirty="0"/>
              <a:t> …..</a:t>
            </a:r>
          </a:p>
          <a:p>
            <a:endParaRPr lang="de-DE" baseline="0" dirty="0"/>
          </a:p>
          <a:p>
            <a:r>
              <a:rPr lang="de-DE" baseline="0" dirty="0" err="1"/>
              <a:t>However</a:t>
            </a:r>
            <a:r>
              <a:rPr lang="de-DE" baseline="0" dirty="0"/>
              <a:t>, </a:t>
            </a:r>
            <a:r>
              <a:rPr lang="de-DE" baseline="0" dirty="0" err="1"/>
              <a:t>appling</a:t>
            </a:r>
            <a:r>
              <a:rPr lang="de-DE" baseline="0" dirty="0"/>
              <a:t> anti-</a:t>
            </a:r>
            <a:r>
              <a:rPr lang="de-DE" baseline="0" dirty="0" err="1"/>
              <a:t>inflammatory</a:t>
            </a:r>
            <a:r>
              <a:rPr lang="de-DE" baseline="0" dirty="0"/>
              <a:t> </a:t>
            </a:r>
            <a:r>
              <a:rPr lang="de-DE" baseline="0" dirty="0" err="1"/>
              <a:t>strategies</a:t>
            </a:r>
            <a:r>
              <a:rPr lang="de-DE" baseline="0" dirty="0"/>
              <a:t> in </a:t>
            </a:r>
            <a:r>
              <a:rPr lang="de-DE" baseline="0" dirty="0" err="1"/>
              <a:t>clinical</a:t>
            </a:r>
            <a:r>
              <a:rPr lang="de-DE" baseline="0" dirty="0"/>
              <a:t> </a:t>
            </a:r>
            <a:r>
              <a:rPr lang="de-DE" baseline="0" dirty="0" err="1"/>
              <a:t>studies</a:t>
            </a:r>
            <a:r>
              <a:rPr lang="de-DE" baseline="0" dirty="0"/>
              <a:t> </a:t>
            </a:r>
            <a:r>
              <a:rPr lang="de-DE" baseline="0" dirty="0" err="1"/>
              <a:t>had</a:t>
            </a:r>
            <a:r>
              <a:rPr lang="de-DE" baseline="0" dirty="0"/>
              <a:t> </a:t>
            </a:r>
            <a:r>
              <a:rPr lang="de-DE" baseline="0" dirty="0" err="1"/>
              <a:t>catastrophic</a:t>
            </a:r>
            <a:r>
              <a:rPr lang="de-DE" baseline="0" dirty="0"/>
              <a:t> </a:t>
            </a:r>
            <a:r>
              <a:rPr lang="de-DE" baseline="0" dirty="0" err="1"/>
              <a:t>results</a:t>
            </a:r>
            <a:r>
              <a:rPr lang="de-DE" baseline="0" dirty="0"/>
              <a:t>, such </a:t>
            </a:r>
            <a:r>
              <a:rPr lang="de-DE" baseline="0" dirty="0" err="1"/>
              <a:t>as</a:t>
            </a:r>
            <a:r>
              <a:rPr lang="de-DE" baseline="0" dirty="0"/>
              <a:t>….</a:t>
            </a:r>
          </a:p>
          <a:p>
            <a:endParaRPr lang="de-DE" baseline="0" dirty="0"/>
          </a:p>
          <a:p>
            <a:r>
              <a:rPr lang="de-DE" baseline="0" dirty="0" err="1"/>
              <a:t>Therefore</a:t>
            </a:r>
            <a:r>
              <a:rPr lang="de-DE" baseline="0" dirty="0"/>
              <a:t>, </a:t>
            </a:r>
            <a:r>
              <a:rPr lang="de-DE" baseline="0" dirty="0" err="1"/>
              <a:t>before</a:t>
            </a:r>
            <a:r>
              <a:rPr lang="de-DE" baseline="0" dirty="0"/>
              <a:t> </a:t>
            </a:r>
            <a:r>
              <a:rPr lang="de-DE" baseline="0" dirty="0" err="1"/>
              <a:t>designing</a:t>
            </a:r>
            <a:r>
              <a:rPr lang="de-DE" baseline="0" dirty="0"/>
              <a:t> anti-</a:t>
            </a:r>
            <a:r>
              <a:rPr lang="de-DE" baseline="0" dirty="0" err="1"/>
              <a:t>inflammatory</a:t>
            </a:r>
            <a:r>
              <a:rPr lang="de-DE" baseline="0" dirty="0"/>
              <a:t> </a:t>
            </a:r>
            <a:r>
              <a:rPr lang="de-DE" baseline="0" dirty="0" err="1"/>
              <a:t>strategies</a:t>
            </a:r>
            <a:r>
              <a:rPr lang="de-DE" baseline="0" dirty="0"/>
              <a:t>, </a:t>
            </a:r>
            <a:r>
              <a:rPr lang="de-DE" baseline="0" dirty="0" err="1"/>
              <a:t>we</a:t>
            </a:r>
            <a:r>
              <a:rPr lang="de-DE" baseline="0" dirty="0"/>
              <a:t> </a:t>
            </a:r>
            <a:r>
              <a:rPr lang="de-DE" baseline="0" dirty="0" err="1"/>
              <a:t>shoud</a:t>
            </a:r>
            <a:r>
              <a:rPr lang="de-DE" baseline="0" dirty="0"/>
              <a:t> </a:t>
            </a:r>
            <a:r>
              <a:rPr lang="de-DE" baseline="0" dirty="0" err="1"/>
              <a:t>better</a:t>
            </a:r>
            <a:r>
              <a:rPr lang="de-DE" baseline="0" dirty="0"/>
              <a:t> </a:t>
            </a:r>
            <a:r>
              <a:rPr lang="de-DE" baseline="0" dirty="0" err="1"/>
              <a:t>understand</a:t>
            </a:r>
            <a:r>
              <a:rPr lang="de-DE" baseline="0" dirty="0"/>
              <a:t> </a:t>
            </a:r>
            <a:r>
              <a:rPr lang="de-DE" baseline="0" dirty="0" err="1"/>
              <a:t>the</a:t>
            </a:r>
            <a:r>
              <a:rPr lang="de-DE" baseline="0" dirty="0"/>
              <a:t> </a:t>
            </a:r>
            <a:r>
              <a:rPr lang="de-DE" baseline="0" dirty="0" err="1"/>
              <a:t>mechanismen</a:t>
            </a:r>
            <a:r>
              <a:rPr lang="de-DE" baseline="0" dirty="0"/>
              <a:t> </a:t>
            </a:r>
            <a:r>
              <a:rPr lang="de-DE" baseline="0" dirty="0" err="1"/>
              <a:t>behind</a:t>
            </a:r>
            <a:r>
              <a:rPr lang="de-DE" baseline="0" dirty="0"/>
              <a:t> </a:t>
            </a:r>
            <a:r>
              <a:rPr lang="de-DE" baseline="0" dirty="0" err="1"/>
              <a:t>the</a:t>
            </a:r>
            <a:r>
              <a:rPr lang="de-DE" baseline="0" dirty="0"/>
              <a:t> </a:t>
            </a:r>
            <a:r>
              <a:rPr lang="de-DE" baseline="0" dirty="0" err="1"/>
              <a:t>healing</a:t>
            </a:r>
            <a:r>
              <a:rPr lang="de-DE" baseline="0" dirty="0"/>
              <a:t> </a:t>
            </a:r>
            <a:r>
              <a:rPr lang="de-DE" baseline="0" dirty="0" err="1"/>
              <a:t>and</a:t>
            </a:r>
            <a:r>
              <a:rPr lang="de-DE" baseline="0" dirty="0"/>
              <a:t> </a:t>
            </a:r>
            <a:r>
              <a:rPr lang="de-DE" baseline="0" dirty="0" err="1"/>
              <a:t>scar</a:t>
            </a:r>
            <a:r>
              <a:rPr lang="de-DE" baseline="0" dirty="0"/>
              <a:t> </a:t>
            </a:r>
            <a:r>
              <a:rPr lang="de-DE" baseline="0" dirty="0" err="1"/>
              <a:t>formation</a:t>
            </a:r>
            <a:endParaRPr lang="de-DE" baseline="0" dirty="0"/>
          </a:p>
          <a:p>
            <a:endParaRPr lang="de-DE" baseline="0" dirty="0"/>
          </a:p>
        </p:txBody>
      </p:sp>
    </p:spTree>
    <p:extLst>
      <p:ext uri="{BB962C8B-B14F-4D97-AF65-F5344CB8AC3E}">
        <p14:creationId xmlns:p14="http://schemas.microsoft.com/office/powerpoint/2010/main" val="2031184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And</a:t>
            </a:r>
            <a:r>
              <a:rPr lang="de-DE" dirty="0"/>
              <a:t> </a:t>
            </a:r>
            <a:r>
              <a:rPr lang="de-DE" dirty="0" err="1"/>
              <a:t>actually</a:t>
            </a:r>
            <a:r>
              <a:rPr lang="de-DE" dirty="0"/>
              <a:t>, </a:t>
            </a:r>
            <a:r>
              <a:rPr lang="de-DE" dirty="0" err="1"/>
              <a:t>we</a:t>
            </a:r>
            <a:r>
              <a:rPr lang="de-DE" baseline="0" dirty="0"/>
              <a:t> </a:t>
            </a:r>
            <a:r>
              <a:rPr lang="de-DE" baseline="0" dirty="0" err="1"/>
              <a:t>know</a:t>
            </a:r>
            <a:r>
              <a:rPr lang="de-DE" baseline="0" dirty="0"/>
              <a:t> </a:t>
            </a:r>
            <a:r>
              <a:rPr lang="de-DE" baseline="0" dirty="0" err="1"/>
              <a:t>very</a:t>
            </a:r>
            <a:r>
              <a:rPr lang="de-DE" baseline="0" dirty="0"/>
              <a:t> </a:t>
            </a:r>
            <a:r>
              <a:rPr lang="de-DE" baseline="0" dirty="0" err="1"/>
              <a:t>few</a:t>
            </a:r>
            <a:r>
              <a:rPr lang="de-DE" baseline="0" dirty="0"/>
              <a:t> </a:t>
            </a:r>
            <a:r>
              <a:rPr lang="de-DE" baseline="0" dirty="0" err="1"/>
              <a:t>about</a:t>
            </a:r>
            <a:r>
              <a:rPr lang="de-DE" baseline="0" dirty="0"/>
              <a:t> </a:t>
            </a:r>
            <a:r>
              <a:rPr lang="de-DE" baseline="0" dirty="0" err="1"/>
              <a:t>the</a:t>
            </a:r>
            <a:r>
              <a:rPr lang="de-DE" baseline="0" dirty="0"/>
              <a:t> </a:t>
            </a:r>
            <a:r>
              <a:rPr lang="de-DE" baseline="0" dirty="0" err="1"/>
              <a:t>relation</a:t>
            </a:r>
            <a:r>
              <a:rPr lang="de-DE" baseline="0" dirty="0"/>
              <a:t> </a:t>
            </a:r>
            <a:r>
              <a:rPr lang="de-DE" baseline="0" dirty="0" err="1"/>
              <a:t>between</a:t>
            </a:r>
            <a:r>
              <a:rPr lang="de-DE" baseline="0" dirty="0"/>
              <a:t> </a:t>
            </a:r>
            <a:r>
              <a:rPr lang="de-DE" baseline="0" dirty="0" err="1"/>
              <a:t>the</a:t>
            </a:r>
            <a:r>
              <a:rPr lang="de-DE" baseline="0" dirty="0"/>
              <a:t> </a:t>
            </a:r>
            <a:r>
              <a:rPr lang="de-DE" baseline="0" dirty="0" err="1"/>
              <a:t>nfallmation</a:t>
            </a:r>
            <a:r>
              <a:rPr lang="de-DE" baseline="0" dirty="0"/>
              <a:t> </a:t>
            </a:r>
            <a:r>
              <a:rPr lang="de-DE" baseline="0" dirty="0" err="1"/>
              <a:t>and</a:t>
            </a:r>
            <a:r>
              <a:rPr lang="de-DE" baseline="0" dirty="0"/>
              <a:t> </a:t>
            </a:r>
            <a:r>
              <a:rPr lang="de-DE" baseline="0" dirty="0" err="1"/>
              <a:t>scar</a:t>
            </a:r>
            <a:r>
              <a:rPr lang="de-DE" baseline="0" dirty="0"/>
              <a:t> </a:t>
            </a:r>
            <a:r>
              <a:rPr lang="de-DE" baseline="0" dirty="0" err="1"/>
              <a:t>formation</a:t>
            </a:r>
            <a:r>
              <a:rPr lang="de-DE" baseline="0" dirty="0"/>
              <a:t> </a:t>
            </a:r>
            <a:r>
              <a:rPr lang="de-DE" baseline="0" dirty="0" err="1"/>
              <a:t>or</a:t>
            </a:r>
            <a:r>
              <a:rPr lang="de-DE" baseline="0" dirty="0"/>
              <a:t> </a:t>
            </a:r>
            <a:r>
              <a:rPr lang="de-DE" baseline="0" dirty="0" err="1"/>
              <a:t>fibrosis</a:t>
            </a:r>
            <a:r>
              <a:rPr lang="de-DE" baseline="0" dirty="0"/>
              <a:t> in </a:t>
            </a:r>
            <a:r>
              <a:rPr lang="de-DE" baseline="0" dirty="0" err="1"/>
              <a:t>myocardial</a:t>
            </a:r>
            <a:r>
              <a:rPr lang="de-DE" baseline="0" dirty="0"/>
              <a:t> </a:t>
            </a:r>
            <a:r>
              <a:rPr lang="de-DE" baseline="0" dirty="0" err="1"/>
              <a:t>infarction</a:t>
            </a:r>
            <a:endParaRPr lang="de-DE" baseline="0" dirty="0"/>
          </a:p>
          <a:p>
            <a:r>
              <a:rPr lang="de-DE" baseline="0" dirty="0"/>
              <a:t>In a </a:t>
            </a:r>
            <a:r>
              <a:rPr lang="de-DE" baseline="0" dirty="0" err="1"/>
              <a:t>litarature</a:t>
            </a:r>
            <a:r>
              <a:rPr lang="de-DE" baseline="0" dirty="0"/>
              <a:t> </a:t>
            </a:r>
            <a:r>
              <a:rPr lang="de-DE" baseline="0" dirty="0" err="1"/>
              <a:t>research</a:t>
            </a:r>
            <a:r>
              <a:rPr lang="de-DE" baseline="0" dirty="0"/>
              <a:t> </a:t>
            </a:r>
            <a:r>
              <a:rPr lang="de-DE" baseline="0" dirty="0" err="1"/>
              <a:t>over</a:t>
            </a:r>
            <a:r>
              <a:rPr lang="de-DE" baseline="0" dirty="0"/>
              <a:t> </a:t>
            </a:r>
            <a:r>
              <a:rPr lang="de-DE" baseline="0" dirty="0" err="1"/>
              <a:t>the</a:t>
            </a:r>
            <a:r>
              <a:rPr lang="de-DE" baseline="0" dirty="0"/>
              <a:t> last 10 </a:t>
            </a:r>
            <a:r>
              <a:rPr lang="de-DE" baseline="0" dirty="0" err="1"/>
              <a:t>years</a:t>
            </a:r>
            <a:r>
              <a:rPr lang="de-DE" baseline="0" dirty="0"/>
              <a:t>, </a:t>
            </a:r>
            <a:r>
              <a:rPr lang="de-DE" baseline="0" dirty="0" err="1"/>
              <a:t>we</a:t>
            </a:r>
            <a:r>
              <a:rPr lang="de-DE" baseline="0" dirty="0"/>
              <a:t> </a:t>
            </a:r>
            <a:r>
              <a:rPr lang="de-DE" baseline="0" dirty="0" err="1"/>
              <a:t>see</a:t>
            </a:r>
            <a:r>
              <a:rPr lang="de-DE" baseline="0" dirty="0"/>
              <a:t> </a:t>
            </a:r>
            <a:r>
              <a:rPr lang="de-DE" baseline="0" dirty="0" err="1"/>
              <a:t>that</a:t>
            </a:r>
            <a:r>
              <a:rPr lang="de-DE" baseline="0" dirty="0"/>
              <a:t> </a:t>
            </a:r>
            <a:r>
              <a:rPr lang="de-DE" baseline="0" dirty="0" err="1"/>
              <a:t>this</a:t>
            </a:r>
            <a:r>
              <a:rPr lang="de-DE" baseline="0" dirty="0"/>
              <a:t> </a:t>
            </a:r>
            <a:r>
              <a:rPr lang="de-DE" baseline="0" dirty="0" err="1"/>
              <a:t>issue</a:t>
            </a:r>
            <a:r>
              <a:rPr lang="de-DE" baseline="0" dirty="0"/>
              <a:t> </a:t>
            </a:r>
            <a:r>
              <a:rPr lang="de-DE" baseline="0" dirty="0" err="1"/>
              <a:t>is</a:t>
            </a:r>
            <a:r>
              <a:rPr lang="de-DE" baseline="0" dirty="0"/>
              <a:t> </a:t>
            </a:r>
            <a:r>
              <a:rPr lang="de-DE" baseline="0" dirty="0" err="1"/>
              <a:t>poor</a:t>
            </a:r>
            <a:r>
              <a:rPr lang="de-DE" baseline="0" dirty="0"/>
              <a:t> </a:t>
            </a:r>
            <a:r>
              <a:rPr lang="de-DE" baseline="0" dirty="0" err="1"/>
              <a:t>studied</a:t>
            </a:r>
            <a:r>
              <a:rPr lang="de-DE" baseline="0" dirty="0"/>
              <a:t>. All </a:t>
            </a:r>
            <a:r>
              <a:rPr lang="de-DE" baseline="0" dirty="0" err="1"/>
              <a:t>information</a:t>
            </a:r>
            <a:r>
              <a:rPr lang="de-DE" baseline="0" dirty="0"/>
              <a:t> </a:t>
            </a:r>
            <a:r>
              <a:rPr lang="de-DE" baseline="0" dirty="0" err="1"/>
              <a:t>which</a:t>
            </a:r>
            <a:r>
              <a:rPr lang="de-DE" baseline="0" dirty="0"/>
              <a:t> </a:t>
            </a:r>
            <a:r>
              <a:rPr lang="de-DE" baseline="0" dirty="0" err="1"/>
              <a:t>we</a:t>
            </a:r>
            <a:r>
              <a:rPr lang="de-DE" baseline="0" dirty="0"/>
              <a:t> </a:t>
            </a:r>
            <a:r>
              <a:rPr lang="de-DE" baseline="0" dirty="0" err="1"/>
              <a:t>have</a:t>
            </a:r>
            <a:r>
              <a:rPr lang="de-DE" baseline="0" dirty="0"/>
              <a:t> </a:t>
            </a:r>
            <a:r>
              <a:rPr lang="de-DE" baseline="0" dirty="0" err="1"/>
              <a:t>are</a:t>
            </a:r>
            <a:r>
              <a:rPr lang="de-DE" baseline="0" dirty="0"/>
              <a:t> </a:t>
            </a:r>
            <a:r>
              <a:rPr lang="de-DE" baseline="0" dirty="0" err="1"/>
              <a:t>mostly</a:t>
            </a:r>
            <a:r>
              <a:rPr lang="de-DE" baseline="0" dirty="0"/>
              <a:t> </a:t>
            </a:r>
            <a:r>
              <a:rPr lang="de-DE" baseline="0" dirty="0" err="1"/>
              <a:t>from</a:t>
            </a:r>
            <a:r>
              <a:rPr lang="de-DE" baseline="0" dirty="0"/>
              <a:t> </a:t>
            </a:r>
            <a:r>
              <a:rPr lang="de-DE" baseline="0" dirty="0" err="1"/>
              <a:t>cancer</a:t>
            </a:r>
            <a:r>
              <a:rPr lang="de-DE" baseline="0" dirty="0"/>
              <a:t> </a:t>
            </a:r>
            <a:r>
              <a:rPr lang="de-DE" baseline="0" dirty="0" err="1"/>
              <a:t>or</a:t>
            </a:r>
            <a:r>
              <a:rPr lang="de-DE" baseline="0" dirty="0"/>
              <a:t> </a:t>
            </a:r>
            <a:r>
              <a:rPr lang="de-DE" baseline="0" dirty="0" err="1"/>
              <a:t>tumor</a:t>
            </a:r>
            <a:r>
              <a:rPr lang="de-DE" baseline="0" dirty="0"/>
              <a:t> </a:t>
            </a:r>
            <a:r>
              <a:rPr lang="de-DE" baseline="0" dirty="0" err="1"/>
              <a:t>reserach</a:t>
            </a:r>
            <a:endParaRPr lang="de-DE" baseline="0" dirty="0"/>
          </a:p>
          <a:p>
            <a:r>
              <a:rPr lang="de-DE" dirty="0"/>
              <a:t>In </a:t>
            </a:r>
            <a:r>
              <a:rPr lang="de-DE" dirty="0" err="1"/>
              <a:t>this</a:t>
            </a:r>
            <a:r>
              <a:rPr lang="de-DE" dirty="0"/>
              <a:t> </a:t>
            </a:r>
            <a:r>
              <a:rPr lang="de-DE" dirty="0" err="1"/>
              <a:t>scheme</a:t>
            </a:r>
            <a:r>
              <a:rPr lang="de-DE" dirty="0"/>
              <a:t>,</a:t>
            </a:r>
            <a:r>
              <a:rPr lang="de-DE" baseline="0" dirty="0"/>
              <a:t> </a:t>
            </a:r>
            <a:r>
              <a:rPr lang="de-DE" baseline="0" dirty="0" err="1"/>
              <a:t>the</a:t>
            </a:r>
            <a:r>
              <a:rPr lang="de-DE" baseline="0" dirty="0"/>
              <a:t> </a:t>
            </a:r>
            <a:r>
              <a:rPr lang="de-DE" baseline="0" dirty="0" err="1"/>
              <a:t>biggest</a:t>
            </a:r>
            <a:r>
              <a:rPr lang="de-DE" baseline="0" dirty="0"/>
              <a:t> </a:t>
            </a:r>
            <a:r>
              <a:rPr lang="de-DE" baseline="0" dirty="0" err="1"/>
              <a:t>the</a:t>
            </a:r>
            <a:r>
              <a:rPr lang="de-DE" baseline="0" dirty="0"/>
              <a:t> </a:t>
            </a:r>
            <a:r>
              <a:rPr lang="de-DE" baseline="0" dirty="0" err="1"/>
              <a:t>word</a:t>
            </a:r>
            <a:r>
              <a:rPr lang="de-DE" baseline="0" dirty="0"/>
              <a:t>, </a:t>
            </a:r>
            <a:r>
              <a:rPr lang="de-DE" baseline="0" dirty="0" err="1"/>
              <a:t>the</a:t>
            </a:r>
            <a:r>
              <a:rPr lang="de-DE" baseline="0" dirty="0"/>
              <a:t> </a:t>
            </a:r>
            <a:r>
              <a:rPr lang="de-DE" baseline="0" dirty="0" err="1"/>
              <a:t>more</a:t>
            </a:r>
            <a:r>
              <a:rPr lang="de-DE" baseline="0" dirty="0"/>
              <a:t> </a:t>
            </a:r>
            <a:r>
              <a:rPr lang="de-DE" baseline="0" dirty="0" err="1"/>
              <a:t>study</a:t>
            </a:r>
            <a:r>
              <a:rPr lang="de-DE" baseline="0" dirty="0"/>
              <a:t> </a:t>
            </a:r>
            <a:r>
              <a:rPr lang="de-DE" baseline="0" dirty="0" err="1"/>
              <a:t>is</a:t>
            </a:r>
            <a:r>
              <a:rPr lang="de-DE" baseline="0" dirty="0"/>
              <a:t> </a:t>
            </a:r>
            <a:r>
              <a:rPr lang="de-DE" baseline="0" dirty="0" err="1"/>
              <a:t>and</a:t>
            </a:r>
            <a:r>
              <a:rPr lang="de-DE" baseline="0" dirty="0"/>
              <a:t> </a:t>
            </a:r>
            <a:r>
              <a:rPr lang="de-DE" baseline="0" dirty="0" err="1"/>
              <a:t>the</a:t>
            </a:r>
            <a:r>
              <a:rPr lang="de-DE" baseline="0" dirty="0"/>
              <a:t> </a:t>
            </a:r>
            <a:r>
              <a:rPr lang="de-DE" baseline="0" dirty="0" err="1"/>
              <a:t>nearst</a:t>
            </a:r>
            <a:r>
              <a:rPr lang="de-DE" baseline="0" dirty="0"/>
              <a:t> </a:t>
            </a:r>
            <a:r>
              <a:rPr lang="de-DE" baseline="0" dirty="0" err="1"/>
              <a:t>the</a:t>
            </a:r>
            <a:r>
              <a:rPr lang="de-DE" baseline="0" dirty="0"/>
              <a:t> </a:t>
            </a:r>
            <a:r>
              <a:rPr lang="de-DE" baseline="0" dirty="0" err="1"/>
              <a:t>words</a:t>
            </a:r>
            <a:r>
              <a:rPr lang="de-DE" baseline="0" dirty="0"/>
              <a:t> </a:t>
            </a:r>
            <a:r>
              <a:rPr lang="de-DE" baseline="0" dirty="0" err="1"/>
              <a:t>are</a:t>
            </a:r>
            <a:r>
              <a:rPr lang="de-DE" baseline="0" dirty="0"/>
              <a:t>, </a:t>
            </a:r>
            <a:r>
              <a:rPr lang="de-DE" baseline="0" dirty="0" err="1"/>
              <a:t>the</a:t>
            </a:r>
            <a:r>
              <a:rPr lang="de-DE" baseline="0" dirty="0"/>
              <a:t> </a:t>
            </a:r>
            <a:r>
              <a:rPr lang="de-DE" baseline="0" dirty="0" err="1"/>
              <a:t>better</a:t>
            </a:r>
            <a:r>
              <a:rPr lang="de-DE" baseline="0" dirty="0"/>
              <a:t> </a:t>
            </a:r>
            <a:r>
              <a:rPr lang="de-DE" baseline="0" dirty="0" err="1"/>
              <a:t>is</a:t>
            </a:r>
            <a:r>
              <a:rPr lang="de-DE" baseline="0" dirty="0"/>
              <a:t> </a:t>
            </a:r>
            <a:r>
              <a:rPr lang="de-DE" baseline="0" dirty="0" err="1"/>
              <a:t>known</a:t>
            </a:r>
            <a:r>
              <a:rPr lang="de-DE" baseline="0" dirty="0"/>
              <a:t> </a:t>
            </a:r>
            <a:r>
              <a:rPr lang="de-DE" baseline="0" dirty="0" err="1"/>
              <a:t>the</a:t>
            </a:r>
            <a:r>
              <a:rPr lang="de-DE" baseline="0" dirty="0"/>
              <a:t> </a:t>
            </a:r>
            <a:r>
              <a:rPr lang="de-DE" baseline="0" dirty="0" err="1"/>
              <a:t>relation</a:t>
            </a:r>
            <a:r>
              <a:rPr lang="de-DE" baseline="0" dirty="0"/>
              <a:t> </a:t>
            </a:r>
            <a:r>
              <a:rPr lang="de-DE" baseline="0" dirty="0" err="1"/>
              <a:t>between</a:t>
            </a:r>
            <a:r>
              <a:rPr lang="de-DE" baseline="0" dirty="0"/>
              <a:t> </a:t>
            </a:r>
            <a:r>
              <a:rPr lang="de-DE" baseline="0" dirty="0" err="1"/>
              <a:t>them</a:t>
            </a:r>
            <a:r>
              <a:rPr lang="de-DE" baseline="0" dirty="0"/>
              <a:t>. As </a:t>
            </a:r>
            <a:r>
              <a:rPr lang="de-DE" baseline="0" dirty="0" err="1"/>
              <a:t>you</a:t>
            </a:r>
            <a:r>
              <a:rPr lang="de-DE" baseline="0" dirty="0"/>
              <a:t> </a:t>
            </a:r>
            <a:r>
              <a:rPr lang="de-DE" baseline="0" dirty="0" err="1"/>
              <a:t>see</a:t>
            </a:r>
            <a:r>
              <a:rPr lang="de-DE" baseline="0" dirty="0"/>
              <a:t> </a:t>
            </a:r>
            <a:r>
              <a:rPr lang="de-DE" baseline="0" dirty="0" err="1"/>
              <a:t>only</a:t>
            </a:r>
            <a:r>
              <a:rPr lang="de-DE" baseline="0" dirty="0"/>
              <a:t> </a:t>
            </a:r>
            <a:r>
              <a:rPr lang="de-DE" baseline="0" dirty="0" err="1"/>
              <a:t>starting</a:t>
            </a:r>
            <a:r>
              <a:rPr lang="de-DE" baseline="0" dirty="0"/>
              <a:t> </a:t>
            </a:r>
            <a:r>
              <a:rPr lang="de-DE" baseline="0" dirty="0" err="1"/>
              <a:t>with</a:t>
            </a:r>
            <a:r>
              <a:rPr lang="de-DE" baseline="0" dirty="0"/>
              <a:t> 2013 </a:t>
            </a:r>
            <a:r>
              <a:rPr lang="de-DE" baseline="0" dirty="0" err="1"/>
              <a:t>the</a:t>
            </a:r>
            <a:r>
              <a:rPr lang="de-DE" baseline="0" dirty="0"/>
              <a:t> </a:t>
            </a:r>
            <a:r>
              <a:rPr lang="de-DE" baseline="0" dirty="0" err="1"/>
              <a:t>scientific</a:t>
            </a:r>
            <a:r>
              <a:rPr lang="de-DE" baseline="0" dirty="0"/>
              <a:t> </a:t>
            </a:r>
            <a:r>
              <a:rPr lang="de-DE" baseline="0" dirty="0" err="1"/>
              <a:t>community</a:t>
            </a:r>
            <a:r>
              <a:rPr lang="de-DE" baseline="0" dirty="0"/>
              <a:t> was </a:t>
            </a:r>
            <a:r>
              <a:rPr lang="de-DE" baseline="0" dirty="0" err="1"/>
              <a:t>interested</a:t>
            </a:r>
            <a:r>
              <a:rPr lang="de-DE" baseline="0" dirty="0"/>
              <a:t> </a:t>
            </a:r>
            <a:r>
              <a:rPr lang="de-DE" baseline="0" dirty="0" err="1"/>
              <a:t>to</a:t>
            </a:r>
            <a:r>
              <a:rPr lang="de-DE" baseline="0" dirty="0"/>
              <a:t> </a:t>
            </a:r>
            <a:r>
              <a:rPr lang="de-DE" baseline="0" dirty="0" err="1"/>
              <a:t>study</a:t>
            </a:r>
            <a:r>
              <a:rPr lang="de-DE" baseline="0" dirty="0"/>
              <a:t> </a:t>
            </a:r>
            <a:r>
              <a:rPr lang="de-DE" baseline="0" dirty="0" err="1"/>
              <a:t>this</a:t>
            </a:r>
            <a:r>
              <a:rPr lang="de-DE" baseline="0" dirty="0"/>
              <a:t> </a:t>
            </a:r>
            <a:r>
              <a:rPr lang="de-DE" baseline="0" dirty="0" err="1"/>
              <a:t>relation</a:t>
            </a:r>
            <a:r>
              <a:rPr lang="de-DE" baseline="0" dirty="0"/>
              <a:t> in </a:t>
            </a:r>
            <a:r>
              <a:rPr lang="de-DE" baseline="0" dirty="0" err="1"/>
              <a:t>heart</a:t>
            </a:r>
            <a:r>
              <a:rPr lang="de-DE" baseline="0" dirty="0"/>
              <a:t> </a:t>
            </a:r>
            <a:r>
              <a:rPr lang="de-DE" baseline="0" dirty="0" err="1"/>
              <a:t>diseases</a:t>
            </a:r>
            <a:r>
              <a:rPr lang="de-DE" baseline="0" dirty="0"/>
              <a:t>.</a:t>
            </a:r>
            <a:endParaRPr lang="de-DE" dirty="0"/>
          </a:p>
        </p:txBody>
      </p:sp>
    </p:spTree>
    <p:extLst>
      <p:ext uri="{BB962C8B-B14F-4D97-AF65-F5344CB8AC3E}">
        <p14:creationId xmlns:p14="http://schemas.microsoft.com/office/powerpoint/2010/main" val="2186094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Shortly</a:t>
            </a:r>
            <a:r>
              <a:rPr lang="de-DE" dirty="0"/>
              <a:t>, </a:t>
            </a:r>
            <a:r>
              <a:rPr lang="de-DE" dirty="0" err="1"/>
              <a:t>we</a:t>
            </a:r>
            <a:r>
              <a:rPr lang="de-DE" dirty="0"/>
              <a:t> </a:t>
            </a:r>
            <a:r>
              <a:rPr lang="de-DE" dirty="0" err="1"/>
              <a:t>know</a:t>
            </a:r>
            <a:r>
              <a:rPr lang="de-DE" dirty="0"/>
              <a:t> </a:t>
            </a:r>
            <a:r>
              <a:rPr lang="de-DE" dirty="0" err="1"/>
              <a:t>that</a:t>
            </a:r>
            <a:r>
              <a:rPr lang="de-DE" dirty="0"/>
              <a:t> </a:t>
            </a:r>
            <a:r>
              <a:rPr lang="de-DE" dirty="0" err="1"/>
              <a:t>extracellular</a:t>
            </a:r>
            <a:r>
              <a:rPr lang="de-DE" dirty="0"/>
              <a:t> </a:t>
            </a:r>
            <a:r>
              <a:rPr lang="de-DE" dirty="0" err="1"/>
              <a:t>matrix</a:t>
            </a:r>
            <a:r>
              <a:rPr lang="de-DE" dirty="0"/>
              <a:t> </a:t>
            </a:r>
            <a:r>
              <a:rPr lang="de-DE" dirty="0" err="1"/>
              <a:t>fragments</a:t>
            </a:r>
            <a:r>
              <a:rPr lang="de-DE" dirty="0"/>
              <a:t> …..</a:t>
            </a:r>
          </a:p>
          <a:p>
            <a:r>
              <a:rPr lang="de-DE" dirty="0" err="1"/>
              <a:t>We</a:t>
            </a:r>
            <a:r>
              <a:rPr lang="de-DE" dirty="0"/>
              <a:t> also </a:t>
            </a:r>
            <a:r>
              <a:rPr lang="de-DE" dirty="0" err="1"/>
              <a:t>know</a:t>
            </a:r>
            <a:r>
              <a:rPr lang="de-DE" dirty="0"/>
              <a:t> </a:t>
            </a:r>
            <a:r>
              <a:rPr lang="de-DE" dirty="0" err="1"/>
              <a:t>that</a:t>
            </a:r>
            <a:r>
              <a:rPr lang="de-DE" dirty="0"/>
              <a:t> </a:t>
            </a:r>
            <a:r>
              <a:rPr lang="de-DE" dirty="0" err="1"/>
              <a:t>inflammatory</a:t>
            </a:r>
            <a:r>
              <a:rPr lang="de-DE" dirty="0"/>
              <a:t> </a:t>
            </a:r>
            <a:r>
              <a:rPr lang="de-DE" dirty="0" err="1"/>
              <a:t>reaction</a:t>
            </a:r>
            <a:r>
              <a:rPr lang="de-DE" dirty="0"/>
              <a:t> …..</a:t>
            </a:r>
          </a:p>
          <a:p>
            <a:r>
              <a:rPr lang="de-DE" dirty="0"/>
              <a:t>But </a:t>
            </a:r>
            <a:r>
              <a:rPr lang="de-DE" dirty="0" err="1"/>
              <a:t>how</a:t>
            </a:r>
            <a:r>
              <a:rPr lang="de-DE" dirty="0"/>
              <a:t> </a:t>
            </a:r>
            <a:r>
              <a:rPr lang="de-DE" dirty="0" err="1"/>
              <a:t>exactly</a:t>
            </a:r>
            <a:r>
              <a:rPr lang="de-DE" dirty="0"/>
              <a:t> </a:t>
            </a:r>
            <a:r>
              <a:rPr lang="de-DE" dirty="0" err="1"/>
              <a:t>we</a:t>
            </a:r>
            <a:r>
              <a:rPr lang="de-DE" dirty="0"/>
              <a:t> do not </a:t>
            </a:r>
            <a:r>
              <a:rPr lang="de-DE" dirty="0" err="1"/>
              <a:t>know</a:t>
            </a:r>
            <a:r>
              <a:rPr lang="de-DE" dirty="0"/>
              <a:t>. </a:t>
            </a:r>
            <a:r>
              <a:rPr lang="de-DE" dirty="0" err="1"/>
              <a:t>Therefore</a:t>
            </a:r>
            <a:r>
              <a:rPr lang="de-DE" dirty="0"/>
              <a:t> </a:t>
            </a:r>
            <a:r>
              <a:rPr lang="de-DE" dirty="0" err="1"/>
              <a:t>we</a:t>
            </a:r>
            <a:r>
              <a:rPr lang="de-DE" dirty="0"/>
              <a:t> plan </a:t>
            </a:r>
            <a:r>
              <a:rPr lang="de-DE" dirty="0" err="1"/>
              <a:t>to</a:t>
            </a:r>
            <a:r>
              <a:rPr lang="de-DE" dirty="0"/>
              <a:t> </a:t>
            </a:r>
            <a:r>
              <a:rPr lang="de-DE" dirty="0" err="1"/>
              <a:t>study</a:t>
            </a:r>
            <a:r>
              <a:rPr lang="de-DE" dirty="0"/>
              <a:t> </a:t>
            </a:r>
            <a:r>
              <a:rPr lang="de-DE" dirty="0" err="1"/>
              <a:t>this</a:t>
            </a:r>
            <a:r>
              <a:rPr lang="de-DE" dirty="0"/>
              <a:t> </a:t>
            </a:r>
            <a:r>
              <a:rPr lang="de-DE" dirty="0" err="1"/>
              <a:t>issue</a:t>
            </a:r>
            <a:r>
              <a:rPr lang="de-DE" dirty="0"/>
              <a:t> in </a:t>
            </a:r>
            <a:r>
              <a:rPr lang="de-DE" dirty="0" err="1"/>
              <a:t>more</a:t>
            </a:r>
            <a:r>
              <a:rPr lang="de-DE" dirty="0"/>
              <a:t> </a:t>
            </a:r>
            <a:r>
              <a:rPr lang="de-DE" dirty="0" err="1"/>
              <a:t>detail</a:t>
            </a:r>
            <a:r>
              <a:rPr lang="de-DE" dirty="0"/>
              <a:t>.</a:t>
            </a:r>
          </a:p>
        </p:txBody>
      </p:sp>
    </p:spTree>
    <p:extLst>
      <p:ext uri="{BB962C8B-B14F-4D97-AF65-F5344CB8AC3E}">
        <p14:creationId xmlns:p14="http://schemas.microsoft.com/office/powerpoint/2010/main" val="2863526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We</a:t>
            </a:r>
            <a:r>
              <a:rPr lang="de-DE" dirty="0"/>
              <a:t> </a:t>
            </a:r>
            <a:r>
              <a:rPr lang="de-DE" dirty="0" err="1"/>
              <a:t>isolated</a:t>
            </a:r>
            <a:r>
              <a:rPr lang="de-DE" dirty="0"/>
              <a:t> </a:t>
            </a:r>
            <a:r>
              <a:rPr lang="de-DE" dirty="0" err="1"/>
              <a:t>cardiac</a:t>
            </a:r>
            <a:r>
              <a:rPr lang="de-DE" baseline="0" dirty="0"/>
              <a:t> </a:t>
            </a:r>
            <a:r>
              <a:rPr lang="de-DE" baseline="0" dirty="0" err="1"/>
              <a:t>fibroblasts</a:t>
            </a:r>
            <a:r>
              <a:rPr lang="de-DE" baseline="0" dirty="0"/>
              <a:t> </a:t>
            </a:r>
            <a:r>
              <a:rPr lang="de-DE" baseline="0" dirty="0" err="1"/>
              <a:t>and</a:t>
            </a:r>
            <a:r>
              <a:rPr lang="de-DE" baseline="0" dirty="0"/>
              <a:t> </a:t>
            </a:r>
            <a:r>
              <a:rPr lang="de-DE" baseline="0" dirty="0" err="1"/>
              <a:t>cultured</a:t>
            </a:r>
            <a:r>
              <a:rPr lang="de-DE" baseline="0" dirty="0"/>
              <a:t> </a:t>
            </a:r>
            <a:r>
              <a:rPr lang="de-DE" baseline="0" dirty="0" err="1"/>
              <a:t>them</a:t>
            </a:r>
            <a:r>
              <a:rPr lang="de-DE" baseline="0" dirty="0"/>
              <a:t>, </a:t>
            </a:r>
            <a:r>
              <a:rPr lang="de-DE" baseline="0" dirty="0" err="1"/>
              <a:t>we</a:t>
            </a:r>
            <a:r>
              <a:rPr lang="de-DE" baseline="0" dirty="0"/>
              <a:t> also </a:t>
            </a:r>
            <a:r>
              <a:rPr lang="de-DE" baseline="0" dirty="0" err="1"/>
              <a:t>isolate</a:t>
            </a:r>
            <a:r>
              <a:rPr lang="de-DE" baseline="0" dirty="0"/>
              <a:t> </a:t>
            </a:r>
            <a:r>
              <a:rPr lang="de-DE" baseline="0" dirty="0" err="1"/>
              <a:t>neutrophils</a:t>
            </a:r>
            <a:r>
              <a:rPr lang="de-DE" baseline="0" dirty="0"/>
              <a:t> </a:t>
            </a:r>
            <a:r>
              <a:rPr lang="de-DE" baseline="0" dirty="0" err="1"/>
              <a:t>and</a:t>
            </a:r>
            <a:r>
              <a:rPr lang="de-DE" baseline="0" dirty="0"/>
              <a:t> </a:t>
            </a:r>
            <a:r>
              <a:rPr lang="de-DE" baseline="0" dirty="0" err="1"/>
              <a:t>monocytes</a:t>
            </a:r>
            <a:r>
              <a:rPr lang="de-DE" baseline="0" dirty="0"/>
              <a:t> </a:t>
            </a:r>
            <a:r>
              <a:rPr lang="de-DE" baseline="0" dirty="0" err="1"/>
              <a:t>by</a:t>
            </a:r>
            <a:r>
              <a:rPr lang="de-DE" baseline="0" dirty="0"/>
              <a:t> </a:t>
            </a:r>
            <a:r>
              <a:rPr lang="de-DE" baseline="0" dirty="0" err="1"/>
              <a:t>gradient</a:t>
            </a:r>
            <a:r>
              <a:rPr lang="de-DE" baseline="0" dirty="0"/>
              <a:t> </a:t>
            </a:r>
            <a:r>
              <a:rPr lang="de-DE" baseline="0" dirty="0" err="1"/>
              <a:t>centrifugation</a:t>
            </a:r>
            <a:r>
              <a:rPr lang="de-DE" baseline="0" dirty="0"/>
              <a:t> </a:t>
            </a:r>
            <a:r>
              <a:rPr lang="de-DE" baseline="0" dirty="0" err="1"/>
              <a:t>from</a:t>
            </a:r>
            <a:r>
              <a:rPr lang="de-DE" baseline="0" dirty="0"/>
              <a:t> </a:t>
            </a:r>
            <a:r>
              <a:rPr lang="de-DE" baseline="0" dirty="0" err="1"/>
              <a:t>mpuse</a:t>
            </a:r>
            <a:r>
              <a:rPr lang="de-DE" baseline="0" dirty="0"/>
              <a:t> </a:t>
            </a:r>
            <a:r>
              <a:rPr lang="de-DE" baseline="0" dirty="0" err="1"/>
              <a:t>blood</a:t>
            </a:r>
            <a:r>
              <a:rPr lang="de-DE" baseline="0" dirty="0"/>
              <a:t> </a:t>
            </a:r>
            <a:r>
              <a:rPr lang="de-DE" baseline="0" dirty="0" err="1"/>
              <a:t>and</a:t>
            </a:r>
            <a:r>
              <a:rPr lang="de-DE" baseline="0" dirty="0"/>
              <a:t> </a:t>
            </a:r>
            <a:r>
              <a:rPr lang="de-DE" baseline="0" dirty="0" err="1"/>
              <a:t>coincubated</a:t>
            </a:r>
            <a:r>
              <a:rPr lang="de-DE" baseline="0" dirty="0"/>
              <a:t> </a:t>
            </a:r>
            <a:r>
              <a:rPr lang="de-DE" baseline="0" dirty="0" err="1"/>
              <a:t>with</a:t>
            </a:r>
            <a:r>
              <a:rPr lang="de-DE" baseline="0" dirty="0"/>
              <a:t> </a:t>
            </a:r>
            <a:r>
              <a:rPr lang="de-DE" baseline="0" dirty="0" err="1"/>
              <a:t>the</a:t>
            </a:r>
            <a:r>
              <a:rPr lang="de-DE" baseline="0" dirty="0"/>
              <a:t> </a:t>
            </a:r>
            <a:r>
              <a:rPr lang="de-DE" baseline="0" dirty="0" err="1"/>
              <a:t>cardiac</a:t>
            </a:r>
            <a:r>
              <a:rPr lang="de-DE" baseline="0" dirty="0"/>
              <a:t> </a:t>
            </a:r>
            <a:r>
              <a:rPr lang="de-DE" baseline="0" dirty="0" err="1"/>
              <a:t>fibroblasts</a:t>
            </a:r>
            <a:r>
              <a:rPr lang="de-DE" baseline="0" dirty="0"/>
              <a:t>.</a:t>
            </a:r>
            <a:endParaRPr lang="de-DE" dirty="0"/>
          </a:p>
        </p:txBody>
      </p:sp>
    </p:spTree>
    <p:extLst>
      <p:ext uri="{BB962C8B-B14F-4D97-AF65-F5344CB8AC3E}">
        <p14:creationId xmlns:p14="http://schemas.microsoft.com/office/powerpoint/2010/main" val="3585432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 </a:t>
            </a:r>
            <a:r>
              <a:rPr lang="de-DE" dirty="0" err="1"/>
              <a:t>study</a:t>
            </a:r>
            <a:r>
              <a:rPr lang="de-DE" dirty="0"/>
              <a:t> </a:t>
            </a:r>
            <a:r>
              <a:rPr lang="de-DE" dirty="0" err="1"/>
              <a:t>them</a:t>
            </a:r>
            <a:r>
              <a:rPr lang="de-DE" dirty="0"/>
              <a:t> in normal </a:t>
            </a:r>
            <a:r>
              <a:rPr lang="de-DE" dirty="0" err="1"/>
              <a:t>condition</a:t>
            </a:r>
            <a:r>
              <a:rPr lang="de-DE" dirty="0"/>
              <a:t>, </a:t>
            </a:r>
            <a:r>
              <a:rPr lang="de-DE" dirty="0" err="1"/>
              <a:t>as</a:t>
            </a:r>
            <a:r>
              <a:rPr lang="de-DE" dirty="0"/>
              <a:t> </a:t>
            </a:r>
            <a:r>
              <a:rPr lang="de-DE" dirty="0" err="1"/>
              <a:t>well</a:t>
            </a:r>
            <a:r>
              <a:rPr lang="de-DE" dirty="0"/>
              <a:t> </a:t>
            </a:r>
            <a:r>
              <a:rPr lang="de-DE" dirty="0" err="1"/>
              <a:t>as</a:t>
            </a:r>
            <a:r>
              <a:rPr lang="de-DE" dirty="0"/>
              <a:t> in </a:t>
            </a:r>
            <a:r>
              <a:rPr lang="de-DE" dirty="0" err="1"/>
              <a:t>hypoxic</a:t>
            </a:r>
            <a:r>
              <a:rPr lang="de-DE" dirty="0"/>
              <a:t> </a:t>
            </a:r>
            <a:r>
              <a:rPr lang="de-DE" dirty="0" err="1"/>
              <a:t>conditions</a:t>
            </a:r>
            <a:r>
              <a:rPr lang="de-DE" dirty="0"/>
              <a:t>.</a:t>
            </a:r>
          </a:p>
        </p:txBody>
      </p:sp>
    </p:spTree>
    <p:extLst>
      <p:ext uri="{BB962C8B-B14F-4D97-AF65-F5344CB8AC3E}">
        <p14:creationId xmlns:p14="http://schemas.microsoft.com/office/powerpoint/2010/main" val="2429427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First </a:t>
            </a:r>
            <a:r>
              <a:rPr lang="de-DE" dirty="0" err="1"/>
              <a:t>we</a:t>
            </a:r>
            <a:r>
              <a:rPr lang="de-DE" dirty="0"/>
              <a:t> </a:t>
            </a:r>
            <a:r>
              <a:rPr lang="de-DE" dirty="0" err="1"/>
              <a:t>were</a:t>
            </a:r>
            <a:r>
              <a:rPr lang="de-DE" dirty="0"/>
              <a:t> </a:t>
            </a:r>
            <a:r>
              <a:rPr lang="de-DE" dirty="0" err="1"/>
              <a:t>interested</a:t>
            </a:r>
            <a:r>
              <a:rPr lang="de-DE" dirty="0"/>
              <a:t> in </a:t>
            </a:r>
            <a:r>
              <a:rPr lang="de-DE" dirty="0" err="1"/>
              <a:t>extracellular</a:t>
            </a:r>
            <a:r>
              <a:rPr lang="de-DE" dirty="0"/>
              <a:t> </a:t>
            </a:r>
            <a:r>
              <a:rPr lang="de-DE" dirty="0" err="1"/>
              <a:t>matrix</a:t>
            </a:r>
            <a:r>
              <a:rPr lang="de-DE" dirty="0"/>
              <a:t> </a:t>
            </a:r>
            <a:r>
              <a:rPr lang="de-DE" dirty="0" err="1"/>
              <a:t>protein</a:t>
            </a:r>
            <a:r>
              <a:rPr lang="de-DE" dirty="0"/>
              <a:t> </a:t>
            </a:r>
            <a:r>
              <a:rPr lang="de-DE" dirty="0" err="1"/>
              <a:t>formation</a:t>
            </a:r>
            <a:r>
              <a:rPr lang="de-DE" dirty="0"/>
              <a:t>, </a:t>
            </a:r>
            <a:r>
              <a:rPr lang="de-DE" dirty="0" err="1"/>
              <a:t>because</a:t>
            </a:r>
            <a:r>
              <a:rPr lang="de-DE" dirty="0"/>
              <a:t> </a:t>
            </a:r>
            <a:r>
              <a:rPr lang="de-DE" dirty="0" err="1"/>
              <a:t>this</a:t>
            </a:r>
            <a:r>
              <a:rPr lang="de-DE" dirty="0"/>
              <a:t> </a:t>
            </a:r>
            <a:r>
              <a:rPr lang="de-DE" dirty="0" err="1"/>
              <a:t>is</a:t>
            </a:r>
            <a:r>
              <a:rPr lang="de-DE" dirty="0"/>
              <a:t> </a:t>
            </a:r>
            <a:r>
              <a:rPr lang="de-DE" dirty="0" err="1"/>
              <a:t>the</a:t>
            </a:r>
            <a:r>
              <a:rPr lang="de-DE" dirty="0"/>
              <a:t> </a:t>
            </a:r>
            <a:r>
              <a:rPr lang="de-DE" dirty="0" err="1"/>
              <a:t>main</a:t>
            </a:r>
            <a:r>
              <a:rPr lang="de-DE" dirty="0"/>
              <a:t> </a:t>
            </a:r>
            <a:r>
              <a:rPr lang="de-DE" dirty="0" err="1"/>
              <a:t>function</a:t>
            </a:r>
            <a:r>
              <a:rPr lang="de-DE" dirty="0"/>
              <a:t> </a:t>
            </a:r>
            <a:r>
              <a:rPr lang="de-DE" dirty="0" err="1"/>
              <a:t>of</a:t>
            </a:r>
            <a:r>
              <a:rPr lang="de-DE" dirty="0"/>
              <a:t> </a:t>
            </a:r>
            <a:r>
              <a:rPr lang="de-DE" dirty="0" err="1"/>
              <a:t>the</a:t>
            </a:r>
            <a:r>
              <a:rPr lang="de-DE" dirty="0"/>
              <a:t> </a:t>
            </a:r>
            <a:r>
              <a:rPr lang="de-DE" dirty="0" err="1"/>
              <a:t>fibroblasts</a:t>
            </a:r>
            <a:r>
              <a:rPr lang="de-DE" dirty="0"/>
              <a:t>. </a:t>
            </a:r>
            <a:r>
              <a:rPr lang="de-DE" dirty="0" err="1"/>
              <a:t>We</a:t>
            </a:r>
            <a:r>
              <a:rPr lang="de-DE" dirty="0"/>
              <a:t> </a:t>
            </a:r>
            <a:r>
              <a:rPr lang="de-DE" dirty="0" err="1"/>
              <a:t>see</a:t>
            </a:r>
            <a:r>
              <a:rPr lang="de-DE" dirty="0"/>
              <a:t> </a:t>
            </a:r>
            <a:r>
              <a:rPr lang="de-DE" dirty="0" err="1"/>
              <a:t>that</a:t>
            </a:r>
            <a:r>
              <a:rPr lang="de-DE" dirty="0"/>
              <a:t>,</a:t>
            </a:r>
            <a:r>
              <a:rPr lang="de-DE" baseline="0" dirty="0"/>
              <a:t> </a:t>
            </a:r>
            <a:r>
              <a:rPr lang="de-DE" baseline="0" dirty="0" err="1"/>
              <a:t>while</a:t>
            </a:r>
            <a:r>
              <a:rPr lang="de-DE" baseline="0" dirty="0"/>
              <a:t> </a:t>
            </a:r>
            <a:r>
              <a:rPr lang="de-DE" baseline="0" dirty="0" err="1"/>
              <a:t>hypoxia</a:t>
            </a:r>
            <a:r>
              <a:rPr lang="de-DE" baseline="0" dirty="0"/>
              <a:t> </a:t>
            </a:r>
            <a:r>
              <a:rPr lang="de-DE" baseline="0" dirty="0" err="1"/>
              <a:t>conditions</a:t>
            </a:r>
            <a:r>
              <a:rPr lang="de-DE" baseline="0" dirty="0"/>
              <a:t> </a:t>
            </a:r>
            <a:r>
              <a:rPr lang="de-DE" baseline="0" dirty="0" err="1"/>
              <a:t>perse</a:t>
            </a:r>
            <a:r>
              <a:rPr lang="de-DE" baseline="0" dirty="0"/>
              <a:t> </a:t>
            </a:r>
            <a:r>
              <a:rPr lang="de-DE" baseline="0" dirty="0" err="1"/>
              <a:t>and</a:t>
            </a:r>
            <a:r>
              <a:rPr lang="de-DE" baseline="0" dirty="0"/>
              <a:t> </a:t>
            </a:r>
            <a:r>
              <a:rPr lang="de-DE" baseline="0" dirty="0" err="1"/>
              <a:t>monocytes</a:t>
            </a:r>
            <a:r>
              <a:rPr lang="de-DE" baseline="0" dirty="0"/>
              <a:t> </a:t>
            </a:r>
            <a:r>
              <a:rPr lang="de-DE" baseline="0" dirty="0" err="1"/>
              <a:t>increase</a:t>
            </a:r>
            <a:r>
              <a:rPr lang="de-DE" baseline="0" dirty="0"/>
              <a:t> </a:t>
            </a:r>
            <a:r>
              <a:rPr lang="de-DE" baseline="0" dirty="0" err="1"/>
              <a:t>collagen</a:t>
            </a:r>
            <a:r>
              <a:rPr lang="de-DE" baseline="0" dirty="0"/>
              <a:t> </a:t>
            </a:r>
            <a:r>
              <a:rPr lang="de-DE" baseline="0" dirty="0" err="1"/>
              <a:t>synthesis</a:t>
            </a:r>
            <a:r>
              <a:rPr lang="de-DE" baseline="0" dirty="0"/>
              <a:t>, </a:t>
            </a:r>
            <a:r>
              <a:rPr lang="de-DE" baseline="0" dirty="0" err="1"/>
              <a:t>neutrophil</a:t>
            </a:r>
            <a:r>
              <a:rPr lang="de-DE" baseline="0" dirty="0"/>
              <a:t> </a:t>
            </a:r>
            <a:r>
              <a:rPr lang="de-DE" baseline="0" dirty="0" err="1"/>
              <a:t>inhibited</a:t>
            </a:r>
            <a:r>
              <a:rPr lang="de-DE" baseline="0" dirty="0"/>
              <a:t> it. These </a:t>
            </a:r>
            <a:r>
              <a:rPr lang="de-DE" baseline="0" dirty="0" err="1"/>
              <a:t>results</a:t>
            </a:r>
            <a:r>
              <a:rPr lang="de-DE" baseline="0" dirty="0"/>
              <a:t> </a:t>
            </a:r>
            <a:r>
              <a:rPr lang="de-DE" baseline="0" dirty="0" err="1"/>
              <a:t>were</a:t>
            </a:r>
            <a:r>
              <a:rPr lang="de-DE" baseline="0" dirty="0"/>
              <a:t> also </a:t>
            </a:r>
            <a:r>
              <a:rPr lang="de-DE" baseline="0" dirty="0" err="1"/>
              <a:t>confirmed</a:t>
            </a:r>
            <a:r>
              <a:rPr lang="de-DE" baseline="0" dirty="0"/>
              <a:t> </a:t>
            </a:r>
            <a:r>
              <a:rPr lang="de-DE" baseline="0" dirty="0" err="1"/>
              <a:t>by</a:t>
            </a:r>
            <a:r>
              <a:rPr lang="de-DE" baseline="0" dirty="0"/>
              <a:t> </a:t>
            </a:r>
            <a:r>
              <a:rPr lang="de-DE" baseline="0" dirty="0" err="1"/>
              <a:t>finding</a:t>
            </a:r>
            <a:r>
              <a:rPr lang="de-DE" baseline="0" dirty="0"/>
              <a:t> </a:t>
            </a:r>
            <a:r>
              <a:rPr lang="de-DE" baseline="0" dirty="0" err="1"/>
              <a:t>collagen</a:t>
            </a:r>
            <a:r>
              <a:rPr lang="de-DE" baseline="0" dirty="0"/>
              <a:t> </a:t>
            </a:r>
            <a:r>
              <a:rPr lang="de-DE" baseline="0" dirty="0" err="1"/>
              <a:t>protein</a:t>
            </a:r>
            <a:r>
              <a:rPr lang="de-DE" baseline="0" dirty="0"/>
              <a:t> </a:t>
            </a:r>
            <a:r>
              <a:rPr lang="de-DE" baseline="0" dirty="0" err="1"/>
              <a:t>by</a:t>
            </a:r>
            <a:r>
              <a:rPr lang="de-DE" baseline="0" dirty="0"/>
              <a:t> </a:t>
            </a:r>
            <a:r>
              <a:rPr lang="de-DE" baseline="0" dirty="0" err="1"/>
              <a:t>mass</a:t>
            </a:r>
            <a:r>
              <a:rPr lang="de-DE" baseline="0" dirty="0"/>
              <a:t> </a:t>
            </a:r>
            <a:r>
              <a:rPr lang="de-DE" baseline="0" dirty="0" err="1"/>
              <a:t>spectometrie</a:t>
            </a:r>
            <a:r>
              <a:rPr lang="de-DE" baseline="0" dirty="0"/>
              <a:t> </a:t>
            </a:r>
            <a:r>
              <a:rPr lang="de-DE" baseline="0" dirty="0" err="1"/>
              <a:t>analysis</a:t>
            </a:r>
            <a:r>
              <a:rPr lang="de-DE" baseline="0" dirty="0"/>
              <a:t> </a:t>
            </a:r>
            <a:r>
              <a:rPr lang="de-DE" baseline="0" dirty="0" err="1"/>
              <a:t>only</a:t>
            </a:r>
            <a:r>
              <a:rPr lang="de-DE" baseline="0" dirty="0"/>
              <a:t> in </a:t>
            </a:r>
            <a:r>
              <a:rPr lang="de-DE" baseline="0" dirty="0" err="1"/>
              <a:t>the</a:t>
            </a:r>
            <a:r>
              <a:rPr lang="de-DE" baseline="0" dirty="0"/>
              <a:t> </a:t>
            </a:r>
            <a:r>
              <a:rPr lang="de-DE" baseline="0" dirty="0" err="1"/>
              <a:t>fibroblasts</a:t>
            </a:r>
            <a:r>
              <a:rPr lang="de-DE" baseline="0" dirty="0"/>
              <a:t> </a:t>
            </a:r>
            <a:r>
              <a:rPr lang="de-DE" baseline="0" dirty="0" err="1"/>
              <a:t>incubated</a:t>
            </a:r>
            <a:r>
              <a:rPr lang="de-DE" baseline="0" dirty="0"/>
              <a:t> </a:t>
            </a:r>
            <a:r>
              <a:rPr lang="de-DE" baseline="0" dirty="0" err="1"/>
              <a:t>with</a:t>
            </a:r>
            <a:r>
              <a:rPr lang="de-DE" baseline="0" dirty="0"/>
              <a:t> </a:t>
            </a:r>
            <a:r>
              <a:rPr lang="de-DE" baseline="0" dirty="0" err="1"/>
              <a:t>mnocytes</a:t>
            </a:r>
            <a:r>
              <a:rPr lang="de-DE" baseline="0" dirty="0"/>
              <a:t>, but not in </a:t>
            </a:r>
            <a:r>
              <a:rPr lang="de-DE" baseline="0" dirty="0" err="1"/>
              <a:t>the</a:t>
            </a:r>
            <a:r>
              <a:rPr lang="de-DE" baseline="0" dirty="0"/>
              <a:t> </a:t>
            </a:r>
            <a:r>
              <a:rPr lang="de-DE" baseline="0" dirty="0" err="1"/>
              <a:t>fibroblasts</a:t>
            </a:r>
            <a:r>
              <a:rPr lang="de-DE" baseline="0" dirty="0"/>
              <a:t> </a:t>
            </a:r>
            <a:r>
              <a:rPr lang="de-DE" baseline="0" dirty="0" err="1"/>
              <a:t>coincubated</a:t>
            </a:r>
            <a:r>
              <a:rPr lang="de-DE" baseline="0" dirty="0"/>
              <a:t> </a:t>
            </a:r>
            <a:r>
              <a:rPr lang="de-DE" baseline="0" dirty="0" err="1"/>
              <a:t>with</a:t>
            </a:r>
            <a:r>
              <a:rPr lang="de-DE" baseline="0" dirty="0"/>
              <a:t> </a:t>
            </a:r>
            <a:r>
              <a:rPr lang="de-DE" baseline="0" dirty="0" err="1"/>
              <a:t>neutrophils</a:t>
            </a:r>
            <a:r>
              <a:rPr lang="de-DE" baseline="0" dirty="0"/>
              <a:t>.</a:t>
            </a:r>
          </a:p>
          <a:p>
            <a:r>
              <a:rPr lang="de-DE" baseline="0" dirty="0" err="1"/>
              <a:t>Moreover</a:t>
            </a:r>
            <a:r>
              <a:rPr lang="de-DE" baseline="0" dirty="0"/>
              <a:t>, F </a:t>
            </a:r>
            <a:r>
              <a:rPr lang="de-DE" baseline="0" dirty="0" err="1"/>
              <a:t>co</a:t>
            </a:r>
            <a:r>
              <a:rPr lang="de-DE" baseline="0" dirty="0"/>
              <a:t> </a:t>
            </a:r>
            <a:r>
              <a:rPr lang="de-DE" baseline="0" dirty="0" err="1"/>
              <a:t>with</a:t>
            </a:r>
            <a:r>
              <a:rPr lang="de-DE" baseline="0" dirty="0"/>
              <a:t> Ne </a:t>
            </a:r>
            <a:r>
              <a:rPr lang="de-DE" baseline="0" dirty="0" err="1"/>
              <a:t>showed</a:t>
            </a:r>
            <a:r>
              <a:rPr lang="de-DE" baseline="0" dirty="0"/>
              <a:t> </a:t>
            </a:r>
            <a:r>
              <a:rPr lang="de-DE" baseline="0" dirty="0" err="1"/>
              <a:t>increased</a:t>
            </a:r>
            <a:r>
              <a:rPr lang="de-DE" baseline="0" dirty="0"/>
              <a:t> </a:t>
            </a:r>
            <a:r>
              <a:rPr lang="de-DE" baseline="0" dirty="0" err="1"/>
              <a:t>synthesis</a:t>
            </a:r>
            <a:r>
              <a:rPr lang="de-DE" baseline="0" dirty="0"/>
              <a:t> </a:t>
            </a:r>
            <a:r>
              <a:rPr lang="de-DE" baseline="0" dirty="0" err="1"/>
              <a:t>of</a:t>
            </a:r>
            <a:r>
              <a:rPr lang="de-DE" baseline="0" dirty="0"/>
              <a:t> </a:t>
            </a:r>
            <a:r>
              <a:rPr lang="de-DE" baseline="0" dirty="0" err="1"/>
              <a:t>fibronectic</a:t>
            </a:r>
            <a:r>
              <a:rPr lang="de-DE" baseline="0" dirty="0"/>
              <a:t> </a:t>
            </a:r>
            <a:r>
              <a:rPr lang="de-DE" baseline="0" dirty="0" err="1"/>
              <a:t>and</a:t>
            </a:r>
            <a:r>
              <a:rPr lang="de-DE" baseline="0" dirty="0"/>
              <a:t> </a:t>
            </a:r>
            <a:r>
              <a:rPr lang="de-DE" baseline="0" dirty="0" err="1"/>
              <a:t>biglycan</a:t>
            </a:r>
            <a:r>
              <a:rPr lang="de-DE" baseline="0" dirty="0"/>
              <a:t>, </a:t>
            </a:r>
            <a:r>
              <a:rPr lang="de-DE" baseline="0" dirty="0" err="1"/>
              <a:t>which</a:t>
            </a:r>
            <a:r>
              <a:rPr lang="de-DE" baseline="0" dirty="0"/>
              <a:t> </a:t>
            </a:r>
            <a:r>
              <a:rPr lang="de-DE" baseline="0" dirty="0" err="1"/>
              <a:t>are</a:t>
            </a:r>
            <a:r>
              <a:rPr lang="de-DE" baseline="0" dirty="0"/>
              <a:t> </a:t>
            </a:r>
            <a:r>
              <a:rPr lang="de-DE" baseline="0" dirty="0" err="1"/>
              <a:t>the</a:t>
            </a:r>
            <a:r>
              <a:rPr lang="de-DE" baseline="0" dirty="0"/>
              <a:t> </a:t>
            </a:r>
            <a:r>
              <a:rPr lang="de-DE" baseline="0" dirty="0" err="1"/>
              <a:t>main</a:t>
            </a:r>
            <a:r>
              <a:rPr lang="de-DE" baseline="0" dirty="0"/>
              <a:t> </a:t>
            </a:r>
            <a:r>
              <a:rPr lang="de-DE" baseline="0" dirty="0" err="1"/>
              <a:t>components</a:t>
            </a:r>
            <a:r>
              <a:rPr lang="de-DE" baseline="0" dirty="0"/>
              <a:t> </a:t>
            </a:r>
            <a:r>
              <a:rPr lang="de-DE" baseline="0" dirty="0" err="1"/>
              <a:t>of</a:t>
            </a:r>
            <a:r>
              <a:rPr lang="de-DE" baseline="0" dirty="0"/>
              <a:t> </a:t>
            </a:r>
            <a:r>
              <a:rPr lang="de-DE" baseline="0" dirty="0" err="1"/>
              <a:t>the</a:t>
            </a:r>
            <a:r>
              <a:rPr lang="de-DE" baseline="0" dirty="0"/>
              <a:t> </a:t>
            </a:r>
            <a:r>
              <a:rPr lang="de-DE" baseline="0" dirty="0" err="1"/>
              <a:t>provisional</a:t>
            </a:r>
            <a:r>
              <a:rPr lang="de-DE" baseline="0" dirty="0"/>
              <a:t> </a:t>
            </a:r>
            <a:r>
              <a:rPr lang="de-DE" baseline="0" dirty="0" err="1"/>
              <a:t>matrix</a:t>
            </a:r>
            <a:r>
              <a:rPr lang="de-DE" baseline="0" dirty="0"/>
              <a:t>, </a:t>
            </a:r>
            <a:r>
              <a:rPr lang="de-DE" baseline="0" dirty="0" err="1"/>
              <a:t>formed</a:t>
            </a:r>
            <a:r>
              <a:rPr lang="de-DE" baseline="0" dirty="0"/>
              <a:t> </a:t>
            </a:r>
            <a:r>
              <a:rPr lang="de-DE" baseline="0" dirty="0" err="1"/>
              <a:t>imediately</a:t>
            </a:r>
            <a:r>
              <a:rPr lang="de-DE" baseline="0" dirty="0"/>
              <a:t> after MI. These </a:t>
            </a:r>
            <a:r>
              <a:rPr lang="de-DE" baseline="0" dirty="0" err="1"/>
              <a:t>results</a:t>
            </a:r>
            <a:r>
              <a:rPr lang="de-DE" baseline="0" dirty="0"/>
              <a:t> </a:t>
            </a:r>
            <a:r>
              <a:rPr lang="de-DE" baseline="0" dirty="0" err="1"/>
              <a:t>are</a:t>
            </a:r>
            <a:r>
              <a:rPr lang="de-DE" baseline="0" dirty="0"/>
              <a:t> also </a:t>
            </a:r>
            <a:r>
              <a:rPr lang="de-DE" baseline="0" dirty="0" err="1"/>
              <a:t>confirmed</a:t>
            </a:r>
            <a:r>
              <a:rPr lang="de-DE" baseline="0" dirty="0"/>
              <a:t> </a:t>
            </a:r>
            <a:r>
              <a:rPr lang="de-DE" baseline="0" dirty="0" err="1"/>
              <a:t>by</a:t>
            </a:r>
            <a:r>
              <a:rPr lang="de-DE" baseline="0" dirty="0"/>
              <a:t> </a:t>
            </a:r>
            <a:r>
              <a:rPr lang="de-DE" baseline="0" dirty="0" err="1"/>
              <a:t>mass</a:t>
            </a:r>
            <a:r>
              <a:rPr lang="de-DE" baseline="0" dirty="0"/>
              <a:t> </a:t>
            </a:r>
            <a:r>
              <a:rPr lang="de-DE" baseline="0" dirty="0" err="1"/>
              <a:t>spectometrie</a:t>
            </a:r>
            <a:r>
              <a:rPr lang="de-DE" baseline="0" dirty="0"/>
              <a:t>, </a:t>
            </a:r>
            <a:r>
              <a:rPr lang="de-DE" baseline="0" dirty="0" err="1"/>
              <a:t>where</a:t>
            </a:r>
            <a:r>
              <a:rPr lang="de-DE" baseline="0" dirty="0"/>
              <a:t> </a:t>
            </a:r>
            <a:r>
              <a:rPr lang="de-DE" baseline="0" dirty="0" err="1"/>
              <a:t>we</a:t>
            </a:r>
            <a:r>
              <a:rPr lang="de-DE" baseline="0" dirty="0"/>
              <a:t> </a:t>
            </a:r>
            <a:r>
              <a:rPr lang="de-DE" baseline="0" dirty="0" err="1"/>
              <a:t>found</a:t>
            </a:r>
            <a:r>
              <a:rPr lang="de-DE" baseline="0" dirty="0"/>
              <a:t> </a:t>
            </a:r>
            <a:r>
              <a:rPr lang="de-DE" baseline="0" dirty="0" err="1"/>
              <a:t>protein</a:t>
            </a:r>
            <a:r>
              <a:rPr lang="de-DE" baseline="0" dirty="0"/>
              <a:t> </a:t>
            </a:r>
            <a:r>
              <a:rPr lang="de-DE" baseline="0" dirty="0" err="1"/>
              <a:t>expression</a:t>
            </a:r>
            <a:r>
              <a:rPr lang="de-DE" baseline="0" dirty="0"/>
              <a:t> </a:t>
            </a:r>
            <a:r>
              <a:rPr lang="de-DE" baseline="0" dirty="0" err="1"/>
              <a:t>of</a:t>
            </a:r>
            <a:r>
              <a:rPr lang="de-DE" baseline="0" dirty="0"/>
              <a:t> </a:t>
            </a:r>
            <a:r>
              <a:rPr lang="de-DE" baseline="0" dirty="0" err="1"/>
              <a:t>fibronectin</a:t>
            </a:r>
            <a:r>
              <a:rPr lang="de-DE" baseline="0" dirty="0"/>
              <a:t> </a:t>
            </a:r>
            <a:r>
              <a:rPr lang="de-DE" baseline="0" dirty="0" err="1"/>
              <a:t>and</a:t>
            </a:r>
            <a:r>
              <a:rPr lang="de-DE" baseline="0" dirty="0"/>
              <a:t> </a:t>
            </a:r>
            <a:r>
              <a:rPr lang="de-DE" baseline="0" dirty="0" err="1"/>
              <a:t>biglycan</a:t>
            </a:r>
            <a:r>
              <a:rPr lang="de-DE" baseline="0" dirty="0"/>
              <a:t> </a:t>
            </a:r>
            <a:r>
              <a:rPr lang="de-DE" baseline="0" dirty="0" err="1"/>
              <a:t>only</a:t>
            </a:r>
            <a:r>
              <a:rPr lang="de-DE" baseline="0" dirty="0"/>
              <a:t> in </a:t>
            </a:r>
            <a:r>
              <a:rPr lang="de-DE" baseline="0" dirty="0" err="1"/>
              <a:t>the</a:t>
            </a:r>
            <a:r>
              <a:rPr lang="de-DE" baseline="0" dirty="0"/>
              <a:t> </a:t>
            </a:r>
            <a:r>
              <a:rPr lang="de-DE" baseline="0" dirty="0" err="1"/>
              <a:t>fraction</a:t>
            </a:r>
            <a:r>
              <a:rPr lang="de-DE" baseline="0" dirty="0"/>
              <a:t> </a:t>
            </a:r>
            <a:r>
              <a:rPr lang="de-DE" baseline="0" dirty="0" err="1"/>
              <a:t>incubated</a:t>
            </a:r>
            <a:r>
              <a:rPr lang="de-DE" baseline="0" dirty="0"/>
              <a:t> </a:t>
            </a:r>
            <a:r>
              <a:rPr lang="de-DE" baseline="0" dirty="0" err="1"/>
              <a:t>with</a:t>
            </a:r>
            <a:r>
              <a:rPr lang="de-DE" baseline="0" dirty="0"/>
              <a:t> Ne.</a:t>
            </a:r>
            <a:endParaRPr lang="de-DE" dirty="0"/>
          </a:p>
        </p:txBody>
      </p:sp>
    </p:spTree>
    <p:extLst>
      <p:ext uri="{BB962C8B-B14F-4D97-AF65-F5344CB8AC3E}">
        <p14:creationId xmlns:p14="http://schemas.microsoft.com/office/powerpoint/2010/main" val="1396525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Another</a:t>
            </a:r>
            <a:r>
              <a:rPr lang="de-DE" dirty="0"/>
              <a:t> </a:t>
            </a:r>
            <a:r>
              <a:rPr lang="de-DE" dirty="0" err="1"/>
              <a:t>important</a:t>
            </a:r>
            <a:r>
              <a:rPr lang="de-DE" dirty="0"/>
              <a:t> </a:t>
            </a:r>
            <a:r>
              <a:rPr lang="de-DE" dirty="0" err="1"/>
              <a:t>function</a:t>
            </a:r>
            <a:r>
              <a:rPr lang="de-DE" dirty="0"/>
              <a:t> </a:t>
            </a:r>
            <a:r>
              <a:rPr lang="de-DE" dirty="0" err="1"/>
              <a:t>of</a:t>
            </a:r>
            <a:r>
              <a:rPr lang="de-DE" dirty="0"/>
              <a:t> </a:t>
            </a:r>
            <a:r>
              <a:rPr lang="de-DE" dirty="0" err="1"/>
              <a:t>fibroblasts</a:t>
            </a:r>
            <a:r>
              <a:rPr lang="de-DE" dirty="0"/>
              <a:t> </a:t>
            </a:r>
            <a:r>
              <a:rPr lang="de-DE" dirty="0" err="1"/>
              <a:t>is</a:t>
            </a:r>
            <a:r>
              <a:rPr lang="de-DE" dirty="0"/>
              <a:t> </a:t>
            </a:r>
            <a:r>
              <a:rPr lang="de-DE" dirty="0" err="1"/>
              <a:t>to</a:t>
            </a:r>
            <a:r>
              <a:rPr lang="de-DE" dirty="0"/>
              <a:t> </a:t>
            </a:r>
            <a:r>
              <a:rPr lang="de-DE" dirty="0" err="1"/>
              <a:t>determine</a:t>
            </a:r>
            <a:r>
              <a:rPr lang="de-DE" dirty="0"/>
              <a:t> </a:t>
            </a:r>
            <a:r>
              <a:rPr lang="de-DE" dirty="0" err="1"/>
              <a:t>the</a:t>
            </a:r>
            <a:r>
              <a:rPr lang="de-DE" dirty="0"/>
              <a:t> </a:t>
            </a:r>
            <a:r>
              <a:rPr lang="de-DE" dirty="0" err="1"/>
              <a:t>stiffnes</a:t>
            </a:r>
            <a:r>
              <a:rPr lang="de-DE" dirty="0"/>
              <a:t> </a:t>
            </a:r>
            <a:r>
              <a:rPr lang="de-DE" dirty="0" err="1"/>
              <a:t>of</a:t>
            </a:r>
            <a:r>
              <a:rPr lang="de-DE" dirty="0"/>
              <a:t> </a:t>
            </a:r>
            <a:r>
              <a:rPr lang="de-DE" dirty="0" err="1"/>
              <a:t>the</a:t>
            </a:r>
            <a:r>
              <a:rPr lang="de-DE" dirty="0"/>
              <a:t> </a:t>
            </a:r>
            <a:r>
              <a:rPr lang="de-DE" dirty="0" err="1"/>
              <a:t>scar</a:t>
            </a:r>
            <a:r>
              <a:rPr lang="de-DE" dirty="0"/>
              <a:t>. </a:t>
            </a:r>
            <a:r>
              <a:rPr lang="de-DE" dirty="0" err="1"/>
              <a:t>Therefore</a:t>
            </a:r>
            <a:r>
              <a:rPr lang="de-DE" dirty="0"/>
              <a:t> </a:t>
            </a:r>
            <a:r>
              <a:rPr lang="de-DE" dirty="0" err="1"/>
              <a:t>we</a:t>
            </a:r>
            <a:r>
              <a:rPr lang="de-DE" dirty="0"/>
              <a:t> </a:t>
            </a:r>
            <a:r>
              <a:rPr lang="de-DE" dirty="0" err="1"/>
              <a:t>measure</a:t>
            </a:r>
            <a:r>
              <a:rPr lang="de-DE" dirty="0"/>
              <a:t> </a:t>
            </a:r>
            <a:r>
              <a:rPr lang="de-DE" dirty="0" err="1"/>
              <a:t>the</a:t>
            </a:r>
            <a:r>
              <a:rPr lang="de-DE" dirty="0"/>
              <a:t> </a:t>
            </a:r>
            <a:r>
              <a:rPr lang="de-DE" dirty="0" err="1"/>
              <a:t>stiffness</a:t>
            </a:r>
            <a:r>
              <a:rPr lang="de-DE" dirty="0"/>
              <a:t> </a:t>
            </a:r>
            <a:r>
              <a:rPr lang="de-DE" dirty="0" err="1"/>
              <a:t>of</a:t>
            </a:r>
            <a:r>
              <a:rPr lang="de-DE" dirty="0"/>
              <a:t> </a:t>
            </a:r>
            <a:r>
              <a:rPr lang="de-DE" dirty="0" err="1"/>
              <a:t>the</a:t>
            </a:r>
            <a:r>
              <a:rPr lang="de-DE" dirty="0"/>
              <a:t> </a:t>
            </a:r>
            <a:r>
              <a:rPr lang="de-DE" dirty="0" err="1"/>
              <a:t>fibroblasts</a:t>
            </a:r>
            <a:r>
              <a:rPr lang="de-DE" baseline="0" dirty="0"/>
              <a:t> </a:t>
            </a:r>
            <a:r>
              <a:rPr lang="de-DE" baseline="0" dirty="0" err="1"/>
              <a:t>by</a:t>
            </a:r>
            <a:r>
              <a:rPr lang="de-DE" baseline="0" dirty="0"/>
              <a:t> </a:t>
            </a:r>
            <a:r>
              <a:rPr lang="de-DE" baseline="0" dirty="0" err="1"/>
              <a:t>atomic</a:t>
            </a:r>
            <a:r>
              <a:rPr lang="de-DE" baseline="0" dirty="0"/>
              <a:t> </a:t>
            </a:r>
            <a:r>
              <a:rPr lang="de-DE" baseline="0" dirty="0" err="1"/>
              <a:t>force</a:t>
            </a:r>
            <a:r>
              <a:rPr lang="de-DE" baseline="0" dirty="0"/>
              <a:t> </a:t>
            </a:r>
            <a:r>
              <a:rPr lang="de-DE" baseline="0" dirty="0" err="1"/>
              <a:t>myocroscopy</a:t>
            </a:r>
            <a:r>
              <a:rPr lang="de-DE" baseline="0" dirty="0"/>
              <a:t>. </a:t>
            </a:r>
            <a:r>
              <a:rPr lang="de-DE" baseline="0" dirty="0" err="1"/>
              <a:t>We</a:t>
            </a:r>
            <a:r>
              <a:rPr lang="de-DE" baseline="0" dirty="0"/>
              <a:t> </a:t>
            </a:r>
            <a:r>
              <a:rPr lang="de-DE" baseline="0" dirty="0" err="1"/>
              <a:t>found</a:t>
            </a:r>
            <a:r>
              <a:rPr lang="de-DE" baseline="0" dirty="0"/>
              <a:t> </a:t>
            </a:r>
            <a:r>
              <a:rPr lang="de-DE" baseline="0" dirty="0" err="1"/>
              <a:t>that</a:t>
            </a:r>
            <a:r>
              <a:rPr lang="de-DE" baseline="0" dirty="0"/>
              <a:t> </a:t>
            </a:r>
            <a:r>
              <a:rPr lang="de-DE" baseline="0" dirty="0" err="1"/>
              <a:t>while</a:t>
            </a:r>
            <a:r>
              <a:rPr lang="de-DE" baseline="0" dirty="0"/>
              <a:t> </a:t>
            </a:r>
            <a:r>
              <a:rPr lang="de-DE" baseline="0" dirty="0" err="1"/>
              <a:t>the</a:t>
            </a:r>
            <a:r>
              <a:rPr lang="de-DE" baseline="0" dirty="0"/>
              <a:t> </a:t>
            </a:r>
            <a:r>
              <a:rPr lang="de-DE" baseline="0" dirty="0" err="1"/>
              <a:t>hypoxia</a:t>
            </a:r>
            <a:r>
              <a:rPr lang="de-DE" baseline="0" dirty="0"/>
              <a:t> </a:t>
            </a:r>
            <a:r>
              <a:rPr lang="de-DE" baseline="0" dirty="0" err="1"/>
              <a:t>and</a:t>
            </a:r>
            <a:r>
              <a:rPr lang="de-DE" baseline="0" dirty="0"/>
              <a:t> </a:t>
            </a:r>
            <a:r>
              <a:rPr lang="de-DE" baseline="0" dirty="0" err="1"/>
              <a:t>monocytes</a:t>
            </a:r>
            <a:r>
              <a:rPr lang="de-DE" baseline="0" dirty="0"/>
              <a:t> </a:t>
            </a:r>
            <a:r>
              <a:rPr lang="de-DE" baseline="0" dirty="0" err="1"/>
              <a:t>increase</a:t>
            </a:r>
            <a:r>
              <a:rPr lang="de-DE" baseline="0" dirty="0"/>
              <a:t> </a:t>
            </a:r>
            <a:r>
              <a:rPr lang="de-DE" baseline="0" dirty="0" err="1"/>
              <a:t>significantly</a:t>
            </a:r>
            <a:r>
              <a:rPr lang="de-DE" baseline="0" dirty="0"/>
              <a:t> </a:t>
            </a:r>
            <a:r>
              <a:rPr lang="de-DE" baseline="0" dirty="0" err="1"/>
              <a:t>the</a:t>
            </a:r>
            <a:r>
              <a:rPr lang="de-DE" baseline="0" dirty="0"/>
              <a:t> </a:t>
            </a:r>
            <a:r>
              <a:rPr lang="de-DE" baseline="0" dirty="0" err="1"/>
              <a:t>stiffness</a:t>
            </a:r>
            <a:r>
              <a:rPr lang="de-DE" baseline="0" dirty="0"/>
              <a:t> in </a:t>
            </a:r>
            <a:r>
              <a:rPr lang="de-DE" baseline="0" dirty="0" err="1"/>
              <a:t>the</a:t>
            </a:r>
            <a:r>
              <a:rPr lang="de-DE" baseline="0" dirty="0"/>
              <a:t> </a:t>
            </a:r>
            <a:r>
              <a:rPr lang="de-DE" baseline="0" dirty="0" err="1"/>
              <a:t>fibroblasts</a:t>
            </a:r>
            <a:r>
              <a:rPr lang="de-DE" baseline="0" dirty="0"/>
              <a:t>, </a:t>
            </a:r>
            <a:r>
              <a:rPr lang="de-DE" baseline="0" dirty="0" err="1"/>
              <a:t>the</a:t>
            </a:r>
            <a:r>
              <a:rPr lang="de-DE" baseline="0" dirty="0"/>
              <a:t> </a:t>
            </a:r>
            <a:r>
              <a:rPr lang="de-DE" baseline="0" dirty="0" err="1"/>
              <a:t>neutrophil</a:t>
            </a:r>
            <a:r>
              <a:rPr lang="de-DE" baseline="0" dirty="0"/>
              <a:t> </a:t>
            </a:r>
            <a:r>
              <a:rPr lang="de-DE" baseline="0" dirty="0" err="1"/>
              <a:t>reduced</a:t>
            </a:r>
            <a:r>
              <a:rPr lang="de-DE" baseline="0" dirty="0"/>
              <a:t> </a:t>
            </a:r>
            <a:r>
              <a:rPr lang="de-DE" baseline="0" dirty="0" err="1"/>
              <a:t>it</a:t>
            </a:r>
            <a:r>
              <a:rPr lang="de-DE" baseline="0" dirty="0"/>
              <a:t>, </a:t>
            </a:r>
            <a:r>
              <a:rPr lang="de-DE" baseline="0" dirty="0" err="1"/>
              <a:t>maintaining</a:t>
            </a:r>
            <a:r>
              <a:rPr lang="de-DE" baseline="0" dirty="0"/>
              <a:t> </a:t>
            </a:r>
            <a:r>
              <a:rPr lang="de-DE" baseline="0" dirty="0" err="1"/>
              <a:t>the</a:t>
            </a:r>
            <a:r>
              <a:rPr lang="de-DE" baseline="0" dirty="0"/>
              <a:t> </a:t>
            </a:r>
            <a:r>
              <a:rPr lang="de-DE" baseline="0" dirty="0" err="1"/>
              <a:t>sifftness</a:t>
            </a:r>
            <a:r>
              <a:rPr lang="de-DE" baseline="0" dirty="0"/>
              <a:t> </a:t>
            </a:r>
            <a:r>
              <a:rPr lang="de-DE" baseline="0" dirty="0" err="1"/>
              <a:t>of</a:t>
            </a:r>
            <a:r>
              <a:rPr lang="de-DE" baseline="0" dirty="0"/>
              <a:t> </a:t>
            </a:r>
            <a:r>
              <a:rPr lang="de-DE" baseline="0" dirty="0" err="1"/>
              <a:t>the</a:t>
            </a:r>
            <a:r>
              <a:rPr lang="de-DE" baseline="0" dirty="0"/>
              <a:t> </a:t>
            </a:r>
            <a:r>
              <a:rPr lang="de-DE" baseline="0" dirty="0" err="1"/>
              <a:t>cells</a:t>
            </a:r>
            <a:r>
              <a:rPr lang="de-DE" baseline="0" dirty="0"/>
              <a:t>. But </a:t>
            </a:r>
            <a:r>
              <a:rPr lang="de-DE" baseline="0" dirty="0" err="1"/>
              <a:t>is</a:t>
            </a:r>
            <a:r>
              <a:rPr lang="de-DE" baseline="0" dirty="0"/>
              <a:t> </a:t>
            </a:r>
            <a:r>
              <a:rPr lang="de-DE" baseline="0" dirty="0" err="1"/>
              <a:t>this</a:t>
            </a:r>
            <a:r>
              <a:rPr lang="de-DE" baseline="0" dirty="0"/>
              <a:t> </a:t>
            </a:r>
            <a:r>
              <a:rPr lang="de-DE" baseline="0" dirty="0" err="1"/>
              <a:t>effect</a:t>
            </a:r>
            <a:r>
              <a:rPr lang="de-DE" baseline="0" dirty="0"/>
              <a:t> reversible? </a:t>
            </a:r>
            <a:r>
              <a:rPr lang="de-DE" baseline="0" dirty="0" err="1"/>
              <a:t>If</a:t>
            </a:r>
            <a:r>
              <a:rPr lang="de-DE" baseline="0" dirty="0"/>
              <a:t> </a:t>
            </a:r>
            <a:r>
              <a:rPr lang="de-DE" baseline="0" dirty="0" err="1"/>
              <a:t>we</a:t>
            </a:r>
            <a:r>
              <a:rPr lang="de-DE" baseline="0" dirty="0"/>
              <a:t> </a:t>
            </a:r>
            <a:r>
              <a:rPr lang="de-DE" baseline="0" dirty="0" err="1"/>
              <a:t>incubate</a:t>
            </a:r>
            <a:r>
              <a:rPr lang="de-DE" baseline="0" dirty="0"/>
              <a:t> </a:t>
            </a:r>
            <a:r>
              <a:rPr lang="de-DE" baseline="0" dirty="0" err="1"/>
              <a:t>the</a:t>
            </a:r>
            <a:r>
              <a:rPr lang="de-DE" baseline="0" dirty="0"/>
              <a:t> </a:t>
            </a:r>
            <a:r>
              <a:rPr lang="de-DE" baseline="0" dirty="0" err="1"/>
              <a:t>fibroblasts</a:t>
            </a:r>
            <a:r>
              <a:rPr lang="de-DE" baseline="0" dirty="0"/>
              <a:t> </a:t>
            </a:r>
            <a:r>
              <a:rPr lang="de-DE" baseline="0" dirty="0" err="1"/>
              <a:t>with</a:t>
            </a:r>
            <a:r>
              <a:rPr lang="de-DE" baseline="0" dirty="0"/>
              <a:t> Ne und Mo </a:t>
            </a:r>
            <a:r>
              <a:rPr lang="de-DE" baseline="0" dirty="0" err="1"/>
              <a:t>for</a:t>
            </a:r>
            <a:r>
              <a:rPr lang="de-DE" baseline="0" dirty="0"/>
              <a:t> 3 </a:t>
            </a:r>
            <a:r>
              <a:rPr lang="de-DE" baseline="0" dirty="0" err="1"/>
              <a:t>days</a:t>
            </a:r>
            <a:r>
              <a:rPr lang="de-DE" baseline="0" dirty="0"/>
              <a:t> </a:t>
            </a:r>
            <a:r>
              <a:rPr lang="de-DE" baseline="0" dirty="0" err="1"/>
              <a:t>and</a:t>
            </a:r>
            <a:r>
              <a:rPr lang="de-DE" baseline="0" dirty="0"/>
              <a:t> </a:t>
            </a:r>
            <a:r>
              <a:rPr lang="de-DE" baseline="0" dirty="0" err="1"/>
              <a:t>then</a:t>
            </a:r>
            <a:r>
              <a:rPr lang="de-DE" baseline="0" dirty="0"/>
              <a:t> </a:t>
            </a:r>
            <a:r>
              <a:rPr lang="de-DE" baseline="0" dirty="0" err="1"/>
              <a:t>change</a:t>
            </a:r>
            <a:r>
              <a:rPr lang="de-DE" baseline="0" dirty="0"/>
              <a:t> </a:t>
            </a:r>
            <a:r>
              <a:rPr lang="de-DE" baseline="0" dirty="0" err="1"/>
              <a:t>the</a:t>
            </a:r>
            <a:r>
              <a:rPr lang="de-DE" baseline="0" dirty="0"/>
              <a:t> </a:t>
            </a:r>
            <a:r>
              <a:rPr lang="de-DE" baseline="0" dirty="0" err="1"/>
              <a:t>coincubation</a:t>
            </a:r>
            <a:r>
              <a:rPr lang="de-DE" baseline="0" dirty="0"/>
              <a:t> </a:t>
            </a:r>
            <a:r>
              <a:rPr lang="de-DE" baseline="0" dirty="0" err="1"/>
              <a:t>partners</a:t>
            </a:r>
            <a:r>
              <a:rPr lang="de-DE" baseline="0" dirty="0"/>
              <a:t>, </a:t>
            </a:r>
            <a:r>
              <a:rPr lang="de-DE" baseline="0" dirty="0" err="1"/>
              <a:t>we</a:t>
            </a:r>
            <a:r>
              <a:rPr lang="de-DE" baseline="0" dirty="0"/>
              <a:t> </a:t>
            </a:r>
            <a:r>
              <a:rPr lang="de-DE" baseline="0" dirty="0" err="1"/>
              <a:t>observed</a:t>
            </a:r>
            <a:r>
              <a:rPr lang="de-DE" baseline="0" dirty="0"/>
              <a:t> </a:t>
            </a:r>
            <a:r>
              <a:rPr lang="de-DE" baseline="0" dirty="0" err="1"/>
              <a:t>that</a:t>
            </a:r>
            <a:r>
              <a:rPr lang="de-DE" baseline="0" dirty="0"/>
              <a:t> </a:t>
            </a:r>
            <a:r>
              <a:rPr lang="de-DE" baseline="0" dirty="0" err="1"/>
              <a:t>this</a:t>
            </a:r>
            <a:r>
              <a:rPr lang="de-DE" baseline="0" dirty="0"/>
              <a:t> </a:t>
            </a:r>
            <a:r>
              <a:rPr lang="de-DE" baseline="0" dirty="0" err="1"/>
              <a:t>is</a:t>
            </a:r>
            <a:r>
              <a:rPr lang="de-DE" baseline="0" dirty="0"/>
              <a:t> </a:t>
            </a:r>
            <a:r>
              <a:rPr lang="de-DE" baseline="0" dirty="0" err="1"/>
              <a:t>completely</a:t>
            </a:r>
            <a:r>
              <a:rPr lang="de-DE" baseline="0" dirty="0"/>
              <a:t> reversible. Even </a:t>
            </a:r>
            <a:r>
              <a:rPr lang="de-DE" baseline="0" dirty="0" err="1"/>
              <a:t>the</a:t>
            </a:r>
            <a:r>
              <a:rPr lang="de-DE" baseline="0" dirty="0"/>
              <a:t> </a:t>
            </a:r>
            <a:r>
              <a:rPr lang="de-DE" baseline="0" dirty="0" err="1"/>
              <a:t>fibroblasts</a:t>
            </a:r>
            <a:r>
              <a:rPr lang="de-DE" baseline="0" dirty="0"/>
              <a:t> </a:t>
            </a:r>
            <a:r>
              <a:rPr lang="de-DE" baseline="0" dirty="0" err="1"/>
              <a:t>incubated</a:t>
            </a:r>
            <a:r>
              <a:rPr lang="de-DE" baseline="0" dirty="0"/>
              <a:t> </a:t>
            </a:r>
            <a:r>
              <a:rPr lang="de-DE" baseline="0" dirty="0" err="1"/>
              <a:t>with</a:t>
            </a:r>
            <a:r>
              <a:rPr lang="de-DE" baseline="0" dirty="0"/>
              <a:t> </a:t>
            </a:r>
            <a:r>
              <a:rPr lang="de-DE" baseline="0" dirty="0" err="1"/>
              <a:t>monocytes</a:t>
            </a:r>
            <a:r>
              <a:rPr lang="de-DE" baseline="0" dirty="0"/>
              <a:t>, </a:t>
            </a:r>
            <a:r>
              <a:rPr lang="de-DE" baseline="0" dirty="0" err="1"/>
              <a:t>presented</a:t>
            </a:r>
            <a:r>
              <a:rPr lang="de-DE" baseline="0" dirty="0"/>
              <a:t> an </a:t>
            </a:r>
            <a:r>
              <a:rPr lang="de-DE" baseline="0" dirty="0" err="1"/>
              <a:t>increased</a:t>
            </a:r>
            <a:r>
              <a:rPr lang="de-DE" baseline="0" dirty="0"/>
              <a:t> </a:t>
            </a:r>
            <a:r>
              <a:rPr lang="de-DE" baseline="0" dirty="0" err="1"/>
              <a:t>stiffness</a:t>
            </a:r>
            <a:r>
              <a:rPr lang="de-DE" baseline="0" dirty="0"/>
              <a:t>, </a:t>
            </a:r>
            <a:r>
              <a:rPr lang="de-DE" baseline="0" dirty="0" err="1"/>
              <a:t>decrease</a:t>
            </a:r>
            <a:r>
              <a:rPr lang="de-DE" baseline="0" dirty="0"/>
              <a:t> </a:t>
            </a:r>
            <a:r>
              <a:rPr lang="de-DE" baseline="0" dirty="0" err="1"/>
              <a:t>their</a:t>
            </a:r>
            <a:r>
              <a:rPr lang="de-DE" baseline="0" dirty="0"/>
              <a:t> </a:t>
            </a:r>
            <a:r>
              <a:rPr lang="de-DE" baseline="0" dirty="0" err="1"/>
              <a:t>stiffness</a:t>
            </a:r>
            <a:r>
              <a:rPr lang="de-DE" baseline="0" dirty="0"/>
              <a:t> </a:t>
            </a:r>
            <a:r>
              <a:rPr lang="de-DE" baseline="0" dirty="0" err="1"/>
              <a:t>inmediatelly</a:t>
            </a:r>
            <a:r>
              <a:rPr lang="de-DE" baseline="0" dirty="0"/>
              <a:t> </a:t>
            </a:r>
            <a:r>
              <a:rPr lang="de-DE" baseline="0" dirty="0" err="1"/>
              <a:t>under</a:t>
            </a:r>
            <a:r>
              <a:rPr lang="de-DE" baseline="0" dirty="0"/>
              <a:t> </a:t>
            </a:r>
            <a:r>
              <a:rPr lang="de-DE" baseline="0" dirty="0" err="1"/>
              <a:t>the</a:t>
            </a:r>
            <a:r>
              <a:rPr lang="de-DE" baseline="0" dirty="0"/>
              <a:t> </a:t>
            </a:r>
            <a:r>
              <a:rPr lang="de-DE" baseline="0" dirty="0" err="1"/>
              <a:t>influence</a:t>
            </a:r>
            <a:r>
              <a:rPr lang="de-DE" baseline="0" dirty="0"/>
              <a:t> </a:t>
            </a:r>
            <a:r>
              <a:rPr lang="de-DE" baseline="0" dirty="0" err="1"/>
              <a:t>of</a:t>
            </a:r>
            <a:r>
              <a:rPr lang="de-DE" baseline="0" dirty="0"/>
              <a:t> </a:t>
            </a:r>
            <a:r>
              <a:rPr lang="de-DE" baseline="0" dirty="0" err="1"/>
              <a:t>neutrophils</a:t>
            </a:r>
            <a:r>
              <a:rPr lang="de-DE" baseline="0" dirty="0"/>
              <a:t>. Thus </a:t>
            </a:r>
            <a:r>
              <a:rPr lang="de-DE" baseline="0" dirty="0" err="1"/>
              <a:t>the</a:t>
            </a:r>
            <a:r>
              <a:rPr lang="de-DE" baseline="0" dirty="0"/>
              <a:t> immune </a:t>
            </a:r>
            <a:r>
              <a:rPr lang="de-DE" baseline="0" dirty="0" err="1"/>
              <a:t>cells</a:t>
            </a:r>
            <a:r>
              <a:rPr lang="de-DE" baseline="0" dirty="0"/>
              <a:t> </a:t>
            </a:r>
            <a:r>
              <a:rPr lang="de-DE" baseline="0" dirty="0" err="1"/>
              <a:t>are</a:t>
            </a:r>
            <a:r>
              <a:rPr lang="de-DE" baseline="0" dirty="0"/>
              <a:t> </a:t>
            </a:r>
            <a:r>
              <a:rPr lang="de-DE" baseline="0" dirty="0" err="1"/>
              <a:t>able</a:t>
            </a:r>
            <a:r>
              <a:rPr lang="de-DE" baseline="0" dirty="0"/>
              <a:t> </a:t>
            </a:r>
            <a:r>
              <a:rPr lang="de-DE" baseline="0" dirty="0" err="1"/>
              <a:t>to</a:t>
            </a:r>
            <a:r>
              <a:rPr lang="de-DE" baseline="0" dirty="0"/>
              <a:t> </a:t>
            </a:r>
            <a:r>
              <a:rPr lang="de-DE" baseline="0" dirty="0" err="1"/>
              <a:t>directly</a:t>
            </a:r>
            <a:r>
              <a:rPr lang="de-DE" baseline="0" dirty="0"/>
              <a:t> </a:t>
            </a:r>
            <a:r>
              <a:rPr lang="de-DE" baseline="0" dirty="0" err="1"/>
              <a:t>control</a:t>
            </a:r>
            <a:r>
              <a:rPr lang="de-DE" baseline="0" dirty="0"/>
              <a:t> </a:t>
            </a:r>
            <a:r>
              <a:rPr lang="de-DE" baseline="0" dirty="0" err="1"/>
              <a:t>the</a:t>
            </a:r>
            <a:r>
              <a:rPr lang="de-DE" baseline="0" dirty="0"/>
              <a:t> </a:t>
            </a:r>
            <a:r>
              <a:rPr lang="de-DE" baseline="0" dirty="0" err="1"/>
              <a:t>extracellular</a:t>
            </a:r>
            <a:r>
              <a:rPr lang="de-DE" baseline="0" dirty="0"/>
              <a:t> </a:t>
            </a:r>
            <a:r>
              <a:rPr lang="de-DE" baseline="0" dirty="0" err="1"/>
              <a:t>matrix</a:t>
            </a:r>
            <a:r>
              <a:rPr lang="de-DE" baseline="0" dirty="0"/>
              <a:t> </a:t>
            </a:r>
            <a:r>
              <a:rPr lang="de-DE" baseline="0" dirty="0" err="1"/>
              <a:t>foramtion</a:t>
            </a:r>
            <a:r>
              <a:rPr lang="de-DE" baseline="0" dirty="0"/>
              <a:t> </a:t>
            </a:r>
            <a:r>
              <a:rPr lang="de-DE" baseline="0" dirty="0" err="1"/>
              <a:t>and</a:t>
            </a:r>
            <a:r>
              <a:rPr lang="de-DE" baseline="0" dirty="0"/>
              <a:t> </a:t>
            </a:r>
            <a:r>
              <a:rPr lang="de-DE" baseline="0" dirty="0" err="1"/>
              <a:t>stiffness</a:t>
            </a:r>
            <a:r>
              <a:rPr lang="de-DE" baseline="0" dirty="0"/>
              <a:t> </a:t>
            </a:r>
            <a:r>
              <a:rPr lang="de-DE" baseline="0" dirty="0" err="1"/>
              <a:t>of</a:t>
            </a:r>
            <a:r>
              <a:rPr lang="de-DE" baseline="0" dirty="0"/>
              <a:t> </a:t>
            </a:r>
            <a:r>
              <a:rPr lang="de-DE" baseline="0" dirty="0" err="1"/>
              <a:t>the</a:t>
            </a:r>
            <a:r>
              <a:rPr lang="de-DE" baseline="0" dirty="0"/>
              <a:t> </a:t>
            </a:r>
            <a:r>
              <a:rPr lang="de-DE" baseline="0" dirty="0" err="1"/>
              <a:t>scar</a:t>
            </a:r>
            <a:r>
              <a:rPr lang="de-DE" baseline="0" dirty="0"/>
              <a:t> after MI.</a:t>
            </a:r>
            <a:endParaRPr lang="de-DE" dirty="0"/>
          </a:p>
        </p:txBody>
      </p:sp>
    </p:spTree>
    <p:extLst>
      <p:ext uri="{BB962C8B-B14F-4D97-AF65-F5344CB8AC3E}">
        <p14:creationId xmlns:p14="http://schemas.microsoft.com/office/powerpoint/2010/main" val="3803617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Moreover</a:t>
            </a:r>
            <a:r>
              <a:rPr lang="de-DE" dirty="0"/>
              <a:t>, </a:t>
            </a:r>
            <a:r>
              <a:rPr lang="de-DE" dirty="0" err="1"/>
              <a:t>the</a:t>
            </a:r>
            <a:r>
              <a:rPr lang="de-DE" dirty="0"/>
              <a:t> </a:t>
            </a:r>
            <a:r>
              <a:rPr lang="de-DE" dirty="0" err="1"/>
              <a:t>fibroblasts</a:t>
            </a:r>
            <a:r>
              <a:rPr lang="de-DE" dirty="0"/>
              <a:t> </a:t>
            </a:r>
            <a:r>
              <a:rPr lang="de-DE" dirty="0" err="1"/>
              <a:t>incubated</a:t>
            </a:r>
            <a:r>
              <a:rPr lang="de-DE" dirty="0"/>
              <a:t> </a:t>
            </a:r>
            <a:r>
              <a:rPr lang="de-DE" dirty="0" err="1"/>
              <a:t>with</a:t>
            </a:r>
            <a:r>
              <a:rPr lang="de-DE" dirty="0"/>
              <a:t> </a:t>
            </a:r>
            <a:r>
              <a:rPr lang="de-DE" dirty="0" err="1"/>
              <a:t>neutrophils</a:t>
            </a:r>
            <a:r>
              <a:rPr lang="de-DE" dirty="0"/>
              <a:t> </a:t>
            </a:r>
            <a:r>
              <a:rPr lang="de-DE" dirty="0" err="1"/>
              <a:t>showed</a:t>
            </a:r>
            <a:r>
              <a:rPr lang="de-DE" dirty="0"/>
              <a:t> an </a:t>
            </a:r>
            <a:r>
              <a:rPr lang="de-DE" dirty="0" err="1"/>
              <a:t>increased</a:t>
            </a:r>
            <a:r>
              <a:rPr lang="de-DE" dirty="0"/>
              <a:t> </a:t>
            </a:r>
            <a:r>
              <a:rPr lang="de-DE" dirty="0" err="1"/>
              <a:t>proliferation</a:t>
            </a:r>
            <a:r>
              <a:rPr lang="de-DE" dirty="0"/>
              <a:t>, </a:t>
            </a:r>
            <a:r>
              <a:rPr lang="de-DE" dirty="0" err="1"/>
              <a:t>which</a:t>
            </a:r>
            <a:r>
              <a:rPr lang="de-DE" dirty="0"/>
              <a:t> </a:t>
            </a:r>
            <a:r>
              <a:rPr lang="de-DE" dirty="0" err="1"/>
              <a:t>is</a:t>
            </a:r>
            <a:r>
              <a:rPr lang="de-DE" dirty="0"/>
              <a:t> </a:t>
            </a:r>
            <a:r>
              <a:rPr lang="de-DE" dirty="0" err="1"/>
              <a:t>seen</a:t>
            </a:r>
            <a:r>
              <a:rPr lang="de-DE" dirty="0"/>
              <a:t> </a:t>
            </a:r>
            <a:r>
              <a:rPr lang="de-DE" dirty="0" err="1"/>
              <a:t>more</a:t>
            </a:r>
            <a:r>
              <a:rPr lang="de-DE" dirty="0"/>
              <a:t> </a:t>
            </a:r>
            <a:r>
              <a:rPr lang="de-DE" dirty="0" err="1"/>
              <a:t>early</a:t>
            </a:r>
            <a:r>
              <a:rPr lang="de-DE" baseline="0" dirty="0"/>
              <a:t> after MI, </a:t>
            </a:r>
            <a:r>
              <a:rPr lang="de-DE" baseline="0" dirty="0" err="1"/>
              <a:t>while</a:t>
            </a:r>
            <a:r>
              <a:rPr lang="de-DE" baseline="0" dirty="0"/>
              <a:t> </a:t>
            </a:r>
            <a:r>
              <a:rPr lang="de-DE" baseline="0" dirty="0" err="1"/>
              <a:t>the</a:t>
            </a:r>
            <a:r>
              <a:rPr lang="de-DE" baseline="0" dirty="0"/>
              <a:t> </a:t>
            </a:r>
            <a:r>
              <a:rPr lang="de-DE" baseline="0" dirty="0" err="1"/>
              <a:t>fibroblasts</a:t>
            </a:r>
            <a:r>
              <a:rPr lang="de-DE" baseline="0" dirty="0"/>
              <a:t> </a:t>
            </a:r>
            <a:r>
              <a:rPr lang="de-DE" baseline="0" dirty="0" err="1"/>
              <a:t>coincubated</a:t>
            </a:r>
            <a:r>
              <a:rPr lang="de-DE" baseline="0" dirty="0"/>
              <a:t> </a:t>
            </a:r>
            <a:r>
              <a:rPr lang="de-DE" baseline="0" dirty="0" err="1"/>
              <a:t>with</a:t>
            </a:r>
            <a:r>
              <a:rPr lang="de-DE" baseline="0" dirty="0"/>
              <a:t> </a:t>
            </a:r>
            <a:r>
              <a:rPr lang="de-DE" baseline="0" dirty="0" err="1"/>
              <a:t>Monocytes</a:t>
            </a:r>
            <a:r>
              <a:rPr lang="de-DE" baseline="0" dirty="0"/>
              <a:t> </a:t>
            </a:r>
            <a:r>
              <a:rPr lang="de-DE" baseline="0" dirty="0" err="1"/>
              <a:t>had</a:t>
            </a:r>
            <a:r>
              <a:rPr lang="de-DE" baseline="0" dirty="0"/>
              <a:t> an </a:t>
            </a:r>
            <a:r>
              <a:rPr lang="de-DE" baseline="0" dirty="0" err="1"/>
              <a:t>increased</a:t>
            </a:r>
            <a:r>
              <a:rPr lang="de-DE" baseline="0" dirty="0"/>
              <a:t> </a:t>
            </a:r>
            <a:r>
              <a:rPr lang="de-DE" baseline="0" dirty="0" err="1"/>
              <a:t>apoptosis</a:t>
            </a:r>
            <a:r>
              <a:rPr lang="de-DE" baseline="0" dirty="0"/>
              <a:t>, </a:t>
            </a:r>
            <a:r>
              <a:rPr lang="de-DE" baseline="0" dirty="0" err="1"/>
              <a:t>which</a:t>
            </a:r>
            <a:r>
              <a:rPr lang="de-DE" baseline="0" dirty="0"/>
              <a:t> </a:t>
            </a:r>
            <a:r>
              <a:rPr lang="de-DE" baseline="0" dirty="0" err="1"/>
              <a:t>is</a:t>
            </a:r>
            <a:r>
              <a:rPr lang="de-DE" baseline="0" dirty="0"/>
              <a:t> </a:t>
            </a:r>
            <a:r>
              <a:rPr lang="de-DE" baseline="0" dirty="0" err="1"/>
              <a:t>characteristic</a:t>
            </a:r>
            <a:r>
              <a:rPr lang="de-DE" baseline="0" dirty="0"/>
              <a:t> </a:t>
            </a:r>
            <a:r>
              <a:rPr lang="de-DE" baseline="0" dirty="0" err="1"/>
              <a:t>for</a:t>
            </a:r>
            <a:r>
              <a:rPr lang="de-DE" baseline="0" dirty="0"/>
              <a:t> </a:t>
            </a:r>
            <a:r>
              <a:rPr lang="de-DE" baseline="0" dirty="0" err="1"/>
              <a:t>the</a:t>
            </a:r>
            <a:r>
              <a:rPr lang="de-DE" baseline="0" dirty="0"/>
              <a:t> </a:t>
            </a:r>
            <a:r>
              <a:rPr lang="de-DE" baseline="0" dirty="0" err="1"/>
              <a:t>late</a:t>
            </a:r>
            <a:r>
              <a:rPr lang="de-DE" baseline="0" dirty="0"/>
              <a:t> </a:t>
            </a:r>
            <a:r>
              <a:rPr lang="de-DE" baseline="0" dirty="0" err="1"/>
              <a:t>phases</a:t>
            </a:r>
            <a:r>
              <a:rPr lang="de-DE" baseline="0" dirty="0"/>
              <a:t> after MI, </a:t>
            </a:r>
            <a:r>
              <a:rPr lang="de-DE" baseline="0" dirty="0" err="1"/>
              <a:t>when</a:t>
            </a:r>
            <a:r>
              <a:rPr lang="de-DE" baseline="0" dirty="0"/>
              <a:t> </a:t>
            </a:r>
            <a:r>
              <a:rPr lang="de-DE" baseline="0" dirty="0" err="1"/>
              <a:t>the</a:t>
            </a:r>
            <a:r>
              <a:rPr lang="de-DE" baseline="0" dirty="0"/>
              <a:t> </a:t>
            </a:r>
            <a:r>
              <a:rPr lang="de-DE" baseline="0" dirty="0" err="1"/>
              <a:t>monocytes</a:t>
            </a:r>
            <a:r>
              <a:rPr lang="de-DE" baseline="0" dirty="0"/>
              <a:t> </a:t>
            </a:r>
            <a:r>
              <a:rPr lang="de-DE" baseline="0" dirty="0" err="1"/>
              <a:t>predominate</a:t>
            </a:r>
            <a:r>
              <a:rPr lang="de-DE" baseline="0" dirty="0"/>
              <a:t>.</a:t>
            </a:r>
            <a:endParaRPr lang="de-DE" dirty="0"/>
          </a:p>
        </p:txBody>
      </p:sp>
    </p:spTree>
    <p:extLst>
      <p:ext uri="{BB962C8B-B14F-4D97-AF65-F5344CB8AC3E}">
        <p14:creationId xmlns:p14="http://schemas.microsoft.com/office/powerpoint/2010/main" val="30605550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_1/3 Farbe">
    <p:spTree>
      <p:nvGrpSpPr>
        <p:cNvPr id="1" name=""/>
        <p:cNvGrpSpPr/>
        <p:nvPr/>
      </p:nvGrpSpPr>
      <p:grpSpPr>
        <a:xfrm>
          <a:off x="0" y="0"/>
          <a:ext cx="0" cy="0"/>
          <a:chOff x="0" y="0"/>
          <a:chExt cx="0" cy="0"/>
        </a:xfrm>
      </p:grpSpPr>
      <p:pic>
        <p:nvPicPr>
          <p:cNvPr id="4" name="Grafik 8"/>
          <p:cNvPicPr>
            <a:picLocks noChangeAspect="1"/>
          </p:cNvPicPr>
          <p:nvPr userDrawn="1"/>
        </p:nvPicPr>
        <p:blipFill>
          <a:blip r:embed="rId2"/>
          <a:srcRect/>
          <a:stretch>
            <a:fillRect/>
          </a:stretch>
        </p:blipFill>
        <p:spPr bwMode="auto">
          <a:xfrm>
            <a:off x="5370513" y="5984875"/>
            <a:ext cx="3594100" cy="860425"/>
          </a:xfrm>
          <a:prstGeom prst="rect">
            <a:avLst/>
          </a:prstGeom>
          <a:noFill/>
          <a:ln w="9525">
            <a:noFill/>
            <a:miter lim="800000"/>
            <a:headEnd/>
            <a:tailEnd/>
          </a:ln>
        </p:spPr>
      </p:pic>
      <p:sp>
        <p:nvSpPr>
          <p:cNvPr id="7" name="Rechteck 3"/>
          <p:cNvSpPr/>
          <p:nvPr userDrawn="1"/>
        </p:nvSpPr>
        <p:spPr>
          <a:xfrm>
            <a:off x="0" y="0"/>
            <a:ext cx="9144000" cy="23129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0" rIns="288000" bIns="0" anchor="ctr"/>
          <a:lstStyle/>
          <a:p>
            <a:pPr algn="ctr" fontAlgn="auto">
              <a:spcBef>
                <a:spcPts val="0"/>
              </a:spcBef>
              <a:spcAft>
                <a:spcPts val="0"/>
              </a:spcAft>
              <a:defRPr/>
            </a:pPr>
            <a:endParaRPr lang="de-DE">
              <a:solidFill>
                <a:schemeClr val="bg1"/>
              </a:solidFill>
            </a:endParaRPr>
          </a:p>
        </p:txBody>
      </p:sp>
      <p:sp>
        <p:nvSpPr>
          <p:cNvPr id="8" name="Textfeld 12"/>
          <p:cNvSpPr txBox="1"/>
          <p:nvPr userDrawn="1"/>
        </p:nvSpPr>
        <p:spPr>
          <a:xfrm>
            <a:off x="-1755775" y="652463"/>
            <a:ext cx="1641475" cy="6205537"/>
          </a:xfrm>
          <a:prstGeom prst="rect">
            <a:avLst/>
          </a:prstGeom>
          <a:noFill/>
        </p:spPr>
        <p:txBody>
          <a:bodyPr>
            <a:spAutoFit/>
          </a:bodyPr>
          <a:lstStyle/>
          <a:p>
            <a:pPr fontAlgn="auto">
              <a:spcBef>
                <a:spcPts val="0"/>
              </a:spcBef>
              <a:spcAft>
                <a:spcPts val="0"/>
              </a:spcAft>
              <a:defRPr/>
            </a:pPr>
            <a:r>
              <a:rPr lang="de-DE" sz="1000" b="1" dirty="0">
                <a:latin typeface="Arial" panose="020B0604020202020204" pitchFamily="34" charset="0"/>
                <a:cs typeface="+mn-cs"/>
              </a:rPr>
              <a:t>Logo in neuer Logosystematik einfügen:</a:t>
            </a:r>
          </a:p>
          <a:p>
            <a:pPr marL="171450" indent="-171450" fontAlgn="auto">
              <a:spcBef>
                <a:spcPts val="0"/>
              </a:spcBef>
              <a:spcAft>
                <a:spcPts val="0"/>
              </a:spcAft>
              <a:buFontTx/>
              <a:buChar char="-"/>
              <a:defRPr/>
            </a:pPr>
            <a:r>
              <a:rPr lang="de-DE" sz="1000" dirty="0">
                <a:latin typeface="+mn-lt"/>
                <a:cs typeface="+mn-cs"/>
              </a:rPr>
              <a:t>Zum Anpassen der Fußzeile unt</a:t>
            </a:r>
            <a:r>
              <a:rPr lang="de-DE" sz="1000" dirty="0">
                <a:latin typeface="Arial" panose="020B0604020202020204" pitchFamily="34" charset="0"/>
                <a:cs typeface="+mn-cs"/>
              </a:rPr>
              <a:t>er Karteireiter Ansicht &gt; auf Folienmaster klicken. Links in der Übersicht auf die oberste Folie scrollen und dort in die Fußzeile klicken. Das Beispiellogo kann nun entfernt werden. </a:t>
            </a:r>
            <a:endParaRPr lang="de-DE" sz="1000" dirty="0">
              <a:latin typeface="+mn-lt"/>
              <a:cs typeface="+mn-cs"/>
            </a:endParaRPr>
          </a:p>
          <a:p>
            <a:pPr marL="171450" indent="-171450" fontAlgn="auto">
              <a:spcBef>
                <a:spcPts val="0"/>
              </a:spcBef>
              <a:spcAft>
                <a:spcPts val="0"/>
              </a:spcAft>
              <a:buFontTx/>
              <a:buChar char="-"/>
              <a:defRPr/>
            </a:pPr>
            <a:r>
              <a:rPr lang="de-DE" sz="1000" dirty="0">
                <a:latin typeface="+mn-lt"/>
                <a:cs typeface="+mn-cs"/>
              </a:rPr>
              <a:t>Einfügen über Karteireiter Einfügen &gt; Grafik</a:t>
            </a:r>
          </a:p>
          <a:p>
            <a:pPr marL="171450" indent="-171450" fontAlgn="auto">
              <a:spcBef>
                <a:spcPts val="0"/>
              </a:spcBef>
              <a:spcAft>
                <a:spcPts val="0"/>
              </a:spcAft>
              <a:buFontTx/>
              <a:buChar char="-"/>
              <a:defRPr/>
            </a:pPr>
            <a:r>
              <a:rPr lang="de-DE" sz="1000" dirty="0">
                <a:latin typeface="+mn-lt"/>
                <a:cs typeface="+mn-cs"/>
              </a:rPr>
              <a:t>Logo auswählen (PNG in RGB) </a:t>
            </a:r>
          </a:p>
          <a:p>
            <a:pPr marL="171450" indent="-171450" fontAlgn="auto">
              <a:spcBef>
                <a:spcPts val="0"/>
              </a:spcBef>
              <a:spcAft>
                <a:spcPts val="0"/>
              </a:spcAft>
              <a:buFontTx/>
              <a:buChar char="-"/>
              <a:defRPr/>
            </a:pPr>
            <a:r>
              <a:rPr lang="de-DE" sz="1000" dirty="0">
                <a:latin typeface="+mn-lt"/>
                <a:cs typeface="+mn-cs"/>
              </a:rPr>
              <a:t>Skalieren: Doppelklick auf Logo &gt; </a:t>
            </a:r>
            <a:r>
              <a:rPr lang="de-DE" sz="1000" dirty="0">
                <a:latin typeface="Arial" panose="020B0604020202020204" pitchFamily="34" charset="0"/>
                <a:cs typeface="+mn-cs"/>
              </a:rPr>
              <a:t>unter Schriftgrad (rechts im Kopf) Höhe 2,26 cm  einstellen (</a:t>
            </a:r>
            <a:r>
              <a:rPr lang="de-DE" sz="1000" dirty="0">
                <a:latin typeface="+mn-lt"/>
                <a:cs typeface="+mn-cs"/>
              </a:rPr>
              <a:t>Breite variiert je nach     </a:t>
            </a:r>
          </a:p>
          <a:p>
            <a:pPr fontAlgn="auto">
              <a:spcBef>
                <a:spcPts val="0"/>
              </a:spcBef>
              <a:spcAft>
                <a:spcPts val="0"/>
              </a:spcAft>
              <a:defRPr/>
            </a:pPr>
            <a:r>
              <a:rPr lang="de-DE" sz="1000" dirty="0">
                <a:latin typeface="+mn-lt"/>
                <a:cs typeface="+mn-cs"/>
              </a:rPr>
              <a:t>     Schutzraum)</a:t>
            </a:r>
          </a:p>
          <a:p>
            <a:pPr marL="171450" indent="-171450" fontAlgn="auto">
              <a:spcBef>
                <a:spcPts val="0"/>
              </a:spcBef>
              <a:spcAft>
                <a:spcPts val="0"/>
              </a:spcAft>
              <a:buFontTx/>
              <a:buChar char="-"/>
              <a:defRPr/>
            </a:pPr>
            <a:r>
              <a:rPr lang="de-DE" sz="1000" dirty="0">
                <a:latin typeface="Arial" panose="020B0604020202020204" pitchFamily="34" charset="0"/>
                <a:cs typeface="+mn-cs"/>
              </a:rPr>
              <a:t>mit Schutzraum am rechten untern Rand platzieren</a:t>
            </a:r>
          </a:p>
          <a:p>
            <a:pPr marL="171450" indent="-171450" fontAlgn="auto">
              <a:spcBef>
                <a:spcPts val="0"/>
              </a:spcBef>
              <a:spcAft>
                <a:spcPts val="0"/>
              </a:spcAft>
              <a:buFontTx/>
              <a:buChar char="-"/>
              <a:defRPr/>
            </a:pPr>
            <a:r>
              <a:rPr lang="de-DE" sz="1000" dirty="0">
                <a:latin typeface="Arial" panose="020B0604020202020204" pitchFamily="34" charset="0"/>
                <a:cs typeface="+mn-cs"/>
              </a:rPr>
              <a:t>Masteransicht schließen. Das Logo ist nun auf allen  Inhalts-Folien getauscht.</a:t>
            </a:r>
          </a:p>
          <a:p>
            <a:pPr marL="171450" indent="-171450" fontAlgn="auto">
              <a:spcBef>
                <a:spcPts val="0"/>
              </a:spcBef>
              <a:spcAft>
                <a:spcPts val="0"/>
              </a:spcAft>
              <a:buFontTx/>
              <a:buChar char="-"/>
              <a:defRPr/>
            </a:pPr>
            <a:r>
              <a:rPr lang="de-DE" sz="1000" dirty="0">
                <a:latin typeface="Arial" panose="020B0604020202020204" pitchFamily="34" charset="0"/>
                <a:cs typeface="+mn-cs"/>
              </a:rPr>
              <a:t>Zum Tauschen der Logos in Titel- und Abschlussfolie die jeweilige Masterfolie links anklicken und dort ebenso verfahren. </a:t>
            </a:r>
            <a:endParaRPr lang="de-DE" sz="1000" dirty="0">
              <a:latin typeface="+mn-lt"/>
              <a:cs typeface="+mn-cs"/>
            </a:endParaRPr>
          </a:p>
        </p:txBody>
      </p:sp>
      <p:sp>
        <p:nvSpPr>
          <p:cNvPr id="5" name="Title 1"/>
          <p:cNvSpPr>
            <a:spLocks noGrp="1"/>
          </p:cNvSpPr>
          <p:nvPr>
            <p:ph type="ctrTitle"/>
          </p:nvPr>
        </p:nvSpPr>
        <p:spPr>
          <a:xfrm>
            <a:off x="288000" y="2487600"/>
            <a:ext cx="8568000" cy="540000"/>
          </a:xfrm>
          <a:prstGeom prst="rect">
            <a:avLst/>
          </a:prstGeom>
        </p:spPr>
        <p:txBody>
          <a:bodyPr lIns="0" tIns="0" rIns="0" bIns="0" anchor="t" anchorCtr="0">
            <a:noAutofit/>
          </a:bodyPr>
          <a:lstStyle>
            <a:lvl1pPr algn="l">
              <a:defRPr sz="3200" b="1">
                <a:solidFill>
                  <a:schemeClr val="tx2"/>
                </a:solidFill>
                <a:latin typeface="Arial" panose="020B0604020202020204" pitchFamily="34" charset="0"/>
                <a:cs typeface="Arial" panose="020B0604020202020204" pitchFamily="34" charset="0"/>
              </a:defRPr>
            </a:lvl1pPr>
          </a:lstStyle>
          <a:p>
            <a:r>
              <a:rPr lang="de-DE"/>
              <a:t>Titelmasterformat durch Klicken bearbeiten</a:t>
            </a:r>
            <a:endParaRPr lang="en-US" dirty="0"/>
          </a:p>
        </p:txBody>
      </p:sp>
      <p:sp>
        <p:nvSpPr>
          <p:cNvPr id="6" name="Subtitle 2"/>
          <p:cNvSpPr>
            <a:spLocks noGrp="1"/>
          </p:cNvSpPr>
          <p:nvPr>
            <p:ph type="subTitle" idx="1"/>
          </p:nvPr>
        </p:nvSpPr>
        <p:spPr>
          <a:xfrm>
            <a:off x="288000" y="2980800"/>
            <a:ext cx="8568000" cy="1655762"/>
          </a:xfrm>
          <a:prstGeom prst="rect">
            <a:avLst/>
          </a:prstGeom>
        </p:spPr>
        <p:txBody>
          <a:bodyPr lIns="0" tIns="0" rIns="0" bIns="0"/>
          <a:lstStyle>
            <a:lvl1pPr marL="0" indent="0" algn="l">
              <a:lnSpc>
                <a:spcPct val="100000"/>
              </a:lnSpc>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9" name="Fußzeilenplatzhalter 2"/>
          <p:cNvSpPr>
            <a:spLocks noGrp="1"/>
          </p:cNvSpPr>
          <p:nvPr>
            <p:ph type="ftr" sz="quarter" idx="10"/>
          </p:nvPr>
        </p:nvSpPr>
        <p:spPr/>
        <p:txBody>
          <a:bodyPr/>
          <a:lstStyle>
            <a:lvl1pPr>
              <a:defRPr>
                <a:solidFill>
                  <a:schemeClr val="tx2">
                    <a:alpha val="0"/>
                  </a:schemeClr>
                </a:solidFill>
              </a:defRPr>
            </a:lvl1pPr>
          </a:lstStyle>
          <a:p>
            <a:pPr>
              <a:defRPr/>
            </a:pPr>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_Diagramm">
    <p:spTree>
      <p:nvGrpSpPr>
        <p:cNvPr id="1" name=""/>
        <p:cNvGrpSpPr/>
        <p:nvPr/>
      </p:nvGrpSpPr>
      <p:grpSpPr>
        <a:xfrm>
          <a:off x="0" y="0"/>
          <a:ext cx="0" cy="0"/>
          <a:chOff x="0" y="0"/>
          <a:chExt cx="0" cy="0"/>
        </a:xfrm>
      </p:grpSpPr>
      <p:sp>
        <p:nvSpPr>
          <p:cNvPr id="2" name="Title 1"/>
          <p:cNvSpPr>
            <a:spLocks noGrp="1"/>
          </p:cNvSpPr>
          <p:nvPr>
            <p:ph type="title"/>
          </p:nvPr>
        </p:nvSpPr>
        <p:spPr>
          <a:xfrm>
            <a:off x="288000" y="201600"/>
            <a:ext cx="8568000" cy="543600"/>
          </a:xfrm>
          <a:prstGeom prst="rect">
            <a:avLst/>
          </a:prstGeom>
        </p:spPr>
        <p:txBody>
          <a:bodyPr lIns="0" tIns="0" rIns="0" bIns="0" anchor="b" anchorCtr="0"/>
          <a:lstStyle>
            <a:lvl1pPr algn="l">
              <a:defRPr sz="2000" b="1">
                <a:solidFill>
                  <a:schemeClr val="tx2"/>
                </a:solidFill>
              </a:defRPr>
            </a:lvl1pPr>
          </a:lstStyle>
          <a:p>
            <a:r>
              <a:rPr lang="de-DE"/>
              <a:t>Titelmasterformat durch Klicken bearbeiten</a:t>
            </a:r>
            <a:endParaRPr lang="en-US" dirty="0"/>
          </a:p>
        </p:txBody>
      </p:sp>
      <p:sp>
        <p:nvSpPr>
          <p:cNvPr id="12" name="Textplatzhalter 24"/>
          <p:cNvSpPr>
            <a:spLocks noGrp="1"/>
          </p:cNvSpPr>
          <p:nvPr>
            <p:ph type="body" sz="quarter" idx="11"/>
          </p:nvPr>
        </p:nvSpPr>
        <p:spPr>
          <a:xfrm>
            <a:off x="288000" y="1152000"/>
            <a:ext cx="8569325" cy="252000"/>
          </a:xfrm>
          <a:prstGeom prst="rect">
            <a:avLst/>
          </a:prstGeom>
        </p:spPr>
        <p:txBody>
          <a:bodyPr lIns="0" tIns="0" rIns="0" bIns="0"/>
          <a:lstStyle>
            <a:lvl1pPr marL="0" indent="0">
              <a:lnSpc>
                <a:spcPct val="100000"/>
              </a:lnSpc>
              <a:buFontTx/>
              <a:buNone/>
              <a:defRPr sz="2000" b="1"/>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de-DE"/>
              <a:t>Textmasterformat bearbeiten</a:t>
            </a:r>
          </a:p>
        </p:txBody>
      </p:sp>
      <p:sp>
        <p:nvSpPr>
          <p:cNvPr id="9" name="Diagrammplatzhalter 8"/>
          <p:cNvSpPr>
            <a:spLocks noGrp="1"/>
          </p:cNvSpPr>
          <p:nvPr>
            <p:ph type="chart" sz="quarter" idx="13"/>
          </p:nvPr>
        </p:nvSpPr>
        <p:spPr>
          <a:xfrm>
            <a:off x="287338" y="1684800"/>
            <a:ext cx="8569325" cy="3632200"/>
          </a:xfrm>
          <a:prstGeom prst="rect">
            <a:avLst/>
          </a:prstGeom>
        </p:spPr>
        <p:txBody>
          <a:bodyPr lIns="0" tIns="0" rIns="0" bIns="0"/>
          <a:lstStyle/>
          <a:p>
            <a:pPr lvl="0"/>
            <a:r>
              <a:rPr lang="de-DE" noProof="0"/>
              <a:t>Diagramm durch Klicken auf Symbol hinzufügen</a:t>
            </a:r>
          </a:p>
        </p:txBody>
      </p:sp>
      <p:sp>
        <p:nvSpPr>
          <p:cNvPr id="5" name="Footer Placeholder 4"/>
          <p:cNvSpPr>
            <a:spLocks noGrp="1"/>
          </p:cNvSpPr>
          <p:nvPr>
            <p:ph type="ftr" sz="quarter" idx="14"/>
          </p:nvPr>
        </p:nvSpPr>
        <p:spPr/>
        <p:txBody>
          <a:bodyPr/>
          <a:lstStyle>
            <a:lvl1pPr>
              <a:defRPr/>
            </a:lvl1pPr>
          </a:lstStyle>
          <a:p>
            <a:pPr>
              <a:defRPr/>
            </a:pPr>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bschlussfolie">
    <p:spTree>
      <p:nvGrpSpPr>
        <p:cNvPr id="1" name=""/>
        <p:cNvGrpSpPr/>
        <p:nvPr/>
      </p:nvGrpSpPr>
      <p:grpSpPr>
        <a:xfrm>
          <a:off x="0" y="0"/>
          <a:ext cx="0" cy="0"/>
          <a:chOff x="0" y="0"/>
          <a:chExt cx="0" cy="0"/>
        </a:xfrm>
      </p:grpSpPr>
      <p:pic>
        <p:nvPicPr>
          <p:cNvPr id="3" name="Grafik 9"/>
          <p:cNvPicPr>
            <a:picLocks noChangeAspect="1"/>
          </p:cNvPicPr>
          <p:nvPr userDrawn="1"/>
        </p:nvPicPr>
        <p:blipFill>
          <a:blip r:embed="rId2"/>
          <a:srcRect/>
          <a:stretch>
            <a:fillRect/>
          </a:stretch>
        </p:blipFill>
        <p:spPr bwMode="auto">
          <a:xfrm>
            <a:off x="5370513" y="6043613"/>
            <a:ext cx="3594100" cy="801687"/>
          </a:xfrm>
          <a:prstGeom prst="rect">
            <a:avLst/>
          </a:prstGeom>
          <a:noFill/>
          <a:ln w="9525">
            <a:noFill/>
            <a:miter lim="800000"/>
            <a:headEnd/>
            <a:tailEnd/>
          </a:ln>
        </p:spPr>
      </p:pic>
      <p:cxnSp>
        <p:nvCxnSpPr>
          <p:cNvPr id="4" name="Gerader Verbinder 12"/>
          <p:cNvCxnSpPr/>
          <p:nvPr userDrawn="1"/>
        </p:nvCxnSpPr>
        <p:spPr>
          <a:xfrm>
            <a:off x="287338" y="6040438"/>
            <a:ext cx="85693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userDrawn="1"/>
        </p:nvSpPr>
        <p:spPr>
          <a:xfrm>
            <a:off x="287338" y="2487613"/>
            <a:ext cx="8569325" cy="1079500"/>
          </a:xfrm>
          <a:prstGeom prst="rect">
            <a:avLst/>
          </a:prstGeom>
        </p:spPr>
        <p:txBody>
          <a:bodyPr lIns="0" tIns="0" rIns="0" bIns="0"/>
          <a:lstStyle>
            <a:lvl1pPr algn="l" defTabSz="914400"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fontAlgn="auto">
              <a:spcAft>
                <a:spcPts val="0"/>
              </a:spcAft>
              <a:defRPr/>
            </a:pPr>
            <a:r>
              <a:rPr lang="de-DE" dirty="0"/>
              <a:t>Vielen Dank</a:t>
            </a:r>
            <a:br>
              <a:rPr lang="de-DE" dirty="0"/>
            </a:br>
            <a:r>
              <a:rPr lang="de-DE" dirty="0"/>
              <a:t>für Ihre Aufmerksamkeit</a:t>
            </a:r>
            <a:endParaRPr lang="en-US" dirty="0"/>
          </a:p>
        </p:txBody>
      </p:sp>
      <p:sp>
        <p:nvSpPr>
          <p:cNvPr id="9" name="Textplatzhalter 24"/>
          <p:cNvSpPr>
            <a:spLocks noGrp="1"/>
          </p:cNvSpPr>
          <p:nvPr>
            <p:ph type="body" sz="quarter" idx="11"/>
          </p:nvPr>
        </p:nvSpPr>
        <p:spPr>
          <a:xfrm>
            <a:off x="288000" y="3988800"/>
            <a:ext cx="8569325" cy="1656000"/>
          </a:xfrm>
          <a:prstGeom prst="rect">
            <a:avLst/>
          </a:prstGeom>
        </p:spPr>
        <p:txBody>
          <a:bodyPr lIns="0" tIns="0" rIns="0" bIns="0"/>
          <a:lstStyle>
            <a:lvl1pPr marL="0" indent="0">
              <a:lnSpc>
                <a:spcPct val="100000"/>
              </a:lnSpc>
              <a:spcBef>
                <a:spcPts val="0"/>
              </a:spcBef>
              <a:buFontTx/>
              <a:buNone/>
              <a:defRPr sz="1600" b="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de-DE"/>
              <a:t>Textmasterformat bearbeiten</a:t>
            </a:r>
          </a:p>
        </p:txBody>
      </p:sp>
      <p:sp>
        <p:nvSpPr>
          <p:cNvPr id="6" name="Fußzeilenplatzhalter 2"/>
          <p:cNvSpPr>
            <a:spLocks noGrp="1"/>
          </p:cNvSpPr>
          <p:nvPr>
            <p:ph type="ftr" sz="quarter" idx="12"/>
          </p:nvPr>
        </p:nvSpPr>
        <p:spPr/>
        <p:txBody>
          <a:bodyPr/>
          <a:lstStyle>
            <a:lvl1pPr>
              <a:defRPr>
                <a:solidFill>
                  <a:schemeClr val="tx2">
                    <a:alpha val="0"/>
                  </a:schemeClr>
                </a:solidFill>
              </a:defRPr>
            </a:lvl1pPr>
          </a:lstStyle>
          <a:p>
            <a:pPr>
              <a:defRPr/>
            </a:pPr>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628650" y="365125"/>
            <a:ext cx="7886700" cy="1325563"/>
          </a:xfrm>
          <a:prstGeom prst="rect">
            <a:avLst/>
          </a:prstGeom>
        </p:spPr>
        <p:txBody>
          <a:bodyPr/>
          <a:lstStyle/>
          <a:p>
            <a:r>
              <a:rPr lang="de-DE"/>
              <a:t>Titelmasterformat durch Klicken bearbeiten</a:t>
            </a:r>
          </a:p>
        </p:txBody>
      </p:sp>
      <p:sp>
        <p:nvSpPr>
          <p:cNvPr id="3" name="Inhaltsplatzhalter 2"/>
          <p:cNvSpPr>
            <a:spLocks noGrp="1"/>
          </p:cNvSpPr>
          <p:nvPr>
            <p:ph sz="quarter" idx="1"/>
          </p:nvPr>
        </p:nvSpPr>
        <p:spPr>
          <a:xfrm>
            <a:off x="457200" y="1600200"/>
            <a:ext cx="4038600" cy="21859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4648200" y="1600200"/>
            <a:ext cx="4038600" cy="21859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57200" y="3938588"/>
            <a:ext cx="4038600" cy="218757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p:cNvSpPr>
            <a:spLocks noGrp="1"/>
          </p:cNvSpPr>
          <p:nvPr>
            <p:ph sz="quarter" idx="4"/>
          </p:nvPr>
        </p:nvSpPr>
        <p:spPr>
          <a:xfrm>
            <a:off x="4648200" y="3938588"/>
            <a:ext cx="4038600" cy="218757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a:xfrm>
            <a:off x="457200" y="6245225"/>
            <a:ext cx="2133600" cy="476250"/>
          </a:xfrm>
        </p:spPr>
        <p:txBody>
          <a:bodyPr/>
          <a:lstStyle>
            <a:lvl1pPr>
              <a:defRPr/>
            </a:lvl1pPr>
          </a:lstStyle>
          <a:p>
            <a:endParaRPr lang="de-DE" altLang="de-DE"/>
          </a:p>
        </p:txBody>
      </p:sp>
      <p:sp>
        <p:nvSpPr>
          <p:cNvPr id="8" name="Fußzeilenplatzhalter 7"/>
          <p:cNvSpPr>
            <a:spLocks noGrp="1"/>
          </p:cNvSpPr>
          <p:nvPr>
            <p:ph type="ftr" sz="quarter" idx="11"/>
          </p:nvPr>
        </p:nvSpPr>
        <p:spPr>
          <a:xfrm>
            <a:off x="3124200" y="6245225"/>
            <a:ext cx="2895600" cy="476250"/>
          </a:xfrm>
        </p:spPr>
        <p:txBody>
          <a:bodyPr/>
          <a:lstStyle>
            <a:lvl1pPr>
              <a:defRPr/>
            </a:lvl1pPr>
          </a:lstStyle>
          <a:p>
            <a:endParaRPr lang="de-DE" altLang="de-DE"/>
          </a:p>
        </p:txBody>
      </p:sp>
      <p:sp>
        <p:nvSpPr>
          <p:cNvPr id="9" name="Foliennummernplatzhalter 8"/>
          <p:cNvSpPr>
            <a:spLocks noGrp="1"/>
          </p:cNvSpPr>
          <p:nvPr>
            <p:ph type="sldNum" sz="quarter" idx="12"/>
          </p:nvPr>
        </p:nvSpPr>
        <p:spPr>
          <a:xfrm>
            <a:off x="6553200" y="6245225"/>
            <a:ext cx="2133600" cy="476250"/>
          </a:xfrm>
        </p:spPr>
        <p:txBody>
          <a:bodyPr/>
          <a:lstStyle>
            <a:lvl1pPr>
              <a:defRPr/>
            </a:lvl1pPr>
          </a:lstStyle>
          <a:p>
            <a:fld id="{D7F23C02-86A0-4185-9F41-AADFACFF8138}" type="slidenum">
              <a:rPr lang="de-DE" altLang="de-DE"/>
              <a:pPr/>
              <a:t>‹Nr.›</a:t>
            </a:fld>
            <a:endParaRPr lang="de-DE" altLang="de-DE"/>
          </a:p>
        </p:txBody>
      </p:sp>
    </p:spTree>
    <p:extLst>
      <p:ext uri="{BB962C8B-B14F-4D97-AF65-F5344CB8AC3E}">
        <p14:creationId xmlns:p14="http://schemas.microsoft.com/office/powerpoint/2010/main" val="1547729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_1/3 Foto">
    <p:spTree>
      <p:nvGrpSpPr>
        <p:cNvPr id="1" name=""/>
        <p:cNvGrpSpPr/>
        <p:nvPr/>
      </p:nvGrpSpPr>
      <p:grpSpPr>
        <a:xfrm>
          <a:off x="0" y="0"/>
          <a:ext cx="0" cy="0"/>
          <a:chOff x="0" y="0"/>
          <a:chExt cx="0" cy="0"/>
        </a:xfrm>
      </p:grpSpPr>
      <p:pic>
        <p:nvPicPr>
          <p:cNvPr id="4" name="Grafik 8"/>
          <p:cNvPicPr>
            <a:picLocks noChangeAspect="1"/>
          </p:cNvPicPr>
          <p:nvPr userDrawn="1"/>
        </p:nvPicPr>
        <p:blipFill>
          <a:blip r:embed="rId2"/>
          <a:srcRect/>
          <a:stretch>
            <a:fillRect/>
          </a:stretch>
        </p:blipFill>
        <p:spPr bwMode="auto">
          <a:xfrm>
            <a:off x="5370513" y="5984875"/>
            <a:ext cx="3594100" cy="860425"/>
          </a:xfrm>
          <a:prstGeom prst="rect">
            <a:avLst/>
          </a:prstGeom>
          <a:noFill/>
          <a:ln w="9525">
            <a:noFill/>
            <a:miter lim="800000"/>
            <a:headEnd/>
            <a:tailEnd/>
          </a:ln>
        </p:spPr>
      </p:pic>
      <p:pic>
        <p:nvPicPr>
          <p:cNvPr id="7" name="Grafik 6"/>
          <p:cNvPicPr>
            <a:picLocks noChangeAspect="1"/>
          </p:cNvPicPr>
          <p:nvPr userDrawn="1"/>
        </p:nvPicPr>
        <p:blipFill>
          <a:blip r:embed="rId3"/>
          <a:srcRect t="48967" b="13242"/>
          <a:stretch>
            <a:fillRect/>
          </a:stretch>
        </p:blipFill>
        <p:spPr bwMode="auto">
          <a:xfrm>
            <a:off x="0" y="0"/>
            <a:ext cx="9144000" cy="2303463"/>
          </a:xfrm>
          <a:prstGeom prst="rect">
            <a:avLst/>
          </a:prstGeom>
          <a:noFill/>
          <a:ln w="9525">
            <a:noFill/>
            <a:miter lim="800000"/>
            <a:headEnd/>
            <a:tailEnd/>
          </a:ln>
        </p:spPr>
      </p:pic>
      <p:sp>
        <p:nvSpPr>
          <p:cNvPr id="8" name="Textfeld 7"/>
          <p:cNvSpPr txBox="1"/>
          <p:nvPr userDrawn="1"/>
        </p:nvSpPr>
        <p:spPr>
          <a:xfrm>
            <a:off x="9258300" y="539750"/>
            <a:ext cx="1641475" cy="1169988"/>
          </a:xfrm>
          <a:prstGeom prst="rect">
            <a:avLst/>
          </a:prstGeom>
          <a:noFill/>
        </p:spPr>
        <p:txBody>
          <a:bodyPr>
            <a:spAutoFit/>
          </a:bodyPr>
          <a:lstStyle/>
          <a:p>
            <a:pPr fontAlgn="auto">
              <a:spcBef>
                <a:spcPts val="0"/>
              </a:spcBef>
              <a:spcAft>
                <a:spcPts val="0"/>
              </a:spcAft>
              <a:defRPr/>
            </a:pPr>
            <a:r>
              <a:rPr lang="de-DE" sz="1000" b="1" dirty="0">
                <a:latin typeface="+mn-lt"/>
                <a:cs typeface="+mn-cs"/>
              </a:rPr>
              <a:t>Bild zuschneiden unter:</a:t>
            </a:r>
          </a:p>
          <a:p>
            <a:pPr marL="171450" indent="-171450" fontAlgn="auto">
              <a:spcBef>
                <a:spcPts val="0"/>
              </a:spcBef>
              <a:spcAft>
                <a:spcPts val="0"/>
              </a:spcAft>
              <a:buFontTx/>
              <a:buChar char="-"/>
              <a:defRPr/>
            </a:pPr>
            <a:r>
              <a:rPr lang="de-DE" sz="1000" dirty="0">
                <a:latin typeface="+mn-lt"/>
                <a:cs typeface="+mn-cs"/>
              </a:rPr>
              <a:t>Format</a:t>
            </a:r>
          </a:p>
          <a:p>
            <a:pPr marL="171450" indent="-171450" fontAlgn="auto">
              <a:spcBef>
                <a:spcPts val="0"/>
              </a:spcBef>
              <a:spcAft>
                <a:spcPts val="0"/>
              </a:spcAft>
              <a:buFontTx/>
              <a:buChar char="-"/>
              <a:defRPr/>
            </a:pPr>
            <a:r>
              <a:rPr lang="de-DE" sz="1000" dirty="0">
                <a:latin typeface="+mn-lt"/>
                <a:cs typeface="+mn-cs"/>
              </a:rPr>
              <a:t>Zuschneiden</a:t>
            </a:r>
          </a:p>
          <a:p>
            <a:pPr marL="171450" indent="-171450" fontAlgn="auto">
              <a:spcBef>
                <a:spcPts val="0"/>
              </a:spcBef>
              <a:spcAft>
                <a:spcPts val="0"/>
              </a:spcAft>
              <a:buFontTx/>
              <a:buChar char="-"/>
              <a:defRPr/>
            </a:pPr>
            <a:r>
              <a:rPr lang="de-DE" sz="1000" dirty="0" err="1">
                <a:latin typeface="+mn-lt"/>
                <a:cs typeface="+mn-cs"/>
              </a:rPr>
              <a:t>Zuschneidewerkzeug</a:t>
            </a:r>
            <a:r>
              <a:rPr lang="de-DE" sz="1000" dirty="0">
                <a:latin typeface="+mn-lt"/>
                <a:cs typeface="+mn-cs"/>
              </a:rPr>
              <a:t> horizontal bis zur ersten oder zweiten Linie ziehen</a:t>
            </a:r>
          </a:p>
        </p:txBody>
      </p:sp>
      <p:sp>
        <p:nvSpPr>
          <p:cNvPr id="9" name="Textfeld 12"/>
          <p:cNvSpPr txBox="1"/>
          <p:nvPr userDrawn="1"/>
        </p:nvSpPr>
        <p:spPr>
          <a:xfrm>
            <a:off x="-1755775" y="652463"/>
            <a:ext cx="1641475" cy="6205537"/>
          </a:xfrm>
          <a:prstGeom prst="rect">
            <a:avLst/>
          </a:prstGeom>
          <a:noFill/>
        </p:spPr>
        <p:txBody>
          <a:bodyPr>
            <a:spAutoFit/>
          </a:bodyPr>
          <a:lstStyle/>
          <a:p>
            <a:pPr fontAlgn="auto">
              <a:spcBef>
                <a:spcPts val="0"/>
              </a:spcBef>
              <a:spcAft>
                <a:spcPts val="0"/>
              </a:spcAft>
              <a:defRPr/>
            </a:pPr>
            <a:r>
              <a:rPr lang="de-DE" sz="1000" b="1" dirty="0">
                <a:latin typeface="Arial" panose="020B0604020202020204" pitchFamily="34" charset="0"/>
                <a:cs typeface="+mn-cs"/>
              </a:rPr>
              <a:t>Logo in neuer Logosystematik einfügen:</a:t>
            </a:r>
          </a:p>
          <a:p>
            <a:pPr marL="171450" indent="-171450" fontAlgn="auto">
              <a:spcBef>
                <a:spcPts val="0"/>
              </a:spcBef>
              <a:spcAft>
                <a:spcPts val="0"/>
              </a:spcAft>
              <a:buFontTx/>
              <a:buChar char="-"/>
              <a:defRPr/>
            </a:pPr>
            <a:r>
              <a:rPr lang="de-DE" sz="1000" dirty="0">
                <a:latin typeface="+mn-lt"/>
                <a:cs typeface="+mn-cs"/>
              </a:rPr>
              <a:t>Zum Anpassen der Fußzeile unt</a:t>
            </a:r>
            <a:r>
              <a:rPr lang="de-DE" sz="1000" dirty="0">
                <a:latin typeface="Arial" panose="020B0604020202020204" pitchFamily="34" charset="0"/>
                <a:cs typeface="+mn-cs"/>
              </a:rPr>
              <a:t>er Karteireiter Ansicht &gt; auf Folienmaster klicken. Links in der Übersicht auf die oberste Folie scrollen und dort in die Fußzeile klicken. Das Beispiellogo kann nun entfernt werden. </a:t>
            </a:r>
            <a:endParaRPr lang="de-DE" sz="1000" dirty="0">
              <a:latin typeface="+mn-lt"/>
              <a:cs typeface="+mn-cs"/>
            </a:endParaRPr>
          </a:p>
          <a:p>
            <a:pPr marL="171450" indent="-171450" fontAlgn="auto">
              <a:spcBef>
                <a:spcPts val="0"/>
              </a:spcBef>
              <a:spcAft>
                <a:spcPts val="0"/>
              </a:spcAft>
              <a:buFontTx/>
              <a:buChar char="-"/>
              <a:defRPr/>
            </a:pPr>
            <a:r>
              <a:rPr lang="de-DE" sz="1000" dirty="0">
                <a:latin typeface="+mn-lt"/>
                <a:cs typeface="+mn-cs"/>
              </a:rPr>
              <a:t>Einfügen über Karteireiter Einfügen &gt; Grafik</a:t>
            </a:r>
          </a:p>
          <a:p>
            <a:pPr marL="171450" indent="-171450" fontAlgn="auto">
              <a:spcBef>
                <a:spcPts val="0"/>
              </a:spcBef>
              <a:spcAft>
                <a:spcPts val="0"/>
              </a:spcAft>
              <a:buFontTx/>
              <a:buChar char="-"/>
              <a:defRPr/>
            </a:pPr>
            <a:r>
              <a:rPr lang="de-DE" sz="1000" dirty="0">
                <a:latin typeface="+mn-lt"/>
                <a:cs typeface="+mn-cs"/>
              </a:rPr>
              <a:t>Logo auswählen (PNG in RGB) </a:t>
            </a:r>
          </a:p>
          <a:p>
            <a:pPr marL="171450" indent="-171450" fontAlgn="auto">
              <a:spcBef>
                <a:spcPts val="0"/>
              </a:spcBef>
              <a:spcAft>
                <a:spcPts val="0"/>
              </a:spcAft>
              <a:buFontTx/>
              <a:buChar char="-"/>
              <a:defRPr/>
            </a:pPr>
            <a:r>
              <a:rPr lang="de-DE" sz="1000" dirty="0">
                <a:latin typeface="+mn-lt"/>
                <a:cs typeface="+mn-cs"/>
              </a:rPr>
              <a:t>Skalieren: Doppelklick auf Logo &gt; </a:t>
            </a:r>
            <a:r>
              <a:rPr lang="de-DE" sz="1000" dirty="0">
                <a:latin typeface="Arial" panose="020B0604020202020204" pitchFamily="34" charset="0"/>
                <a:cs typeface="+mn-cs"/>
              </a:rPr>
              <a:t>unter Schriftgrad (rechts im Kopf) Höhe 2,26 cm  einstellen (</a:t>
            </a:r>
            <a:r>
              <a:rPr lang="de-DE" sz="1000" dirty="0">
                <a:latin typeface="+mn-lt"/>
                <a:cs typeface="+mn-cs"/>
              </a:rPr>
              <a:t>Breite variiert je nach     </a:t>
            </a:r>
          </a:p>
          <a:p>
            <a:pPr fontAlgn="auto">
              <a:spcBef>
                <a:spcPts val="0"/>
              </a:spcBef>
              <a:spcAft>
                <a:spcPts val="0"/>
              </a:spcAft>
              <a:defRPr/>
            </a:pPr>
            <a:r>
              <a:rPr lang="de-DE" sz="1000" dirty="0">
                <a:latin typeface="+mn-lt"/>
                <a:cs typeface="+mn-cs"/>
              </a:rPr>
              <a:t>     Schutzraum)</a:t>
            </a:r>
          </a:p>
          <a:p>
            <a:pPr marL="171450" indent="-171450" fontAlgn="auto">
              <a:spcBef>
                <a:spcPts val="0"/>
              </a:spcBef>
              <a:spcAft>
                <a:spcPts val="0"/>
              </a:spcAft>
              <a:buFontTx/>
              <a:buChar char="-"/>
              <a:defRPr/>
            </a:pPr>
            <a:r>
              <a:rPr lang="de-DE" sz="1000" dirty="0">
                <a:latin typeface="Arial" panose="020B0604020202020204" pitchFamily="34" charset="0"/>
                <a:cs typeface="+mn-cs"/>
              </a:rPr>
              <a:t>mit Schutzraum am rechten untern Rand platzieren</a:t>
            </a:r>
          </a:p>
          <a:p>
            <a:pPr marL="171450" indent="-171450" fontAlgn="auto">
              <a:spcBef>
                <a:spcPts val="0"/>
              </a:spcBef>
              <a:spcAft>
                <a:spcPts val="0"/>
              </a:spcAft>
              <a:buFontTx/>
              <a:buChar char="-"/>
              <a:defRPr/>
            </a:pPr>
            <a:r>
              <a:rPr lang="de-DE" sz="1000" dirty="0">
                <a:latin typeface="Arial" panose="020B0604020202020204" pitchFamily="34" charset="0"/>
                <a:cs typeface="+mn-cs"/>
              </a:rPr>
              <a:t>Masteransicht schließen. Das Logo ist nun auf allen  Inhalts-Folien getauscht.</a:t>
            </a:r>
          </a:p>
          <a:p>
            <a:pPr marL="171450" indent="-171450" fontAlgn="auto">
              <a:spcBef>
                <a:spcPts val="0"/>
              </a:spcBef>
              <a:spcAft>
                <a:spcPts val="0"/>
              </a:spcAft>
              <a:buFontTx/>
              <a:buChar char="-"/>
              <a:defRPr/>
            </a:pPr>
            <a:r>
              <a:rPr lang="de-DE" sz="1000" dirty="0">
                <a:latin typeface="Arial" panose="020B0604020202020204" pitchFamily="34" charset="0"/>
                <a:cs typeface="+mn-cs"/>
              </a:rPr>
              <a:t>Zum Tauschen der Logos in Titel- und Abschlussfolie die jeweilige Masterfolie links anklicken und dort ebenso verfahren. </a:t>
            </a:r>
            <a:endParaRPr lang="de-DE" sz="1000" dirty="0">
              <a:latin typeface="+mn-lt"/>
              <a:cs typeface="+mn-cs"/>
            </a:endParaRPr>
          </a:p>
        </p:txBody>
      </p:sp>
      <p:sp>
        <p:nvSpPr>
          <p:cNvPr id="5" name="Title 1"/>
          <p:cNvSpPr>
            <a:spLocks noGrp="1"/>
          </p:cNvSpPr>
          <p:nvPr>
            <p:ph type="ctrTitle"/>
          </p:nvPr>
        </p:nvSpPr>
        <p:spPr>
          <a:xfrm>
            <a:off x="288000" y="2487600"/>
            <a:ext cx="8568000" cy="540000"/>
          </a:xfrm>
          <a:prstGeom prst="rect">
            <a:avLst/>
          </a:prstGeom>
        </p:spPr>
        <p:txBody>
          <a:bodyPr lIns="0" tIns="0" rIns="0" bIns="0" anchor="t" anchorCtr="0">
            <a:noAutofit/>
          </a:bodyPr>
          <a:lstStyle>
            <a:lvl1pPr algn="l">
              <a:defRPr sz="3200" b="1">
                <a:solidFill>
                  <a:schemeClr val="tx2"/>
                </a:solidFill>
                <a:latin typeface="Arial" panose="020B0604020202020204" pitchFamily="34" charset="0"/>
                <a:cs typeface="Arial" panose="020B0604020202020204" pitchFamily="34" charset="0"/>
              </a:defRPr>
            </a:lvl1pPr>
          </a:lstStyle>
          <a:p>
            <a:r>
              <a:rPr lang="de-DE"/>
              <a:t>Titelmasterformat durch Klicken bearbeiten</a:t>
            </a:r>
            <a:endParaRPr lang="en-US" dirty="0"/>
          </a:p>
        </p:txBody>
      </p:sp>
      <p:sp>
        <p:nvSpPr>
          <p:cNvPr id="6" name="Subtitle 2"/>
          <p:cNvSpPr>
            <a:spLocks noGrp="1"/>
          </p:cNvSpPr>
          <p:nvPr>
            <p:ph type="subTitle" idx="1"/>
          </p:nvPr>
        </p:nvSpPr>
        <p:spPr>
          <a:xfrm>
            <a:off x="288000" y="2980800"/>
            <a:ext cx="8568000" cy="1655762"/>
          </a:xfrm>
          <a:prstGeom prst="rect">
            <a:avLst/>
          </a:prstGeom>
        </p:spPr>
        <p:txBody>
          <a:bodyPr lIns="0" tIns="0" rIns="0" bIns="0"/>
          <a:lstStyle>
            <a:lvl1pPr marL="0" indent="0" algn="l">
              <a:lnSpc>
                <a:spcPct val="100000"/>
              </a:lnSpc>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10" name="Fußzeilenplatzhalter 2"/>
          <p:cNvSpPr>
            <a:spLocks noGrp="1"/>
          </p:cNvSpPr>
          <p:nvPr>
            <p:ph type="ftr" sz="quarter" idx="10"/>
          </p:nvPr>
        </p:nvSpPr>
        <p:spPr/>
        <p:txBody>
          <a:bodyPr/>
          <a:lstStyle>
            <a:lvl1pPr>
              <a:defRPr>
                <a:solidFill>
                  <a:schemeClr val="tx2">
                    <a:alpha val="0"/>
                  </a:schemeClr>
                </a:solidFill>
              </a:defRPr>
            </a:lvl1pPr>
          </a:lstStyle>
          <a:p>
            <a:pPr>
              <a:defRPr/>
            </a:pPr>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_2/3 Foto">
    <p:spTree>
      <p:nvGrpSpPr>
        <p:cNvPr id="1" name=""/>
        <p:cNvGrpSpPr/>
        <p:nvPr/>
      </p:nvGrpSpPr>
      <p:grpSpPr>
        <a:xfrm>
          <a:off x="0" y="0"/>
          <a:ext cx="0" cy="0"/>
          <a:chOff x="0" y="0"/>
          <a:chExt cx="0" cy="0"/>
        </a:xfrm>
      </p:grpSpPr>
      <p:pic>
        <p:nvPicPr>
          <p:cNvPr id="4" name="Grafik 11"/>
          <p:cNvPicPr>
            <a:picLocks noChangeAspect="1"/>
          </p:cNvPicPr>
          <p:nvPr userDrawn="1"/>
        </p:nvPicPr>
        <p:blipFill>
          <a:blip r:embed="rId2"/>
          <a:srcRect/>
          <a:stretch>
            <a:fillRect/>
          </a:stretch>
        </p:blipFill>
        <p:spPr bwMode="auto">
          <a:xfrm>
            <a:off x="5370513" y="5984875"/>
            <a:ext cx="3594100" cy="860425"/>
          </a:xfrm>
          <a:prstGeom prst="rect">
            <a:avLst/>
          </a:prstGeom>
          <a:noFill/>
          <a:ln w="9525">
            <a:noFill/>
            <a:miter lim="800000"/>
            <a:headEnd/>
            <a:tailEnd/>
          </a:ln>
        </p:spPr>
      </p:pic>
      <p:pic>
        <p:nvPicPr>
          <p:cNvPr id="5" name="Grafik 8"/>
          <p:cNvPicPr>
            <a:picLocks noChangeAspect="1"/>
          </p:cNvPicPr>
          <p:nvPr userDrawn="1"/>
        </p:nvPicPr>
        <p:blipFill>
          <a:blip r:embed="rId3"/>
          <a:srcRect t="12505" b="13095"/>
          <a:stretch>
            <a:fillRect/>
          </a:stretch>
        </p:blipFill>
        <p:spPr bwMode="auto">
          <a:xfrm>
            <a:off x="0" y="0"/>
            <a:ext cx="9144000" cy="4535488"/>
          </a:xfrm>
          <a:prstGeom prst="rect">
            <a:avLst/>
          </a:prstGeom>
          <a:noFill/>
          <a:ln w="9525">
            <a:noFill/>
            <a:miter lim="800000"/>
            <a:headEnd/>
            <a:tailEnd/>
          </a:ln>
        </p:spPr>
      </p:pic>
      <p:sp>
        <p:nvSpPr>
          <p:cNvPr id="6" name="Textfeld 14"/>
          <p:cNvSpPr txBox="1"/>
          <p:nvPr userDrawn="1"/>
        </p:nvSpPr>
        <p:spPr>
          <a:xfrm>
            <a:off x="9258300" y="539750"/>
            <a:ext cx="1641475" cy="1169988"/>
          </a:xfrm>
          <a:prstGeom prst="rect">
            <a:avLst/>
          </a:prstGeom>
          <a:noFill/>
        </p:spPr>
        <p:txBody>
          <a:bodyPr>
            <a:spAutoFit/>
          </a:bodyPr>
          <a:lstStyle/>
          <a:p>
            <a:pPr fontAlgn="auto">
              <a:spcBef>
                <a:spcPts val="0"/>
              </a:spcBef>
              <a:spcAft>
                <a:spcPts val="0"/>
              </a:spcAft>
              <a:defRPr/>
            </a:pPr>
            <a:r>
              <a:rPr lang="de-DE" sz="1000" b="1" dirty="0">
                <a:latin typeface="+mn-lt"/>
                <a:cs typeface="+mn-cs"/>
              </a:rPr>
              <a:t>Bild zuschneiden unter:</a:t>
            </a:r>
          </a:p>
          <a:p>
            <a:pPr marL="171450" indent="-171450" fontAlgn="auto">
              <a:spcBef>
                <a:spcPts val="0"/>
              </a:spcBef>
              <a:spcAft>
                <a:spcPts val="0"/>
              </a:spcAft>
              <a:buFontTx/>
              <a:buChar char="-"/>
              <a:defRPr/>
            </a:pPr>
            <a:r>
              <a:rPr lang="de-DE" sz="1000" dirty="0">
                <a:latin typeface="+mn-lt"/>
                <a:cs typeface="+mn-cs"/>
              </a:rPr>
              <a:t>Format</a:t>
            </a:r>
          </a:p>
          <a:p>
            <a:pPr marL="171450" indent="-171450" fontAlgn="auto">
              <a:spcBef>
                <a:spcPts val="0"/>
              </a:spcBef>
              <a:spcAft>
                <a:spcPts val="0"/>
              </a:spcAft>
              <a:buFontTx/>
              <a:buChar char="-"/>
              <a:defRPr/>
            </a:pPr>
            <a:r>
              <a:rPr lang="de-DE" sz="1000" dirty="0">
                <a:latin typeface="+mn-lt"/>
                <a:cs typeface="+mn-cs"/>
              </a:rPr>
              <a:t>Zuschneiden</a:t>
            </a:r>
          </a:p>
          <a:p>
            <a:pPr marL="171450" indent="-171450" fontAlgn="auto">
              <a:spcBef>
                <a:spcPts val="0"/>
              </a:spcBef>
              <a:spcAft>
                <a:spcPts val="0"/>
              </a:spcAft>
              <a:buFontTx/>
              <a:buChar char="-"/>
              <a:defRPr/>
            </a:pPr>
            <a:r>
              <a:rPr lang="de-DE" sz="1000" dirty="0" err="1">
                <a:latin typeface="+mn-lt"/>
                <a:cs typeface="+mn-cs"/>
              </a:rPr>
              <a:t>Zuschneidewerkzeug</a:t>
            </a:r>
            <a:r>
              <a:rPr lang="de-DE" sz="1000" dirty="0">
                <a:latin typeface="+mn-lt"/>
                <a:cs typeface="+mn-cs"/>
              </a:rPr>
              <a:t> horizontal bis zur ersten oder zweiten Linie ziehen</a:t>
            </a:r>
          </a:p>
        </p:txBody>
      </p:sp>
      <p:sp>
        <p:nvSpPr>
          <p:cNvPr id="7" name="Textfeld 15"/>
          <p:cNvSpPr txBox="1"/>
          <p:nvPr userDrawn="1"/>
        </p:nvSpPr>
        <p:spPr>
          <a:xfrm>
            <a:off x="-1755775" y="652463"/>
            <a:ext cx="1641475" cy="6205537"/>
          </a:xfrm>
          <a:prstGeom prst="rect">
            <a:avLst/>
          </a:prstGeom>
          <a:noFill/>
        </p:spPr>
        <p:txBody>
          <a:bodyPr>
            <a:spAutoFit/>
          </a:bodyPr>
          <a:lstStyle/>
          <a:p>
            <a:pPr fontAlgn="auto">
              <a:spcBef>
                <a:spcPts val="0"/>
              </a:spcBef>
              <a:spcAft>
                <a:spcPts val="0"/>
              </a:spcAft>
              <a:defRPr/>
            </a:pPr>
            <a:r>
              <a:rPr lang="de-DE" sz="1000" b="1" dirty="0">
                <a:latin typeface="Arial" panose="020B0604020202020204" pitchFamily="34" charset="0"/>
                <a:cs typeface="+mn-cs"/>
              </a:rPr>
              <a:t>Logo in neuer Logosystematik einfügen:</a:t>
            </a:r>
          </a:p>
          <a:p>
            <a:pPr marL="171450" indent="-171450" fontAlgn="auto">
              <a:spcBef>
                <a:spcPts val="0"/>
              </a:spcBef>
              <a:spcAft>
                <a:spcPts val="0"/>
              </a:spcAft>
              <a:buFontTx/>
              <a:buChar char="-"/>
              <a:defRPr/>
            </a:pPr>
            <a:r>
              <a:rPr lang="de-DE" sz="1000" dirty="0">
                <a:latin typeface="+mn-lt"/>
                <a:cs typeface="+mn-cs"/>
              </a:rPr>
              <a:t>Zum Anpassen der Fußzeile unt</a:t>
            </a:r>
            <a:r>
              <a:rPr lang="de-DE" sz="1000" dirty="0">
                <a:latin typeface="Arial" panose="020B0604020202020204" pitchFamily="34" charset="0"/>
                <a:cs typeface="+mn-cs"/>
              </a:rPr>
              <a:t>er Karteireiter Ansicht &gt; auf Folienmaster klicken. Links in der Übersicht auf die oberste Folie scrollen und dort in die Fußzeile klicken. Das Beispiellogo kann nun entfernt werden. </a:t>
            </a:r>
            <a:endParaRPr lang="de-DE" sz="1000" dirty="0">
              <a:latin typeface="+mn-lt"/>
              <a:cs typeface="+mn-cs"/>
            </a:endParaRPr>
          </a:p>
          <a:p>
            <a:pPr marL="171450" indent="-171450" fontAlgn="auto">
              <a:spcBef>
                <a:spcPts val="0"/>
              </a:spcBef>
              <a:spcAft>
                <a:spcPts val="0"/>
              </a:spcAft>
              <a:buFontTx/>
              <a:buChar char="-"/>
              <a:defRPr/>
            </a:pPr>
            <a:r>
              <a:rPr lang="de-DE" sz="1000" dirty="0">
                <a:latin typeface="+mn-lt"/>
                <a:cs typeface="+mn-cs"/>
              </a:rPr>
              <a:t>Einfügen über Karteireiter Einfügen &gt; Grafik</a:t>
            </a:r>
          </a:p>
          <a:p>
            <a:pPr marL="171450" indent="-171450" fontAlgn="auto">
              <a:spcBef>
                <a:spcPts val="0"/>
              </a:spcBef>
              <a:spcAft>
                <a:spcPts val="0"/>
              </a:spcAft>
              <a:buFontTx/>
              <a:buChar char="-"/>
              <a:defRPr/>
            </a:pPr>
            <a:r>
              <a:rPr lang="de-DE" sz="1000" dirty="0">
                <a:latin typeface="+mn-lt"/>
                <a:cs typeface="+mn-cs"/>
              </a:rPr>
              <a:t>Logo auswählen (PNG in RGB) </a:t>
            </a:r>
          </a:p>
          <a:p>
            <a:pPr marL="171450" indent="-171450" fontAlgn="auto">
              <a:spcBef>
                <a:spcPts val="0"/>
              </a:spcBef>
              <a:spcAft>
                <a:spcPts val="0"/>
              </a:spcAft>
              <a:buFontTx/>
              <a:buChar char="-"/>
              <a:defRPr/>
            </a:pPr>
            <a:r>
              <a:rPr lang="de-DE" sz="1000" dirty="0">
                <a:latin typeface="+mn-lt"/>
                <a:cs typeface="+mn-cs"/>
              </a:rPr>
              <a:t>Skalieren: Doppelklick auf Logo &gt; </a:t>
            </a:r>
            <a:r>
              <a:rPr lang="de-DE" sz="1000" dirty="0">
                <a:latin typeface="Arial" panose="020B0604020202020204" pitchFamily="34" charset="0"/>
                <a:cs typeface="+mn-cs"/>
              </a:rPr>
              <a:t>unter Schriftgrad (rechts im Kopf) Höhe 2,26 cm  einstellen (</a:t>
            </a:r>
            <a:r>
              <a:rPr lang="de-DE" sz="1000" dirty="0">
                <a:latin typeface="+mn-lt"/>
                <a:cs typeface="+mn-cs"/>
              </a:rPr>
              <a:t>Breite variiert je nach     </a:t>
            </a:r>
          </a:p>
          <a:p>
            <a:pPr fontAlgn="auto">
              <a:spcBef>
                <a:spcPts val="0"/>
              </a:spcBef>
              <a:spcAft>
                <a:spcPts val="0"/>
              </a:spcAft>
              <a:defRPr/>
            </a:pPr>
            <a:r>
              <a:rPr lang="de-DE" sz="1000" dirty="0">
                <a:latin typeface="+mn-lt"/>
                <a:cs typeface="+mn-cs"/>
              </a:rPr>
              <a:t>     Schutzraum)</a:t>
            </a:r>
          </a:p>
          <a:p>
            <a:pPr marL="171450" indent="-171450" fontAlgn="auto">
              <a:spcBef>
                <a:spcPts val="0"/>
              </a:spcBef>
              <a:spcAft>
                <a:spcPts val="0"/>
              </a:spcAft>
              <a:buFontTx/>
              <a:buChar char="-"/>
              <a:defRPr/>
            </a:pPr>
            <a:r>
              <a:rPr lang="de-DE" sz="1000" dirty="0">
                <a:latin typeface="Arial" panose="020B0604020202020204" pitchFamily="34" charset="0"/>
                <a:cs typeface="+mn-cs"/>
              </a:rPr>
              <a:t>mit Schutzraum am rechten untern Rand platzieren</a:t>
            </a:r>
          </a:p>
          <a:p>
            <a:pPr marL="171450" indent="-171450" fontAlgn="auto">
              <a:spcBef>
                <a:spcPts val="0"/>
              </a:spcBef>
              <a:spcAft>
                <a:spcPts val="0"/>
              </a:spcAft>
              <a:buFontTx/>
              <a:buChar char="-"/>
              <a:defRPr/>
            </a:pPr>
            <a:r>
              <a:rPr lang="de-DE" sz="1000" dirty="0">
                <a:latin typeface="Arial" panose="020B0604020202020204" pitchFamily="34" charset="0"/>
                <a:cs typeface="+mn-cs"/>
              </a:rPr>
              <a:t>Masteransicht schließen. Das Logo ist nun auf allen  Inhalts-Folien getauscht.</a:t>
            </a:r>
          </a:p>
          <a:p>
            <a:pPr marL="171450" indent="-171450" fontAlgn="auto">
              <a:spcBef>
                <a:spcPts val="0"/>
              </a:spcBef>
              <a:spcAft>
                <a:spcPts val="0"/>
              </a:spcAft>
              <a:buFontTx/>
              <a:buChar char="-"/>
              <a:defRPr/>
            </a:pPr>
            <a:r>
              <a:rPr lang="de-DE" sz="1000" dirty="0">
                <a:latin typeface="Arial" panose="020B0604020202020204" pitchFamily="34" charset="0"/>
                <a:cs typeface="+mn-cs"/>
              </a:rPr>
              <a:t>Zum Tauschen der Logos in Titel- und Abschlussfolie die jeweilige Masterfolie links anklicken und dort ebenso verfahren. </a:t>
            </a:r>
            <a:endParaRPr lang="de-DE" sz="1000" dirty="0">
              <a:latin typeface="+mn-lt"/>
              <a:cs typeface="+mn-cs"/>
            </a:endParaRPr>
          </a:p>
        </p:txBody>
      </p:sp>
      <p:sp>
        <p:nvSpPr>
          <p:cNvPr id="10" name="Title 1"/>
          <p:cNvSpPr>
            <a:spLocks noGrp="1"/>
          </p:cNvSpPr>
          <p:nvPr>
            <p:ph type="ctrTitle"/>
          </p:nvPr>
        </p:nvSpPr>
        <p:spPr>
          <a:xfrm>
            <a:off x="288000" y="4737600"/>
            <a:ext cx="8568000" cy="540000"/>
          </a:xfrm>
          <a:prstGeom prst="rect">
            <a:avLst/>
          </a:prstGeom>
        </p:spPr>
        <p:txBody>
          <a:bodyPr lIns="0" tIns="0" rIns="0" bIns="0" anchor="t" anchorCtr="0">
            <a:noAutofit/>
          </a:bodyPr>
          <a:lstStyle>
            <a:lvl1pPr algn="l">
              <a:defRPr sz="3200" b="1">
                <a:solidFill>
                  <a:schemeClr val="tx2"/>
                </a:solidFill>
                <a:latin typeface="Arial" panose="020B0604020202020204" pitchFamily="34" charset="0"/>
                <a:cs typeface="Arial" panose="020B0604020202020204" pitchFamily="34" charset="0"/>
              </a:defRPr>
            </a:lvl1pPr>
          </a:lstStyle>
          <a:p>
            <a:r>
              <a:rPr lang="de-DE"/>
              <a:t>Titelmasterformat durch Klicken bearbeiten</a:t>
            </a:r>
            <a:endParaRPr lang="en-US" dirty="0"/>
          </a:p>
        </p:txBody>
      </p:sp>
      <p:sp>
        <p:nvSpPr>
          <p:cNvPr id="11" name="Subtitle 2"/>
          <p:cNvSpPr>
            <a:spLocks noGrp="1"/>
          </p:cNvSpPr>
          <p:nvPr>
            <p:ph type="subTitle" idx="1"/>
          </p:nvPr>
        </p:nvSpPr>
        <p:spPr>
          <a:xfrm>
            <a:off x="288000" y="5230800"/>
            <a:ext cx="8568000" cy="812813"/>
          </a:xfrm>
          <a:prstGeom prst="rect">
            <a:avLst/>
          </a:prstGeom>
        </p:spPr>
        <p:txBody>
          <a:bodyPr lIns="0" tIns="0" rIns="0" bIns="0"/>
          <a:lstStyle>
            <a:lvl1pPr marL="0" indent="0" algn="l">
              <a:lnSpc>
                <a:spcPct val="100000"/>
              </a:lnSpc>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8" name="Fußzeilenplatzhalter 2"/>
          <p:cNvSpPr>
            <a:spLocks noGrp="1"/>
          </p:cNvSpPr>
          <p:nvPr>
            <p:ph type="ftr" sz="quarter" idx="10"/>
          </p:nvPr>
        </p:nvSpPr>
        <p:spPr/>
        <p:txBody>
          <a:bodyPr/>
          <a:lstStyle>
            <a:lvl1pPr>
              <a:defRPr>
                <a:solidFill>
                  <a:schemeClr val="tx2">
                    <a:alpha val="0"/>
                  </a:schemeClr>
                </a:solidFill>
              </a:defRPr>
            </a:lvl1pPr>
          </a:lstStyle>
          <a:p>
            <a:pPr>
              <a:defRPr/>
            </a:pPr>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_Text">
    <p:spTree>
      <p:nvGrpSpPr>
        <p:cNvPr id="1" name=""/>
        <p:cNvGrpSpPr/>
        <p:nvPr/>
      </p:nvGrpSpPr>
      <p:grpSpPr>
        <a:xfrm>
          <a:off x="0" y="0"/>
          <a:ext cx="0" cy="0"/>
          <a:chOff x="0" y="0"/>
          <a:chExt cx="0" cy="0"/>
        </a:xfrm>
      </p:grpSpPr>
      <p:pic>
        <p:nvPicPr>
          <p:cNvPr id="4" name="Grafik 8"/>
          <p:cNvPicPr>
            <a:picLocks noChangeAspect="1"/>
          </p:cNvPicPr>
          <p:nvPr userDrawn="1"/>
        </p:nvPicPr>
        <p:blipFill>
          <a:blip r:embed="rId2"/>
          <a:srcRect/>
          <a:stretch>
            <a:fillRect/>
          </a:stretch>
        </p:blipFill>
        <p:spPr bwMode="auto">
          <a:xfrm>
            <a:off x="5370513" y="5984875"/>
            <a:ext cx="3594100" cy="860425"/>
          </a:xfrm>
          <a:prstGeom prst="rect">
            <a:avLst/>
          </a:prstGeom>
          <a:noFill/>
          <a:ln w="9525">
            <a:noFill/>
            <a:miter lim="800000"/>
            <a:headEnd/>
            <a:tailEnd/>
          </a:ln>
        </p:spPr>
      </p:pic>
      <p:cxnSp>
        <p:nvCxnSpPr>
          <p:cNvPr id="5" name="Gerader Verbinder 12"/>
          <p:cNvCxnSpPr/>
          <p:nvPr userDrawn="1"/>
        </p:nvCxnSpPr>
        <p:spPr>
          <a:xfrm>
            <a:off x="287338" y="6040438"/>
            <a:ext cx="85693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feld 10"/>
          <p:cNvSpPr txBox="1"/>
          <p:nvPr userDrawn="1"/>
        </p:nvSpPr>
        <p:spPr>
          <a:xfrm>
            <a:off x="-1755775" y="652463"/>
            <a:ext cx="1641475" cy="6205537"/>
          </a:xfrm>
          <a:prstGeom prst="rect">
            <a:avLst/>
          </a:prstGeom>
          <a:noFill/>
        </p:spPr>
        <p:txBody>
          <a:bodyPr>
            <a:spAutoFit/>
          </a:bodyPr>
          <a:lstStyle/>
          <a:p>
            <a:pPr fontAlgn="auto">
              <a:spcBef>
                <a:spcPts val="0"/>
              </a:spcBef>
              <a:spcAft>
                <a:spcPts val="0"/>
              </a:spcAft>
              <a:defRPr/>
            </a:pPr>
            <a:r>
              <a:rPr lang="de-DE" sz="1000" b="1" dirty="0">
                <a:latin typeface="Arial" panose="020B0604020202020204" pitchFamily="34" charset="0"/>
                <a:cs typeface="+mn-cs"/>
              </a:rPr>
              <a:t>Logo in neuer Logosystematik einfügen:</a:t>
            </a:r>
          </a:p>
          <a:p>
            <a:pPr marL="171450" indent="-171450" fontAlgn="auto">
              <a:spcBef>
                <a:spcPts val="0"/>
              </a:spcBef>
              <a:spcAft>
                <a:spcPts val="0"/>
              </a:spcAft>
              <a:buFontTx/>
              <a:buChar char="-"/>
              <a:defRPr/>
            </a:pPr>
            <a:r>
              <a:rPr lang="de-DE" sz="1000" dirty="0">
                <a:latin typeface="+mn-lt"/>
                <a:cs typeface="+mn-cs"/>
              </a:rPr>
              <a:t>Zum Anpassen der Fußzeile unt</a:t>
            </a:r>
            <a:r>
              <a:rPr lang="de-DE" sz="1000" dirty="0">
                <a:latin typeface="Arial" panose="020B0604020202020204" pitchFamily="34" charset="0"/>
                <a:cs typeface="+mn-cs"/>
              </a:rPr>
              <a:t>er Karteireiter Ansicht &gt; auf Folienmaster klicken. Links in der Übersicht auf die oberste Folie scrollen und dort in die Fußzeile klicken. Das Beispiellogo kann nun entfernt werden. </a:t>
            </a:r>
            <a:endParaRPr lang="de-DE" sz="1000" dirty="0">
              <a:latin typeface="+mn-lt"/>
              <a:cs typeface="+mn-cs"/>
            </a:endParaRPr>
          </a:p>
          <a:p>
            <a:pPr marL="171450" indent="-171450" fontAlgn="auto">
              <a:spcBef>
                <a:spcPts val="0"/>
              </a:spcBef>
              <a:spcAft>
                <a:spcPts val="0"/>
              </a:spcAft>
              <a:buFontTx/>
              <a:buChar char="-"/>
              <a:defRPr/>
            </a:pPr>
            <a:r>
              <a:rPr lang="de-DE" sz="1000" dirty="0">
                <a:latin typeface="+mn-lt"/>
                <a:cs typeface="+mn-cs"/>
              </a:rPr>
              <a:t>Einfügen über Karteireiter Einfügen &gt; Grafik</a:t>
            </a:r>
          </a:p>
          <a:p>
            <a:pPr marL="171450" indent="-171450" fontAlgn="auto">
              <a:spcBef>
                <a:spcPts val="0"/>
              </a:spcBef>
              <a:spcAft>
                <a:spcPts val="0"/>
              </a:spcAft>
              <a:buFontTx/>
              <a:buChar char="-"/>
              <a:defRPr/>
            </a:pPr>
            <a:r>
              <a:rPr lang="de-DE" sz="1000" dirty="0">
                <a:latin typeface="+mn-lt"/>
                <a:cs typeface="+mn-cs"/>
              </a:rPr>
              <a:t>Logo auswählen (PNG in RGB) </a:t>
            </a:r>
          </a:p>
          <a:p>
            <a:pPr marL="171450" indent="-171450" fontAlgn="auto">
              <a:spcBef>
                <a:spcPts val="0"/>
              </a:spcBef>
              <a:spcAft>
                <a:spcPts val="0"/>
              </a:spcAft>
              <a:buFontTx/>
              <a:buChar char="-"/>
              <a:defRPr/>
            </a:pPr>
            <a:r>
              <a:rPr lang="de-DE" sz="1000" dirty="0">
                <a:latin typeface="+mn-lt"/>
                <a:cs typeface="+mn-cs"/>
              </a:rPr>
              <a:t>Skalieren: Doppelklick auf Logo &gt; </a:t>
            </a:r>
            <a:r>
              <a:rPr lang="de-DE" sz="1000" dirty="0">
                <a:latin typeface="Arial" panose="020B0604020202020204" pitchFamily="34" charset="0"/>
                <a:cs typeface="+mn-cs"/>
              </a:rPr>
              <a:t>unter Schriftgrad (rechts im Kopf) Höhe 2,26 cm  einstellen (</a:t>
            </a:r>
            <a:r>
              <a:rPr lang="de-DE" sz="1000" dirty="0">
                <a:latin typeface="+mn-lt"/>
                <a:cs typeface="+mn-cs"/>
              </a:rPr>
              <a:t>Breite variiert je nach     </a:t>
            </a:r>
          </a:p>
          <a:p>
            <a:pPr fontAlgn="auto">
              <a:spcBef>
                <a:spcPts val="0"/>
              </a:spcBef>
              <a:spcAft>
                <a:spcPts val="0"/>
              </a:spcAft>
              <a:defRPr/>
            </a:pPr>
            <a:r>
              <a:rPr lang="de-DE" sz="1000" dirty="0">
                <a:latin typeface="+mn-lt"/>
                <a:cs typeface="+mn-cs"/>
              </a:rPr>
              <a:t>     Schutzraum)</a:t>
            </a:r>
          </a:p>
          <a:p>
            <a:pPr marL="171450" indent="-171450" fontAlgn="auto">
              <a:spcBef>
                <a:spcPts val="0"/>
              </a:spcBef>
              <a:spcAft>
                <a:spcPts val="0"/>
              </a:spcAft>
              <a:buFontTx/>
              <a:buChar char="-"/>
              <a:defRPr/>
            </a:pPr>
            <a:r>
              <a:rPr lang="de-DE" sz="1000" dirty="0">
                <a:latin typeface="Arial" panose="020B0604020202020204" pitchFamily="34" charset="0"/>
                <a:cs typeface="+mn-cs"/>
              </a:rPr>
              <a:t>mit Schutzraum am rechten untern Rand platzieren</a:t>
            </a:r>
          </a:p>
          <a:p>
            <a:pPr marL="171450" indent="-171450" fontAlgn="auto">
              <a:spcBef>
                <a:spcPts val="0"/>
              </a:spcBef>
              <a:spcAft>
                <a:spcPts val="0"/>
              </a:spcAft>
              <a:buFontTx/>
              <a:buChar char="-"/>
              <a:defRPr/>
            </a:pPr>
            <a:r>
              <a:rPr lang="de-DE" sz="1000" dirty="0">
                <a:latin typeface="Arial" panose="020B0604020202020204" pitchFamily="34" charset="0"/>
                <a:cs typeface="+mn-cs"/>
              </a:rPr>
              <a:t>Masteransicht schließen. Das Logo ist nun auf allen  Inhalts-Folien getauscht.</a:t>
            </a:r>
          </a:p>
          <a:p>
            <a:pPr marL="171450" indent="-171450" fontAlgn="auto">
              <a:spcBef>
                <a:spcPts val="0"/>
              </a:spcBef>
              <a:spcAft>
                <a:spcPts val="0"/>
              </a:spcAft>
              <a:buFontTx/>
              <a:buChar char="-"/>
              <a:defRPr/>
            </a:pPr>
            <a:r>
              <a:rPr lang="de-DE" sz="1000" dirty="0">
                <a:latin typeface="Arial" panose="020B0604020202020204" pitchFamily="34" charset="0"/>
                <a:cs typeface="+mn-cs"/>
              </a:rPr>
              <a:t>Zum Tauschen der Logos in Titel- und Abschlussfolie die jeweilige Masterfolie links anklicken und dort ebenso verfahren. </a:t>
            </a:r>
            <a:endParaRPr lang="de-DE" sz="1000" dirty="0">
              <a:latin typeface="+mn-lt"/>
              <a:cs typeface="+mn-cs"/>
            </a:endParaRPr>
          </a:p>
        </p:txBody>
      </p:sp>
      <p:sp>
        <p:nvSpPr>
          <p:cNvPr id="7" name="Title 1"/>
          <p:cNvSpPr>
            <a:spLocks noGrp="1"/>
          </p:cNvSpPr>
          <p:nvPr>
            <p:ph type="ctrTitle"/>
          </p:nvPr>
        </p:nvSpPr>
        <p:spPr>
          <a:xfrm>
            <a:off x="288000" y="2487600"/>
            <a:ext cx="8568000" cy="540000"/>
          </a:xfrm>
          <a:prstGeom prst="rect">
            <a:avLst/>
          </a:prstGeom>
        </p:spPr>
        <p:txBody>
          <a:bodyPr lIns="0" tIns="0" rIns="0" bIns="0" anchor="t" anchorCtr="0">
            <a:noAutofit/>
          </a:bodyPr>
          <a:lstStyle>
            <a:lvl1pPr algn="l">
              <a:defRPr sz="3200" b="1">
                <a:solidFill>
                  <a:schemeClr val="tx2"/>
                </a:solidFill>
                <a:latin typeface="Arial" panose="020B0604020202020204" pitchFamily="34" charset="0"/>
                <a:cs typeface="Arial" panose="020B0604020202020204" pitchFamily="34" charset="0"/>
              </a:defRPr>
            </a:lvl1pPr>
          </a:lstStyle>
          <a:p>
            <a:r>
              <a:rPr lang="de-DE"/>
              <a:t>Titelmasterformat durch Klicken bearbeiten</a:t>
            </a:r>
            <a:endParaRPr lang="en-US" dirty="0"/>
          </a:p>
        </p:txBody>
      </p:sp>
      <p:sp>
        <p:nvSpPr>
          <p:cNvPr id="12" name="Subtitle 2"/>
          <p:cNvSpPr>
            <a:spLocks noGrp="1"/>
          </p:cNvSpPr>
          <p:nvPr>
            <p:ph type="subTitle" idx="1"/>
          </p:nvPr>
        </p:nvSpPr>
        <p:spPr>
          <a:xfrm>
            <a:off x="288000" y="2980800"/>
            <a:ext cx="8568000" cy="1655762"/>
          </a:xfrm>
          <a:prstGeom prst="rect">
            <a:avLst/>
          </a:prstGeom>
        </p:spPr>
        <p:txBody>
          <a:bodyPr lIns="0" tIns="0" rIns="0" bIns="0"/>
          <a:lstStyle>
            <a:lvl1pPr marL="0" indent="0" algn="l">
              <a:lnSpc>
                <a:spcPct val="100000"/>
              </a:lnSpc>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8" name="Fußzeilenplatzhalter 2"/>
          <p:cNvSpPr>
            <a:spLocks noGrp="1"/>
          </p:cNvSpPr>
          <p:nvPr>
            <p:ph type="ftr" sz="quarter" idx="10"/>
          </p:nvPr>
        </p:nvSpPr>
        <p:spPr/>
        <p:txBody>
          <a:bodyPr/>
          <a:lstStyle>
            <a:lvl1pPr>
              <a:defRPr>
                <a:solidFill>
                  <a:schemeClr val="tx2">
                    <a:alpha val="0"/>
                  </a:schemeClr>
                </a:solidFill>
              </a:defRPr>
            </a:lvl1pPr>
          </a:lstStyle>
          <a:p>
            <a:pPr>
              <a:defRPr/>
            </a:pPr>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_mittig, horizontale Linie">
    <p:spTree>
      <p:nvGrpSpPr>
        <p:cNvPr id="1" name=""/>
        <p:cNvGrpSpPr/>
        <p:nvPr/>
      </p:nvGrpSpPr>
      <p:grpSpPr>
        <a:xfrm>
          <a:off x="0" y="0"/>
          <a:ext cx="0" cy="0"/>
          <a:chOff x="0" y="0"/>
          <a:chExt cx="0" cy="0"/>
        </a:xfrm>
      </p:grpSpPr>
      <p:pic>
        <p:nvPicPr>
          <p:cNvPr id="4" name="Grafik 10"/>
          <p:cNvPicPr>
            <a:picLocks noChangeAspect="1"/>
          </p:cNvPicPr>
          <p:nvPr userDrawn="1"/>
        </p:nvPicPr>
        <p:blipFill>
          <a:blip r:embed="rId2"/>
          <a:srcRect/>
          <a:stretch>
            <a:fillRect/>
          </a:stretch>
        </p:blipFill>
        <p:spPr bwMode="auto">
          <a:xfrm>
            <a:off x="5370513" y="5984875"/>
            <a:ext cx="3594100" cy="860425"/>
          </a:xfrm>
          <a:prstGeom prst="rect">
            <a:avLst/>
          </a:prstGeom>
          <a:noFill/>
          <a:ln w="9525">
            <a:noFill/>
            <a:miter lim="800000"/>
            <a:headEnd/>
            <a:tailEnd/>
          </a:ln>
        </p:spPr>
      </p:pic>
      <p:cxnSp>
        <p:nvCxnSpPr>
          <p:cNvPr id="5" name="Gerader Verbinder 9"/>
          <p:cNvCxnSpPr/>
          <p:nvPr userDrawn="1"/>
        </p:nvCxnSpPr>
        <p:spPr>
          <a:xfrm>
            <a:off x="287338" y="3036888"/>
            <a:ext cx="85693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feld 11"/>
          <p:cNvSpPr txBox="1"/>
          <p:nvPr userDrawn="1"/>
        </p:nvSpPr>
        <p:spPr>
          <a:xfrm>
            <a:off x="-1755775" y="652463"/>
            <a:ext cx="1641475" cy="6205537"/>
          </a:xfrm>
          <a:prstGeom prst="rect">
            <a:avLst/>
          </a:prstGeom>
          <a:noFill/>
        </p:spPr>
        <p:txBody>
          <a:bodyPr>
            <a:spAutoFit/>
          </a:bodyPr>
          <a:lstStyle/>
          <a:p>
            <a:pPr fontAlgn="auto">
              <a:spcBef>
                <a:spcPts val="0"/>
              </a:spcBef>
              <a:spcAft>
                <a:spcPts val="0"/>
              </a:spcAft>
              <a:defRPr/>
            </a:pPr>
            <a:r>
              <a:rPr lang="de-DE" sz="1000" b="1" dirty="0">
                <a:latin typeface="Arial" panose="020B0604020202020204" pitchFamily="34" charset="0"/>
                <a:cs typeface="+mn-cs"/>
              </a:rPr>
              <a:t>Logo in neuer Logosystematik einfügen:</a:t>
            </a:r>
          </a:p>
          <a:p>
            <a:pPr marL="171450" indent="-171450" fontAlgn="auto">
              <a:spcBef>
                <a:spcPts val="0"/>
              </a:spcBef>
              <a:spcAft>
                <a:spcPts val="0"/>
              </a:spcAft>
              <a:buFontTx/>
              <a:buChar char="-"/>
              <a:defRPr/>
            </a:pPr>
            <a:r>
              <a:rPr lang="de-DE" sz="1000" dirty="0">
                <a:latin typeface="+mn-lt"/>
                <a:cs typeface="+mn-cs"/>
              </a:rPr>
              <a:t>Zum Anpassen der Fußzeile unt</a:t>
            </a:r>
            <a:r>
              <a:rPr lang="de-DE" sz="1000" dirty="0">
                <a:latin typeface="Arial" panose="020B0604020202020204" pitchFamily="34" charset="0"/>
                <a:cs typeface="+mn-cs"/>
              </a:rPr>
              <a:t>er Karteireiter Ansicht &gt; auf Folienmaster klicken. Links in der Übersicht auf die oberste Folie scrollen und dort in die Fußzeile klicken. Das Beispiellogo kann nun entfernt werden. </a:t>
            </a:r>
            <a:endParaRPr lang="de-DE" sz="1000" dirty="0">
              <a:latin typeface="+mn-lt"/>
              <a:cs typeface="+mn-cs"/>
            </a:endParaRPr>
          </a:p>
          <a:p>
            <a:pPr marL="171450" indent="-171450" fontAlgn="auto">
              <a:spcBef>
                <a:spcPts val="0"/>
              </a:spcBef>
              <a:spcAft>
                <a:spcPts val="0"/>
              </a:spcAft>
              <a:buFontTx/>
              <a:buChar char="-"/>
              <a:defRPr/>
            </a:pPr>
            <a:r>
              <a:rPr lang="de-DE" sz="1000" dirty="0">
                <a:latin typeface="+mn-lt"/>
                <a:cs typeface="+mn-cs"/>
              </a:rPr>
              <a:t>Einfügen über Karteireiter Einfügen &gt; Grafik</a:t>
            </a:r>
          </a:p>
          <a:p>
            <a:pPr marL="171450" indent="-171450" fontAlgn="auto">
              <a:spcBef>
                <a:spcPts val="0"/>
              </a:spcBef>
              <a:spcAft>
                <a:spcPts val="0"/>
              </a:spcAft>
              <a:buFontTx/>
              <a:buChar char="-"/>
              <a:defRPr/>
            </a:pPr>
            <a:r>
              <a:rPr lang="de-DE" sz="1000" dirty="0">
                <a:latin typeface="+mn-lt"/>
                <a:cs typeface="+mn-cs"/>
              </a:rPr>
              <a:t>Logo auswählen (PNG in RGB) </a:t>
            </a:r>
          </a:p>
          <a:p>
            <a:pPr marL="171450" indent="-171450" fontAlgn="auto">
              <a:spcBef>
                <a:spcPts val="0"/>
              </a:spcBef>
              <a:spcAft>
                <a:spcPts val="0"/>
              </a:spcAft>
              <a:buFontTx/>
              <a:buChar char="-"/>
              <a:defRPr/>
            </a:pPr>
            <a:r>
              <a:rPr lang="de-DE" sz="1000" dirty="0">
                <a:latin typeface="+mn-lt"/>
                <a:cs typeface="+mn-cs"/>
              </a:rPr>
              <a:t>Skalieren: Doppelklick auf Logo &gt; </a:t>
            </a:r>
            <a:r>
              <a:rPr lang="de-DE" sz="1000" dirty="0">
                <a:latin typeface="Arial" panose="020B0604020202020204" pitchFamily="34" charset="0"/>
                <a:cs typeface="+mn-cs"/>
              </a:rPr>
              <a:t>unter Schriftgrad (rechts im Kopf) Höhe 2,26 cm  einstellen (</a:t>
            </a:r>
            <a:r>
              <a:rPr lang="de-DE" sz="1000" dirty="0">
                <a:latin typeface="+mn-lt"/>
                <a:cs typeface="+mn-cs"/>
              </a:rPr>
              <a:t>Breite variiert je nach     </a:t>
            </a:r>
          </a:p>
          <a:p>
            <a:pPr fontAlgn="auto">
              <a:spcBef>
                <a:spcPts val="0"/>
              </a:spcBef>
              <a:spcAft>
                <a:spcPts val="0"/>
              </a:spcAft>
              <a:defRPr/>
            </a:pPr>
            <a:r>
              <a:rPr lang="de-DE" sz="1000" dirty="0">
                <a:latin typeface="+mn-lt"/>
                <a:cs typeface="+mn-cs"/>
              </a:rPr>
              <a:t>     Schutzraum)</a:t>
            </a:r>
          </a:p>
          <a:p>
            <a:pPr marL="171450" indent="-171450" fontAlgn="auto">
              <a:spcBef>
                <a:spcPts val="0"/>
              </a:spcBef>
              <a:spcAft>
                <a:spcPts val="0"/>
              </a:spcAft>
              <a:buFontTx/>
              <a:buChar char="-"/>
              <a:defRPr/>
            </a:pPr>
            <a:r>
              <a:rPr lang="de-DE" sz="1000" dirty="0">
                <a:latin typeface="Arial" panose="020B0604020202020204" pitchFamily="34" charset="0"/>
                <a:cs typeface="+mn-cs"/>
              </a:rPr>
              <a:t>mit Schutzraum am rechten untern Rand platzieren</a:t>
            </a:r>
          </a:p>
          <a:p>
            <a:pPr marL="171450" indent="-171450" fontAlgn="auto">
              <a:spcBef>
                <a:spcPts val="0"/>
              </a:spcBef>
              <a:spcAft>
                <a:spcPts val="0"/>
              </a:spcAft>
              <a:buFontTx/>
              <a:buChar char="-"/>
              <a:defRPr/>
            </a:pPr>
            <a:r>
              <a:rPr lang="de-DE" sz="1000" dirty="0">
                <a:latin typeface="Arial" panose="020B0604020202020204" pitchFamily="34" charset="0"/>
                <a:cs typeface="+mn-cs"/>
              </a:rPr>
              <a:t>Masteransicht schließen. Das Logo ist nun auf allen  Inhalts-Folien getauscht.</a:t>
            </a:r>
          </a:p>
          <a:p>
            <a:pPr marL="171450" indent="-171450" fontAlgn="auto">
              <a:spcBef>
                <a:spcPts val="0"/>
              </a:spcBef>
              <a:spcAft>
                <a:spcPts val="0"/>
              </a:spcAft>
              <a:buFontTx/>
              <a:buChar char="-"/>
              <a:defRPr/>
            </a:pPr>
            <a:r>
              <a:rPr lang="de-DE" sz="1000" dirty="0">
                <a:latin typeface="Arial" panose="020B0604020202020204" pitchFamily="34" charset="0"/>
                <a:cs typeface="+mn-cs"/>
              </a:rPr>
              <a:t>Zum Tauschen der Logos in Titel- und Abschlussfolie die jeweilige Masterfolie links anklicken und dort ebenso verfahren. </a:t>
            </a:r>
            <a:endParaRPr lang="de-DE" sz="1000" dirty="0">
              <a:latin typeface="+mn-lt"/>
              <a:cs typeface="+mn-cs"/>
            </a:endParaRPr>
          </a:p>
        </p:txBody>
      </p:sp>
      <p:sp>
        <p:nvSpPr>
          <p:cNvPr id="8" name="Title 1"/>
          <p:cNvSpPr>
            <a:spLocks noGrp="1"/>
          </p:cNvSpPr>
          <p:nvPr>
            <p:ph type="ctrTitle"/>
          </p:nvPr>
        </p:nvSpPr>
        <p:spPr>
          <a:xfrm>
            <a:off x="288000" y="2487600"/>
            <a:ext cx="8568000" cy="540000"/>
          </a:xfrm>
          <a:prstGeom prst="rect">
            <a:avLst/>
          </a:prstGeom>
        </p:spPr>
        <p:txBody>
          <a:bodyPr lIns="0" tIns="0" rIns="0" bIns="0" anchor="t" anchorCtr="0">
            <a:noAutofit/>
          </a:bodyPr>
          <a:lstStyle>
            <a:lvl1pPr algn="l">
              <a:defRPr sz="3200" b="1">
                <a:solidFill>
                  <a:schemeClr val="tx2"/>
                </a:solidFill>
                <a:latin typeface="Arial" panose="020B0604020202020204" pitchFamily="34" charset="0"/>
                <a:cs typeface="Arial" panose="020B0604020202020204" pitchFamily="34" charset="0"/>
              </a:defRPr>
            </a:lvl1pPr>
          </a:lstStyle>
          <a:p>
            <a:r>
              <a:rPr lang="de-DE"/>
              <a:t>Titelmasterformat durch Klicken bearbeiten</a:t>
            </a:r>
            <a:endParaRPr lang="en-US" dirty="0"/>
          </a:p>
        </p:txBody>
      </p:sp>
      <p:sp>
        <p:nvSpPr>
          <p:cNvPr id="9" name="Subtitle 2"/>
          <p:cNvSpPr>
            <a:spLocks noGrp="1"/>
          </p:cNvSpPr>
          <p:nvPr>
            <p:ph type="subTitle" idx="1"/>
          </p:nvPr>
        </p:nvSpPr>
        <p:spPr>
          <a:xfrm>
            <a:off x="288000" y="3196800"/>
            <a:ext cx="8568000" cy="1655762"/>
          </a:xfrm>
          <a:prstGeom prst="rect">
            <a:avLst/>
          </a:prstGeom>
        </p:spPr>
        <p:txBody>
          <a:bodyPr lIns="0" tIns="0" rIns="0" bIns="0"/>
          <a:lstStyle>
            <a:lvl1pPr marL="0" indent="0" algn="l">
              <a:lnSpc>
                <a:spcPct val="100000"/>
              </a:lnSpc>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7" name="Fußzeilenplatzhalter 2"/>
          <p:cNvSpPr>
            <a:spLocks noGrp="1"/>
          </p:cNvSpPr>
          <p:nvPr>
            <p:ph type="ftr" sz="quarter" idx="10"/>
          </p:nvPr>
        </p:nvSpPr>
        <p:spPr/>
        <p:txBody>
          <a:bodyPr/>
          <a:lstStyle>
            <a:lvl1pPr>
              <a:defRPr>
                <a:solidFill>
                  <a:schemeClr val="tx2">
                    <a:alpha val="0"/>
                  </a:schemeClr>
                </a:solidFill>
              </a:defRPr>
            </a:lvl1pPr>
          </a:lstStyle>
          <a:p>
            <a:pPr>
              <a:defRPr/>
            </a:pPr>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_Aufzählung">
    <p:spTree>
      <p:nvGrpSpPr>
        <p:cNvPr id="1" name=""/>
        <p:cNvGrpSpPr/>
        <p:nvPr/>
      </p:nvGrpSpPr>
      <p:grpSpPr>
        <a:xfrm>
          <a:off x="0" y="0"/>
          <a:ext cx="0" cy="0"/>
          <a:chOff x="0" y="0"/>
          <a:chExt cx="0" cy="0"/>
        </a:xfrm>
      </p:grpSpPr>
      <p:sp>
        <p:nvSpPr>
          <p:cNvPr id="5" name="Textfeld 6"/>
          <p:cNvSpPr txBox="1"/>
          <p:nvPr userDrawn="1"/>
        </p:nvSpPr>
        <p:spPr>
          <a:xfrm>
            <a:off x="-2246313" y="506413"/>
            <a:ext cx="2066925" cy="4708525"/>
          </a:xfrm>
          <a:prstGeom prst="rect">
            <a:avLst/>
          </a:prstGeom>
          <a:noFill/>
        </p:spPr>
        <p:txBody>
          <a:bodyPr>
            <a:spAutoFit/>
          </a:bodyPr>
          <a:lstStyle/>
          <a:p>
            <a:pPr fontAlgn="auto">
              <a:spcBef>
                <a:spcPts val="0"/>
              </a:spcBef>
              <a:spcAft>
                <a:spcPts val="0"/>
              </a:spcAft>
              <a:defRPr/>
            </a:pPr>
            <a:r>
              <a:rPr lang="de-DE" sz="1000" b="1" dirty="0">
                <a:latin typeface="+mn-lt"/>
                <a:cs typeface="+mn-cs"/>
              </a:rPr>
              <a:t>Seitenzahlen:</a:t>
            </a:r>
          </a:p>
          <a:p>
            <a:pPr eaLnBrk="0" hangingPunct="0">
              <a:defRPr/>
            </a:pPr>
            <a:r>
              <a:rPr lang="de-DE" sz="1000" dirty="0">
                <a:latin typeface="Arial" panose="020B0604020202020204" pitchFamily="34" charset="0"/>
                <a:cs typeface="+mn-cs"/>
              </a:rPr>
              <a:t>Die Seitenanzeige „1 von X“ ist nicht standardmäßig in </a:t>
            </a:r>
            <a:r>
              <a:rPr lang="de-DE" sz="1000" dirty="0" err="1">
                <a:latin typeface="Arial" panose="020B0604020202020204" pitchFamily="34" charset="0"/>
                <a:cs typeface="+mn-cs"/>
              </a:rPr>
              <a:t>Powerpoint</a:t>
            </a:r>
            <a:r>
              <a:rPr lang="de-DE" sz="1000" dirty="0">
                <a:latin typeface="Arial" panose="020B0604020202020204" pitchFamily="34" charset="0"/>
                <a:cs typeface="+mn-cs"/>
              </a:rPr>
              <a:t> verfügbar; daher benötigen Sie dazu ein Add-In. Das Add-In kann im Vorlagencenter heruntergeladen werden.</a:t>
            </a:r>
          </a:p>
          <a:p>
            <a:pPr eaLnBrk="0" hangingPunct="0">
              <a:defRPr/>
            </a:pPr>
            <a:endParaRPr lang="de-DE" sz="1000" dirty="0">
              <a:latin typeface="Arial" panose="020B0604020202020204" pitchFamily="34" charset="0"/>
              <a:cs typeface="+mn-cs"/>
            </a:endParaRPr>
          </a:p>
          <a:p>
            <a:pPr eaLnBrk="0" hangingPunct="0">
              <a:defRPr/>
            </a:pPr>
            <a:r>
              <a:rPr lang="de-DE" sz="1000" b="1" dirty="0">
                <a:latin typeface="Arial" panose="020B0604020202020204" pitchFamily="34" charset="0"/>
                <a:cs typeface="+mn-cs"/>
              </a:rPr>
              <a:t>Aktivieren</a:t>
            </a:r>
          </a:p>
          <a:p>
            <a:pPr eaLnBrk="0" hangingPunct="0">
              <a:defRPr/>
            </a:pPr>
            <a:r>
              <a:rPr lang="de-DE" sz="1000" dirty="0">
                <a:latin typeface="Arial" panose="020B0604020202020204" pitchFamily="34" charset="0"/>
                <a:cs typeface="+mn-cs"/>
              </a:rPr>
              <a:t>Nach dem Öffnen der Vorlage, klicken Sie mit einem Doppelklick auf die Datei „RWTH-Addin-Seitenzahlen“, um das Add-In zu aktivieren. Nach dem Schließen von </a:t>
            </a:r>
            <a:r>
              <a:rPr lang="de-DE" sz="1000" dirty="0" err="1">
                <a:latin typeface="Arial" panose="020B0604020202020204" pitchFamily="34" charset="0"/>
                <a:cs typeface="+mn-cs"/>
              </a:rPr>
              <a:t>Powerpoint</a:t>
            </a:r>
            <a:r>
              <a:rPr lang="de-DE" sz="1000" dirty="0">
                <a:latin typeface="Arial" panose="020B0604020202020204" pitchFamily="34" charset="0"/>
                <a:cs typeface="+mn-cs"/>
              </a:rPr>
              <a:t> deaktiviert es sich automatisch wieder.</a:t>
            </a:r>
          </a:p>
          <a:p>
            <a:pPr eaLnBrk="0" hangingPunct="0">
              <a:defRPr/>
            </a:pPr>
            <a:endParaRPr lang="de-DE" sz="1000" dirty="0">
              <a:latin typeface="Arial" panose="020B0604020202020204" pitchFamily="34" charset="0"/>
              <a:cs typeface="+mn-cs"/>
            </a:endParaRPr>
          </a:p>
          <a:p>
            <a:pPr eaLnBrk="0" hangingPunct="0">
              <a:defRPr/>
            </a:pPr>
            <a:r>
              <a:rPr lang="de-DE" sz="1000" b="1" dirty="0">
                <a:latin typeface="Arial" panose="020B0604020202020204" pitchFamily="34" charset="0"/>
                <a:cs typeface="+mn-cs"/>
              </a:rPr>
              <a:t>Erstellen</a:t>
            </a:r>
          </a:p>
          <a:p>
            <a:pPr eaLnBrk="0" hangingPunct="0">
              <a:defRPr/>
            </a:pPr>
            <a:r>
              <a:rPr lang="de-DE" sz="1000" dirty="0">
                <a:latin typeface="Arial" panose="020B0604020202020204" pitchFamily="34" charset="0"/>
                <a:cs typeface="+mn-cs"/>
              </a:rPr>
              <a:t>Gehen Sie in der Symbolleiste auf den Tab „RWTH </a:t>
            </a:r>
            <a:r>
              <a:rPr lang="de-DE" sz="1000" dirty="0" err="1">
                <a:latin typeface="Arial" panose="020B0604020202020204" pitchFamily="34" charset="0"/>
                <a:cs typeface="+mn-cs"/>
              </a:rPr>
              <a:t>AddIn</a:t>
            </a:r>
            <a:r>
              <a:rPr lang="de-DE" sz="1000" dirty="0">
                <a:latin typeface="Arial" panose="020B0604020202020204" pitchFamily="34" charset="0"/>
                <a:cs typeface="+mn-cs"/>
              </a:rPr>
              <a:t>“ und klicken Sie den Button. Nun stellen sich die Seitenzahlen automatisch ein. Falls Sie nachträglich noch Folien hinzufügen oder löschen, klicken Sie einfach erneut auf den Button, um die Seitenzahlen zu aktualisieren. </a:t>
            </a:r>
          </a:p>
          <a:p>
            <a:pPr eaLnBrk="0" hangingPunct="0">
              <a:defRPr/>
            </a:pPr>
            <a:endParaRPr lang="de-DE" sz="1000" dirty="0">
              <a:latin typeface="+mn-lt"/>
              <a:cs typeface="+mn-cs"/>
            </a:endParaRPr>
          </a:p>
        </p:txBody>
      </p:sp>
      <p:sp>
        <p:nvSpPr>
          <p:cNvPr id="6" name="Textfeld 7"/>
          <p:cNvSpPr txBox="1"/>
          <p:nvPr userDrawn="1"/>
        </p:nvSpPr>
        <p:spPr>
          <a:xfrm>
            <a:off x="9231313" y="506413"/>
            <a:ext cx="2066925" cy="5170487"/>
          </a:xfrm>
          <a:prstGeom prst="rect">
            <a:avLst/>
          </a:prstGeom>
          <a:noFill/>
        </p:spPr>
        <p:txBody>
          <a:bodyPr>
            <a:spAutoFit/>
          </a:bodyPr>
          <a:lstStyle/>
          <a:p>
            <a:pPr eaLnBrk="0" hangingPunct="0">
              <a:defRPr/>
            </a:pPr>
            <a:r>
              <a:rPr lang="de-DE" sz="1000" b="1" dirty="0">
                <a:latin typeface="Arial" panose="020B0604020202020204" pitchFamily="34" charset="0"/>
                <a:cs typeface="+mn-cs"/>
              </a:rPr>
              <a:t>Add-In installieren </a:t>
            </a:r>
          </a:p>
          <a:p>
            <a:pPr eaLnBrk="0" hangingPunct="0">
              <a:defRPr/>
            </a:pPr>
            <a:r>
              <a:rPr lang="de-DE" sz="1000" dirty="0">
                <a:latin typeface="Arial" panose="020B0604020202020204" pitchFamily="34" charset="0"/>
                <a:cs typeface="+mn-cs"/>
              </a:rPr>
              <a:t>Wenn Sie das Add-In dauerhaft installieren möchten, damit Sie es nicht immer anklicken müssen, gehen Sie wie folgt vor:</a:t>
            </a:r>
          </a:p>
          <a:p>
            <a:pPr eaLnBrk="0" hangingPunct="0">
              <a:defRPr/>
            </a:pPr>
            <a:r>
              <a:rPr lang="de-DE" sz="1000" dirty="0">
                <a:latin typeface="Arial" panose="020B0604020202020204" pitchFamily="34" charset="0"/>
                <a:cs typeface="+mn-cs"/>
              </a:rPr>
              <a:t> </a:t>
            </a:r>
          </a:p>
          <a:p>
            <a:pPr marL="228600" indent="-228600" eaLnBrk="0" hangingPunct="0">
              <a:buFont typeface="+mj-lt"/>
              <a:buAutoNum type="arabicPeriod"/>
              <a:defRPr/>
            </a:pPr>
            <a:r>
              <a:rPr lang="de-DE" sz="1000" b="1" dirty="0">
                <a:latin typeface="Arial" panose="020B0604020202020204" pitchFamily="34" charset="0"/>
                <a:cs typeface="+mn-cs"/>
              </a:rPr>
              <a:t>Schaltfläche Office</a:t>
            </a:r>
            <a:r>
              <a:rPr lang="de-DE" sz="1000" dirty="0">
                <a:latin typeface="Arial" panose="020B0604020202020204" pitchFamily="34" charset="0"/>
                <a:cs typeface="+mn-cs"/>
              </a:rPr>
              <a:t> (für Office 2007-2010, runder Button oben links) bzw. auf </a:t>
            </a:r>
            <a:r>
              <a:rPr lang="de-DE" sz="1000" b="1" dirty="0">
                <a:latin typeface="Arial" panose="020B0604020202020204" pitchFamily="34" charset="0"/>
                <a:cs typeface="+mn-cs"/>
              </a:rPr>
              <a:t>Datei</a:t>
            </a:r>
            <a:r>
              <a:rPr lang="de-DE" sz="1000" dirty="0">
                <a:latin typeface="Arial" panose="020B0604020202020204" pitchFamily="34" charset="0"/>
                <a:cs typeface="+mn-cs"/>
              </a:rPr>
              <a:t> (Office 2013) </a:t>
            </a:r>
          </a:p>
          <a:p>
            <a:pPr marL="228600" indent="-228600" eaLnBrk="0" hangingPunct="0">
              <a:buFont typeface="+mj-lt"/>
              <a:buAutoNum type="arabicPeriod"/>
              <a:defRPr/>
            </a:pPr>
            <a:r>
              <a:rPr lang="de-DE" sz="1000" dirty="0">
                <a:latin typeface="Arial" panose="020B0604020202020204" pitchFamily="34" charset="0"/>
                <a:cs typeface="+mn-cs"/>
              </a:rPr>
              <a:t>„</a:t>
            </a:r>
            <a:r>
              <a:rPr lang="de-DE" sz="1000" b="1" dirty="0">
                <a:latin typeface="Arial" panose="020B0604020202020204" pitchFamily="34" charset="0"/>
                <a:cs typeface="+mn-cs"/>
              </a:rPr>
              <a:t>PowerPoint-Optionen</a:t>
            </a:r>
            <a:r>
              <a:rPr lang="de-DE" sz="1000" dirty="0">
                <a:latin typeface="Arial" panose="020B0604020202020204" pitchFamily="34" charset="0"/>
                <a:cs typeface="+mn-cs"/>
              </a:rPr>
              <a:t>“ (für Office 2007-2010, unten rechts) bzw. </a:t>
            </a:r>
            <a:r>
              <a:rPr lang="de-DE" sz="1000" b="1" dirty="0">
                <a:latin typeface="Arial" panose="020B0604020202020204" pitchFamily="34" charset="0"/>
                <a:cs typeface="+mn-cs"/>
              </a:rPr>
              <a:t>Optionen</a:t>
            </a:r>
            <a:r>
              <a:rPr lang="de-DE" sz="1000" dirty="0">
                <a:latin typeface="Arial" panose="020B0604020202020204" pitchFamily="34" charset="0"/>
                <a:cs typeface="+mn-cs"/>
              </a:rPr>
              <a:t> (Office 2013) </a:t>
            </a:r>
          </a:p>
          <a:p>
            <a:pPr marL="228600" indent="-228600" eaLnBrk="0" hangingPunct="0">
              <a:buFont typeface="+mj-lt"/>
              <a:buAutoNum type="arabicPeriod"/>
              <a:defRPr/>
            </a:pPr>
            <a:r>
              <a:rPr lang="de-DE" sz="1000" b="1" dirty="0">
                <a:latin typeface="Arial" panose="020B0604020202020204" pitchFamily="34" charset="0"/>
                <a:cs typeface="+mn-cs"/>
              </a:rPr>
              <a:t>Add-Ins</a:t>
            </a:r>
            <a:endParaRPr lang="de-DE" sz="1000" dirty="0">
              <a:latin typeface="Arial" panose="020B0604020202020204" pitchFamily="34" charset="0"/>
              <a:cs typeface="+mn-cs"/>
            </a:endParaRPr>
          </a:p>
          <a:p>
            <a:pPr marL="228600" indent="-228600" eaLnBrk="0" hangingPunct="0">
              <a:buFont typeface="+mj-lt"/>
              <a:buAutoNum type="arabicPeriod"/>
              <a:defRPr/>
            </a:pPr>
            <a:r>
              <a:rPr lang="de-DE" sz="1000" dirty="0">
                <a:latin typeface="Arial" panose="020B0604020202020204" pitchFamily="34" charset="0"/>
                <a:cs typeface="+mn-cs"/>
              </a:rPr>
              <a:t>wählen Sie ganz unten bei </a:t>
            </a:r>
            <a:r>
              <a:rPr lang="de-DE" sz="1000" b="1" dirty="0">
                <a:latin typeface="Arial" panose="020B0604020202020204" pitchFamily="34" charset="0"/>
                <a:cs typeface="+mn-cs"/>
              </a:rPr>
              <a:t>Verwalten:</a:t>
            </a:r>
            <a:r>
              <a:rPr lang="de-DE" sz="1000" dirty="0">
                <a:latin typeface="Arial" panose="020B0604020202020204" pitchFamily="34" charset="0"/>
                <a:cs typeface="+mn-cs"/>
              </a:rPr>
              <a:t> den Punkt </a:t>
            </a:r>
            <a:r>
              <a:rPr lang="de-DE" sz="1000" b="1" dirty="0">
                <a:latin typeface="Arial" panose="020B0604020202020204" pitchFamily="34" charset="0"/>
                <a:cs typeface="+mn-cs"/>
              </a:rPr>
              <a:t>PowerPoint-Add Ins</a:t>
            </a:r>
            <a:r>
              <a:rPr lang="de-DE" sz="1000" dirty="0">
                <a:latin typeface="Arial" panose="020B0604020202020204" pitchFamily="34" charset="0"/>
                <a:cs typeface="+mn-cs"/>
              </a:rPr>
              <a:t> und klicken Sie </a:t>
            </a:r>
            <a:r>
              <a:rPr lang="de-DE" sz="1000" b="1" dirty="0">
                <a:latin typeface="Arial" panose="020B0604020202020204" pitchFamily="34" charset="0"/>
                <a:cs typeface="+mn-cs"/>
              </a:rPr>
              <a:t>Gehe zu…</a:t>
            </a:r>
            <a:r>
              <a:rPr lang="de-DE" sz="1000" dirty="0">
                <a:latin typeface="Arial" panose="020B0604020202020204" pitchFamily="34" charset="0"/>
                <a:cs typeface="+mn-cs"/>
              </a:rPr>
              <a:t>.</a:t>
            </a:r>
          </a:p>
          <a:p>
            <a:pPr marL="228600" indent="-228600" eaLnBrk="0" hangingPunct="0">
              <a:buFont typeface="+mj-lt"/>
              <a:buAutoNum type="arabicPeriod"/>
              <a:defRPr/>
            </a:pPr>
            <a:r>
              <a:rPr lang="de-DE" sz="1000" dirty="0">
                <a:latin typeface="Arial" panose="020B0604020202020204" pitchFamily="34" charset="0"/>
                <a:cs typeface="+mn-cs"/>
              </a:rPr>
              <a:t>Sollte das RWTH Add In angezeigt werden, entfernen Sie es! Anders ist eine dauerhafte Installierung nicht möglich.</a:t>
            </a:r>
          </a:p>
          <a:p>
            <a:pPr marL="228600" indent="-228600" eaLnBrk="0" hangingPunct="0">
              <a:buFont typeface="+mj-lt"/>
              <a:buAutoNum type="arabicPeriod"/>
              <a:defRPr/>
            </a:pPr>
            <a:r>
              <a:rPr lang="de-DE" sz="1000" dirty="0">
                <a:latin typeface="Arial" panose="020B0604020202020204" pitchFamily="34" charset="0"/>
                <a:cs typeface="+mn-cs"/>
              </a:rPr>
              <a:t>Klicken Sie auf </a:t>
            </a:r>
            <a:r>
              <a:rPr lang="de-DE" sz="1000" b="1" dirty="0">
                <a:latin typeface="Arial" panose="020B0604020202020204" pitchFamily="34" charset="0"/>
                <a:cs typeface="+mn-cs"/>
              </a:rPr>
              <a:t>Neu Hinzufügen…</a:t>
            </a:r>
            <a:r>
              <a:rPr lang="de-DE" sz="1000" dirty="0">
                <a:latin typeface="Arial" panose="020B0604020202020204" pitchFamily="34" charset="0"/>
                <a:cs typeface="+mn-cs"/>
              </a:rPr>
              <a:t>, suchen Sie das Add-In auf ihrem PC raus und klicken Sie auf </a:t>
            </a:r>
            <a:r>
              <a:rPr lang="de-DE" sz="1000" b="1" dirty="0">
                <a:latin typeface="Arial" panose="020B0604020202020204" pitchFamily="34" charset="0"/>
                <a:cs typeface="+mn-cs"/>
              </a:rPr>
              <a:t>OK</a:t>
            </a:r>
          </a:p>
          <a:p>
            <a:pPr marL="228600" indent="-228600" eaLnBrk="0" hangingPunct="0">
              <a:buFont typeface="+mj-lt"/>
              <a:buAutoNum type="arabicPeriod"/>
              <a:defRPr/>
            </a:pPr>
            <a:r>
              <a:rPr lang="de-DE" sz="1000" dirty="0">
                <a:latin typeface="Arial" panose="020B0604020202020204" pitchFamily="34" charset="0"/>
                <a:cs typeface="+mn-cs"/>
              </a:rPr>
              <a:t>Mit </a:t>
            </a:r>
            <a:r>
              <a:rPr lang="de-DE" sz="1000" b="1" dirty="0">
                <a:latin typeface="Arial" panose="020B0604020202020204" pitchFamily="34" charset="0"/>
                <a:cs typeface="+mn-cs"/>
              </a:rPr>
              <a:t>Schließen </a:t>
            </a:r>
            <a:r>
              <a:rPr lang="de-DE" sz="1000" dirty="0">
                <a:latin typeface="Arial" panose="020B0604020202020204" pitchFamily="34" charset="0"/>
                <a:cs typeface="+mn-cs"/>
              </a:rPr>
              <a:t>wird das Add-In dauerhaft gespeichert. Sie können es danach jederzeit wieder entfernen</a:t>
            </a:r>
          </a:p>
        </p:txBody>
      </p:sp>
      <p:sp>
        <p:nvSpPr>
          <p:cNvPr id="2" name="Title 1"/>
          <p:cNvSpPr>
            <a:spLocks noGrp="1"/>
          </p:cNvSpPr>
          <p:nvPr>
            <p:ph type="title"/>
          </p:nvPr>
        </p:nvSpPr>
        <p:spPr>
          <a:xfrm>
            <a:off x="288000" y="201600"/>
            <a:ext cx="8568000" cy="543600"/>
          </a:xfrm>
          <a:prstGeom prst="rect">
            <a:avLst/>
          </a:prstGeom>
        </p:spPr>
        <p:txBody>
          <a:bodyPr lIns="0" tIns="0" rIns="0" bIns="0" anchor="b" anchorCtr="0"/>
          <a:lstStyle>
            <a:lvl1pPr algn="l">
              <a:defRPr sz="2000" b="1">
                <a:solidFill>
                  <a:schemeClr val="tx2"/>
                </a:solidFill>
              </a:defRPr>
            </a:lvl1pPr>
          </a:lstStyle>
          <a:p>
            <a:r>
              <a:rPr lang="de-DE"/>
              <a:t>Titelmasterformat durch Klicken bearbeiten</a:t>
            </a:r>
            <a:endParaRPr lang="en-US" dirty="0"/>
          </a:p>
        </p:txBody>
      </p:sp>
      <p:sp>
        <p:nvSpPr>
          <p:cNvPr id="25" name="Textplatzhalter 24"/>
          <p:cNvSpPr>
            <a:spLocks noGrp="1"/>
          </p:cNvSpPr>
          <p:nvPr>
            <p:ph type="body" sz="quarter" idx="11"/>
          </p:nvPr>
        </p:nvSpPr>
        <p:spPr>
          <a:xfrm>
            <a:off x="288000" y="1152000"/>
            <a:ext cx="8569325" cy="252000"/>
          </a:xfrm>
          <a:prstGeom prst="rect">
            <a:avLst/>
          </a:prstGeom>
        </p:spPr>
        <p:txBody>
          <a:bodyPr lIns="0" tIns="0" rIns="0" bIns="0"/>
          <a:lstStyle>
            <a:lvl1pPr marL="0" indent="0">
              <a:lnSpc>
                <a:spcPct val="100000"/>
              </a:lnSpc>
              <a:buFontTx/>
              <a:buNone/>
              <a:defRPr sz="2000" b="1"/>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de-DE"/>
              <a:t>Textmasterformat bearbeiten</a:t>
            </a:r>
          </a:p>
        </p:txBody>
      </p:sp>
      <p:sp>
        <p:nvSpPr>
          <p:cNvPr id="12" name="Textplatzhalter 11"/>
          <p:cNvSpPr>
            <a:spLocks noGrp="1"/>
          </p:cNvSpPr>
          <p:nvPr>
            <p:ph type="body" sz="quarter" idx="13"/>
          </p:nvPr>
        </p:nvSpPr>
        <p:spPr>
          <a:xfrm>
            <a:off x="287338" y="1684800"/>
            <a:ext cx="8569325" cy="3194050"/>
          </a:xfrm>
          <a:prstGeom prst="rect">
            <a:avLst/>
          </a:prstGeom>
        </p:spPr>
        <p:txBody>
          <a:bodyPr lIns="0" tIns="0" rIns="0" bIns="0"/>
          <a:lstStyle/>
          <a:p>
            <a:pPr lvl="0"/>
            <a:r>
              <a:rPr lang="de-DE"/>
              <a:t>Textmasterformat bearbeiten</a:t>
            </a:r>
          </a:p>
          <a:p>
            <a:pPr lvl="1"/>
            <a:r>
              <a:rPr lang="de-DE"/>
              <a:t>Zweite Ebene</a:t>
            </a:r>
          </a:p>
          <a:p>
            <a:pPr lvl="2"/>
            <a:r>
              <a:rPr lang="de-DE"/>
              <a:t>Dritte Ebene</a:t>
            </a:r>
          </a:p>
          <a:p>
            <a:pPr lvl="3"/>
            <a:r>
              <a:rPr lang="de-DE"/>
              <a:t>Vierte Ebene</a:t>
            </a:r>
          </a:p>
        </p:txBody>
      </p:sp>
      <p:sp>
        <p:nvSpPr>
          <p:cNvPr id="7" name="Footer Placeholder 4"/>
          <p:cNvSpPr>
            <a:spLocks noGrp="1"/>
          </p:cNvSpPr>
          <p:nvPr>
            <p:ph type="ftr" sz="quarter" idx="14"/>
          </p:nvPr>
        </p:nvSpPr>
        <p:spPr/>
        <p:txBody>
          <a:bodyPr/>
          <a:lstStyle>
            <a:lvl1pPr>
              <a:defRPr/>
            </a:lvl1pPr>
          </a:lstStyle>
          <a:p>
            <a:pPr>
              <a:defRPr/>
            </a:pPr>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_Text">
    <p:spTree>
      <p:nvGrpSpPr>
        <p:cNvPr id="1" name=""/>
        <p:cNvGrpSpPr/>
        <p:nvPr/>
      </p:nvGrpSpPr>
      <p:grpSpPr>
        <a:xfrm>
          <a:off x="0" y="0"/>
          <a:ext cx="0" cy="0"/>
          <a:chOff x="0" y="0"/>
          <a:chExt cx="0" cy="0"/>
        </a:xfrm>
      </p:grpSpPr>
      <p:sp>
        <p:nvSpPr>
          <p:cNvPr id="5" name="Textfeld 8"/>
          <p:cNvSpPr txBox="1"/>
          <p:nvPr userDrawn="1"/>
        </p:nvSpPr>
        <p:spPr>
          <a:xfrm>
            <a:off x="-2246313" y="506413"/>
            <a:ext cx="2066925" cy="4708525"/>
          </a:xfrm>
          <a:prstGeom prst="rect">
            <a:avLst/>
          </a:prstGeom>
          <a:noFill/>
        </p:spPr>
        <p:txBody>
          <a:bodyPr>
            <a:spAutoFit/>
          </a:bodyPr>
          <a:lstStyle/>
          <a:p>
            <a:pPr fontAlgn="auto">
              <a:spcBef>
                <a:spcPts val="0"/>
              </a:spcBef>
              <a:spcAft>
                <a:spcPts val="0"/>
              </a:spcAft>
              <a:defRPr/>
            </a:pPr>
            <a:r>
              <a:rPr lang="de-DE" sz="1000" b="1" dirty="0">
                <a:latin typeface="+mn-lt"/>
                <a:cs typeface="+mn-cs"/>
              </a:rPr>
              <a:t>Seitenzahlen:</a:t>
            </a:r>
          </a:p>
          <a:p>
            <a:pPr eaLnBrk="0" hangingPunct="0">
              <a:defRPr/>
            </a:pPr>
            <a:r>
              <a:rPr lang="de-DE" sz="1000" dirty="0">
                <a:latin typeface="Arial" panose="020B0604020202020204" pitchFamily="34" charset="0"/>
                <a:cs typeface="+mn-cs"/>
              </a:rPr>
              <a:t>Die Seitenanzeige „1 von X“ ist nicht standardmäßig in </a:t>
            </a:r>
            <a:r>
              <a:rPr lang="de-DE" sz="1000" dirty="0" err="1">
                <a:latin typeface="Arial" panose="020B0604020202020204" pitchFamily="34" charset="0"/>
                <a:cs typeface="+mn-cs"/>
              </a:rPr>
              <a:t>Powerpoint</a:t>
            </a:r>
            <a:r>
              <a:rPr lang="de-DE" sz="1000" dirty="0">
                <a:latin typeface="Arial" panose="020B0604020202020204" pitchFamily="34" charset="0"/>
                <a:cs typeface="+mn-cs"/>
              </a:rPr>
              <a:t> verfügbar; daher benötigen Sie dazu ein Add-In. Das Add-In kann im Vorlagencenter heruntergeladen werden.</a:t>
            </a:r>
          </a:p>
          <a:p>
            <a:pPr eaLnBrk="0" hangingPunct="0">
              <a:defRPr/>
            </a:pPr>
            <a:endParaRPr lang="de-DE" sz="1000" dirty="0">
              <a:latin typeface="Arial" panose="020B0604020202020204" pitchFamily="34" charset="0"/>
              <a:cs typeface="+mn-cs"/>
            </a:endParaRPr>
          </a:p>
          <a:p>
            <a:pPr eaLnBrk="0" hangingPunct="0">
              <a:defRPr/>
            </a:pPr>
            <a:r>
              <a:rPr lang="de-DE" sz="1000" b="1" dirty="0">
                <a:latin typeface="Arial" panose="020B0604020202020204" pitchFamily="34" charset="0"/>
                <a:cs typeface="+mn-cs"/>
              </a:rPr>
              <a:t>Aktivieren</a:t>
            </a:r>
          </a:p>
          <a:p>
            <a:pPr eaLnBrk="0" hangingPunct="0">
              <a:defRPr/>
            </a:pPr>
            <a:r>
              <a:rPr lang="de-DE" sz="1000" dirty="0">
                <a:latin typeface="Arial" panose="020B0604020202020204" pitchFamily="34" charset="0"/>
                <a:cs typeface="+mn-cs"/>
              </a:rPr>
              <a:t>Nach dem Öffnen der Vorlage, klicken Sie mit einem Doppelklick auf die Datei „RWTH-Addin-Seitenzahlen“, um das Add-In zu aktivieren. Nach dem Schließen von </a:t>
            </a:r>
            <a:r>
              <a:rPr lang="de-DE" sz="1000" dirty="0" err="1">
                <a:latin typeface="Arial" panose="020B0604020202020204" pitchFamily="34" charset="0"/>
                <a:cs typeface="+mn-cs"/>
              </a:rPr>
              <a:t>Powerpoint</a:t>
            </a:r>
            <a:r>
              <a:rPr lang="de-DE" sz="1000" dirty="0">
                <a:latin typeface="Arial" panose="020B0604020202020204" pitchFamily="34" charset="0"/>
                <a:cs typeface="+mn-cs"/>
              </a:rPr>
              <a:t> deaktiviert es sich automatisch wieder.</a:t>
            </a:r>
          </a:p>
          <a:p>
            <a:pPr eaLnBrk="0" hangingPunct="0">
              <a:defRPr/>
            </a:pPr>
            <a:endParaRPr lang="de-DE" sz="1000" dirty="0">
              <a:latin typeface="Arial" panose="020B0604020202020204" pitchFamily="34" charset="0"/>
              <a:cs typeface="+mn-cs"/>
            </a:endParaRPr>
          </a:p>
          <a:p>
            <a:pPr eaLnBrk="0" hangingPunct="0">
              <a:defRPr/>
            </a:pPr>
            <a:r>
              <a:rPr lang="de-DE" sz="1000" b="1" dirty="0">
                <a:latin typeface="Arial" panose="020B0604020202020204" pitchFamily="34" charset="0"/>
                <a:cs typeface="+mn-cs"/>
              </a:rPr>
              <a:t>Erstellen</a:t>
            </a:r>
          </a:p>
          <a:p>
            <a:pPr eaLnBrk="0" hangingPunct="0">
              <a:defRPr/>
            </a:pPr>
            <a:r>
              <a:rPr lang="de-DE" sz="1000" dirty="0">
                <a:latin typeface="Arial" panose="020B0604020202020204" pitchFamily="34" charset="0"/>
                <a:cs typeface="+mn-cs"/>
              </a:rPr>
              <a:t>Gehen Sie in der Symbolleiste auf den Tab „RWTH </a:t>
            </a:r>
            <a:r>
              <a:rPr lang="de-DE" sz="1000" dirty="0" err="1">
                <a:latin typeface="Arial" panose="020B0604020202020204" pitchFamily="34" charset="0"/>
                <a:cs typeface="+mn-cs"/>
              </a:rPr>
              <a:t>AddIn</a:t>
            </a:r>
            <a:r>
              <a:rPr lang="de-DE" sz="1000" dirty="0">
                <a:latin typeface="Arial" panose="020B0604020202020204" pitchFamily="34" charset="0"/>
                <a:cs typeface="+mn-cs"/>
              </a:rPr>
              <a:t>“ und klicken Sie den Button. Nun stellen sich die Seitenzahlen automatisch ein. Falls Sie nachträglich noch Folien hinzufügen oder löschen, klicken Sie einfach erneut auf den Button, um die Seitenzahlen zu aktualisieren. </a:t>
            </a:r>
          </a:p>
          <a:p>
            <a:pPr eaLnBrk="0" hangingPunct="0">
              <a:defRPr/>
            </a:pPr>
            <a:endParaRPr lang="de-DE" sz="1000" dirty="0">
              <a:latin typeface="+mn-lt"/>
              <a:cs typeface="+mn-cs"/>
            </a:endParaRPr>
          </a:p>
        </p:txBody>
      </p:sp>
      <p:sp>
        <p:nvSpPr>
          <p:cNvPr id="6" name="Textfeld 9"/>
          <p:cNvSpPr txBox="1"/>
          <p:nvPr userDrawn="1"/>
        </p:nvSpPr>
        <p:spPr>
          <a:xfrm>
            <a:off x="9231313" y="506413"/>
            <a:ext cx="2066925" cy="5170487"/>
          </a:xfrm>
          <a:prstGeom prst="rect">
            <a:avLst/>
          </a:prstGeom>
          <a:noFill/>
        </p:spPr>
        <p:txBody>
          <a:bodyPr>
            <a:spAutoFit/>
          </a:bodyPr>
          <a:lstStyle/>
          <a:p>
            <a:pPr eaLnBrk="0" hangingPunct="0">
              <a:defRPr/>
            </a:pPr>
            <a:r>
              <a:rPr lang="de-DE" sz="1000" b="1" dirty="0">
                <a:latin typeface="Arial" panose="020B0604020202020204" pitchFamily="34" charset="0"/>
                <a:cs typeface="+mn-cs"/>
              </a:rPr>
              <a:t>Add-In installieren </a:t>
            </a:r>
          </a:p>
          <a:p>
            <a:pPr eaLnBrk="0" hangingPunct="0">
              <a:defRPr/>
            </a:pPr>
            <a:r>
              <a:rPr lang="de-DE" sz="1000" dirty="0">
                <a:latin typeface="Arial" panose="020B0604020202020204" pitchFamily="34" charset="0"/>
                <a:cs typeface="+mn-cs"/>
              </a:rPr>
              <a:t>Wenn Sie das Add-In dauerhaft installieren möchten, damit Sie es nicht immer anklicken müssen, gehen Sie wie folgt vor:</a:t>
            </a:r>
          </a:p>
          <a:p>
            <a:pPr eaLnBrk="0" hangingPunct="0">
              <a:defRPr/>
            </a:pPr>
            <a:r>
              <a:rPr lang="de-DE" sz="1000" dirty="0">
                <a:latin typeface="Arial" panose="020B0604020202020204" pitchFamily="34" charset="0"/>
                <a:cs typeface="+mn-cs"/>
              </a:rPr>
              <a:t> </a:t>
            </a:r>
          </a:p>
          <a:p>
            <a:pPr marL="228600" indent="-228600" eaLnBrk="0" hangingPunct="0">
              <a:buFont typeface="+mj-lt"/>
              <a:buAutoNum type="arabicPeriod"/>
              <a:defRPr/>
            </a:pPr>
            <a:r>
              <a:rPr lang="de-DE" sz="1000" b="1" dirty="0">
                <a:latin typeface="Arial" panose="020B0604020202020204" pitchFamily="34" charset="0"/>
                <a:cs typeface="+mn-cs"/>
              </a:rPr>
              <a:t>Schaltfläche Office</a:t>
            </a:r>
            <a:r>
              <a:rPr lang="de-DE" sz="1000" dirty="0">
                <a:latin typeface="Arial" panose="020B0604020202020204" pitchFamily="34" charset="0"/>
                <a:cs typeface="+mn-cs"/>
              </a:rPr>
              <a:t> (für Office 2007-2010, runder Button oben links) bzw. auf </a:t>
            </a:r>
            <a:r>
              <a:rPr lang="de-DE" sz="1000" b="1" dirty="0">
                <a:latin typeface="Arial" panose="020B0604020202020204" pitchFamily="34" charset="0"/>
                <a:cs typeface="+mn-cs"/>
              </a:rPr>
              <a:t>Datei</a:t>
            </a:r>
            <a:r>
              <a:rPr lang="de-DE" sz="1000" dirty="0">
                <a:latin typeface="Arial" panose="020B0604020202020204" pitchFamily="34" charset="0"/>
                <a:cs typeface="+mn-cs"/>
              </a:rPr>
              <a:t> (Office 2013) </a:t>
            </a:r>
          </a:p>
          <a:p>
            <a:pPr marL="228600" indent="-228600" eaLnBrk="0" hangingPunct="0">
              <a:buFont typeface="+mj-lt"/>
              <a:buAutoNum type="arabicPeriod"/>
              <a:defRPr/>
            </a:pPr>
            <a:r>
              <a:rPr lang="de-DE" sz="1000" dirty="0">
                <a:latin typeface="Arial" panose="020B0604020202020204" pitchFamily="34" charset="0"/>
                <a:cs typeface="+mn-cs"/>
              </a:rPr>
              <a:t>„</a:t>
            </a:r>
            <a:r>
              <a:rPr lang="de-DE" sz="1000" b="1" dirty="0">
                <a:latin typeface="Arial" panose="020B0604020202020204" pitchFamily="34" charset="0"/>
                <a:cs typeface="+mn-cs"/>
              </a:rPr>
              <a:t>PowerPoint-Optionen</a:t>
            </a:r>
            <a:r>
              <a:rPr lang="de-DE" sz="1000" dirty="0">
                <a:latin typeface="Arial" panose="020B0604020202020204" pitchFamily="34" charset="0"/>
                <a:cs typeface="+mn-cs"/>
              </a:rPr>
              <a:t>“ (für Office 2007-2010, unten rechts) bzw. </a:t>
            </a:r>
            <a:r>
              <a:rPr lang="de-DE" sz="1000" b="1" dirty="0">
                <a:latin typeface="Arial" panose="020B0604020202020204" pitchFamily="34" charset="0"/>
                <a:cs typeface="+mn-cs"/>
              </a:rPr>
              <a:t>Optionen</a:t>
            </a:r>
            <a:r>
              <a:rPr lang="de-DE" sz="1000" dirty="0">
                <a:latin typeface="Arial" panose="020B0604020202020204" pitchFamily="34" charset="0"/>
                <a:cs typeface="+mn-cs"/>
              </a:rPr>
              <a:t> (Office 2013) </a:t>
            </a:r>
          </a:p>
          <a:p>
            <a:pPr marL="228600" indent="-228600" eaLnBrk="0" hangingPunct="0">
              <a:buFont typeface="+mj-lt"/>
              <a:buAutoNum type="arabicPeriod"/>
              <a:defRPr/>
            </a:pPr>
            <a:r>
              <a:rPr lang="de-DE" sz="1000" b="1" dirty="0">
                <a:latin typeface="Arial" panose="020B0604020202020204" pitchFamily="34" charset="0"/>
                <a:cs typeface="+mn-cs"/>
              </a:rPr>
              <a:t>Add-Ins</a:t>
            </a:r>
            <a:endParaRPr lang="de-DE" sz="1000" dirty="0">
              <a:latin typeface="Arial" panose="020B0604020202020204" pitchFamily="34" charset="0"/>
              <a:cs typeface="+mn-cs"/>
            </a:endParaRPr>
          </a:p>
          <a:p>
            <a:pPr marL="228600" indent="-228600" eaLnBrk="0" hangingPunct="0">
              <a:buFont typeface="+mj-lt"/>
              <a:buAutoNum type="arabicPeriod"/>
              <a:defRPr/>
            </a:pPr>
            <a:r>
              <a:rPr lang="de-DE" sz="1000" dirty="0">
                <a:latin typeface="Arial" panose="020B0604020202020204" pitchFamily="34" charset="0"/>
                <a:cs typeface="+mn-cs"/>
              </a:rPr>
              <a:t>wählen Sie ganz unten bei </a:t>
            </a:r>
            <a:r>
              <a:rPr lang="de-DE" sz="1000" b="1" dirty="0">
                <a:latin typeface="Arial" panose="020B0604020202020204" pitchFamily="34" charset="0"/>
                <a:cs typeface="+mn-cs"/>
              </a:rPr>
              <a:t>Verwalten:</a:t>
            </a:r>
            <a:r>
              <a:rPr lang="de-DE" sz="1000" dirty="0">
                <a:latin typeface="Arial" panose="020B0604020202020204" pitchFamily="34" charset="0"/>
                <a:cs typeface="+mn-cs"/>
              </a:rPr>
              <a:t> den Punkt </a:t>
            </a:r>
            <a:r>
              <a:rPr lang="de-DE" sz="1000" b="1" dirty="0">
                <a:latin typeface="Arial" panose="020B0604020202020204" pitchFamily="34" charset="0"/>
                <a:cs typeface="+mn-cs"/>
              </a:rPr>
              <a:t>PowerPoint-Add Ins</a:t>
            </a:r>
            <a:r>
              <a:rPr lang="de-DE" sz="1000" dirty="0">
                <a:latin typeface="Arial" panose="020B0604020202020204" pitchFamily="34" charset="0"/>
                <a:cs typeface="+mn-cs"/>
              </a:rPr>
              <a:t> und klicken Sie </a:t>
            </a:r>
            <a:r>
              <a:rPr lang="de-DE" sz="1000" b="1" dirty="0">
                <a:latin typeface="Arial" panose="020B0604020202020204" pitchFamily="34" charset="0"/>
                <a:cs typeface="+mn-cs"/>
              </a:rPr>
              <a:t>Gehe zu…</a:t>
            </a:r>
            <a:r>
              <a:rPr lang="de-DE" sz="1000" dirty="0">
                <a:latin typeface="Arial" panose="020B0604020202020204" pitchFamily="34" charset="0"/>
                <a:cs typeface="+mn-cs"/>
              </a:rPr>
              <a:t>.</a:t>
            </a:r>
          </a:p>
          <a:p>
            <a:pPr marL="228600" indent="-228600" eaLnBrk="0" hangingPunct="0">
              <a:buFont typeface="+mj-lt"/>
              <a:buAutoNum type="arabicPeriod"/>
              <a:defRPr/>
            </a:pPr>
            <a:r>
              <a:rPr lang="de-DE" sz="1000" dirty="0">
                <a:latin typeface="Arial" panose="020B0604020202020204" pitchFamily="34" charset="0"/>
                <a:cs typeface="+mn-cs"/>
              </a:rPr>
              <a:t>Sollte das RWTH Add In angezeigt werden, entfernen Sie es! Anders ist eine dauerhafte Installierung nicht möglich.</a:t>
            </a:r>
          </a:p>
          <a:p>
            <a:pPr marL="228600" indent="-228600" eaLnBrk="0" hangingPunct="0">
              <a:buFont typeface="+mj-lt"/>
              <a:buAutoNum type="arabicPeriod"/>
              <a:defRPr/>
            </a:pPr>
            <a:r>
              <a:rPr lang="de-DE" sz="1000" dirty="0">
                <a:latin typeface="Arial" panose="020B0604020202020204" pitchFamily="34" charset="0"/>
                <a:cs typeface="+mn-cs"/>
              </a:rPr>
              <a:t>Klicken Sie auf </a:t>
            </a:r>
            <a:r>
              <a:rPr lang="de-DE" sz="1000" b="1" dirty="0">
                <a:latin typeface="Arial" panose="020B0604020202020204" pitchFamily="34" charset="0"/>
                <a:cs typeface="+mn-cs"/>
              </a:rPr>
              <a:t>Neu Hinzufügen…</a:t>
            </a:r>
            <a:r>
              <a:rPr lang="de-DE" sz="1000" dirty="0">
                <a:latin typeface="Arial" panose="020B0604020202020204" pitchFamily="34" charset="0"/>
                <a:cs typeface="+mn-cs"/>
              </a:rPr>
              <a:t>, suchen Sie das Add-In auf ihrem PC raus und klicken Sie auf </a:t>
            </a:r>
            <a:r>
              <a:rPr lang="de-DE" sz="1000" b="1" dirty="0">
                <a:latin typeface="Arial" panose="020B0604020202020204" pitchFamily="34" charset="0"/>
                <a:cs typeface="+mn-cs"/>
              </a:rPr>
              <a:t>OK</a:t>
            </a:r>
          </a:p>
          <a:p>
            <a:pPr marL="228600" indent="-228600" eaLnBrk="0" hangingPunct="0">
              <a:buFont typeface="+mj-lt"/>
              <a:buAutoNum type="arabicPeriod"/>
              <a:defRPr/>
            </a:pPr>
            <a:r>
              <a:rPr lang="de-DE" sz="1000" dirty="0">
                <a:latin typeface="Arial" panose="020B0604020202020204" pitchFamily="34" charset="0"/>
                <a:cs typeface="+mn-cs"/>
              </a:rPr>
              <a:t>Mit </a:t>
            </a:r>
            <a:r>
              <a:rPr lang="de-DE" sz="1000" b="1" dirty="0">
                <a:latin typeface="Arial" panose="020B0604020202020204" pitchFamily="34" charset="0"/>
                <a:cs typeface="+mn-cs"/>
              </a:rPr>
              <a:t>Schließen </a:t>
            </a:r>
            <a:r>
              <a:rPr lang="de-DE" sz="1000" dirty="0">
                <a:latin typeface="Arial" panose="020B0604020202020204" pitchFamily="34" charset="0"/>
                <a:cs typeface="+mn-cs"/>
              </a:rPr>
              <a:t>wird das Add-In dauerhaft gespeichert. Sie können es danach jederzeit wieder entfernen</a:t>
            </a:r>
          </a:p>
        </p:txBody>
      </p:sp>
      <p:sp>
        <p:nvSpPr>
          <p:cNvPr id="2" name="Title 1"/>
          <p:cNvSpPr>
            <a:spLocks noGrp="1"/>
          </p:cNvSpPr>
          <p:nvPr>
            <p:ph type="title"/>
          </p:nvPr>
        </p:nvSpPr>
        <p:spPr>
          <a:xfrm>
            <a:off x="288000" y="201600"/>
            <a:ext cx="8568000" cy="543600"/>
          </a:xfrm>
          <a:prstGeom prst="rect">
            <a:avLst/>
          </a:prstGeom>
        </p:spPr>
        <p:txBody>
          <a:bodyPr lIns="0" tIns="0" rIns="0" bIns="0" anchor="b" anchorCtr="0"/>
          <a:lstStyle>
            <a:lvl1pPr algn="l">
              <a:defRPr sz="2000" b="1">
                <a:solidFill>
                  <a:schemeClr val="tx2"/>
                </a:solidFill>
              </a:defRPr>
            </a:lvl1pPr>
          </a:lstStyle>
          <a:p>
            <a:r>
              <a:rPr lang="de-DE"/>
              <a:t>Titelmasterformat durch Klicken bearbeiten</a:t>
            </a:r>
            <a:endParaRPr lang="en-US" dirty="0"/>
          </a:p>
        </p:txBody>
      </p:sp>
      <p:sp>
        <p:nvSpPr>
          <p:cNvPr id="3" name="Content Placeholder 2"/>
          <p:cNvSpPr>
            <a:spLocks noGrp="1"/>
          </p:cNvSpPr>
          <p:nvPr>
            <p:ph idx="1"/>
          </p:nvPr>
        </p:nvSpPr>
        <p:spPr>
          <a:xfrm>
            <a:off x="288000" y="1152000"/>
            <a:ext cx="8568000" cy="252000"/>
          </a:xfrm>
          <a:prstGeom prst="rect">
            <a:avLst/>
          </a:prstGeom>
          <a:noFill/>
        </p:spPr>
        <p:txBody>
          <a:bodyPr lIns="0" tIns="0" rIns="0" bIns="0"/>
          <a:lstStyle>
            <a:lvl1pPr marL="0" indent="0">
              <a:lnSpc>
                <a:spcPct val="100000"/>
              </a:lnSpc>
              <a:spcBef>
                <a:spcPts val="0"/>
              </a:spcBef>
              <a:buFontTx/>
              <a:buNone/>
              <a:defRPr sz="2000" b="1" i="0"/>
            </a:lvl1pPr>
            <a:lvl2pPr marL="216000" indent="180000">
              <a:buClr>
                <a:schemeClr val="tx2"/>
              </a:buClr>
              <a:defRPr sz="1800"/>
            </a:lvl2pPr>
            <a:lvl3pPr marL="432000" indent="180000">
              <a:buClr>
                <a:schemeClr val="tx2"/>
              </a:buClr>
              <a:buFont typeface="Symbol" panose="05050102010706020507" pitchFamily="18" charset="2"/>
              <a:buChar char="-"/>
              <a:defRPr sz="1600"/>
            </a:lvl3pPr>
            <a:lvl4pPr marL="648000" indent="180000">
              <a:buClr>
                <a:schemeClr val="tx2"/>
              </a:buClr>
              <a:buFont typeface="Wingdings" panose="05000000000000000000" pitchFamily="2" charset="2"/>
              <a:buChar char="§"/>
              <a:defRPr sz="1600"/>
            </a:lvl4pPr>
            <a:lvl5pPr marL="864000" indent="180000">
              <a:buClr>
                <a:schemeClr val="tx2"/>
              </a:buClr>
              <a:buFont typeface="Arial" panose="020B0604020202020204" pitchFamily="34" charset="0"/>
              <a:buChar char="-"/>
              <a:defRPr sz="1600"/>
            </a:lvl5pPr>
          </a:lstStyle>
          <a:p>
            <a:pPr lvl="0"/>
            <a:r>
              <a:rPr lang="de-DE"/>
              <a:t>Textmasterformat bearbeiten</a:t>
            </a:r>
          </a:p>
        </p:txBody>
      </p:sp>
      <p:sp>
        <p:nvSpPr>
          <p:cNvPr id="7" name="Textplatzhalter 6"/>
          <p:cNvSpPr>
            <a:spLocks noGrp="1"/>
          </p:cNvSpPr>
          <p:nvPr>
            <p:ph type="body" sz="quarter" idx="12"/>
          </p:nvPr>
        </p:nvSpPr>
        <p:spPr>
          <a:xfrm>
            <a:off x="287338" y="1684800"/>
            <a:ext cx="8569325" cy="3751263"/>
          </a:xfrm>
          <a:prstGeom prst="rect">
            <a:avLst/>
          </a:prstGeom>
        </p:spPr>
        <p:txBody>
          <a:bodyPr lIns="0" tIns="0" rIns="0" bIns="0"/>
          <a:lstStyle>
            <a:lvl1pPr marL="0" indent="0">
              <a:buFontTx/>
              <a:buNone/>
              <a:defRPr/>
            </a:lvl1pPr>
          </a:lstStyle>
          <a:p>
            <a:pPr lvl="0"/>
            <a:r>
              <a:rPr lang="de-DE"/>
              <a:t>Textmasterformat bearbeiten</a:t>
            </a:r>
          </a:p>
        </p:txBody>
      </p:sp>
      <p:sp>
        <p:nvSpPr>
          <p:cNvPr id="8" name="Footer Placeholder 4"/>
          <p:cNvSpPr>
            <a:spLocks noGrp="1"/>
          </p:cNvSpPr>
          <p:nvPr>
            <p:ph type="ftr" sz="quarter" idx="13"/>
          </p:nvPr>
        </p:nvSpPr>
        <p:spPr/>
        <p:txBody>
          <a:bodyPr/>
          <a:lstStyle>
            <a:lvl1pPr>
              <a:defRPr/>
            </a:lvl1pPr>
          </a:lstStyle>
          <a:p>
            <a:pPr>
              <a:defRPr/>
            </a:pPr>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_Text_Bild">
    <p:spTree>
      <p:nvGrpSpPr>
        <p:cNvPr id="1" name=""/>
        <p:cNvGrpSpPr/>
        <p:nvPr/>
      </p:nvGrpSpPr>
      <p:grpSpPr>
        <a:xfrm>
          <a:off x="0" y="0"/>
          <a:ext cx="0" cy="0"/>
          <a:chOff x="0" y="0"/>
          <a:chExt cx="0" cy="0"/>
        </a:xfrm>
      </p:grpSpPr>
      <p:pic>
        <p:nvPicPr>
          <p:cNvPr id="5" name="Grafik 7"/>
          <p:cNvPicPr>
            <a:picLocks noChangeAspect="1"/>
          </p:cNvPicPr>
          <p:nvPr/>
        </p:nvPicPr>
        <p:blipFill>
          <a:blip r:embed="rId2"/>
          <a:srcRect r="48386" b="11"/>
          <a:stretch>
            <a:fillRect/>
          </a:stretch>
        </p:blipFill>
        <p:spPr bwMode="auto">
          <a:xfrm>
            <a:off x="6069013" y="1685925"/>
            <a:ext cx="2787650" cy="3598863"/>
          </a:xfrm>
          <a:prstGeom prst="rect">
            <a:avLst/>
          </a:prstGeom>
          <a:noFill/>
          <a:ln w="9525">
            <a:noFill/>
            <a:miter lim="800000"/>
            <a:headEnd/>
            <a:tailEnd/>
          </a:ln>
        </p:spPr>
      </p:pic>
      <p:sp>
        <p:nvSpPr>
          <p:cNvPr id="2" name="Title 1"/>
          <p:cNvSpPr>
            <a:spLocks noGrp="1"/>
          </p:cNvSpPr>
          <p:nvPr>
            <p:ph type="title"/>
          </p:nvPr>
        </p:nvSpPr>
        <p:spPr>
          <a:xfrm>
            <a:off x="288000" y="201600"/>
            <a:ext cx="8568000" cy="543600"/>
          </a:xfrm>
          <a:prstGeom prst="rect">
            <a:avLst/>
          </a:prstGeom>
        </p:spPr>
        <p:txBody>
          <a:bodyPr lIns="0" tIns="0" rIns="0" bIns="0" anchor="b" anchorCtr="0"/>
          <a:lstStyle>
            <a:lvl1pPr algn="l">
              <a:defRPr sz="2000" b="1">
                <a:solidFill>
                  <a:schemeClr val="tx2"/>
                </a:solidFill>
              </a:defRPr>
            </a:lvl1pPr>
          </a:lstStyle>
          <a:p>
            <a:r>
              <a:rPr lang="de-DE"/>
              <a:t>Titelmasterformat durch Klicken bearbeiten</a:t>
            </a:r>
            <a:endParaRPr lang="en-US" dirty="0"/>
          </a:p>
        </p:txBody>
      </p:sp>
      <p:sp>
        <p:nvSpPr>
          <p:cNvPr id="25" name="Textplatzhalter 24"/>
          <p:cNvSpPr>
            <a:spLocks noGrp="1"/>
          </p:cNvSpPr>
          <p:nvPr>
            <p:ph type="body" sz="quarter" idx="11"/>
          </p:nvPr>
        </p:nvSpPr>
        <p:spPr>
          <a:xfrm>
            <a:off x="288000" y="1152000"/>
            <a:ext cx="8569325" cy="252000"/>
          </a:xfrm>
          <a:prstGeom prst="rect">
            <a:avLst/>
          </a:prstGeom>
        </p:spPr>
        <p:txBody>
          <a:bodyPr lIns="0" tIns="0" rIns="0" bIns="0"/>
          <a:lstStyle>
            <a:lvl1pPr marL="0" indent="0">
              <a:lnSpc>
                <a:spcPct val="100000"/>
              </a:lnSpc>
              <a:buFontTx/>
              <a:buNone/>
              <a:defRPr sz="2000" b="1"/>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de-DE"/>
              <a:t>Textmasterformat bearbeiten</a:t>
            </a:r>
          </a:p>
        </p:txBody>
      </p:sp>
      <p:sp>
        <p:nvSpPr>
          <p:cNvPr id="14" name="Textplatzhalter 11"/>
          <p:cNvSpPr>
            <a:spLocks noGrp="1"/>
          </p:cNvSpPr>
          <p:nvPr>
            <p:ph type="body" sz="quarter" idx="14"/>
          </p:nvPr>
        </p:nvSpPr>
        <p:spPr>
          <a:xfrm>
            <a:off x="287338" y="1684799"/>
            <a:ext cx="5648325" cy="3985955"/>
          </a:xfrm>
          <a:prstGeom prst="rect">
            <a:avLst/>
          </a:prstGeom>
        </p:spPr>
        <p:txBody>
          <a:bodyPr lIns="0" tIns="0" rIns="0" bIns="0"/>
          <a:lstStyle/>
          <a:p>
            <a:pPr lvl="0"/>
            <a:r>
              <a:rPr lang="de-DE"/>
              <a:t>Textmasterformat bearbeiten</a:t>
            </a:r>
          </a:p>
          <a:p>
            <a:pPr lvl="1"/>
            <a:r>
              <a:rPr lang="de-DE"/>
              <a:t>Zweite Ebene</a:t>
            </a:r>
          </a:p>
          <a:p>
            <a:pPr lvl="2"/>
            <a:r>
              <a:rPr lang="de-DE"/>
              <a:t>Dritte Ebene</a:t>
            </a:r>
          </a:p>
          <a:p>
            <a:pPr lvl="3"/>
            <a:r>
              <a:rPr lang="de-DE"/>
              <a:t>Vierte Ebene</a:t>
            </a:r>
          </a:p>
        </p:txBody>
      </p:sp>
      <p:sp>
        <p:nvSpPr>
          <p:cNvPr id="6" name="Footer Placeholder 4"/>
          <p:cNvSpPr>
            <a:spLocks noGrp="1"/>
          </p:cNvSpPr>
          <p:nvPr>
            <p:ph type="ftr" sz="quarter" idx="15"/>
          </p:nvPr>
        </p:nvSpPr>
        <p:spPr/>
        <p:txBody>
          <a:bodyPr/>
          <a:lstStyle>
            <a:lvl1pPr algn="l">
              <a:defRPr sz="900">
                <a:solidFill>
                  <a:schemeClr val="tx2"/>
                </a:solidFill>
              </a:defRPr>
            </a:lvl1pPr>
          </a:lstStyle>
          <a:p>
            <a:pPr>
              <a:defRPr/>
            </a:pPr>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_Bild">
    <p:spTree>
      <p:nvGrpSpPr>
        <p:cNvPr id="1" name=""/>
        <p:cNvGrpSpPr/>
        <p:nvPr/>
      </p:nvGrpSpPr>
      <p:grpSpPr>
        <a:xfrm>
          <a:off x="0" y="0"/>
          <a:ext cx="0" cy="0"/>
          <a:chOff x="0" y="0"/>
          <a:chExt cx="0" cy="0"/>
        </a:xfrm>
      </p:grpSpPr>
      <p:pic>
        <p:nvPicPr>
          <p:cNvPr id="4" name="Grafik 7"/>
          <p:cNvPicPr>
            <a:picLocks noChangeAspect="1"/>
          </p:cNvPicPr>
          <p:nvPr/>
        </p:nvPicPr>
        <p:blipFill>
          <a:blip r:embed="rId2"/>
          <a:srcRect t="14459" b="14459"/>
          <a:stretch>
            <a:fillRect/>
          </a:stretch>
        </p:blipFill>
        <p:spPr bwMode="auto">
          <a:xfrm>
            <a:off x="287338" y="1152525"/>
            <a:ext cx="8569325" cy="4060825"/>
          </a:xfrm>
          <a:prstGeom prst="rect">
            <a:avLst/>
          </a:prstGeom>
          <a:noFill/>
          <a:ln w="9525">
            <a:noFill/>
            <a:miter lim="800000"/>
            <a:headEnd/>
            <a:tailEnd/>
          </a:ln>
        </p:spPr>
      </p:pic>
      <p:sp>
        <p:nvSpPr>
          <p:cNvPr id="2" name="Title 1"/>
          <p:cNvSpPr>
            <a:spLocks noGrp="1"/>
          </p:cNvSpPr>
          <p:nvPr>
            <p:ph type="title"/>
          </p:nvPr>
        </p:nvSpPr>
        <p:spPr>
          <a:xfrm>
            <a:off x="288000" y="201600"/>
            <a:ext cx="8568000" cy="543600"/>
          </a:xfrm>
          <a:prstGeom prst="rect">
            <a:avLst/>
          </a:prstGeom>
        </p:spPr>
        <p:txBody>
          <a:bodyPr lIns="0" tIns="0" rIns="0" bIns="0" anchor="b" anchorCtr="0"/>
          <a:lstStyle>
            <a:lvl1pPr algn="l">
              <a:defRPr sz="2000" b="1">
                <a:solidFill>
                  <a:schemeClr val="tx2"/>
                </a:solidFill>
              </a:defRPr>
            </a:lvl1pPr>
          </a:lstStyle>
          <a:p>
            <a:r>
              <a:rPr lang="de-DE"/>
              <a:t>Titelmasterformat durch Klicken bearbeiten</a:t>
            </a:r>
            <a:endParaRPr lang="en-US" dirty="0"/>
          </a:p>
        </p:txBody>
      </p:sp>
      <p:sp>
        <p:nvSpPr>
          <p:cNvPr id="10" name="Textplatzhalter 9"/>
          <p:cNvSpPr>
            <a:spLocks noGrp="1"/>
          </p:cNvSpPr>
          <p:nvPr>
            <p:ph type="body" sz="quarter" idx="13"/>
          </p:nvPr>
        </p:nvSpPr>
        <p:spPr>
          <a:xfrm>
            <a:off x="287338" y="5359400"/>
            <a:ext cx="8559667" cy="499533"/>
          </a:xfrm>
          <a:prstGeom prst="rect">
            <a:avLst/>
          </a:prstGeom>
        </p:spPr>
        <p:txBody>
          <a:bodyPr>
            <a:normAutofit/>
          </a:bodyPr>
          <a:lstStyle>
            <a:lvl1pPr marL="0" indent="0" algn="r">
              <a:buNone/>
              <a:defRPr sz="900"/>
            </a:lvl1pPr>
          </a:lstStyle>
          <a:p>
            <a:pPr lvl="0"/>
            <a:r>
              <a:rPr lang="de-DE" dirty="0"/>
              <a:t>Textmasterformate durch Klicken bearbeiten</a:t>
            </a:r>
          </a:p>
        </p:txBody>
      </p:sp>
      <p:sp>
        <p:nvSpPr>
          <p:cNvPr id="5" name="Footer Placeholder 4"/>
          <p:cNvSpPr>
            <a:spLocks noGrp="1"/>
          </p:cNvSpPr>
          <p:nvPr>
            <p:ph type="ftr" sz="quarter" idx="14"/>
          </p:nvPr>
        </p:nvSpPr>
        <p:spPr/>
        <p:txBody>
          <a:bodyPr/>
          <a:lstStyle>
            <a:lvl1pPr algn="l">
              <a:defRPr sz="900">
                <a:solidFill>
                  <a:schemeClr val="tx2"/>
                </a:solidFill>
              </a:defRPr>
            </a:lvl1pPr>
          </a:lstStyle>
          <a:p>
            <a:pPr>
              <a:defRPr/>
            </a:pPr>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Grafik 1"/>
          <p:cNvPicPr>
            <a:picLocks noChangeAspect="1"/>
          </p:cNvPicPr>
          <p:nvPr userDrawn="1"/>
        </p:nvPicPr>
        <p:blipFill>
          <a:blip r:embed="rId14"/>
          <a:srcRect/>
          <a:stretch>
            <a:fillRect/>
          </a:stretch>
        </p:blipFill>
        <p:spPr bwMode="auto">
          <a:xfrm>
            <a:off x="5370513" y="5984875"/>
            <a:ext cx="3594100" cy="860425"/>
          </a:xfrm>
          <a:prstGeom prst="rect">
            <a:avLst/>
          </a:prstGeom>
          <a:noFill/>
          <a:ln w="9525">
            <a:noFill/>
            <a:miter lim="800000"/>
            <a:headEnd/>
            <a:tailEnd/>
          </a:ln>
        </p:spPr>
      </p:pic>
      <p:sp>
        <p:nvSpPr>
          <p:cNvPr id="9" name="Slide Number Placeholder 5"/>
          <p:cNvSpPr txBox="1">
            <a:spLocks/>
          </p:cNvSpPr>
          <p:nvPr/>
        </p:nvSpPr>
        <p:spPr>
          <a:xfrm>
            <a:off x="1123950" y="6227763"/>
            <a:ext cx="4251325" cy="630237"/>
          </a:xfrm>
          <a:prstGeom prst="rect">
            <a:avLst/>
          </a:prstGeom>
        </p:spPr>
        <p:txBody>
          <a:bodyPr lIns="0" tIns="0" rIns="0" bIns="0"/>
          <a:lstStyle>
            <a:defPPr>
              <a:defRPr lang="de-DE"/>
            </a:defPPr>
            <a:lvl1pPr marL="0" algn="l" defTabSz="914400" rtl="0" eaLnBrk="1" latinLnBrk="0" hangingPunct="1">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de-DE" dirty="0"/>
              <a:t>Titel der Präsentation  |  Name des Vortragenden  |  Organisationseinheit  |  00.00.2000  |  Die Fußzeile bietet Platz für einen Text über 3 Zeilen  |  Die Fußzeile bietet Platz für einen Text über 3 Zeilen  |  Die Fußzeile bietet Platz für 3 Zeilen</a:t>
            </a:r>
          </a:p>
          <a:p>
            <a:pPr fontAlgn="auto">
              <a:spcBef>
                <a:spcPts val="0"/>
              </a:spcBef>
              <a:spcAft>
                <a:spcPts val="0"/>
              </a:spcAft>
              <a:defRPr/>
            </a:pPr>
            <a:endParaRPr lang="de-DE" dirty="0"/>
          </a:p>
        </p:txBody>
      </p:sp>
      <p:sp>
        <p:nvSpPr>
          <p:cNvPr id="10" name="Footer Placeholder 4"/>
          <p:cNvSpPr>
            <a:spLocks noGrp="1"/>
          </p:cNvSpPr>
          <p:nvPr>
            <p:ph type="ftr" sz="quarter" idx="3"/>
          </p:nvPr>
        </p:nvSpPr>
        <p:spPr>
          <a:xfrm>
            <a:off x="287338" y="6227763"/>
            <a:ext cx="731837" cy="396875"/>
          </a:xfrm>
          <a:prstGeom prst="rect">
            <a:avLst/>
          </a:prstGeom>
        </p:spPr>
        <p:txBody>
          <a:bodyPr vert="horz" lIns="0" tIns="0" rIns="0" bIns="0" rtlCol="0" anchor="t" anchorCtr="0"/>
          <a:lstStyle>
            <a:lvl1pPr algn="l" eaLnBrk="1" fontAlgn="auto" hangingPunct="1">
              <a:spcBef>
                <a:spcPts val="0"/>
              </a:spcBef>
              <a:spcAft>
                <a:spcPts val="0"/>
              </a:spcAft>
              <a:defRPr sz="900">
                <a:solidFill>
                  <a:schemeClr val="tx2"/>
                </a:solidFill>
                <a:latin typeface="+mn-lt"/>
                <a:cs typeface="+mn-cs"/>
              </a:defRPr>
            </a:lvl1pPr>
          </a:lstStyle>
          <a:p>
            <a:pPr>
              <a:defRPr/>
            </a:pPr>
            <a:endParaRPr lang="de-DE"/>
          </a:p>
        </p:txBody>
      </p:sp>
      <p:cxnSp>
        <p:nvCxnSpPr>
          <p:cNvPr id="11" name="Gerader Verbinder 10"/>
          <p:cNvCxnSpPr/>
          <p:nvPr/>
        </p:nvCxnSpPr>
        <p:spPr>
          <a:xfrm>
            <a:off x="287338" y="814388"/>
            <a:ext cx="85693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p:nvCxnSpPr>
        <p:spPr>
          <a:xfrm>
            <a:off x="287338" y="6040438"/>
            <a:ext cx="85693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2244725" y="5411788"/>
            <a:ext cx="2032000" cy="1477962"/>
          </a:xfrm>
          <a:prstGeom prst="rect">
            <a:avLst/>
          </a:prstGeom>
          <a:noFill/>
        </p:spPr>
        <p:txBody>
          <a:bodyPr>
            <a:spAutoFit/>
          </a:bodyPr>
          <a:lstStyle/>
          <a:p>
            <a:pPr fontAlgn="auto">
              <a:spcBef>
                <a:spcPts val="0"/>
              </a:spcBef>
              <a:spcAft>
                <a:spcPts val="0"/>
              </a:spcAft>
              <a:defRPr/>
            </a:pPr>
            <a:r>
              <a:rPr lang="de-DE" sz="1000" b="1" dirty="0">
                <a:latin typeface="+mn-lt"/>
                <a:cs typeface="+mn-cs"/>
              </a:rPr>
              <a:t>Fußzeile anpassen:</a:t>
            </a:r>
            <a:endParaRPr lang="de-DE" sz="1000" dirty="0">
              <a:latin typeface="+mn-lt"/>
              <a:cs typeface="+mn-cs"/>
            </a:endParaRPr>
          </a:p>
          <a:p>
            <a:pPr fontAlgn="auto">
              <a:spcBef>
                <a:spcPts val="0"/>
              </a:spcBef>
              <a:spcAft>
                <a:spcPts val="0"/>
              </a:spcAft>
              <a:defRPr/>
            </a:pPr>
            <a:r>
              <a:rPr lang="de-DE" sz="1000" dirty="0">
                <a:latin typeface="+mn-lt"/>
                <a:cs typeface="+mn-cs"/>
              </a:rPr>
              <a:t>Zum Anpassen der Fußzeile unter Karteireiter Ansicht &gt; auf Folienmaster klicken. Links in der Übersicht auf die oberste Folie scrollen und dort in die Fußzeile klicken. So wird der Text automatisch auf allen Seiten angepasst.</a:t>
            </a:r>
            <a:endParaRPr lang="de-DE" sz="1000" b="1" dirty="0">
              <a:latin typeface="+mn-lt"/>
              <a:cs typeface="+mn-cs"/>
            </a:endParaRPr>
          </a:p>
        </p:txBody>
      </p:sp>
      <p:sp>
        <p:nvSpPr>
          <p:cNvPr id="13" name="Textfeld 12"/>
          <p:cNvSpPr txBox="1"/>
          <p:nvPr/>
        </p:nvSpPr>
        <p:spPr>
          <a:xfrm>
            <a:off x="-2246313" y="506413"/>
            <a:ext cx="2066925" cy="4708525"/>
          </a:xfrm>
          <a:prstGeom prst="rect">
            <a:avLst/>
          </a:prstGeom>
          <a:noFill/>
        </p:spPr>
        <p:txBody>
          <a:bodyPr>
            <a:spAutoFit/>
          </a:bodyPr>
          <a:lstStyle/>
          <a:p>
            <a:pPr eaLnBrk="0" fontAlgn="auto" hangingPunct="0">
              <a:spcBef>
                <a:spcPts val="0"/>
              </a:spcBef>
              <a:spcAft>
                <a:spcPts val="0"/>
              </a:spcAft>
              <a:defRPr/>
            </a:pPr>
            <a:r>
              <a:rPr lang="de-DE" sz="1000" b="1" dirty="0">
                <a:latin typeface="+mn-lt"/>
                <a:cs typeface="+mn-cs"/>
              </a:rPr>
              <a:t>Seitenzahlen:</a:t>
            </a:r>
          </a:p>
          <a:p>
            <a:pPr eaLnBrk="0" hangingPunct="0">
              <a:defRPr/>
            </a:pPr>
            <a:r>
              <a:rPr lang="de-DE" sz="1000" dirty="0">
                <a:latin typeface="Arial" panose="020B0604020202020204" pitchFamily="34" charset="0"/>
                <a:cs typeface="+mn-cs"/>
              </a:rPr>
              <a:t>Die Seitenanzeige „1 von X“ ist nicht standardmäßig in </a:t>
            </a:r>
            <a:r>
              <a:rPr lang="de-DE" sz="1000" dirty="0" err="1">
                <a:latin typeface="Arial" panose="020B0604020202020204" pitchFamily="34" charset="0"/>
                <a:cs typeface="+mn-cs"/>
              </a:rPr>
              <a:t>Powerpoint</a:t>
            </a:r>
            <a:r>
              <a:rPr lang="de-DE" sz="1000" dirty="0">
                <a:latin typeface="Arial" panose="020B0604020202020204" pitchFamily="34" charset="0"/>
                <a:cs typeface="+mn-cs"/>
              </a:rPr>
              <a:t> verfügbar; daher benötigen Sie dazu ein Add-In. Das Add-In kann im Vorlagencenter heruntergeladen werden.</a:t>
            </a:r>
          </a:p>
          <a:p>
            <a:pPr eaLnBrk="0" hangingPunct="0">
              <a:defRPr/>
            </a:pPr>
            <a:endParaRPr lang="de-DE" sz="1000" dirty="0">
              <a:latin typeface="Arial" panose="020B0604020202020204" pitchFamily="34" charset="0"/>
              <a:cs typeface="+mn-cs"/>
            </a:endParaRPr>
          </a:p>
          <a:p>
            <a:pPr eaLnBrk="0" hangingPunct="0">
              <a:defRPr/>
            </a:pPr>
            <a:r>
              <a:rPr lang="de-DE" sz="1000" b="1" dirty="0">
                <a:latin typeface="Arial" panose="020B0604020202020204" pitchFamily="34" charset="0"/>
                <a:cs typeface="+mn-cs"/>
              </a:rPr>
              <a:t>Aktivieren</a:t>
            </a:r>
          </a:p>
          <a:p>
            <a:pPr eaLnBrk="0" hangingPunct="0">
              <a:defRPr/>
            </a:pPr>
            <a:r>
              <a:rPr lang="de-DE" sz="1000" dirty="0">
                <a:latin typeface="Arial" panose="020B0604020202020204" pitchFamily="34" charset="0"/>
                <a:cs typeface="+mn-cs"/>
              </a:rPr>
              <a:t>Nach dem Öffnen der Vorlage, klicken Sie mit einem Doppelklick auf die Datei „RWTH-Addin-Seitenzahlen“, um das Add-In zu aktivieren. Nach dem Schließen von </a:t>
            </a:r>
            <a:r>
              <a:rPr lang="de-DE" sz="1000" dirty="0" err="1">
                <a:latin typeface="Arial" panose="020B0604020202020204" pitchFamily="34" charset="0"/>
                <a:cs typeface="+mn-cs"/>
              </a:rPr>
              <a:t>Powerpoint</a:t>
            </a:r>
            <a:r>
              <a:rPr lang="de-DE" sz="1000" dirty="0">
                <a:latin typeface="Arial" panose="020B0604020202020204" pitchFamily="34" charset="0"/>
                <a:cs typeface="+mn-cs"/>
              </a:rPr>
              <a:t> deaktiviert es sich automatisch wieder.</a:t>
            </a:r>
          </a:p>
          <a:p>
            <a:pPr eaLnBrk="0" hangingPunct="0">
              <a:defRPr/>
            </a:pPr>
            <a:endParaRPr lang="de-DE" sz="1000" dirty="0">
              <a:latin typeface="Arial" panose="020B0604020202020204" pitchFamily="34" charset="0"/>
              <a:cs typeface="+mn-cs"/>
            </a:endParaRPr>
          </a:p>
          <a:p>
            <a:pPr eaLnBrk="0" hangingPunct="0">
              <a:defRPr/>
            </a:pPr>
            <a:r>
              <a:rPr lang="de-DE" sz="1000" b="1" dirty="0">
                <a:latin typeface="Arial" panose="020B0604020202020204" pitchFamily="34" charset="0"/>
                <a:cs typeface="+mn-cs"/>
              </a:rPr>
              <a:t>Erstellen</a:t>
            </a:r>
          </a:p>
          <a:p>
            <a:pPr eaLnBrk="0" hangingPunct="0">
              <a:defRPr/>
            </a:pPr>
            <a:r>
              <a:rPr lang="de-DE" sz="1000" dirty="0">
                <a:latin typeface="Arial" panose="020B0604020202020204" pitchFamily="34" charset="0"/>
                <a:cs typeface="+mn-cs"/>
              </a:rPr>
              <a:t>Gehen Sie in der Symbolleiste auf den Tab „RWTH </a:t>
            </a:r>
            <a:r>
              <a:rPr lang="de-DE" sz="1000" dirty="0" err="1">
                <a:latin typeface="Arial" panose="020B0604020202020204" pitchFamily="34" charset="0"/>
                <a:cs typeface="+mn-cs"/>
              </a:rPr>
              <a:t>AddIn</a:t>
            </a:r>
            <a:r>
              <a:rPr lang="de-DE" sz="1000" dirty="0">
                <a:latin typeface="Arial" panose="020B0604020202020204" pitchFamily="34" charset="0"/>
                <a:cs typeface="+mn-cs"/>
              </a:rPr>
              <a:t>“ und klicken Sie den Button. Nun stellen sich die Seitenzahlen automatisch ein. Falls Sie nachträglich noch Folien hinzufügen oder löschen, klicken Sie einfach erneut auf den Button, um die Seitenzahlen zu aktualisieren. </a:t>
            </a:r>
          </a:p>
          <a:p>
            <a:pPr eaLnBrk="0" hangingPunct="0">
              <a:defRPr/>
            </a:pPr>
            <a:endParaRPr lang="de-DE" sz="1000" dirty="0">
              <a:latin typeface="+mn-lt"/>
              <a:cs typeface="+mn-cs"/>
            </a:endParaRPr>
          </a:p>
        </p:txBody>
      </p:sp>
      <p:sp>
        <p:nvSpPr>
          <p:cNvPr id="14" name="Textfeld 13"/>
          <p:cNvSpPr txBox="1"/>
          <p:nvPr/>
        </p:nvSpPr>
        <p:spPr>
          <a:xfrm>
            <a:off x="9231313" y="506413"/>
            <a:ext cx="2066925" cy="5170487"/>
          </a:xfrm>
          <a:prstGeom prst="rect">
            <a:avLst/>
          </a:prstGeom>
          <a:noFill/>
        </p:spPr>
        <p:txBody>
          <a:bodyPr>
            <a:spAutoFit/>
          </a:bodyPr>
          <a:lstStyle/>
          <a:p>
            <a:pPr eaLnBrk="0" hangingPunct="0">
              <a:defRPr/>
            </a:pPr>
            <a:r>
              <a:rPr lang="de-DE" sz="1000" b="1" dirty="0">
                <a:latin typeface="Arial" panose="020B0604020202020204" pitchFamily="34" charset="0"/>
                <a:cs typeface="+mn-cs"/>
              </a:rPr>
              <a:t>Add-In installieren </a:t>
            </a:r>
          </a:p>
          <a:p>
            <a:pPr eaLnBrk="0" hangingPunct="0">
              <a:defRPr/>
            </a:pPr>
            <a:r>
              <a:rPr lang="de-DE" sz="1000" dirty="0">
                <a:latin typeface="Arial" panose="020B0604020202020204" pitchFamily="34" charset="0"/>
                <a:cs typeface="+mn-cs"/>
              </a:rPr>
              <a:t>Wenn Sie das Add-In dauerhaft installieren möchten, damit Sie es nicht immer anklicken müssen, gehen Sie wie folgt vor:</a:t>
            </a:r>
          </a:p>
          <a:p>
            <a:pPr eaLnBrk="0" hangingPunct="0">
              <a:defRPr/>
            </a:pPr>
            <a:r>
              <a:rPr lang="de-DE" sz="1000" dirty="0">
                <a:latin typeface="Arial" panose="020B0604020202020204" pitchFamily="34" charset="0"/>
                <a:cs typeface="+mn-cs"/>
              </a:rPr>
              <a:t> </a:t>
            </a:r>
          </a:p>
          <a:p>
            <a:pPr marL="228600" indent="-228600" eaLnBrk="0" hangingPunct="0">
              <a:buFont typeface="+mj-lt"/>
              <a:buAutoNum type="arabicPeriod"/>
              <a:defRPr/>
            </a:pPr>
            <a:r>
              <a:rPr lang="de-DE" sz="1000" b="1" dirty="0">
                <a:latin typeface="Arial" panose="020B0604020202020204" pitchFamily="34" charset="0"/>
                <a:cs typeface="+mn-cs"/>
              </a:rPr>
              <a:t>Schaltfläche Office</a:t>
            </a:r>
            <a:r>
              <a:rPr lang="de-DE" sz="1000" dirty="0">
                <a:latin typeface="Arial" panose="020B0604020202020204" pitchFamily="34" charset="0"/>
                <a:cs typeface="+mn-cs"/>
              </a:rPr>
              <a:t> (für Office 2007-2010, runder Button oben links) bzw. auf </a:t>
            </a:r>
            <a:r>
              <a:rPr lang="de-DE" sz="1000" b="1" dirty="0">
                <a:latin typeface="Arial" panose="020B0604020202020204" pitchFamily="34" charset="0"/>
                <a:cs typeface="+mn-cs"/>
              </a:rPr>
              <a:t>Datei</a:t>
            </a:r>
            <a:r>
              <a:rPr lang="de-DE" sz="1000" dirty="0">
                <a:latin typeface="Arial" panose="020B0604020202020204" pitchFamily="34" charset="0"/>
                <a:cs typeface="+mn-cs"/>
              </a:rPr>
              <a:t> (Office 2013) </a:t>
            </a:r>
          </a:p>
          <a:p>
            <a:pPr marL="228600" indent="-228600" eaLnBrk="0" hangingPunct="0">
              <a:buFont typeface="+mj-lt"/>
              <a:buAutoNum type="arabicPeriod"/>
              <a:defRPr/>
            </a:pPr>
            <a:r>
              <a:rPr lang="de-DE" sz="1000" dirty="0">
                <a:latin typeface="Arial" panose="020B0604020202020204" pitchFamily="34" charset="0"/>
                <a:cs typeface="+mn-cs"/>
              </a:rPr>
              <a:t>„</a:t>
            </a:r>
            <a:r>
              <a:rPr lang="de-DE" sz="1000" b="1" dirty="0">
                <a:latin typeface="Arial" panose="020B0604020202020204" pitchFamily="34" charset="0"/>
                <a:cs typeface="+mn-cs"/>
              </a:rPr>
              <a:t>PowerPoint-Optionen</a:t>
            </a:r>
            <a:r>
              <a:rPr lang="de-DE" sz="1000" dirty="0">
                <a:latin typeface="Arial" panose="020B0604020202020204" pitchFamily="34" charset="0"/>
                <a:cs typeface="+mn-cs"/>
              </a:rPr>
              <a:t>“ (für Office 2007-2010, unten rechts) bzw. </a:t>
            </a:r>
            <a:r>
              <a:rPr lang="de-DE" sz="1000" b="1" dirty="0">
                <a:latin typeface="Arial" panose="020B0604020202020204" pitchFamily="34" charset="0"/>
                <a:cs typeface="+mn-cs"/>
              </a:rPr>
              <a:t>Optionen</a:t>
            </a:r>
            <a:r>
              <a:rPr lang="de-DE" sz="1000" dirty="0">
                <a:latin typeface="Arial" panose="020B0604020202020204" pitchFamily="34" charset="0"/>
                <a:cs typeface="+mn-cs"/>
              </a:rPr>
              <a:t> (Office 2013) </a:t>
            </a:r>
          </a:p>
          <a:p>
            <a:pPr marL="228600" indent="-228600" eaLnBrk="0" hangingPunct="0">
              <a:buFont typeface="+mj-lt"/>
              <a:buAutoNum type="arabicPeriod"/>
              <a:defRPr/>
            </a:pPr>
            <a:r>
              <a:rPr lang="de-DE" sz="1000" b="1" dirty="0">
                <a:latin typeface="Arial" panose="020B0604020202020204" pitchFamily="34" charset="0"/>
                <a:cs typeface="+mn-cs"/>
              </a:rPr>
              <a:t>Add-Ins</a:t>
            </a:r>
            <a:endParaRPr lang="de-DE" sz="1000" dirty="0">
              <a:latin typeface="Arial" panose="020B0604020202020204" pitchFamily="34" charset="0"/>
              <a:cs typeface="+mn-cs"/>
            </a:endParaRPr>
          </a:p>
          <a:p>
            <a:pPr marL="228600" indent="-228600" eaLnBrk="0" hangingPunct="0">
              <a:buFont typeface="+mj-lt"/>
              <a:buAutoNum type="arabicPeriod"/>
              <a:defRPr/>
            </a:pPr>
            <a:r>
              <a:rPr lang="de-DE" sz="1000" dirty="0">
                <a:latin typeface="Arial" panose="020B0604020202020204" pitchFamily="34" charset="0"/>
                <a:cs typeface="+mn-cs"/>
              </a:rPr>
              <a:t>wählen Sie ganz unten bei </a:t>
            </a:r>
            <a:r>
              <a:rPr lang="de-DE" sz="1000" b="1" dirty="0">
                <a:latin typeface="Arial" panose="020B0604020202020204" pitchFamily="34" charset="0"/>
                <a:cs typeface="+mn-cs"/>
              </a:rPr>
              <a:t>Verwalten:</a:t>
            </a:r>
            <a:r>
              <a:rPr lang="de-DE" sz="1000" dirty="0">
                <a:latin typeface="Arial" panose="020B0604020202020204" pitchFamily="34" charset="0"/>
                <a:cs typeface="+mn-cs"/>
              </a:rPr>
              <a:t> den Punkt </a:t>
            </a:r>
            <a:r>
              <a:rPr lang="de-DE" sz="1000" b="1" dirty="0">
                <a:latin typeface="Arial" panose="020B0604020202020204" pitchFamily="34" charset="0"/>
                <a:cs typeface="+mn-cs"/>
              </a:rPr>
              <a:t>PowerPoint-Add Ins</a:t>
            </a:r>
            <a:r>
              <a:rPr lang="de-DE" sz="1000" dirty="0">
                <a:latin typeface="Arial" panose="020B0604020202020204" pitchFamily="34" charset="0"/>
                <a:cs typeface="+mn-cs"/>
              </a:rPr>
              <a:t> und klicken Sie </a:t>
            </a:r>
            <a:r>
              <a:rPr lang="de-DE" sz="1000" b="1" dirty="0">
                <a:latin typeface="Arial" panose="020B0604020202020204" pitchFamily="34" charset="0"/>
                <a:cs typeface="+mn-cs"/>
              </a:rPr>
              <a:t>Gehe zu…</a:t>
            </a:r>
            <a:r>
              <a:rPr lang="de-DE" sz="1000" dirty="0">
                <a:latin typeface="Arial" panose="020B0604020202020204" pitchFamily="34" charset="0"/>
                <a:cs typeface="+mn-cs"/>
              </a:rPr>
              <a:t>.</a:t>
            </a:r>
          </a:p>
          <a:p>
            <a:pPr marL="228600" indent="-228600" eaLnBrk="0" hangingPunct="0">
              <a:buFont typeface="+mj-lt"/>
              <a:buAutoNum type="arabicPeriod"/>
              <a:defRPr/>
            </a:pPr>
            <a:r>
              <a:rPr lang="de-DE" sz="1000" dirty="0">
                <a:latin typeface="Arial" panose="020B0604020202020204" pitchFamily="34" charset="0"/>
                <a:cs typeface="+mn-cs"/>
              </a:rPr>
              <a:t>Sollte das RWTH Add In angezeigt werden, entfernen Sie es! Anders ist eine dauerhafte Installierung nicht möglich.</a:t>
            </a:r>
          </a:p>
          <a:p>
            <a:pPr marL="228600" indent="-228600" eaLnBrk="0" hangingPunct="0">
              <a:buFont typeface="+mj-lt"/>
              <a:buAutoNum type="arabicPeriod"/>
              <a:defRPr/>
            </a:pPr>
            <a:r>
              <a:rPr lang="de-DE" sz="1000" dirty="0">
                <a:latin typeface="Arial" panose="020B0604020202020204" pitchFamily="34" charset="0"/>
                <a:cs typeface="+mn-cs"/>
              </a:rPr>
              <a:t>Klicken Sie auf </a:t>
            </a:r>
            <a:r>
              <a:rPr lang="de-DE" sz="1000" b="1" dirty="0">
                <a:latin typeface="Arial" panose="020B0604020202020204" pitchFamily="34" charset="0"/>
                <a:cs typeface="+mn-cs"/>
              </a:rPr>
              <a:t>Neu Hinzufügen…</a:t>
            </a:r>
            <a:r>
              <a:rPr lang="de-DE" sz="1000" dirty="0">
                <a:latin typeface="Arial" panose="020B0604020202020204" pitchFamily="34" charset="0"/>
                <a:cs typeface="+mn-cs"/>
              </a:rPr>
              <a:t>, suchen Sie das Add-In auf ihrem PC raus und klicken Sie auf </a:t>
            </a:r>
            <a:r>
              <a:rPr lang="de-DE" sz="1000" b="1" dirty="0">
                <a:latin typeface="Arial" panose="020B0604020202020204" pitchFamily="34" charset="0"/>
                <a:cs typeface="+mn-cs"/>
              </a:rPr>
              <a:t>OK</a:t>
            </a:r>
          </a:p>
          <a:p>
            <a:pPr marL="228600" indent="-228600" eaLnBrk="0" hangingPunct="0">
              <a:buFont typeface="+mj-lt"/>
              <a:buAutoNum type="arabicPeriod"/>
              <a:defRPr/>
            </a:pPr>
            <a:r>
              <a:rPr lang="de-DE" sz="1000" dirty="0">
                <a:latin typeface="Arial" panose="020B0604020202020204" pitchFamily="34" charset="0"/>
                <a:cs typeface="+mn-cs"/>
              </a:rPr>
              <a:t>Mit </a:t>
            </a:r>
            <a:r>
              <a:rPr lang="de-DE" sz="1000" b="1" dirty="0">
                <a:latin typeface="Arial" panose="020B0604020202020204" pitchFamily="34" charset="0"/>
                <a:cs typeface="+mn-cs"/>
              </a:rPr>
              <a:t>Schließen </a:t>
            </a:r>
            <a:r>
              <a:rPr lang="de-DE" sz="1000" dirty="0">
                <a:latin typeface="Arial" panose="020B0604020202020204" pitchFamily="34" charset="0"/>
                <a:cs typeface="+mn-cs"/>
              </a:rPr>
              <a:t>wird das Add-In dauerhaft gespeichert. Sie können es danach jederzeit wieder entfernen</a:t>
            </a:r>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49" r:id="rId10"/>
    <p:sldLayoutId id="2147483759" r:id="rId11"/>
    <p:sldLayoutId id="2147483761" r:id="rId12"/>
  </p:sldLayoutIdLst>
  <p:hf sldNum="0" hdr="0" dt="0"/>
  <p:txStyles>
    <p:titleStyle>
      <a:lvl1pPr algn="l" rtl="0" eaLnBrk="0" fontAlgn="base" hangingPunct="0">
        <a:lnSpc>
          <a:spcPct val="90000"/>
        </a:lnSpc>
        <a:spcBef>
          <a:spcPct val="0"/>
        </a:spcBef>
        <a:spcAft>
          <a:spcPct val="0"/>
        </a:spcAft>
        <a:defRPr sz="440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9pPr>
    </p:titleStyle>
    <p:bodyStyle>
      <a:lvl1pPr marL="215900" indent="-215900" algn="l" defTabSz="215900" rtl="0" eaLnBrk="0" fontAlgn="base" hangingPunct="0">
        <a:spcBef>
          <a:spcPct val="0"/>
        </a:spcBef>
        <a:spcAft>
          <a:spcPct val="0"/>
        </a:spcAft>
        <a:buClr>
          <a:schemeClr val="tx2"/>
        </a:buClr>
        <a:buFont typeface="Arial" charset="0"/>
        <a:buChar char="•"/>
        <a:tabLst>
          <a:tab pos="215900" algn="l"/>
        </a:tabLst>
        <a:defRPr kern="1200">
          <a:solidFill>
            <a:schemeClr val="tx1"/>
          </a:solidFill>
          <a:latin typeface="Arial" panose="020B0604020202020204" pitchFamily="34" charset="0"/>
          <a:ea typeface="+mn-ea"/>
          <a:cs typeface="Arial" panose="020B0604020202020204" pitchFamily="34" charset="0"/>
        </a:defRPr>
      </a:lvl1pPr>
      <a:lvl2pPr marL="431800" indent="-215900" algn="l" rtl="0" eaLnBrk="0" fontAlgn="base" hangingPunct="0">
        <a:spcBef>
          <a:spcPct val="0"/>
        </a:spcBef>
        <a:spcAft>
          <a:spcPct val="0"/>
        </a:spcAft>
        <a:buClr>
          <a:schemeClr val="tx2"/>
        </a:buClr>
        <a:buFont typeface="Symbol" pitchFamily="18" charset="2"/>
        <a:buChar char="-"/>
        <a:tabLst>
          <a:tab pos="431800" algn="l"/>
        </a:tabLst>
        <a:defRPr sz="1600" kern="1200">
          <a:solidFill>
            <a:schemeClr val="tx1"/>
          </a:solidFill>
          <a:latin typeface="Arial" panose="020B0604020202020204" pitchFamily="34" charset="0"/>
          <a:ea typeface="+mn-ea"/>
          <a:cs typeface="Arial" panose="020B0604020202020204" pitchFamily="34" charset="0"/>
        </a:defRPr>
      </a:lvl2pPr>
      <a:lvl3pPr marL="647700" indent="-215900" algn="l" defTabSz="215900" rtl="0" eaLnBrk="0" fontAlgn="base" hangingPunct="0">
        <a:spcBef>
          <a:spcPct val="0"/>
        </a:spcBef>
        <a:spcAft>
          <a:spcPct val="0"/>
        </a:spcAft>
        <a:buClr>
          <a:schemeClr val="tx2"/>
        </a:buClr>
        <a:buSzPct val="80000"/>
        <a:buFont typeface="Wingdings" pitchFamily="2" charset="2"/>
        <a:buChar char="§"/>
        <a:tabLst>
          <a:tab pos="647700" algn="l"/>
        </a:tabLst>
        <a:defRPr sz="1600" kern="1200">
          <a:solidFill>
            <a:schemeClr val="tx1"/>
          </a:solidFill>
          <a:latin typeface="Arial" panose="020B0604020202020204" pitchFamily="34" charset="0"/>
          <a:ea typeface="+mn-ea"/>
          <a:cs typeface="Arial" panose="020B0604020202020204" pitchFamily="34" charset="0"/>
        </a:defRPr>
      </a:lvl3pPr>
      <a:lvl4pPr marL="863600" indent="-215900" algn="l" defTabSz="215900" rtl="0" eaLnBrk="0" fontAlgn="base" hangingPunct="0">
        <a:spcBef>
          <a:spcPct val="0"/>
        </a:spcBef>
        <a:spcAft>
          <a:spcPct val="0"/>
        </a:spcAft>
        <a:buClr>
          <a:schemeClr val="tx2"/>
        </a:buClr>
        <a:buSzPct val="100000"/>
        <a:buFont typeface="Arial" charset="0"/>
        <a:buChar char="-"/>
        <a:tabLst>
          <a:tab pos="863600" algn="l"/>
        </a:tabLst>
        <a:defRPr sz="1600" kern="1200">
          <a:solidFill>
            <a:schemeClr val="tx1"/>
          </a:solidFill>
          <a:latin typeface="Arial" panose="020B0604020202020204" pitchFamily="34" charset="0"/>
          <a:ea typeface="+mn-ea"/>
          <a:cs typeface="Arial" panose="020B0604020202020204" pitchFamily="34" charset="0"/>
        </a:defRPr>
      </a:lvl4pPr>
      <a:lvl5pPr marL="863600" indent="-215900" algn="l" rtl="0" eaLnBrk="0" fontAlgn="base" hangingPunct="0">
        <a:lnSpc>
          <a:spcPct val="90000"/>
        </a:lnSpc>
        <a:spcBef>
          <a:spcPct val="0"/>
        </a:spcBef>
        <a:spcAft>
          <a:spcPct val="0"/>
        </a:spcAft>
        <a:buClr>
          <a:schemeClr val="tx2"/>
        </a:buClr>
        <a:buFont typeface="Arial" charset="0"/>
        <a:buChar char="-"/>
        <a:tabLst>
          <a:tab pos="895350" algn="l"/>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3.jpe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47.png"/><Relationship Id="rId4" Type="http://schemas.microsoft.com/office/2007/relationships/hdphoto" Target="../media/hdphoto2.wdp"/><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g"/><Relationship Id="rId1" Type="http://schemas.openxmlformats.org/officeDocument/2006/relationships/slideLayout" Target="../slideLayouts/slideLayout8.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jpeg"/><Relationship Id="rId7" Type="http://schemas.openxmlformats.org/officeDocument/2006/relationships/image" Target="../media/image61.jpeg"/><Relationship Id="rId12"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hyperlink" Target="http://www.romev.de/wp-content/uploads/2014/02/EuropaeischerSozialfonds.jpg" TargetMode="External"/><Relationship Id="rId11" Type="http://schemas.openxmlformats.org/officeDocument/2006/relationships/image" Target="../media/image65.png"/><Relationship Id="rId5" Type="http://schemas.openxmlformats.org/officeDocument/2006/relationships/image" Target="../media/image60.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s>
</file>

<file path=ppt/slides/_rels/slide2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17.xml"/><Relationship Id="rId7" Type="http://schemas.openxmlformats.org/officeDocument/2006/relationships/image" Target="../media/image72.jpeg"/><Relationship Id="rId12" Type="http://schemas.openxmlformats.org/officeDocument/2006/relationships/image" Target="../media/image75.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71.jpeg"/><Relationship Id="rId11" Type="http://schemas.openxmlformats.org/officeDocument/2006/relationships/image" Target="../media/image74.png"/><Relationship Id="rId5" Type="http://schemas.openxmlformats.org/officeDocument/2006/relationships/image" Target="../media/image70.jpeg"/><Relationship Id="rId10" Type="http://schemas.openxmlformats.org/officeDocument/2006/relationships/image" Target="../media/image68.wmf"/><Relationship Id="rId4" Type="http://schemas.openxmlformats.org/officeDocument/2006/relationships/image" Target="../media/image69.jpeg"/><Relationship Id="rId9"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jp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jpg"/></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27.png"/><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8"/>
          <p:cNvSpPr>
            <a:spLocks noGrp="1"/>
          </p:cNvSpPr>
          <p:nvPr>
            <p:ph type="ftr" sz="quarter" idx="10"/>
          </p:nvPr>
        </p:nvSpPr>
        <p:spPr/>
        <p:txBody>
          <a:bodyPr/>
          <a:lstStyle/>
          <a:p>
            <a:pPr>
              <a:defRPr/>
            </a:pPr>
            <a:r>
              <a:rPr lang="de-DE"/>
              <a:t>2 von 14</a:t>
            </a:r>
          </a:p>
        </p:txBody>
      </p:sp>
      <p:sp>
        <p:nvSpPr>
          <p:cNvPr id="17410" name="Titel 1"/>
          <p:cNvSpPr>
            <a:spLocks noGrp="1"/>
          </p:cNvSpPr>
          <p:nvPr>
            <p:ph type="ctrTitle"/>
          </p:nvPr>
        </p:nvSpPr>
        <p:spPr bwMode="auto">
          <a:xfrm>
            <a:off x="287338" y="2487613"/>
            <a:ext cx="8569325" cy="539750"/>
          </a:xfrm>
          <a:noFill/>
          <a:ln>
            <a:miter lim="800000"/>
            <a:headEnd/>
            <a:tailEnd/>
          </a:ln>
        </p:spPr>
        <p:txBody>
          <a:bodyPr vert="horz" wrap="square" numCol="1" compatLnSpc="1">
            <a:prstTxWarp prst="textNoShape">
              <a:avLst/>
            </a:prstTxWarp>
          </a:bodyPr>
          <a:lstStyle/>
          <a:p>
            <a:pPr eaLnBrk="1" hangingPunct="1"/>
            <a:r>
              <a:rPr lang="en-US" dirty="0">
                <a:latin typeface="Arial" charset="0"/>
                <a:cs typeface="Arial" charset="0"/>
              </a:rPr>
              <a:t>Neutrophil directly modulate fibroblasts function, promoting healing and scar formation after myocardial infarction</a:t>
            </a:r>
          </a:p>
        </p:txBody>
      </p:sp>
      <p:pic>
        <p:nvPicPr>
          <p:cNvPr id="17414" name="Picture 273" descr="logo_small_trans"/>
          <p:cNvPicPr>
            <a:picLocks noChangeAspect="1" noChangeArrowheads="1"/>
          </p:cNvPicPr>
          <p:nvPr/>
        </p:nvPicPr>
        <p:blipFill>
          <a:blip r:embed="rId2"/>
          <a:srcRect/>
          <a:stretch>
            <a:fillRect/>
          </a:stretch>
        </p:blipFill>
        <p:spPr bwMode="auto">
          <a:xfrm>
            <a:off x="4348163" y="5957888"/>
            <a:ext cx="792162" cy="762000"/>
          </a:xfrm>
          <a:prstGeom prst="rect">
            <a:avLst/>
          </a:prstGeom>
          <a:noFill/>
          <a:ln w="9525">
            <a:noFill/>
            <a:miter lim="800000"/>
            <a:headEnd/>
            <a:tailEnd/>
          </a:ln>
        </p:spPr>
      </p:pic>
      <p:sp>
        <p:nvSpPr>
          <p:cNvPr id="7" name="Untertitel 2"/>
          <p:cNvSpPr txBox="1">
            <a:spLocks/>
          </p:cNvSpPr>
          <p:nvPr/>
        </p:nvSpPr>
        <p:spPr bwMode="auto">
          <a:xfrm>
            <a:off x="287337" y="4098151"/>
            <a:ext cx="8569325" cy="31194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215900" rtl="0" eaLnBrk="0" fontAlgn="base" hangingPunct="0">
              <a:lnSpc>
                <a:spcPct val="100000"/>
              </a:lnSpc>
              <a:spcBef>
                <a:spcPct val="0"/>
              </a:spcBef>
              <a:spcAft>
                <a:spcPct val="0"/>
              </a:spcAft>
              <a:buClr>
                <a:schemeClr val="tx2"/>
              </a:buClr>
              <a:buFont typeface="Arial" charset="0"/>
              <a:buNone/>
              <a:tabLst>
                <a:tab pos="215900" algn="l"/>
              </a:tabLst>
              <a:defRPr sz="2000" kern="1200">
                <a:solidFill>
                  <a:schemeClr val="tx1"/>
                </a:solidFill>
                <a:latin typeface="Arial" panose="020B0604020202020204" pitchFamily="34" charset="0"/>
                <a:ea typeface="+mn-ea"/>
                <a:cs typeface="Arial" panose="020B0604020202020204" pitchFamily="34" charset="0"/>
              </a:defRPr>
            </a:lvl1pPr>
            <a:lvl2pPr marL="457200" indent="0" algn="ctr" rtl="0" eaLnBrk="0" fontAlgn="base" hangingPunct="0">
              <a:spcBef>
                <a:spcPct val="0"/>
              </a:spcBef>
              <a:spcAft>
                <a:spcPct val="0"/>
              </a:spcAft>
              <a:buClr>
                <a:schemeClr val="tx2"/>
              </a:buClr>
              <a:buFont typeface="Symbol" pitchFamily="18" charset="2"/>
              <a:buNone/>
              <a:tabLst>
                <a:tab pos="431800" algn="l"/>
              </a:tabLst>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215900" rtl="0" eaLnBrk="0" fontAlgn="base" hangingPunct="0">
              <a:spcBef>
                <a:spcPct val="0"/>
              </a:spcBef>
              <a:spcAft>
                <a:spcPct val="0"/>
              </a:spcAft>
              <a:buClr>
                <a:schemeClr val="tx2"/>
              </a:buClr>
              <a:buSzPct val="80000"/>
              <a:buFont typeface="Wingdings" pitchFamily="2" charset="2"/>
              <a:buNone/>
              <a:tabLst>
                <a:tab pos="647700" algn="l"/>
              </a:tabLst>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215900" rtl="0" eaLnBrk="0" fontAlgn="base" hangingPunct="0">
              <a:spcBef>
                <a:spcPct val="0"/>
              </a:spcBef>
              <a:spcAft>
                <a:spcPct val="0"/>
              </a:spcAft>
              <a:buClr>
                <a:schemeClr val="tx2"/>
              </a:buClr>
              <a:buSzPct val="100000"/>
              <a:buFont typeface="Arial" charset="0"/>
              <a:buNone/>
              <a:tabLst>
                <a:tab pos="863600" algn="l"/>
              </a:tabLst>
              <a:defRPr sz="1600" kern="1200">
                <a:solidFill>
                  <a:schemeClr val="tx1"/>
                </a:solidFill>
                <a:latin typeface="Arial" panose="020B0604020202020204" pitchFamily="34" charset="0"/>
                <a:ea typeface="+mn-ea"/>
                <a:cs typeface="Arial" panose="020B0604020202020204" pitchFamily="34" charset="0"/>
              </a:defRPr>
            </a:lvl4pPr>
            <a:lvl5pPr marL="1828800" indent="0" algn="ctr" rtl="0" eaLnBrk="0" fontAlgn="base" hangingPunct="0">
              <a:lnSpc>
                <a:spcPct val="90000"/>
              </a:lnSpc>
              <a:spcBef>
                <a:spcPct val="0"/>
              </a:spcBef>
              <a:spcAft>
                <a:spcPct val="0"/>
              </a:spcAft>
              <a:buClr>
                <a:schemeClr val="tx2"/>
              </a:buClr>
              <a:buFont typeface="Arial" charset="0"/>
              <a:buNone/>
              <a:tabLst>
                <a:tab pos="895350" algn="l"/>
              </a:tabLst>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eaLnBrk="1" hangingPunct="1"/>
            <a:r>
              <a:rPr lang="en-US" altLang="de-DE" b="1" dirty="0">
                <a:solidFill>
                  <a:srgbClr val="CC0066"/>
                </a:solidFill>
              </a:rPr>
              <a:t>Heart Attack Research Team – </a:t>
            </a:r>
            <a:r>
              <a:rPr lang="en-US" altLang="de-DE" b="1" dirty="0" err="1">
                <a:solidFill>
                  <a:srgbClr val="CC0066"/>
                </a:solidFill>
              </a:rPr>
              <a:t>HeART</a:t>
            </a:r>
            <a:endParaRPr lang="en-US" altLang="de-DE" b="1" dirty="0">
              <a:solidFill>
                <a:srgbClr val="CC0066"/>
              </a:solidFill>
            </a:endParaRPr>
          </a:p>
          <a:p>
            <a:pPr eaLnBrk="1" hangingPunct="1"/>
            <a:endParaRPr lang="en-US" altLang="de-DE" dirty="0"/>
          </a:p>
          <a:p>
            <a:pPr eaLnBrk="1" hangingPunct="1"/>
            <a:r>
              <a:rPr lang="en-US" b="1" dirty="0">
                <a:latin typeface="Arial" charset="0"/>
                <a:cs typeface="Arial" charset="0"/>
              </a:rPr>
              <a:t>Dr. Dr. Elisa A. Liehn</a:t>
            </a:r>
          </a:p>
          <a:p>
            <a:pPr eaLnBrk="1" hangingPunct="1"/>
            <a:endParaRPr lang="en-US" altLang="de-DE" dirty="0"/>
          </a:p>
          <a:p>
            <a:pPr eaLnBrk="1" hangingPunct="1"/>
            <a:endParaRPr lang="en-US" altLang="de-DE" dirty="0"/>
          </a:p>
          <a:p>
            <a:pPr eaLnBrk="1" hangingPunct="1"/>
            <a:r>
              <a:rPr lang="en-US" altLang="de-DE" sz="1800" b="1" dirty="0">
                <a:solidFill>
                  <a:schemeClr val="tx2"/>
                </a:solidFill>
              </a:rPr>
              <a:t>Institute for Molecular Cardiovascular Research, University Hospital Aachen</a:t>
            </a:r>
          </a:p>
          <a:p>
            <a:pPr eaLnBrk="1" hangingPunct="1"/>
            <a:r>
              <a:rPr lang="en-US" altLang="de-DE" sz="1800" b="1" dirty="0">
                <a:solidFill>
                  <a:schemeClr val="tx2"/>
                </a:solidFill>
              </a:rPr>
              <a:t>Germany</a:t>
            </a:r>
          </a:p>
          <a:p>
            <a:pPr eaLnBrk="1" hangingPunct="1"/>
            <a:endParaRPr lang="en-US" altLang="de-DE" sz="1800" b="1" dirty="0">
              <a:solidFill>
                <a:schemeClr val="tx2"/>
              </a:solidFill>
            </a:endParaRPr>
          </a:p>
          <a:p>
            <a:pPr eaLnBrk="1" hangingPunct="1"/>
            <a:r>
              <a:rPr lang="en-US" altLang="de-DE" sz="1800" b="1" dirty="0">
                <a:solidFill>
                  <a:schemeClr val="tx2"/>
                </a:solidFill>
              </a:rPr>
              <a:t>BUSAN 2016</a:t>
            </a:r>
          </a:p>
          <a:p>
            <a:pPr eaLnBrk="1" hangingPunct="1"/>
            <a:endParaRPr lang="en-US" altLang="de-DE" sz="1800" b="1" dirty="0">
              <a:solidFill>
                <a:schemeClr val="tx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5"/>
          <p:cNvPicPr>
            <a:picLocks noChangeAspect="1"/>
          </p:cNvPicPr>
          <p:nvPr/>
        </p:nvPicPr>
        <p:blipFill rotWithShape="1">
          <a:blip r:embed="rId3" cstate="print">
            <a:extLst>
              <a:ext uri="{28A0092B-C50C-407E-A947-70E740481C1C}">
                <a14:useLocalDpi xmlns:a14="http://schemas.microsoft.com/office/drawing/2010/main" val="0"/>
              </a:ext>
            </a:extLst>
          </a:blip>
          <a:srcRect l="-72" t="6731" r="72" b="31344"/>
          <a:stretch/>
        </p:blipFill>
        <p:spPr>
          <a:xfrm>
            <a:off x="1495111" y="2035009"/>
            <a:ext cx="5858884" cy="3892001"/>
          </a:xfrm>
          <a:prstGeom prst="rect">
            <a:avLst/>
          </a:prstGeom>
        </p:spPr>
      </p:pic>
      <p:pic>
        <p:nvPicPr>
          <p:cNvPr id="6" name="Inhaltsplatzhalter 5"/>
          <p:cNvPicPr>
            <a:picLocks noChangeAspect="1"/>
          </p:cNvPicPr>
          <p:nvPr/>
        </p:nvPicPr>
        <p:blipFill rotWithShape="1">
          <a:blip r:embed="rId3" cstate="print">
            <a:extLst>
              <a:ext uri="{28A0092B-C50C-407E-A947-70E740481C1C}">
                <a14:useLocalDpi xmlns:a14="http://schemas.microsoft.com/office/drawing/2010/main" val="0"/>
              </a:ext>
            </a:extLst>
          </a:blip>
          <a:srcRect t="72503"/>
          <a:stretch/>
        </p:blipFill>
        <p:spPr>
          <a:xfrm>
            <a:off x="1495111" y="81480"/>
            <a:ext cx="5858884" cy="1728192"/>
          </a:xfrm>
          <a:prstGeom prst="rect">
            <a:avLst/>
          </a:prstGeom>
        </p:spPr>
      </p:pic>
      <p:sp>
        <p:nvSpPr>
          <p:cNvPr id="7" name="Textfeld 6"/>
          <p:cNvSpPr txBox="1"/>
          <p:nvPr/>
        </p:nvSpPr>
        <p:spPr>
          <a:xfrm>
            <a:off x="0" y="6550223"/>
            <a:ext cx="1074333" cy="307777"/>
          </a:xfrm>
          <a:prstGeom prst="rect">
            <a:avLst/>
          </a:prstGeom>
          <a:noFill/>
        </p:spPr>
        <p:txBody>
          <a:bodyPr wrap="none" rtlCol="0">
            <a:spAutoFit/>
          </a:bodyPr>
          <a:lstStyle/>
          <a:p>
            <a:r>
              <a:rPr lang="de-DE" sz="1400" i="1" dirty="0" err="1">
                <a:solidFill>
                  <a:schemeClr val="tx2"/>
                </a:solidFill>
              </a:rPr>
              <a:t>unpublished</a:t>
            </a:r>
            <a:endParaRPr lang="de-DE" sz="1400" i="1" dirty="0">
              <a:solidFill>
                <a:schemeClr val="tx2"/>
              </a:solidFill>
            </a:endParaRPr>
          </a:p>
        </p:txBody>
      </p:sp>
      <p:sp>
        <p:nvSpPr>
          <p:cNvPr id="8" name="Abgerundetes Rechteck 7"/>
          <p:cNvSpPr/>
          <p:nvPr/>
        </p:nvSpPr>
        <p:spPr>
          <a:xfrm>
            <a:off x="1152381" y="1819571"/>
            <a:ext cx="6544344" cy="2141611"/>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Abgerundetes Rechteck 8"/>
          <p:cNvSpPr/>
          <p:nvPr/>
        </p:nvSpPr>
        <p:spPr>
          <a:xfrm>
            <a:off x="1435785" y="13337"/>
            <a:ext cx="6840760" cy="2294012"/>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Abgerundetes Rechteck 9"/>
          <p:cNvSpPr/>
          <p:nvPr/>
        </p:nvSpPr>
        <p:spPr>
          <a:xfrm>
            <a:off x="971600" y="3721252"/>
            <a:ext cx="6544344" cy="2141611"/>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79800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0" y="6551675"/>
            <a:ext cx="1074333" cy="307777"/>
          </a:xfrm>
          <a:prstGeom prst="rect">
            <a:avLst/>
          </a:prstGeom>
          <a:noFill/>
        </p:spPr>
        <p:txBody>
          <a:bodyPr wrap="none" rtlCol="0">
            <a:spAutoFit/>
          </a:bodyPr>
          <a:lstStyle/>
          <a:p>
            <a:r>
              <a:rPr lang="de-DE" sz="1400" i="1" dirty="0" err="1">
                <a:solidFill>
                  <a:schemeClr val="tx2"/>
                </a:solidFill>
              </a:rPr>
              <a:t>unpublished</a:t>
            </a:r>
            <a:endParaRPr lang="de-DE" sz="1400" i="1" dirty="0">
              <a:solidFill>
                <a:schemeClr val="tx2"/>
              </a:solidFill>
            </a:endParaRPr>
          </a:p>
        </p:txBody>
      </p:sp>
      <p:pic>
        <p:nvPicPr>
          <p:cNvPr id="6" name="Grafik 5"/>
          <p:cNvPicPr>
            <a:picLocks noChangeAspect="1"/>
          </p:cNvPicPr>
          <p:nvPr/>
        </p:nvPicPr>
        <p:blipFill rotWithShape="1">
          <a:blip r:embed="rId3" cstate="print">
            <a:extLst>
              <a:ext uri="{28A0092B-C50C-407E-A947-70E740481C1C}">
                <a14:useLocalDpi xmlns:a14="http://schemas.microsoft.com/office/drawing/2010/main" val="0"/>
              </a:ext>
            </a:extLst>
          </a:blip>
          <a:srcRect t="66558" r="52096"/>
          <a:stretch/>
        </p:blipFill>
        <p:spPr>
          <a:xfrm>
            <a:off x="746433" y="3164635"/>
            <a:ext cx="3633544" cy="2808312"/>
          </a:xfrm>
          <a:prstGeom prst="rect">
            <a:avLst/>
          </a:prstGeom>
        </p:spPr>
      </p:pic>
      <p:pic>
        <p:nvPicPr>
          <p:cNvPr id="11" name="Grafik 10"/>
          <p:cNvPicPr>
            <a:picLocks noChangeAspect="1"/>
          </p:cNvPicPr>
          <p:nvPr/>
        </p:nvPicPr>
        <p:blipFill rotWithShape="1">
          <a:blip r:embed="rId3" cstate="print">
            <a:extLst>
              <a:ext uri="{28A0092B-C50C-407E-A947-70E740481C1C}">
                <a14:useLocalDpi xmlns:a14="http://schemas.microsoft.com/office/drawing/2010/main" val="0"/>
              </a:ext>
            </a:extLst>
          </a:blip>
          <a:srcRect l="49005" t="66980" r="-119" b="-423"/>
          <a:stretch/>
        </p:blipFill>
        <p:spPr>
          <a:xfrm>
            <a:off x="4684284" y="3164635"/>
            <a:ext cx="3877056" cy="2808312"/>
          </a:xfrm>
          <a:prstGeom prst="rect">
            <a:avLst/>
          </a:prstGeom>
        </p:spPr>
      </p:pic>
      <p:pic>
        <p:nvPicPr>
          <p:cNvPr id="15" name="Grafik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9038" y="3264408"/>
            <a:ext cx="3608578" cy="2460083"/>
          </a:xfrm>
          <a:prstGeom prst="rect">
            <a:avLst/>
          </a:prstGeom>
        </p:spPr>
      </p:pic>
      <p:pic>
        <p:nvPicPr>
          <p:cNvPr id="17" name="Picture 6"/>
          <p:cNvPicPr>
            <a:picLocks noChangeAspect="1" noChangeArrowheads="1"/>
          </p:cNvPicPr>
          <p:nvPr/>
        </p:nvPicPr>
        <p:blipFill>
          <a:blip r:embed="rId5">
            <a:lum bright="30000" contrast="42000"/>
          </a:blip>
          <a:srcRect/>
          <a:stretch>
            <a:fillRect/>
          </a:stretch>
        </p:blipFill>
        <p:spPr bwMode="auto">
          <a:xfrm>
            <a:off x="1357754" y="416624"/>
            <a:ext cx="2299112" cy="1750966"/>
          </a:xfrm>
          <a:prstGeom prst="rect">
            <a:avLst/>
          </a:prstGeom>
          <a:noFill/>
        </p:spPr>
      </p:pic>
      <p:sp>
        <p:nvSpPr>
          <p:cNvPr id="18" name="Oval 7"/>
          <p:cNvSpPr>
            <a:spLocks noChangeArrowheads="1"/>
          </p:cNvSpPr>
          <p:nvPr/>
        </p:nvSpPr>
        <p:spPr bwMode="auto">
          <a:xfrm>
            <a:off x="2282145" y="1082765"/>
            <a:ext cx="430879" cy="645451"/>
          </a:xfrm>
          <a:prstGeom prst="ellipse">
            <a:avLst/>
          </a:prstGeom>
          <a:noFill/>
          <a:ln w="38100">
            <a:solidFill>
              <a:schemeClr val="folHlink"/>
            </a:solidFill>
            <a:prstDash val="sysDot"/>
            <a:round/>
            <a:headEnd/>
            <a:tailEnd/>
          </a:ln>
          <a:effectLst/>
        </p:spPr>
        <p:txBody>
          <a:bodyPr wrap="none" anchor="ctr"/>
          <a:lstStyle/>
          <a:p>
            <a:endParaRPr lang="de-DE"/>
          </a:p>
        </p:txBody>
      </p:sp>
      <p:pic>
        <p:nvPicPr>
          <p:cNvPr id="20" name="Picture 9" descr="miofibro normoxy_3D_1"/>
          <p:cNvPicPr>
            <a:picLocks noChangeAspect="1" noChangeArrowheads="1"/>
          </p:cNvPicPr>
          <p:nvPr/>
        </p:nvPicPr>
        <p:blipFill>
          <a:blip r:embed="rId6"/>
          <a:srcRect l="11760" t="14384" r="11760"/>
          <a:stretch>
            <a:fillRect/>
          </a:stretch>
        </p:blipFill>
        <p:spPr bwMode="auto">
          <a:xfrm>
            <a:off x="3995739" y="200724"/>
            <a:ext cx="3237166" cy="2962059"/>
          </a:xfrm>
          <a:prstGeom prst="rect">
            <a:avLst/>
          </a:prstGeom>
          <a:noFill/>
        </p:spPr>
      </p:pic>
      <p:sp>
        <p:nvSpPr>
          <p:cNvPr id="21" name="Rectangle 10"/>
          <p:cNvSpPr>
            <a:spLocks noChangeArrowheads="1"/>
          </p:cNvSpPr>
          <p:nvPr/>
        </p:nvSpPr>
        <p:spPr bwMode="auto">
          <a:xfrm>
            <a:off x="2467046" y="1310884"/>
            <a:ext cx="102418" cy="115580"/>
          </a:xfrm>
          <a:prstGeom prst="rect">
            <a:avLst/>
          </a:prstGeom>
          <a:noFill/>
          <a:ln w="9525">
            <a:solidFill>
              <a:schemeClr val="tx1"/>
            </a:solidFill>
            <a:miter lim="800000"/>
            <a:headEnd/>
            <a:tailEnd/>
          </a:ln>
          <a:effectLst/>
        </p:spPr>
        <p:txBody>
          <a:bodyPr wrap="none" anchor="ctr"/>
          <a:lstStyle/>
          <a:p>
            <a:endParaRPr lang="de-DE"/>
          </a:p>
        </p:txBody>
      </p:sp>
      <p:sp>
        <p:nvSpPr>
          <p:cNvPr id="22" name="Line 11"/>
          <p:cNvSpPr>
            <a:spLocks noChangeShapeType="1"/>
          </p:cNvSpPr>
          <p:nvPr/>
        </p:nvSpPr>
        <p:spPr bwMode="auto">
          <a:xfrm>
            <a:off x="2574825" y="1426464"/>
            <a:ext cx="1420914" cy="1736319"/>
          </a:xfrm>
          <a:prstGeom prst="line">
            <a:avLst/>
          </a:prstGeom>
          <a:noFill/>
          <a:ln w="9525">
            <a:solidFill>
              <a:schemeClr val="tx1"/>
            </a:solidFill>
            <a:round/>
            <a:headEnd/>
            <a:tailEnd/>
          </a:ln>
          <a:effectLst/>
        </p:spPr>
        <p:txBody>
          <a:bodyPr/>
          <a:lstStyle/>
          <a:p>
            <a:endParaRPr lang="de-DE"/>
          </a:p>
        </p:txBody>
      </p:sp>
      <p:sp>
        <p:nvSpPr>
          <p:cNvPr id="23" name="Line 12"/>
          <p:cNvSpPr>
            <a:spLocks noChangeShapeType="1"/>
          </p:cNvSpPr>
          <p:nvPr/>
        </p:nvSpPr>
        <p:spPr bwMode="auto">
          <a:xfrm flipV="1">
            <a:off x="2574824" y="198872"/>
            <a:ext cx="1415553" cy="1111086"/>
          </a:xfrm>
          <a:prstGeom prst="line">
            <a:avLst/>
          </a:prstGeom>
          <a:noFill/>
          <a:ln w="9525">
            <a:solidFill>
              <a:schemeClr val="tx1"/>
            </a:solidFill>
            <a:round/>
            <a:headEnd/>
            <a:tailEnd/>
          </a:ln>
          <a:effectLst/>
        </p:spPr>
        <p:txBody>
          <a:bodyPr/>
          <a:lstStyle/>
          <a:p>
            <a:endParaRPr lang="de-DE"/>
          </a:p>
        </p:txBody>
      </p:sp>
      <p:sp>
        <p:nvSpPr>
          <p:cNvPr id="24" name="Titel 1"/>
          <p:cNvSpPr>
            <a:spLocks noGrp="1"/>
          </p:cNvSpPr>
          <p:nvPr>
            <p:ph type="ctrTitle"/>
          </p:nvPr>
        </p:nvSpPr>
        <p:spPr bwMode="auto">
          <a:xfrm>
            <a:off x="399621" y="371166"/>
            <a:ext cx="8569325" cy="539750"/>
          </a:xfrm>
          <a:noFill/>
          <a:ln>
            <a:miter lim="800000"/>
            <a:headEnd/>
            <a:tailEnd/>
          </a:ln>
        </p:spPr>
        <p:txBody>
          <a:bodyPr vert="horz" wrap="square" numCol="1" compatLnSpc="1">
            <a:prstTxWarp prst="textNoShape">
              <a:avLst/>
            </a:prstTxWarp>
          </a:bodyPr>
          <a:lstStyle/>
          <a:p>
            <a:pPr eaLnBrk="1" hangingPunct="1"/>
            <a:r>
              <a:rPr lang="en-US" dirty="0">
                <a:latin typeface="Arial" charset="0"/>
                <a:cs typeface="Arial" charset="0"/>
              </a:rPr>
              <a:t>AFM</a:t>
            </a:r>
          </a:p>
        </p:txBody>
      </p:sp>
      <p:cxnSp>
        <p:nvCxnSpPr>
          <p:cNvPr id="26" name="Gerade Verbindung mit Pfeil 25"/>
          <p:cNvCxnSpPr/>
          <p:nvPr/>
        </p:nvCxnSpPr>
        <p:spPr>
          <a:xfrm flipV="1">
            <a:off x="2282145" y="5241139"/>
            <a:ext cx="3533439" cy="50292"/>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29" name="Gerade Verbindung mit Pfeil 28"/>
          <p:cNvCxnSpPr/>
          <p:nvPr/>
        </p:nvCxnSpPr>
        <p:spPr>
          <a:xfrm flipV="1">
            <a:off x="3108960" y="4808079"/>
            <a:ext cx="3986784" cy="93105"/>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2255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5"/>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22457" y="6550223"/>
            <a:ext cx="1074333" cy="307777"/>
          </a:xfrm>
          <a:prstGeom prst="rect">
            <a:avLst/>
          </a:prstGeom>
          <a:noFill/>
        </p:spPr>
        <p:txBody>
          <a:bodyPr wrap="none" rtlCol="0">
            <a:spAutoFit/>
          </a:bodyPr>
          <a:lstStyle/>
          <a:p>
            <a:r>
              <a:rPr lang="de-DE" sz="1400" i="1" dirty="0" err="1">
                <a:solidFill>
                  <a:schemeClr val="tx2"/>
                </a:solidFill>
              </a:rPr>
              <a:t>unpublished</a:t>
            </a:r>
            <a:endParaRPr lang="de-DE" sz="1400" i="1" dirty="0">
              <a:solidFill>
                <a:schemeClr val="tx2"/>
              </a:solidFill>
            </a:endParaRPr>
          </a:p>
        </p:txBody>
      </p:sp>
      <p:pic>
        <p:nvPicPr>
          <p:cNvPr id="12" name="Grafik 11"/>
          <p:cNvPicPr>
            <a:picLocks noChangeAspect="1"/>
          </p:cNvPicPr>
          <p:nvPr/>
        </p:nvPicPr>
        <p:blipFill rotWithShape="1">
          <a:blip r:embed="rId3" cstate="print">
            <a:extLst>
              <a:ext uri="{28A0092B-C50C-407E-A947-70E740481C1C}">
                <a14:useLocalDpi xmlns:a14="http://schemas.microsoft.com/office/drawing/2010/main" val="0"/>
              </a:ext>
            </a:extLst>
          </a:blip>
          <a:srcRect t="43537" r="43493" b="34594"/>
          <a:stretch/>
        </p:blipFill>
        <p:spPr>
          <a:xfrm>
            <a:off x="786735" y="959806"/>
            <a:ext cx="4279447" cy="2037146"/>
          </a:xfrm>
          <a:prstGeom prst="rect">
            <a:avLst/>
          </a:prstGeom>
        </p:spPr>
      </p:pic>
      <p:grpSp>
        <p:nvGrpSpPr>
          <p:cNvPr id="13" name="Gruppieren 12"/>
          <p:cNvGrpSpPr/>
          <p:nvPr/>
        </p:nvGrpSpPr>
        <p:grpSpPr>
          <a:xfrm>
            <a:off x="0" y="3415873"/>
            <a:ext cx="9324528" cy="1453287"/>
            <a:chOff x="683568" y="4346574"/>
            <a:chExt cx="7505515" cy="1128585"/>
          </a:xfrm>
        </p:grpSpPr>
        <p:pic>
          <p:nvPicPr>
            <p:cNvPr id="14" name="Grafik 13"/>
            <p:cNvPicPr>
              <a:picLocks noChangeAspect="1"/>
            </p:cNvPicPr>
            <p:nvPr/>
          </p:nvPicPr>
          <p:blipFill rotWithShape="1">
            <a:blip r:embed="rId3" cstate="print">
              <a:extLst>
                <a:ext uri="{28A0092B-C50C-407E-A947-70E740481C1C}">
                  <a14:useLocalDpi xmlns:a14="http://schemas.microsoft.com/office/drawing/2010/main" val="0"/>
                </a:ext>
              </a:extLst>
            </a:blip>
            <a:srcRect l="2908" t="78652" r="-2012" b="11155"/>
            <a:stretch/>
          </p:blipFill>
          <p:spPr>
            <a:xfrm>
              <a:off x="683568" y="4525701"/>
              <a:ext cx="7505515" cy="949458"/>
            </a:xfrm>
            <a:prstGeom prst="rect">
              <a:avLst/>
            </a:prstGeom>
          </p:spPr>
        </p:pic>
        <p:pic>
          <p:nvPicPr>
            <p:cNvPr id="15" name="Grafik 14"/>
            <p:cNvPicPr>
              <a:picLocks noChangeAspect="1"/>
            </p:cNvPicPr>
            <p:nvPr/>
          </p:nvPicPr>
          <p:blipFill rotWithShape="1">
            <a:blip r:embed="rId3" cstate="print">
              <a:extLst>
                <a:ext uri="{28A0092B-C50C-407E-A947-70E740481C1C}">
                  <a14:useLocalDpi xmlns:a14="http://schemas.microsoft.com/office/drawing/2010/main" val="0"/>
                </a:ext>
              </a:extLst>
            </a:blip>
            <a:srcRect l="2908" t="66106" r="-2012" b="31868"/>
            <a:stretch/>
          </p:blipFill>
          <p:spPr>
            <a:xfrm>
              <a:off x="683568" y="4346574"/>
              <a:ext cx="7505515" cy="188866"/>
            </a:xfrm>
            <a:prstGeom prst="rect">
              <a:avLst/>
            </a:prstGeom>
          </p:spPr>
        </p:pic>
      </p:grpSp>
      <p:pic>
        <p:nvPicPr>
          <p:cNvPr id="16" name="Grafik 15"/>
          <p:cNvPicPr>
            <a:picLocks noChangeAspect="1"/>
          </p:cNvPicPr>
          <p:nvPr/>
        </p:nvPicPr>
        <p:blipFill rotWithShape="1">
          <a:blip r:embed="rId3" cstate="print">
            <a:extLst>
              <a:ext uri="{28A0092B-C50C-407E-A947-70E740481C1C}">
                <a14:useLocalDpi xmlns:a14="http://schemas.microsoft.com/office/drawing/2010/main" val="0"/>
              </a:ext>
            </a:extLst>
          </a:blip>
          <a:srcRect l="35280" t="78652" r="48605" b="11155"/>
          <a:stretch/>
        </p:blipFill>
        <p:spPr>
          <a:xfrm>
            <a:off x="3057140" y="3633260"/>
            <a:ext cx="1516283" cy="1222624"/>
          </a:xfrm>
          <a:prstGeom prst="rect">
            <a:avLst/>
          </a:prstGeom>
        </p:spPr>
      </p:pic>
      <p:sp>
        <p:nvSpPr>
          <p:cNvPr id="17" name="Textfeld 16"/>
          <p:cNvSpPr txBox="1"/>
          <p:nvPr/>
        </p:nvSpPr>
        <p:spPr>
          <a:xfrm>
            <a:off x="1051876" y="5291154"/>
            <a:ext cx="6945684" cy="369332"/>
          </a:xfrm>
          <a:prstGeom prst="rect">
            <a:avLst/>
          </a:prstGeom>
          <a:noFill/>
        </p:spPr>
        <p:txBody>
          <a:bodyPr wrap="none" rtlCol="0">
            <a:spAutoFit/>
          </a:bodyPr>
          <a:lstStyle/>
          <a:p>
            <a:r>
              <a:rPr lang="de-DE" dirty="0" err="1"/>
              <a:t>Increased</a:t>
            </a:r>
            <a:r>
              <a:rPr lang="de-DE" dirty="0"/>
              <a:t> </a:t>
            </a:r>
            <a:r>
              <a:rPr lang="de-DE" b="1" dirty="0" err="1"/>
              <a:t>myofibroblasts</a:t>
            </a:r>
            <a:r>
              <a:rPr lang="de-DE" b="1" dirty="0"/>
              <a:t> </a:t>
            </a:r>
            <a:r>
              <a:rPr lang="de-DE" b="1" dirty="0" err="1"/>
              <a:t>proliferation</a:t>
            </a:r>
            <a:r>
              <a:rPr lang="de-DE" b="1" dirty="0"/>
              <a:t>  </a:t>
            </a:r>
            <a:r>
              <a:rPr lang="de-DE" b="1" i="1" dirty="0" err="1"/>
              <a:t>early</a:t>
            </a:r>
            <a:r>
              <a:rPr lang="de-DE" dirty="0"/>
              <a:t>  after </a:t>
            </a:r>
            <a:r>
              <a:rPr lang="de-DE" dirty="0" err="1"/>
              <a:t>myocardial</a:t>
            </a:r>
            <a:r>
              <a:rPr lang="de-DE" dirty="0"/>
              <a:t> </a:t>
            </a:r>
            <a:r>
              <a:rPr lang="de-DE" dirty="0" err="1"/>
              <a:t>infarction</a:t>
            </a:r>
            <a:endParaRPr lang="de-DE" dirty="0"/>
          </a:p>
        </p:txBody>
      </p:sp>
    </p:spTree>
    <p:extLst>
      <p:ext uri="{BB962C8B-B14F-4D97-AF65-F5344CB8AC3E}">
        <p14:creationId xmlns:p14="http://schemas.microsoft.com/office/powerpoint/2010/main" val="209735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6"/>
                                        </p:tgtEl>
                                      </p:cBhvr>
                                      <p:by x="150000" y="150000"/>
                                    </p:animScale>
                                  </p:childTnLst>
                                </p:cTn>
                              </p:par>
                              <p:par>
                                <p:cTn id="15" presetID="2" presetClass="entr" presetSubtype="4"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p:cNvSpPr txBox="1"/>
          <p:nvPr/>
        </p:nvSpPr>
        <p:spPr>
          <a:xfrm>
            <a:off x="-22457" y="6550177"/>
            <a:ext cx="1074333" cy="307777"/>
          </a:xfrm>
          <a:prstGeom prst="rect">
            <a:avLst/>
          </a:prstGeom>
          <a:noFill/>
        </p:spPr>
        <p:txBody>
          <a:bodyPr wrap="none" rtlCol="0">
            <a:spAutoFit/>
          </a:bodyPr>
          <a:lstStyle/>
          <a:p>
            <a:r>
              <a:rPr lang="de-DE" sz="1400" i="1" dirty="0" err="1">
                <a:solidFill>
                  <a:schemeClr val="tx2"/>
                </a:solidFill>
              </a:rPr>
              <a:t>unpublished</a:t>
            </a:r>
            <a:endParaRPr lang="de-DE" sz="1400" i="1" dirty="0">
              <a:solidFill>
                <a:schemeClr val="tx2"/>
              </a:solidFill>
            </a:endParaRPr>
          </a:p>
        </p:txBody>
      </p:sp>
      <p:pic>
        <p:nvPicPr>
          <p:cNvPr id="13" name="Grafik 12"/>
          <p:cNvPicPr>
            <a:picLocks noChangeAspect="1"/>
          </p:cNvPicPr>
          <p:nvPr/>
        </p:nvPicPr>
        <p:blipFill rotWithShape="1">
          <a:blip r:embed="rId2" cstate="print">
            <a:extLst>
              <a:ext uri="{28A0092B-C50C-407E-A947-70E740481C1C}">
                <a14:useLocalDpi xmlns:a14="http://schemas.microsoft.com/office/drawing/2010/main" val="0"/>
              </a:ext>
            </a:extLst>
          </a:blip>
          <a:srcRect t="43537" r="43493" b="34594"/>
          <a:stretch/>
        </p:blipFill>
        <p:spPr>
          <a:xfrm>
            <a:off x="786735" y="959806"/>
            <a:ext cx="4279447" cy="2037146"/>
          </a:xfrm>
          <a:prstGeom prst="rect">
            <a:avLst/>
          </a:prstGeom>
        </p:spPr>
      </p:pic>
      <p:pic>
        <p:nvPicPr>
          <p:cNvPr id="14" name="Grafik 13"/>
          <p:cNvPicPr>
            <a:picLocks noChangeAspect="1"/>
          </p:cNvPicPr>
          <p:nvPr/>
        </p:nvPicPr>
        <p:blipFill rotWithShape="1">
          <a:blip r:embed="rId3" cstate="print">
            <a:extLst>
              <a:ext uri="{28A0092B-C50C-407E-A947-70E740481C1C}">
                <a14:useLocalDpi xmlns:a14="http://schemas.microsoft.com/office/drawing/2010/main" val="0"/>
              </a:ext>
            </a:extLst>
          </a:blip>
          <a:srcRect t="36287" r="48853" b="38466"/>
          <a:stretch/>
        </p:blipFill>
        <p:spPr>
          <a:xfrm>
            <a:off x="5087886" y="871880"/>
            <a:ext cx="4046130" cy="2197080"/>
          </a:xfrm>
          <a:prstGeom prst="rect">
            <a:avLst/>
          </a:prstGeom>
        </p:spPr>
      </p:pic>
      <p:grpSp>
        <p:nvGrpSpPr>
          <p:cNvPr id="15" name="Gruppieren 14"/>
          <p:cNvGrpSpPr/>
          <p:nvPr/>
        </p:nvGrpSpPr>
        <p:grpSpPr>
          <a:xfrm>
            <a:off x="0" y="3415873"/>
            <a:ext cx="9324528" cy="1375599"/>
            <a:chOff x="0" y="3415873"/>
            <a:chExt cx="9324528" cy="1375599"/>
          </a:xfrm>
        </p:grpSpPr>
        <p:pic>
          <p:nvPicPr>
            <p:cNvPr id="16" name="Grafik 15"/>
            <p:cNvPicPr>
              <a:picLocks noChangeAspect="1"/>
            </p:cNvPicPr>
            <p:nvPr/>
          </p:nvPicPr>
          <p:blipFill rotWithShape="1">
            <a:blip r:embed="rId2" cstate="print">
              <a:extLst>
                <a:ext uri="{28A0092B-C50C-407E-A947-70E740481C1C}">
                  <a14:useLocalDpi xmlns:a14="http://schemas.microsoft.com/office/drawing/2010/main" val="0"/>
                </a:ext>
              </a:extLst>
            </a:blip>
            <a:srcRect l="2908" t="66106" r="-2012" b="31868"/>
            <a:stretch/>
          </p:blipFill>
          <p:spPr>
            <a:xfrm>
              <a:off x="0" y="3415873"/>
              <a:ext cx="9324528" cy="243204"/>
            </a:xfrm>
            <a:prstGeom prst="rect">
              <a:avLst/>
            </a:prstGeom>
          </p:spPr>
        </p:pic>
        <p:pic>
          <p:nvPicPr>
            <p:cNvPr id="17" name="Grafik 16"/>
            <p:cNvPicPr>
              <a:picLocks noChangeAspect="1"/>
            </p:cNvPicPr>
            <p:nvPr/>
          </p:nvPicPr>
          <p:blipFill rotWithShape="1">
            <a:blip r:embed="rId3" cstate="print">
              <a:extLst>
                <a:ext uri="{28A0092B-C50C-407E-A947-70E740481C1C}">
                  <a14:useLocalDpi xmlns:a14="http://schemas.microsoft.com/office/drawing/2010/main" val="0"/>
                </a:ext>
              </a:extLst>
            </a:blip>
            <a:srcRect l="3337" t="76723" b="11705"/>
            <a:stretch/>
          </p:blipFill>
          <p:spPr>
            <a:xfrm>
              <a:off x="0" y="3573016"/>
              <a:ext cx="9144000" cy="1218456"/>
            </a:xfrm>
            <a:prstGeom prst="rect">
              <a:avLst/>
            </a:prstGeom>
          </p:spPr>
        </p:pic>
      </p:grpSp>
      <p:pic>
        <p:nvPicPr>
          <p:cNvPr id="18" name="Grafik 17"/>
          <p:cNvPicPr>
            <a:picLocks noChangeAspect="1"/>
          </p:cNvPicPr>
          <p:nvPr/>
        </p:nvPicPr>
        <p:blipFill rotWithShape="1">
          <a:blip r:embed="rId3" cstate="print">
            <a:extLst>
              <a:ext uri="{28A0092B-C50C-407E-A947-70E740481C1C}">
                <a14:useLocalDpi xmlns:a14="http://schemas.microsoft.com/office/drawing/2010/main" val="0"/>
              </a:ext>
            </a:extLst>
          </a:blip>
          <a:srcRect l="67607" t="76723" r="16298" b="11705"/>
          <a:stretch/>
        </p:blipFill>
        <p:spPr>
          <a:xfrm>
            <a:off x="6084167" y="3579474"/>
            <a:ext cx="1532411" cy="1211998"/>
          </a:xfrm>
          <a:prstGeom prst="rect">
            <a:avLst/>
          </a:prstGeom>
        </p:spPr>
      </p:pic>
      <p:sp>
        <p:nvSpPr>
          <p:cNvPr id="19" name="Textfeld 18"/>
          <p:cNvSpPr txBox="1"/>
          <p:nvPr/>
        </p:nvSpPr>
        <p:spPr>
          <a:xfrm>
            <a:off x="1051876" y="5291154"/>
            <a:ext cx="6945684" cy="369332"/>
          </a:xfrm>
          <a:prstGeom prst="rect">
            <a:avLst/>
          </a:prstGeom>
          <a:noFill/>
        </p:spPr>
        <p:txBody>
          <a:bodyPr wrap="none" rtlCol="0">
            <a:spAutoFit/>
          </a:bodyPr>
          <a:lstStyle/>
          <a:p>
            <a:r>
              <a:rPr lang="de-DE" dirty="0" err="1"/>
              <a:t>Increased</a:t>
            </a:r>
            <a:r>
              <a:rPr lang="de-DE" dirty="0"/>
              <a:t> </a:t>
            </a:r>
            <a:r>
              <a:rPr lang="de-DE" b="1" dirty="0" err="1"/>
              <a:t>myofibroblasts</a:t>
            </a:r>
            <a:r>
              <a:rPr lang="de-DE" b="1" dirty="0"/>
              <a:t> </a:t>
            </a:r>
            <a:r>
              <a:rPr lang="de-DE" b="1" dirty="0" err="1"/>
              <a:t>proliferation</a:t>
            </a:r>
            <a:r>
              <a:rPr lang="de-DE" b="1" dirty="0"/>
              <a:t>  </a:t>
            </a:r>
            <a:r>
              <a:rPr lang="de-DE" b="1" i="1" dirty="0" err="1"/>
              <a:t>early</a:t>
            </a:r>
            <a:r>
              <a:rPr lang="de-DE" dirty="0"/>
              <a:t>  after </a:t>
            </a:r>
            <a:r>
              <a:rPr lang="de-DE" dirty="0" err="1"/>
              <a:t>myocardial</a:t>
            </a:r>
            <a:r>
              <a:rPr lang="de-DE" dirty="0"/>
              <a:t> </a:t>
            </a:r>
            <a:r>
              <a:rPr lang="de-DE" dirty="0" err="1"/>
              <a:t>infarction</a:t>
            </a:r>
            <a:endParaRPr lang="de-DE" dirty="0"/>
          </a:p>
        </p:txBody>
      </p:sp>
      <p:sp>
        <p:nvSpPr>
          <p:cNvPr id="20" name="Textfeld 19"/>
          <p:cNvSpPr txBox="1"/>
          <p:nvPr/>
        </p:nvSpPr>
        <p:spPr>
          <a:xfrm>
            <a:off x="1051876" y="5660486"/>
            <a:ext cx="6558911" cy="369332"/>
          </a:xfrm>
          <a:prstGeom prst="rect">
            <a:avLst/>
          </a:prstGeom>
          <a:noFill/>
        </p:spPr>
        <p:txBody>
          <a:bodyPr wrap="none" rtlCol="0">
            <a:spAutoFit/>
          </a:bodyPr>
          <a:lstStyle/>
          <a:p>
            <a:r>
              <a:rPr lang="de-DE" dirty="0" err="1"/>
              <a:t>Increased</a:t>
            </a:r>
            <a:r>
              <a:rPr lang="de-DE" dirty="0"/>
              <a:t> </a:t>
            </a:r>
            <a:r>
              <a:rPr lang="de-DE" b="1" dirty="0" err="1"/>
              <a:t>myofibroblasts</a:t>
            </a:r>
            <a:r>
              <a:rPr lang="de-DE" b="1" dirty="0"/>
              <a:t> </a:t>
            </a:r>
            <a:r>
              <a:rPr lang="de-DE" b="1" dirty="0" err="1"/>
              <a:t>apoptosis</a:t>
            </a:r>
            <a:r>
              <a:rPr lang="de-DE" b="1" dirty="0"/>
              <a:t>  </a:t>
            </a:r>
            <a:r>
              <a:rPr lang="de-DE" b="1" i="1" dirty="0" err="1"/>
              <a:t>late</a:t>
            </a:r>
            <a:r>
              <a:rPr lang="de-DE" dirty="0"/>
              <a:t>  after </a:t>
            </a:r>
            <a:r>
              <a:rPr lang="de-DE" dirty="0" err="1"/>
              <a:t>myocardial</a:t>
            </a:r>
            <a:r>
              <a:rPr lang="de-DE" dirty="0"/>
              <a:t> </a:t>
            </a:r>
            <a:r>
              <a:rPr lang="de-DE" dirty="0" err="1"/>
              <a:t>infarction</a:t>
            </a:r>
            <a:endParaRPr lang="de-DE" dirty="0"/>
          </a:p>
        </p:txBody>
      </p:sp>
    </p:spTree>
    <p:extLst>
      <p:ext uri="{BB962C8B-B14F-4D97-AF65-F5344CB8AC3E}">
        <p14:creationId xmlns:p14="http://schemas.microsoft.com/office/powerpoint/2010/main" val="143295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8"/>
                                        </p:tgtEl>
                                      </p:cBhvr>
                                      <p:by x="150000" y="150000"/>
                                    </p:animScale>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pPr>
              <a:defRPr/>
            </a:pPr>
            <a:endParaRPr lang="de-DE"/>
          </a:p>
        </p:txBody>
      </p:sp>
      <p:sp>
        <p:nvSpPr>
          <p:cNvPr id="5" name="Textfeld 4"/>
          <p:cNvSpPr txBox="1"/>
          <p:nvPr/>
        </p:nvSpPr>
        <p:spPr>
          <a:xfrm>
            <a:off x="0" y="6624638"/>
            <a:ext cx="1074333" cy="307777"/>
          </a:xfrm>
          <a:prstGeom prst="rect">
            <a:avLst/>
          </a:prstGeom>
          <a:noFill/>
        </p:spPr>
        <p:txBody>
          <a:bodyPr wrap="none" rtlCol="0">
            <a:spAutoFit/>
          </a:bodyPr>
          <a:lstStyle/>
          <a:p>
            <a:r>
              <a:rPr lang="de-DE" sz="1400" i="1" dirty="0" err="1">
                <a:solidFill>
                  <a:schemeClr val="tx2"/>
                </a:solidFill>
              </a:rPr>
              <a:t>unpublished</a:t>
            </a:r>
            <a:endParaRPr lang="de-DE" sz="1400" i="1" dirty="0">
              <a:solidFill>
                <a:schemeClr val="tx2"/>
              </a:solidFill>
            </a:endParaRPr>
          </a:p>
        </p:txBody>
      </p:sp>
      <p:pic>
        <p:nvPicPr>
          <p:cNvPr id="6" name="Grafik 5"/>
          <p:cNvPicPr>
            <a:picLocks noChangeAspect="1"/>
          </p:cNvPicPr>
          <p:nvPr/>
        </p:nvPicPr>
        <p:blipFill rotWithShape="1">
          <a:blip r:embed="rId3" cstate="print">
            <a:extLst>
              <a:ext uri="{28A0092B-C50C-407E-A947-70E740481C1C}">
                <a14:useLocalDpi xmlns:a14="http://schemas.microsoft.com/office/drawing/2010/main" val="0"/>
              </a:ext>
            </a:extLst>
          </a:blip>
          <a:srcRect l="41034" t="2953" b="71807"/>
          <a:stretch/>
        </p:blipFill>
        <p:spPr>
          <a:xfrm>
            <a:off x="3891776" y="214571"/>
            <a:ext cx="4920528" cy="2808313"/>
          </a:xfrm>
          <a:prstGeom prst="rect">
            <a:avLst/>
          </a:prstGeom>
        </p:spPr>
      </p:pic>
      <p:sp>
        <p:nvSpPr>
          <p:cNvPr id="7" name="Rechteck 6"/>
          <p:cNvSpPr/>
          <p:nvPr/>
        </p:nvSpPr>
        <p:spPr>
          <a:xfrm>
            <a:off x="5790616" y="5039107"/>
            <a:ext cx="1588504"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Rechteck 22"/>
          <p:cNvSpPr/>
          <p:nvPr/>
        </p:nvSpPr>
        <p:spPr>
          <a:xfrm>
            <a:off x="4499992" y="4696546"/>
            <a:ext cx="4536504" cy="1331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Pfeil nach rechts 23"/>
          <p:cNvSpPr/>
          <p:nvPr/>
        </p:nvSpPr>
        <p:spPr>
          <a:xfrm rot="14176248">
            <a:off x="501610" y="5490819"/>
            <a:ext cx="334011" cy="13378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Pfeil nach rechts 24"/>
          <p:cNvSpPr/>
          <p:nvPr/>
        </p:nvSpPr>
        <p:spPr>
          <a:xfrm rot="14176248">
            <a:off x="870349" y="5192221"/>
            <a:ext cx="334011" cy="13378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Pfeil nach rechts 25"/>
          <p:cNvSpPr/>
          <p:nvPr/>
        </p:nvSpPr>
        <p:spPr>
          <a:xfrm rot="14176248">
            <a:off x="2679800" y="5398593"/>
            <a:ext cx="334011" cy="13378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Pfeil nach rechts 26"/>
          <p:cNvSpPr/>
          <p:nvPr/>
        </p:nvSpPr>
        <p:spPr>
          <a:xfrm rot="14176248">
            <a:off x="3048539" y="5099995"/>
            <a:ext cx="334011" cy="13378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Pfeil nach rechts 27"/>
          <p:cNvSpPr/>
          <p:nvPr/>
        </p:nvSpPr>
        <p:spPr>
          <a:xfrm rot="14176248">
            <a:off x="8153760" y="4332170"/>
            <a:ext cx="334011" cy="13378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Pfeil nach rechts 28"/>
          <p:cNvSpPr/>
          <p:nvPr/>
        </p:nvSpPr>
        <p:spPr>
          <a:xfrm rot="20788506">
            <a:off x="7237309" y="3800906"/>
            <a:ext cx="334011" cy="13378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Pfeil nach rechts 29"/>
          <p:cNvSpPr/>
          <p:nvPr/>
        </p:nvSpPr>
        <p:spPr>
          <a:xfrm rot="14176248">
            <a:off x="8060120" y="5682515"/>
            <a:ext cx="334011" cy="13378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Pfeil nach rechts 30"/>
          <p:cNvSpPr/>
          <p:nvPr/>
        </p:nvSpPr>
        <p:spPr>
          <a:xfrm rot="20788506">
            <a:off x="7143669" y="5151251"/>
            <a:ext cx="334011" cy="13378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p:cNvPicPr>
            <a:picLocks noChangeAspect="1"/>
          </p:cNvPicPr>
          <p:nvPr/>
        </p:nvPicPr>
        <p:blipFill rotWithShape="1">
          <a:blip r:embed="rId4" cstate="print">
            <a:extLst>
              <a:ext uri="{28A0092B-C50C-407E-A947-70E740481C1C}">
                <a14:useLocalDpi xmlns:a14="http://schemas.microsoft.com/office/drawing/2010/main" val="0"/>
              </a:ext>
            </a:extLst>
          </a:blip>
          <a:srcRect l="-478" t="6504" r="58389" b="68451"/>
          <a:stretch/>
        </p:blipFill>
        <p:spPr>
          <a:xfrm>
            <a:off x="116566" y="254850"/>
            <a:ext cx="3518732" cy="2620583"/>
          </a:xfrm>
          <a:prstGeom prst="rect">
            <a:avLst/>
          </a:prstGeom>
        </p:spPr>
      </p:pic>
      <p:pic>
        <p:nvPicPr>
          <p:cNvPr id="32" name="Grafik 31"/>
          <p:cNvPicPr>
            <a:picLocks noChangeAspect="1"/>
          </p:cNvPicPr>
          <p:nvPr/>
        </p:nvPicPr>
        <p:blipFill rotWithShape="1">
          <a:blip r:embed="rId5" cstate="print">
            <a:extLst>
              <a:ext uri="{28A0092B-C50C-407E-A947-70E740481C1C}">
                <a14:useLocalDpi xmlns:a14="http://schemas.microsoft.com/office/drawing/2010/main" val="0"/>
              </a:ext>
            </a:extLst>
          </a:blip>
          <a:srcRect l="3250" t="31498" r="6984" b="43457"/>
          <a:stretch/>
        </p:blipFill>
        <p:spPr>
          <a:xfrm>
            <a:off x="453459" y="3218025"/>
            <a:ext cx="7922032" cy="2766349"/>
          </a:xfrm>
          <a:prstGeom prst="rect">
            <a:avLst/>
          </a:prstGeom>
        </p:spPr>
      </p:pic>
    </p:spTree>
    <p:extLst>
      <p:ext uri="{BB962C8B-B14F-4D97-AF65-F5344CB8AC3E}">
        <p14:creationId xmlns:p14="http://schemas.microsoft.com/office/powerpoint/2010/main" val="386937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pPr>
              <a:defRPr/>
            </a:pPr>
            <a:endParaRPr lang="de-DE"/>
          </a:p>
        </p:txBody>
      </p:sp>
      <p:sp>
        <p:nvSpPr>
          <p:cNvPr id="5" name="Textfeld 4"/>
          <p:cNvSpPr txBox="1"/>
          <p:nvPr/>
        </p:nvSpPr>
        <p:spPr>
          <a:xfrm>
            <a:off x="0" y="6624638"/>
            <a:ext cx="1074333" cy="307777"/>
          </a:xfrm>
          <a:prstGeom prst="rect">
            <a:avLst/>
          </a:prstGeom>
          <a:noFill/>
        </p:spPr>
        <p:txBody>
          <a:bodyPr wrap="none" rtlCol="0">
            <a:spAutoFit/>
          </a:bodyPr>
          <a:lstStyle/>
          <a:p>
            <a:r>
              <a:rPr lang="de-DE" sz="1400" i="1" dirty="0" err="1">
                <a:solidFill>
                  <a:schemeClr val="tx2"/>
                </a:solidFill>
              </a:rPr>
              <a:t>unpublished</a:t>
            </a:r>
            <a:endParaRPr lang="de-DE" sz="1400" i="1" dirty="0">
              <a:solidFill>
                <a:schemeClr val="tx2"/>
              </a:solidFill>
            </a:endParaRPr>
          </a:p>
        </p:txBody>
      </p:sp>
      <p:sp>
        <p:nvSpPr>
          <p:cNvPr id="7" name="Rechteck 6"/>
          <p:cNvSpPr/>
          <p:nvPr/>
        </p:nvSpPr>
        <p:spPr>
          <a:xfrm>
            <a:off x="5790616" y="5039107"/>
            <a:ext cx="1588504"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Rechteck 22"/>
          <p:cNvSpPr/>
          <p:nvPr/>
        </p:nvSpPr>
        <p:spPr>
          <a:xfrm>
            <a:off x="4499992" y="4696546"/>
            <a:ext cx="4536504" cy="1331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Pfeil nach rechts 23"/>
          <p:cNvSpPr/>
          <p:nvPr/>
        </p:nvSpPr>
        <p:spPr>
          <a:xfrm rot="14176248">
            <a:off x="501610" y="5490819"/>
            <a:ext cx="334011" cy="13378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Pfeil nach rechts 24"/>
          <p:cNvSpPr/>
          <p:nvPr/>
        </p:nvSpPr>
        <p:spPr>
          <a:xfrm rot="14176248">
            <a:off x="870349" y="5192221"/>
            <a:ext cx="334011" cy="13378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Pfeil nach rechts 25"/>
          <p:cNvSpPr/>
          <p:nvPr/>
        </p:nvSpPr>
        <p:spPr>
          <a:xfrm rot="14176248">
            <a:off x="2679800" y="5398593"/>
            <a:ext cx="334011" cy="13378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Pfeil nach rechts 26"/>
          <p:cNvSpPr/>
          <p:nvPr/>
        </p:nvSpPr>
        <p:spPr>
          <a:xfrm rot="14176248">
            <a:off x="3048539" y="5099995"/>
            <a:ext cx="334011" cy="13378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Pfeil nach rechts 27"/>
          <p:cNvSpPr/>
          <p:nvPr/>
        </p:nvSpPr>
        <p:spPr>
          <a:xfrm rot="14176248">
            <a:off x="8153760" y="4332170"/>
            <a:ext cx="334011" cy="13378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Pfeil nach rechts 28"/>
          <p:cNvSpPr/>
          <p:nvPr/>
        </p:nvSpPr>
        <p:spPr>
          <a:xfrm rot="20788506">
            <a:off x="7237309" y="3800906"/>
            <a:ext cx="334011" cy="13378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Pfeil nach rechts 29"/>
          <p:cNvSpPr/>
          <p:nvPr/>
        </p:nvSpPr>
        <p:spPr>
          <a:xfrm rot="14176248">
            <a:off x="8060120" y="5682515"/>
            <a:ext cx="334011" cy="13378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Pfeil nach rechts 30"/>
          <p:cNvSpPr/>
          <p:nvPr/>
        </p:nvSpPr>
        <p:spPr>
          <a:xfrm rot="20788506">
            <a:off x="7143669" y="5151251"/>
            <a:ext cx="334011" cy="13378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2" name="Grafik 31"/>
          <p:cNvPicPr>
            <a:picLocks noChangeAspect="1"/>
          </p:cNvPicPr>
          <p:nvPr/>
        </p:nvPicPr>
        <p:blipFill rotWithShape="1">
          <a:blip r:embed="rId3" cstate="print">
            <a:extLst>
              <a:ext uri="{28A0092B-C50C-407E-A947-70E740481C1C}">
                <a14:useLocalDpi xmlns:a14="http://schemas.microsoft.com/office/drawing/2010/main" val="0"/>
              </a:ext>
            </a:extLst>
          </a:blip>
          <a:srcRect l="3250" t="31498" r="6984" b="43457"/>
          <a:stretch/>
        </p:blipFill>
        <p:spPr>
          <a:xfrm>
            <a:off x="453459" y="3218025"/>
            <a:ext cx="7922032" cy="2766349"/>
          </a:xfrm>
          <a:prstGeom prst="rect">
            <a:avLst/>
          </a:prstGeom>
        </p:spPr>
      </p:pic>
      <p:pic>
        <p:nvPicPr>
          <p:cNvPr id="17" name="Grafik 16"/>
          <p:cNvPicPr>
            <a:picLocks noChangeAspect="1"/>
          </p:cNvPicPr>
          <p:nvPr/>
        </p:nvPicPr>
        <p:blipFill rotWithShape="1">
          <a:blip r:embed="rId4" cstate="print">
            <a:extLst>
              <a:ext uri="{28A0092B-C50C-407E-A947-70E740481C1C}">
                <a14:useLocalDpi xmlns:a14="http://schemas.microsoft.com/office/drawing/2010/main" val="0"/>
              </a:ext>
            </a:extLst>
          </a:blip>
          <a:srcRect t="62833" b="11730"/>
          <a:stretch/>
        </p:blipFill>
        <p:spPr>
          <a:xfrm>
            <a:off x="287338" y="3461025"/>
            <a:ext cx="8356005" cy="2464420"/>
          </a:xfrm>
          <a:prstGeom prst="rect">
            <a:avLst/>
          </a:prstGeom>
        </p:spPr>
      </p:pic>
      <p:sp>
        <p:nvSpPr>
          <p:cNvPr id="18" name="Textfeld 17"/>
          <p:cNvSpPr txBox="1"/>
          <p:nvPr/>
        </p:nvSpPr>
        <p:spPr>
          <a:xfrm>
            <a:off x="116566" y="6121414"/>
            <a:ext cx="1359090" cy="523220"/>
          </a:xfrm>
          <a:prstGeom prst="rect">
            <a:avLst/>
          </a:prstGeom>
          <a:noFill/>
        </p:spPr>
        <p:txBody>
          <a:bodyPr wrap="none" rtlCol="0">
            <a:spAutoFit/>
          </a:bodyPr>
          <a:lstStyle/>
          <a:p>
            <a:r>
              <a:rPr lang="de-DE" sz="1400" b="1" dirty="0">
                <a:solidFill>
                  <a:srgbClr val="00B050"/>
                </a:solidFill>
                <a:latin typeface="Minion Pro" pitchFamily="18" charset="0"/>
              </a:rPr>
              <a:t>TGF-ß1 (</a:t>
            </a:r>
            <a:r>
              <a:rPr lang="de-DE" sz="1400" b="1" dirty="0" err="1">
                <a:solidFill>
                  <a:srgbClr val="00B050"/>
                </a:solidFill>
                <a:latin typeface="Minion Pro" pitchFamily="18" charset="0"/>
              </a:rPr>
              <a:t>green</a:t>
            </a:r>
            <a:r>
              <a:rPr lang="de-DE" sz="1400" b="1" dirty="0">
                <a:solidFill>
                  <a:srgbClr val="00B050"/>
                </a:solidFill>
                <a:latin typeface="Minion Pro" pitchFamily="18" charset="0"/>
              </a:rPr>
              <a:t>)</a:t>
            </a:r>
          </a:p>
          <a:p>
            <a:r>
              <a:rPr lang="de-DE" sz="1400" b="1" dirty="0">
                <a:solidFill>
                  <a:srgbClr val="FF0000"/>
                </a:solidFill>
                <a:latin typeface="Minion Pro" pitchFamily="18" charset="0"/>
              </a:rPr>
              <a:t>SMA (</a:t>
            </a:r>
            <a:r>
              <a:rPr lang="de-DE" sz="1400" b="1" dirty="0" err="1">
                <a:solidFill>
                  <a:srgbClr val="FF0000"/>
                </a:solidFill>
                <a:latin typeface="Minion Pro" pitchFamily="18" charset="0"/>
              </a:rPr>
              <a:t>red</a:t>
            </a:r>
            <a:r>
              <a:rPr lang="de-DE" sz="1400" b="1" dirty="0">
                <a:solidFill>
                  <a:srgbClr val="FF0000"/>
                </a:solidFill>
                <a:latin typeface="Minion Pro" pitchFamily="18" charset="0"/>
              </a:rPr>
              <a:t>)</a:t>
            </a:r>
          </a:p>
        </p:txBody>
      </p:sp>
    </p:spTree>
    <p:extLst>
      <p:ext uri="{BB962C8B-B14F-4D97-AF65-F5344CB8AC3E}">
        <p14:creationId xmlns:p14="http://schemas.microsoft.com/office/powerpoint/2010/main" val="325913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2.5E-6 -3.33333E-6 L 0.00018 -0.42361 " pathEditMode="relative" rAng="0" ptsTypes="AA">
                                      <p:cBhvr>
                                        <p:cTn id="6" dur="2000" fill="hold"/>
                                        <p:tgtEl>
                                          <p:spTgt spid="32"/>
                                        </p:tgtEl>
                                        <p:attrNameLst>
                                          <p:attrName>ppt_x</p:attrName>
                                          <p:attrName>ppt_y</p:attrName>
                                        </p:attrNameLst>
                                      </p:cBhvr>
                                      <p:rCtr x="0" y="-21181"/>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6081" y="903395"/>
            <a:ext cx="381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7"/>
          <p:cNvSpPr>
            <a:spLocks noChangeArrowheads="1"/>
          </p:cNvSpPr>
          <p:nvPr/>
        </p:nvSpPr>
        <p:spPr bwMode="auto">
          <a:xfrm>
            <a:off x="-81103" y="6561189"/>
            <a:ext cx="268413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GB" altLang="zh-CN" sz="1400" b="1" i="1" dirty="0" err="1">
                <a:solidFill>
                  <a:srgbClr val="6600CC"/>
                </a:solidFill>
                <a:ea typeface="宋体" pitchFamily="2" charset="-122"/>
              </a:rPr>
              <a:t>Liehn</a:t>
            </a:r>
            <a:r>
              <a:rPr lang="en-GB" altLang="zh-CN" sz="1400" b="1" i="1" dirty="0">
                <a:solidFill>
                  <a:srgbClr val="6600CC"/>
                </a:solidFill>
                <a:ea typeface="宋体" pitchFamily="2" charset="-122"/>
              </a:rPr>
              <a:t> et al, J Am Col </a:t>
            </a:r>
            <a:r>
              <a:rPr lang="en-GB" altLang="zh-CN" sz="1400" b="1" i="1" dirty="0" err="1">
                <a:solidFill>
                  <a:srgbClr val="6600CC"/>
                </a:solidFill>
                <a:ea typeface="宋体" pitchFamily="2" charset="-122"/>
              </a:rPr>
              <a:t>Cardiol</a:t>
            </a:r>
            <a:r>
              <a:rPr lang="en-GB" altLang="zh-CN" sz="1400" b="1" i="1" dirty="0">
                <a:solidFill>
                  <a:srgbClr val="6600CC"/>
                </a:solidFill>
                <a:ea typeface="宋体" pitchFamily="2" charset="-122"/>
              </a:rPr>
              <a:t>, 2011</a:t>
            </a:r>
            <a:endParaRPr lang="de-DE" altLang="zh-CN" sz="1400" b="1" i="1" dirty="0">
              <a:solidFill>
                <a:srgbClr val="6600CC"/>
              </a:solidFill>
              <a:ea typeface="宋体" pitchFamily="2" charset="-122"/>
            </a:endParaRPr>
          </a:p>
        </p:txBody>
      </p:sp>
      <p:sp>
        <p:nvSpPr>
          <p:cNvPr id="12" name="Titel 1"/>
          <p:cNvSpPr txBox="1">
            <a:spLocks/>
          </p:cNvSpPr>
          <p:nvPr/>
        </p:nvSpPr>
        <p:spPr>
          <a:xfrm>
            <a:off x="457200" y="44624"/>
            <a:ext cx="8229600" cy="1143000"/>
          </a:xfrm>
          <a:prstGeom prst="rect">
            <a:avLst/>
          </a:prstGeom>
        </p:spPr>
        <p:txBody>
          <a:bodyPr lIns="0" tIns="0" rIns="0" bIns="0" anchor="t" anchorCtr="0">
            <a:normAutofit/>
          </a:bodyPr>
          <a:lstStyle>
            <a:lvl1pPr algn="l" rtl="0" eaLnBrk="0" fontAlgn="base" hangingPunct="0">
              <a:lnSpc>
                <a:spcPct val="90000"/>
              </a:lnSpc>
              <a:spcBef>
                <a:spcPct val="0"/>
              </a:spcBef>
              <a:spcAft>
                <a:spcPct val="0"/>
              </a:spcAft>
              <a:defRPr sz="3200" b="1" kern="1200">
                <a:solidFill>
                  <a:schemeClr val="tx2"/>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r>
              <a:rPr lang="de-DE" sz="4000">
                <a:latin typeface="Minion Pro" pitchFamily="18" charset="0"/>
              </a:rPr>
              <a:t>Myocardial infarction</a:t>
            </a:r>
            <a:endParaRPr lang="de-DE" sz="4000" dirty="0">
              <a:latin typeface="Minion Pro" pitchFamily="18" charset="0"/>
            </a:endParaRPr>
          </a:p>
        </p:txBody>
      </p:sp>
      <p:pic>
        <p:nvPicPr>
          <p:cNvPr id="13" name="Picture 16" descr="Figure 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171" r="76103" b="69110"/>
          <a:stretch/>
        </p:blipFill>
        <p:spPr bwMode="auto">
          <a:xfrm>
            <a:off x="611560" y="1303668"/>
            <a:ext cx="1739706" cy="24466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5492" y="1088140"/>
            <a:ext cx="1608476" cy="2662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6" descr="Figure 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6198" r="84343" b="69827"/>
          <a:stretch/>
        </p:blipFill>
        <p:spPr bwMode="auto">
          <a:xfrm>
            <a:off x="611560" y="1303668"/>
            <a:ext cx="1139825" cy="23731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36682" y="2505470"/>
            <a:ext cx="313389" cy="615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6205" y="2090341"/>
            <a:ext cx="313389" cy="615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66341" y="1785306"/>
            <a:ext cx="313389" cy="615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62816" y="1199293"/>
            <a:ext cx="313389" cy="615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20177" y="1339440"/>
            <a:ext cx="273199" cy="335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0082" y="2100267"/>
            <a:ext cx="273199" cy="335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4"/>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09013" y="1871118"/>
            <a:ext cx="273199" cy="335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5"/>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85497" y="1915820"/>
            <a:ext cx="164230" cy="1006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5"/>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91166" y="1555725"/>
            <a:ext cx="164230" cy="1006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echteck 28"/>
          <p:cNvSpPr/>
          <p:nvPr/>
        </p:nvSpPr>
        <p:spPr>
          <a:xfrm>
            <a:off x="2724356" y="429225"/>
            <a:ext cx="1559612" cy="584775"/>
          </a:xfrm>
          <a:prstGeom prst="rect">
            <a:avLst/>
          </a:prstGeom>
        </p:spPr>
        <p:txBody>
          <a:bodyPr wrap="square">
            <a:spAutoFit/>
          </a:bodyPr>
          <a:lstStyle/>
          <a:p>
            <a:r>
              <a:rPr lang="de-DE" sz="1600" b="1" dirty="0" err="1">
                <a:latin typeface="Minion Pro" pitchFamily="18" charset="0"/>
              </a:rPr>
              <a:t>Inflammatory</a:t>
            </a:r>
            <a:endParaRPr lang="de-DE" sz="1600" b="1" dirty="0">
              <a:latin typeface="Minion Pro" pitchFamily="18" charset="0"/>
            </a:endParaRPr>
          </a:p>
          <a:p>
            <a:r>
              <a:rPr lang="de-DE" sz="1600" b="1" dirty="0">
                <a:latin typeface="Minion Pro" pitchFamily="18" charset="0"/>
              </a:rPr>
              <a:t>         Phase</a:t>
            </a:r>
          </a:p>
        </p:txBody>
      </p:sp>
      <p:sp>
        <p:nvSpPr>
          <p:cNvPr id="30" name="Rechteck 29"/>
          <p:cNvSpPr/>
          <p:nvPr/>
        </p:nvSpPr>
        <p:spPr>
          <a:xfrm>
            <a:off x="559659" y="564530"/>
            <a:ext cx="1559612" cy="584775"/>
          </a:xfrm>
          <a:prstGeom prst="rect">
            <a:avLst/>
          </a:prstGeom>
        </p:spPr>
        <p:txBody>
          <a:bodyPr wrap="square">
            <a:spAutoFit/>
          </a:bodyPr>
          <a:lstStyle/>
          <a:p>
            <a:r>
              <a:rPr lang="de-DE" sz="1600" b="1" dirty="0">
                <a:latin typeface="Minion Pro" pitchFamily="18" charset="0"/>
              </a:rPr>
              <a:t>    Normal </a:t>
            </a:r>
            <a:r>
              <a:rPr lang="de-DE" sz="1600" b="1" dirty="0" err="1">
                <a:latin typeface="Minion Pro" pitchFamily="18" charset="0"/>
              </a:rPr>
              <a:t>Myocardium</a:t>
            </a:r>
            <a:endParaRPr lang="de-DE" sz="1600" b="1" dirty="0">
              <a:latin typeface="Minion Pro" pitchFamily="18" charset="0"/>
            </a:endParaRPr>
          </a:p>
        </p:txBody>
      </p:sp>
      <p:sp>
        <p:nvSpPr>
          <p:cNvPr id="31" name="Rechteck 30"/>
          <p:cNvSpPr/>
          <p:nvPr/>
        </p:nvSpPr>
        <p:spPr>
          <a:xfrm>
            <a:off x="5118411" y="429225"/>
            <a:ext cx="1559612" cy="584775"/>
          </a:xfrm>
          <a:prstGeom prst="rect">
            <a:avLst/>
          </a:prstGeom>
        </p:spPr>
        <p:txBody>
          <a:bodyPr wrap="square">
            <a:spAutoFit/>
          </a:bodyPr>
          <a:lstStyle/>
          <a:p>
            <a:r>
              <a:rPr lang="de-DE" sz="1600" b="1" dirty="0">
                <a:latin typeface="Minion Pro" pitchFamily="18" charset="0"/>
              </a:rPr>
              <a:t>Proliferative</a:t>
            </a:r>
          </a:p>
          <a:p>
            <a:r>
              <a:rPr lang="de-DE" sz="1600" b="1" dirty="0">
                <a:latin typeface="Minion Pro" pitchFamily="18" charset="0"/>
              </a:rPr>
              <a:t>      Phase</a:t>
            </a:r>
          </a:p>
        </p:txBody>
      </p:sp>
      <p:pic>
        <p:nvPicPr>
          <p:cNvPr id="32"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80849" y="1014000"/>
            <a:ext cx="1551391" cy="2861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Pfeil nach rechts 2"/>
          <p:cNvSpPr/>
          <p:nvPr/>
        </p:nvSpPr>
        <p:spPr>
          <a:xfrm>
            <a:off x="4441377" y="2207261"/>
            <a:ext cx="575816" cy="2982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p:cNvSpPr txBox="1"/>
          <p:nvPr/>
        </p:nvSpPr>
        <p:spPr>
          <a:xfrm>
            <a:off x="4211960" y="1303668"/>
            <a:ext cx="945580" cy="369332"/>
          </a:xfrm>
          <a:prstGeom prst="rect">
            <a:avLst/>
          </a:prstGeom>
          <a:noFill/>
        </p:spPr>
        <p:txBody>
          <a:bodyPr wrap="none" rtlCol="0">
            <a:spAutoFit/>
          </a:bodyPr>
          <a:lstStyle/>
          <a:p>
            <a:r>
              <a:rPr lang="de-DE" b="1" dirty="0">
                <a:solidFill>
                  <a:schemeClr val="tx2"/>
                </a:solidFill>
                <a:latin typeface="Minion Pro" pitchFamily="18" charset="0"/>
              </a:rPr>
              <a:t>TGF-ß1</a:t>
            </a:r>
          </a:p>
        </p:txBody>
      </p:sp>
      <p:sp>
        <p:nvSpPr>
          <p:cNvPr id="35" name="Gewitterblitz 34"/>
          <p:cNvSpPr/>
          <p:nvPr/>
        </p:nvSpPr>
        <p:spPr>
          <a:xfrm>
            <a:off x="4441377" y="1673000"/>
            <a:ext cx="418655" cy="683365"/>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7" name="Picture 4"/>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15214" y="2251576"/>
            <a:ext cx="273199" cy="335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4"/>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98217" y="1339440"/>
            <a:ext cx="273199" cy="335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5"/>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62839" y="2448687"/>
            <a:ext cx="164230" cy="1006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5"/>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60576" y="1198335"/>
            <a:ext cx="164230" cy="1006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5"/>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1416" y="1213441"/>
            <a:ext cx="164230" cy="1006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78306" y="954559"/>
            <a:ext cx="1085396" cy="2876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Rechteck 42"/>
          <p:cNvSpPr/>
          <p:nvPr/>
        </p:nvSpPr>
        <p:spPr>
          <a:xfrm>
            <a:off x="7620900" y="429225"/>
            <a:ext cx="1559612" cy="584775"/>
          </a:xfrm>
          <a:prstGeom prst="rect">
            <a:avLst/>
          </a:prstGeom>
        </p:spPr>
        <p:txBody>
          <a:bodyPr wrap="square">
            <a:spAutoFit/>
          </a:bodyPr>
          <a:lstStyle/>
          <a:p>
            <a:r>
              <a:rPr lang="de-DE" sz="1600" b="1" dirty="0">
                <a:latin typeface="Minion Pro" pitchFamily="18" charset="0"/>
              </a:rPr>
              <a:t>    </a:t>
            </a:r>
            <a:r>
              <a:rPr lang="de-DE" sz="1600" b="1" dirty="0" err="1">
                <a:latin typeface="Minion Pro" pitchFamily="18" charset="0"/>
              </a:rPr>
              <a:t>Healing</a:t>
            </a:r>
            <a:endParaRPr lang="de-DE" sz="1600" b="1" dirty="0">
              <a:latin typeface="Minion Pro" pitchFamily="18" charset="0"/>
            </a:endParaRPr>
          </a:p>
          <a:p>
            <a:r>
              <a:rPr lang="de-DE" sz="1600" b="1" dirty="0">
                <a:latin typeface="Minion Pro" pitchFamily="18" charset="0"/>
              </a:rPr>
              <a:t>      Phase</a:t>
            </a:r>
          </a:p>
        </p:txBody>
      </p:sp>
      <p:sp>
        <p:nvSpPr>
          <p:cNvPr id="44" name="Pfeil nach rechts 55"/>
          <p:cNvSpPr/>
          <p:nvPr/>
        </p:nvSpPr>
        <p:spPr>
          <a:xfrm>
            <a:off x="6870224" y="2299582"/>
            <a:ext cx="575816" cy="2982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5" name="Picture 5"/>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84368" y="1057763"/>
            <a:ext cx="164230" cy="1006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5"/>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00706" y="1031960"/>
            <a:ext cx="164230" cy="1006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5"/>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89368" y="2510210"/>
            <a:ext cx="164230" cy="1006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3011" y="1211609"/>
            <a:ext cx="381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1004" y="1071948"/>
            <a:ext cx="381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4181" y="1160436"/>
            <a:ext cx="381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053" y="1062016"/>
            <a:ext cx="381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9642" y="1444882"/>
            <a:ext cx="381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2755" y="1578738"/>
            <a:ext cx="381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5"/>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86053" y="2299873"/>
            <a:ext cx="164230" cy="1006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Textfeld 56"/>
          <p:cNvSpPr txBox="1"/>
          <p:nvPr/>
        </p:nvSpPr>
        <p:spPr>
          <a:xfrm>
            <a:off x="1857794" y="3685102"/>
            <a:ext cx="301686" cy="369332"/>
          </a:xfrm>
          <a:prstGeom prst="rect">
            <a:avLst/>
          </a:prstGeom>
          <a:noFill/>
        </p:spPr>
        <p:txBody>
          <a:bodyPr wrap="none" rtlCol="0">
            <a:spAutoFit/>
          </a:bodyPr>
          <a:lstStyle/>
          <a:p>
            <a:r>
              <a:rPr lang="de-DE" b="1" dirty="0">
                <a:latin typeface="Minion Pro" pitchFamily="18" charset="0"/>
              </a:rPr>
              <a:t>0</a:t>
            </a:r>
          </a:p>
        </p:txBody>
      </p:sp>
      <p:sp>
        <p:nvSpPr>
          <p:cNvPr id="58" name="Textfeld 57"/>
          <p:cNvSpPr txBox="1"/>
          <p:nvPr/>
        </p:nvSpPr>
        <p:spPr>
          <a:xfrm>
            <a:off x="31698" y="3667467"/>
            <a:ext cx="1874872" cy="338554"/>
          </a:xfrm>
          <a:prstGeom prst="rect">
            <a:avLst/>
          </a:prstGeom>
          <a:noFill/>
        </p:spPr>
        <p:txBody>
          <a:bodyPr wrap="none" rtlCol="0">
            <a:spAutoFit/>
          </a:bodyPr>
          <a:lstStyle/>
          <a:p>
            <a:r>
              <a:rPr lang="de-DE" sz="1600" dirty="0">
                <a:latin typeface="Minion Pro" pitchFamily="18" charset="0"/>
              </a:rPr>
              <a:t>Time </a:t>
            </a:r>
            <a:r>
              <a:rPr lang="de-DE" sz="1600" dirty="0" err="1">
                <a:latin typeface="Minion Pro" pitchFamily="18" charset="0"/>
              </a:rPr>
              <a:t>course</a:t>
            </a:r>
            <a:r>
              <a:rPr lang="de-DE" sz="1600" dirty="0">
                <a:latin typeface="Minion Pro" pitchFamily="18" charset="0"/>
              </a:rPr>
              <a:t> (</a:t>
            </a:r>
            <a:r>
              <a:rPr lang="de-DE" sz="1600" dirty="0" err="1">
                <a:latin typeface="Minion Pro" pitchFamily="18" charset="0"/>
              </a:rPr>
              <a:t>weeks</a:t>
            </a:r>
            <a:r>
              <a:rPr lang="de-DE" sz="1600" dirty="0">
                <a:latin typeface="Minion Pro" pitchFamily="18" charset="0"/>
              </a:rPr>
              <a:t>)</a:t>
            </a:r>
          </a:p>
        </p:txBody>
      </p:sp>
      <p:sp>
        <p:nvSpPr>
          <p:cNvPr id="62" name="Textfeld 61"/>
          <p:cNvSpPr txBox="1"/>
          <p:nvPr/>
        </p:nvSpPr>
        <p:spPr>
          <a:xfrm>
            <a:off x="3813774" y="3685102"/>
            <a:ext cx="301686" cy="369332"/>
          </a:xfrm>
          <a:prstGeom prst="rect">
            <a:avLst/>
          </a:prstGeom>
          <a:noFill/>
        </p:spPr>
        <p:txBody>
          <a:bodyPr wrap="none" rtlCol="0">
            <a:spAutoFit/>
          </a:bodyPr>
          <a:lstStyle/>
          <a:p>
            <a:r>
              <a:rPr lang="de-DE" b="1" dirty="0">
                <a:latin typeface="Minion Pro" pitchFamily="18" charset="0"/>
              </a:rPr>
              <a:t>1</a:t>
            </a:r>
          </a:p>
        </p:txBody>
      </p:sp>
      <p:sp>
        <p:nvSpPr>
          <p:cNvPr id="63" name="Textfeld 62"/>
          <p:cNvSpPr txBox="1"/>
          <p:nvPr/>
        </p:nvSpPr>
        <p:spPr>
          <a:xfrm>
            <a:off x="5312019" y="3685102"/>
            <a:ext cx="301686" cy="369332"/>
          </a:xfrm>
          <a:prstGeom prst="rect">
            <a:avLst/>
          </a:prstGeom>
          <a:noFill/>
        </p:spPr>
        <p:txBody>
          <a:bodyPr wrap="none" rtlCol="0">
            <a:spAutoFit/>
          </a:bodyPr>
          <a:lstStyle/>
          <a:p>
            <a:r>
              <a:rPr lang="de-DE" b="1" dirty="0">
                <a:latin typeface="Minion Pro" pitchFamily="18" charset="0"/>
              </a:rPr>
              <a:t>2</a:t>
            </a:r>
          </a:p>
        </p:txBody>
      </p:sp>
      <p:sp>
        <p:nvSpPr>
          <p:cNvPr id="64" name="Textfeld 63"/>
          <p:cNvSpPr txBox="1"/>
          <p:nvPr/>
        </p:nvSpPr>
        <p:spPr>
          <a:xfrm>
            <a:off x="6936316" y="3685102"/>
            <a:ext cx="301686" cy="369332"/>
          </a:xfrm>
          <a:prstGeom prst="rect">
            <a:avLst/>
          </a:prstGeom>
          <a:noFill/>
        </p:spPr>
        <p:txBody>
          <a:bodyPr wrap="none" rtlCol="0">
            <a:spAutoFit/>
          </a:bodyPr>
          <a:lstStyle/>
          <a:p>
            <a:r>
              <a:rPr lang="de-DE" b="1" dirty="0">
                <a:latin typeface="Minion Pro" pitchFamily="18" charset="0"/>
              </a:rPr>
              <a:t>3</a:t>
            </a:r>
          </a:p>
        </p:txBody>
      </p:sp>
      <p:sp>
        <p:nvSpPr>
          <p:cNvPr id="65" name="Textfeld 64"/>
          <p:cNvSpPr txBox="1"/>
          <p:nvPr/>
        </p:nvSpPr>
        <p:spPr>
          <a:xfrm>
            <a:off x="8841369" y="3685102"/>
            <a:ext cx="301686" cy="369332"/>
          </a:xfrm>
          <a:prstGeom prst="rect">
            <a:avLst/>
          </a:prstGeom>
          <a:noFill/>
        </p:spPr>
        <p:txBody>
          <a:bodyPr wrap="none" rtlCol="0">
            <a:spAutoFit/>
          </a:bodyPr>
          <a:lstStyle/>
          <a:p>
            <a:r>
              <a:rPr lang="de-DE" b="1" dirty="0">
                <a:latin typeface="Minion Pro" pitchFamily="18" charset="0"/>
              </a:rPr>
              <a:t>4</a:t>
            </a:r>
          </a:p>
        </p:txBody>
      </p:sp>
      <p:pic>
        <p:nvPicPr>
          <p:cNvPr id="91"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29503" y="4556708"/>
            <a:ext cx="451794" cy="887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 name="Picture 5"/>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9457" y="3869768"/>
            <a:ext cx="302075" cy="1851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3" name="Textfeld 92"/>
          <p:cNvSpPr txBox="1"/>
          <p:nvPr/>
        </p:nvSpPr>
        <p:spPr>
          <a:xfrm>
            <a:off x="4341285" y="4262617"/>
            <a:ext cx="945580" cy="369332"/>
          </a:xfrm>
          <a:prstGeom prst="rect">
            <a:avLst/>
          </a:prstGeom>
          <a:noFill/>
        </p:spPr>
        <p:txBody>
          <a:bodyPr wrap="none" rtlCol="0">
            <a:spAutoFit/>
          </a:bodyPr>
          <a:lstStyle/>
          <a:p>
            <a:r>
              <a:rPr lang="de-DE" b="1" dirty="0">
                <a:solidFill>
                  <a:schemeClr val="tx2"/>
                </a:solidFill>
                <a:latin typeface="Minion Pro" pitchFamily="18" charset="0"/>
              </a:rPr>
              <a:t>TGF-ß1</a:t>
            </a:r>
          </a:p>
        </p:txBody>
      </p:sp>
      <p:sp>
        <p:nvSpPr>
          <p:cNvPr id="2" name="Pfeil: nach rechts 1"/>
          <p:cNvSpPr/>
          <p:nvPr/>
        </p:nvSpPr>
        <p:spPr>
          <a:xfrm>
            <a:off x="3560265" y="4890688"/>
            <a:ext cx="568911" cy="1856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Pfeil: gebogen 2"/>
          <p:cNvSpPr/>
          <p:nvPr/>
        </p:nvSpPr>
        <p:spPr>
          <a:xfrm rot="6737956">
            <a:off x="4602594" y="4110959"/>
            <a:ext cx="1031632" cy="1485766"/>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 name="Textfeld 3"/>
          <p:cNvSpPr txBox="1"/>
          <p:nvPr/>
        </p:nvSpPr>
        <p:spPr>
          <a:xfrm>
            <a:off x="5788413" y="5601723"/>
            <a:ext cx="1556836" cy="369332"/>
          </a:xfrm>
          <a:prstGeom prst="rect">
            <a:avLst/>
          </a:prstGeom>
          <a:noFill/>
        </p:spPr>
        <p:txBody>
          <a:bodyPr wrap="none" rtlCol="0">
            <a:spAutoFit/>
          </a:bodyPr>
          <a:lstStyle/>
          <a:p>
            <a:r>
              <a:rPr lang="de-DE" dirty="0" err="1"/>
              <a:t>Myofibroblast</a:t>
            </a:r>
            <a:endParaRPr lang="de-DE" dirty="0"/>
          </a:p>
        </p:txBody>
      </p:sp>
      <p:sp>
        <p:nvSpPr>
          <p:cNvPr id="5" name="Pfeil: nach rechts 4"/>
          <p:cNvSpPr/>
          <p:nvPr/>
        </p:nvSpPr>
        <p:spPr>
          <a:xfrm>
            <a:off x="6107363" y="4644342"/>
            <a:ext cx="486797" cy="2007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p:cNvSpPr txBox="1"/>
          <p:nvPr/>
        </p:nvSpPr>
        <p:spPr>
          <a:xfrm>
            <a:off x="6870224" y="4390757"/>
            <a:ext cx="2452408" cy="923330"/>
          </a:xfrm>
          <a:prstGeom prst="rect">
            <a:avLst/>
          </a:prstGeom>
          <a:noFill/>
        </p:spPr>
        <p:txBody>
          <a:bodyPr wrap="square" rtlCol="0">
            <a:spAutoFit/>
          </a:bodyPr>
          <a:lstStyle/>
          <a:p>
            <a:r>
              <a:rPr lang="de-DE" dirty="0" err="1"/>
              <a:t>No</a:t>
            </a:r>
            <a:r>
              <a:rPr lang="de-DE" dirty="0"/>
              <a:t> Proliferation</a:t>
            </a:r>
          </a:p>
          <a:p>
            <a:r>
              <a:rPr lang="de-DE" dirty="0"/>
              <a:t>Collagen </a:t>
            </a:r>
            <a:r>
              <a:rPr lang="de-DE" dirty="0" err="1"/>
              <a:t>synthesis</a:t>
            </a:r>
            <a:endParaRPr lang="de-DE" dirty="0"/>
          </a:p>
          <a:p>
            <a:r>
              <a:rPr lang="de-DE" dirty="0" err="1"/>
              <a:t>Apoptosis</a:t>
            </a:r>
            <a:endParaRPr lang="de-DE" dirty="0"/>
          </a:p>
        </p:txBody>
      </p:sp>
      <p:sp>
        <p:nvSpPr>
          <p:cNvPr id="94" name="Pfeil nach rechts 55"/>
          <p:cNvSpPr/>
          <p:nvPr/>
        </p:nvSpPr>
        <p:spPr>
          <a:xfrm rot="16200000">
            <a:off x="7881495" y="3955135"/>
            <a:ext cx="575816" cy="2982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Textfeld 94"/>
          <p:cNvSpPr txBox="1"/>
          <p:nvPr/>
        </p:nvSpPr>
        <p:spPr>
          <a:xfrm>
            <a:off x="2764694" y="5450966"/>
            <a:ext cx="3031599" cy="646331"/>
          </a:xfrm>
          <a:prstGeom prst="rect">
            <a:avLst/>
          </a:prstGeom>
          <a:noFill/>
        </p:spPr>
        <p:txBody>
          <a:bodyPr wrap="none" rtlCol="0">
            <a:spAutoFit/>
          </a:bodyPr>
          <a:lstStyle/>
          <a:p>
            <a:r>
              <a:rPr lang="de-DE" dirty="0"/>
              <a:t>Fibroblast </a:t>
            </a:r>
            <a:r>
              <a:rPr lang="de-DE" dirty="0" err="1"/>
              <a:t>proliferation</a:t>
            </a:r>
            <a:endParaRPr lang="de-DE" dirty="0"/>
          </a:p>
          <a:p>
            <a:r>
              <a:rPr lang="de-DE" dirty="0" err="1"/>
              <a:t>Provisional</a:t>
            </a:r>
            <a:r>
              <a:rPr lang="de-DE" dirty="0"/>
              <a:t> </a:t>
            </a:r>
            <a:r>
              <a:rPr lang="de-DE" dirty="0" err="1"/>
              <a:t>matrix</a:t>
            </a:r>
            <a:r>
              <a:rPr lang="de-DE" dirty="0"/>
              <a:t> </a:t>
            </a:r>
            <a:r>
              <a:rPr lang="de-DE" dirty="0" err="1"/>
              <a:t>synthesis</a:t>
            </a:r>
            <a:endParaRPr lang="de-DE" dirty="0"/>
          </a:p>
        </p:txBody>
      </p:sp>
    </p:spTree>
    <p:extLst>
      <p:ext uri="{BB962C8B-B14F-4D97-AF65-F5344CB8AC3E}">
        <p14:creationId xmlns:p14="http://schemas.microsoft.com/office/powerpoint/2010/main" val="300645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wipe(left)">
                                      <p:cBhvr>
                                        <p:cTn id="12" dur="500"/>
                                        <p:tgtEl>
                                          <p:spTgt spid="9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wipe(left)">
                                      <p:cBhvr>
                                        <p:cTn id="20" dur="500"/>
                                        <p:tgtEl>
                                          <p:spTgt spid="9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wipe(left)">
                                      <p:cBhvr>
                                        <p:cTn id="25" dur="500"/>
                                        <p:tgtEl>
                                          <p:spTgt spid="9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3"/>
                                        </p:tgtEl>
                                        <p:attrNameLst>
                                          <p:attrName>style.visibility</p:attrName>
                                        </p:attrNameLst>
                                      </p:cBhvr>
                                      <p:to>
                                        <p:strVal val="visible"/>
                                      </p:to>
                                    </p:set>
                                    <p:animEffect transition="in" filter="wipe(left)">
                                      <p:cBhvr>
                                        <p:cTn id="30" dur="500"/>
                                        <p:tgtEl>
                                          <p:spTgt spid="93"/>
                                        </p:tgtEl>
                                      </p:cBhvr>
                                    </p:animEffect>
                                  </p:childTnLst>
                                </p:cTn>
                              </p:par>
                            </p:childTnLst>
                          </p:cTn>
                        </p:par>
                        <p:par>
                          <p:cTn id="31" fill="hold">
                            <p:stCondLst>
                              <p:cond delay="500"/>
                            </p:stCondLst>
                            <p:childTnLst>
                              <p:par>
                                <p:cTn id="32" presetID="26" presetClass="emph" presetSubtype="0" repeatCount="indefinite" fill="hold" grpId="1" nodeType="afterEffect">
                                  <p:stCondLst>
                                    <p:cond delay="0"/>
                                  </p:stCondLst>
                                  <p:childTnLst>
                                    <p:animEffect transition="out" filter="fade">
                                      <p:cBhvr>
                                        <p:cTn id="33" dur="500" tmFilter="0, 0; .2, .5; .8, .5; 1, 0"/>
                                        <p:tgtEl>
                                          <p:spTgt spid="93"/>
                                        </p:tgtEl>
                                      </p:cBhvr>
                                    </p:animEffect>
                                    <p:animScale>
                                      <p:cBhvr>
                                        <p:cTn id="34" dur="250" autoRev="1" fill="hold"/>
                                        <p:tgtEl>
                                          <p:spTgt spid="93"/>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22" presetClass="exit" presetSubtype="2" fill="hold" nodeType="clickEffect">
                                  <p:stCondLst>
                                    <p:cond delay="0"/>
                                  </p:stCondLst>
                                  <p:childTnLst>
                                    <p:animEffect transition="out" filter="wipe(right)">
                                      <p:cBhvr>
                                        <p:cTn id="38" dur="500"/>
                                        <p:tgtEl>
                                          <p:spTgt spid="91"/>
                                        </p:tgtEl>
                                      </p:cBhvr>
                                    </p:animEffect>
                                    <p:set>
                                      <p:cBhvr>
                                        <p:cTn id="39" dur="1" fill="hold">
                                          <p:stCondLst>
                                            <p:cond delay="499"/>
                                          </p:stCondLst>
                                        </p:cTn>
                                        <p:tgtEl>
                                          <p:spTgt spid="91"/>
                                        </p:tgtEl>
                                        <p:attrNameLst>
                                          <p:attrName>style.visibility</p:attrName>
                                        </p:attrNameLst>
                                      </p:cBhvr>
                                      <p:to>
                                        <p:strVal val="hidden"/>
                                      </p:to>
                                    </p:set>
                                  </p:childTnLst>
                                </p:cTn>
                              </p:par>
                              <p:par>
                                <p:cTn id="40" presetID="22" presetClass="exit" presetSubtype="2" fill="hold" grpId="1" nodeType="withEffect">
                                  <p:stCondLst>
                                    <p:cond delay="0"/>
                                  </p:stCondLst>
                                  <p:childTnLst>
                                    <p:animEffect transition="out" filter="wipe(right)">
                                      <p:cBhvr>
                                        <p:cTn id="41" dur="500"/>
                                        <p:tgtEl>
                                          <p:spTgt spid="2"/>
                                        </p:tgtEl>
                                      </p:cBhvr>
                                    </p:animEffect>
                                    <p:set>
                                      <p:cBhvr>
                                        <p:cTn id="42" dur="1" fill="hold">
                                          <p:stCondLst>
                                            <p:cond delay="499"/>
                                          </p:stCondLst>
                                        </p:cTn>
                                        <p:tgtEl>
                                          <p:spTgt spid="2"/>
                                        </p:tgtEl>
                                        <p:attrNameLst>
                                          <p:attrName>style.visibility</p:attrName>
                                        </p:attrNameLst>
                                      </p:cBhvr>
                                      <p:to>
                                        <p:strVal val="hidden"/>
                                      </p:to>
                                    </p:set>
                                  </p:childTnLst>
                                </p:cTn>
                              </p:par>
                            </p:childTnLst>
                          </p:cTn>
                        </p:par>
                        <p:par>
                          <p:cTn id="43" fill="hold">
                            <p:stCondLst>
                              <p:cond delay="500"/>
                            </p:stCondLst>
                            <p:childTnLst>
                              <p:par>
                                <p:cTn id="44" presetID="22" presetClass="exit" presetSubtype="4" fill="hold" grpId="1" nodeType="afterEffect">
                                  <p:stCondLst>
                                    <p:cond delay="0"/>
                                  </p:stCondLst>
                                  <p:childTnLst>
                                    <p:animEffect transition="out" filter="wipe(down)">
                                      <p:cBhvr>
                                        <p:cTn id="45" dur="500"/>
                                        <p:tgtEl>
                                          <p:spTgt spid="95"/>
                                        </p:tgtEl>
                                      </p:cBhvr>
                                    </p:animEffect>
                                    <p:set>
                                      <p:cBhvr>
                                        <p:cTn id="46" dur="1" fill="hold">
                                          <p:stCondLst>
                                            <p:cond delay="499"/>
                                          </p:stCondLst>
                                        </p:cTn>
                                        <p:tgtEl>
                                          <p:spTgt spid="95"/>
                                        </p:tgtEl>
                                        <p:attrNameLst>
                                          <p:attrName>style.visibility</p:attrName>
                                        </p:attrNameLst>
                                      </p:cBhvr>
                                      <p:to>
                                        <p:strVal val="hidden"/>
                                      </p:to>
                                    </p:set>
                                  </p:childTnLst>
                                </p:cTn>
                              </p:par>
                            </p:childTnLst>
                          </p:cTn>
                        </p:par>
                        <p:par>
                          <p:cTn id="47" fill="hold">
                            <p:stCondLst>
                              <p:cond delay="1000"/>
                            </p:stCondLst>
                            <p:childTnLst>
                              <p:par>
                                <p:cTn id="48" presetID="22" presetClass="entr" presetSubtype="1" fill="hold" grpId="0" nodeType="after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up)">
                                      <p:cBhvr>
                                        <p:cTn id="50" dur="500"/>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xit" presetSubtype="4" fill="hold" grpId="2" nodeType="clickEffect">
                                  <p:stCondLst>
                                    <p:cond delay="0"/>
                                  </p:stCondLst>
                                  <p:childTnLst>
                                    <p:animEffect transition="out" filter="wipe(down)">
                                      <p:cBhvr>
                                        <p:cTn id="54" dur="500"/>
                                        <p:tgtEl>
                                          <p:spTgt spid="93"/>
                                        </p:tgtEl>
                                      </p:cBhvr>
                                    </p:animEffect>
                                    <p:set>
                                      <p:cBhvr>
                                        <p:cTn id="55" dur="1" fill="hold">
                                          <p:stCondLst>
                                            <p:cond delay="499"/>
                                          </p:stCondLst>
                                        </p:cTn>
                                        <p:tgtEl>
                                          <p:spTgt spid="93"/>
                                        </p:tgtEl>
                                        <p:attrNameLst>
                                          <p:attrName>style.visibility</p:attrName>
                                        </p:attrNameLst>
                                      </p:cBhvr>
                                      <p:to>
                                        <p:strVal val="hidden"/>
                                      </p:to>
                                    </p:set>
                                  </p:childTnLst>
                                </p:cTn>
                              </p:par>
                              <p:par>
                                <p:cTn id="56" presetID="22" presetClass="exit" presetSubtype="4" fill="hold" grpId="1" nodeType="withEffect">
                                  <p:stCondLst>
                                    <p:cond delay="0"/>
                                  </p:stCondLst>
                                  <p:childTnLst>
                                    <p:animEffect transition="out" filter="wipe(down)">
                                      <p:cBhvr>
                                        <p:cTn id="57" dur="500"/>
                                        <p:tgtEl>
                                          <p:spTgt spid="3"/>
                                        </p:tgtEl>
                                      </p:cBhvr>
                                    </p:animEffect>
                                    <p:set>
                                      <p:cBhvr>
                                        <p:cTn id="58" dur="1" fill="hold">
                                          <p:stCondLst>
                                            <p:cond delay="499"/>
                                          </p:stCondLst>
                                        </p:cTn>
                                        <p:tgtEl>
                                          <p:spTgt spid="3"/>
                                        </p:tgtEl>
                                        <p:attrNameLst>
                                          <p:attrName>style.visibility</p:attrName>
                                        </p:attrNameLst>
                                      </p:cBhvr>
                                      <p:to>
                                        <p:strVal val="hidden"/>
                                      </p:to>
                                    </p:set>
                                  </p:childTnLst>
                                </p:cTn>
                              </p:par>
                            </p:childTnLst>
                          </p:cTn>
                        </p:par>
                        <p:par>
                          <p:cTn id="59" fill="hold">
                            <p:stCondLst>
                              <p:cond delay="500"/>
                            </p:stCondLst>
                            <p:childTnLst>
                              <p:par>
                                <p:cTn id="60" presetID="35" presetClass="path" presetSubtype="0" accel="50000" decel="50000" fill="hold" nodeType="afterEffect">
                                  <p:stCondLst>
                                    <p:cond delay="0"/>
                                  </p:stCondLst>
                                  <p:childTnLst>
                                    <p:animMotion origin="layout" path="M 4.44444E-6 4.44444E-6 L 0.26822 -0.00649 " pathEditMode="relative" rAng="0" ptsTypes="AA">
                                      <p:cBhvr>
                                        <p:cTn id="61" dur="2000" fill="hold"/>
                                        <p:tgtEl>
                                          <p:spTgt spid="92"/>
                                        </p:tgtEl>
                                        <p:attrNameLst>
                                          <p:attrName>ppt_x</p:attrName>
                                          <p:attrName>ppt_y</p:attrName>
                                        </p:attrNameLst>
                                      </p:cBhvr>
                                      <p:rCtr x="13403" y="-324"/>
                                    </p:animMotion>
                                  </p:childTnLst>
                                </p:cTn>
                              </p:par>
                            </p:childTnLst>
                          </p:cTn>
                        </p:par>
                        <p:par>
                          <p:cTn id="62" fill="hold">
                            <p:stCondLst>
                              <p:cond delay="2500"/>
                            </p:stCondLst>
                            <p:childTnLst>
                              <p:par>
                                <p:cTn id="63" presetID="1" presetClass="entr" presetSubtype="0" fill="hold" grpId="0" nodeType="afterEffect">
                                  <p:stCondLst>
                                    <p:cond delay="0"/>
                                  </p:stCondLst>
                                  <p:childTnLst>
                                    <p:set>
                                      <p:cBhvr>
                                        <p:cTn id="64" dur="1" fill="hold">
                                          <p:stCondLst>
                                            <p:cond delay="0"/>
                                          </p:stCondLst>
                                        </p:cTn>
                                        <p:tgtEl>
                                          <p:spTgt spid="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49" presetClass="path" presetSubtype="0" accel="50000" decel="50000" fill="hold" nodeType="clickEffect">
                                  <p:stCondLst>
                                    <p:cond delay="0"/>
                                  </p:stCondLst>
                                  <p:childTnLst>
                                    <p:animMotion origin="layout" path="M 4.44444E-6 2.22222E-6 L 0.02743 0.32268 " pathEditMode="relative" rAng="0" ptsTypes="AA">
                                      <p:cBhvr>
                                        <p:cTn id="68" dur="2000" fill="hold"/>
                                        <p:tgtEl>
                                          <p:spTgt spid="37"/>
                                        </p:tgtEl>
                                        <p:attrNameLst>
                                          <p:attrName>ppt_x</p:attrName>
                                          <p:attrName>ppt_y</p:attrName>
                                        </p:attrNameLst>
                                      </p:cBhvr>
                                      <p:rCtr x="1372" y="16134"/>
                                    </p:animMotion>
                                  </p:childTnLst>
                                </p:cTn>
                              </p:par>
                            </p:childTnLst>
                          </p:cTn>
                        </p:par>
                        <p:par>
                          <p:cTn id="69" fill="hold">
                            <p:stCondLst>
                              <p:cond delay="2000"/>
                            </p:stCondLst>
                            <p:childTnLst>
                              <p:par>
                                <p:cTn id="70" presetID="42" presetClass="path" presetSubtype="0" accel="50000" decel="50000" fill="hold" nodeType="afterEffect">
                                  <p:stCondLst>
                                    <p:cond delay="0"/>
                                  </p:stCondLst>
                                  <p:childTnLst>
                                    <p:animMotion origin="layout" path="M 4.16667E-6 4.07407E-6 L -0.00261 0.50717 " pathEditMode="relative" rAng="0" ptsTypes="AA">
                                      <p:cBhvr>
                                        <p:cTn id="71" dur="2000" fill="hold"/>
                                        <p:tgtEl>
                                          <p:spTgt spid="38"/>
                                        </p:tgtEl>
                                        <p:attrNameLst>
                                          <p:attrName>ppt_x</p:attrName>
                                          <p:attrName>ppt_y</p:attrName>
                                        </p:attrNameLst>
                                      </p:cBhvr>
                                      <p:rCtr x="-139" y="25347"/>
                                    </p:animMotion>
                                  </p:childTnLst>
                                </p:cTn>
                              </p:par>
                            </p:childTnLst>
                          </p:cTn>
                        </p:par>
                        <p:par>
                          <p:cTn id="72" fill="hold">
                            <p:stCondLst>
                              <p:cond delay="4000"/>
                            </p:stCondLst>
                            <p:childTnLst>
                              <p:par>
                                <p:cTn id="73" presetID="22" presetClass="entr" presetSubtype="8" fill="hold" grpId="0" nodeType="after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wipe(left)">
                                      <p:cBhvr>
                                        <p:cTn id="75" dur="500"/>
                                        <p:tgtEl>
                                          <p:spTgt spid="5"/>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6"/>
                                        </p:tgtEl>
                                        <p:attrNameLst>
                                          <p:attrName>style.visibility</p:attrName>
                                        </p:attrNameLst>
                                      </p:cBhvr>
                                      <p:to>
                                        <p:strVal val="visible"/>
                                      </p:to>
                                    </p:set>
                                    <p:animEffect transition="in" filter="wipe(left)">
                                      <p:cBhvr>
                                        <p:cTn id="80" dur="500"/>
                                        <p:tgtEl>
                                          <p:spTgt spid="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94"/>
                                        </p:tgtEl>
                                        <p:attrNameLst>
                                          <p:attrName>style.visibility</p:attrName>
                                        </p:attrNameLst>
                                      </p:cBhvr>
                                      <p:to>
                                        <p:strVal val="visible"/>
                                      </p:to>
                                    </p:set>
                                    <p:animEffect transition="in" filter="wipe(down)">
                                      <p:cBhvr>
                                        <p:cTn id="85"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93" grpId="0"/>
      <p:bldP spid="93" grpId="1"/>
      <p:bldP spid="93" grpId="2"/>
      <p:bldP spid="2" grpId="0" animBg="1"/>
      <p:bldP spid="2" grpId="1" animBg="1"/>
      <p:bldP spid="3" grpId="0" animBg="1"/>
      <p:bldP spid="3" grpId="1" animBg="1"/>
      <p:bldP spid="4" grpId="0"/>
      <p:bldP spid="5" grpId="0" animBg="1"/>
      <p:bldP spid="6" grpId="0"/>
      <p:bldP spid="94" grpId="0" animBg="1"/>
      <p:bldP spid="95" grpId="0"/>
      <p:bldP spid="9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pPr>
              <a:defRPr/>
            </a:pPr>
            <a:endParaRPr lang="de-DE"/>
          </a:p>
        </p:txBody>
      </p:sp>
      <p:sp>
        <p:nvSpPr>
          <p:cNvPr id="5" name="Textfeld 4"/>
          <p:cNvSpPr txBox="1"/>
          <p:nvPr/>
        </p:nvSpPr>
        <p:spPr>
          <a:xfrm>
            <a:off x="0" y="6624638"/>
            <a:ext cx="1074333" cy="307777"/>
          </a:xfrm>
          <a:prstGeom prst="rect">
            <a:avLst/>
          </a:prstGeom>
          <a:noFill/>
        </p:spPr>
        <p:txBody>
          <a:bodyPr wrap="none" rtlCol="0">
            <a:spAutoFit/>
          </a:bodyPr>
          <a:lstStyle/>
          <a:p>
            <a:r>
              <a:rPr lang="de-DE" sz="1400" i="1" dirty="0" err="1">
                <a:solidFill>
                  <a:schemeClr val="tx2"/>
                </a:solidFill>
              </a:rPr>
              <a:t>unpublished</a:t>
            </a:r>
            <a:endParaRPr lang="de-DE" sz="1400" i="1" dirty="0">
              <a:solidFill>
                <a:schemeClr val="tx2"/>
              </a:solidFill>
            </a:endParaRPr>
          </a:p>
        </p:txBody>
      </p:sp>
      <p:pic>
        <p:nvPicPr>
          <p:cNvPr id="8" name="Grafik 7"/>
          <p:cNvPicPr>
            <a:picLocks noChangeAspect="1"/>
          </p:cNvPicPr>
          <p:nvPr/>
        </p:nvPicPr>
        <p:blipFill rotWithShape="1">
          <a:blip r:embed="rId3" cstate="print">
            <a:extLst>
              <a:ext uri="{28A0092B-C50C-407E-A947-70E740481C1C}">
                <a14:useLocalDpi xmlns:a14="http://schemas.microsoft.com/office/drawing/2010/main" val="0"/>
              </a:ext>
            </a:extLst>
          </a:blip>
          <a:srcRect t="55623"/>
          <a:stretch/>
        </p:blipFill>
        <p:spPr>
          <a:xfrm>
            <a:off x="287338" y="381648"/>
            <a:ext cx="8081009" cy="5352101"/>
          </a:xfrm>
          <a:prstGeom prst="rect">
            <a:avLst/>
          </a:prstGeom>
        </p:spPr>
      </p:pic>
      <p:sp>
        <p:nvSpPr>
          <p:cNvPr id="9" name="Textfeld 8"/>
          <p:cNvSpPr txBox="1"/>
          <p:nvPr/>
        </p:nvSpPr>
        <p:spPr>
          <a:xfrm>
            <a:off x="116566" y="6028055"/>
            <a:ext cx="1359090" cy="523220"/>
          </a:xfrm>
          <a:prstGeom prst="rect">
            <a:avLst/>
          </a:prstGeom>
          <a:noFill/>
        </p:spPr>
        <p:txBody>
          <a:bodyPr wrap="none" rtlCol="0">
            <a:spAutoFit/>
          </a:bodyPr>
          <a:lstStyle/>
          <a:p>
            <a:r>
              <a:rPr lang="de-DE" sz="1400" b="1" dirty="0">
                <a:solidFill>
                  <a:srgbClr val="00B050"/>
                </a:solidFill>
                <a:latin typeface="Minion Pro" pitchFamily="18" charset="0"/>
              </a:rPr>
              <a:t>TGF-ß1 (</a:t>
            </a:r>
            <a:r>
              <a:rPr lang="de-DE" sz="1400" b="1" dirty="0" err="1">
                <a:solidFill>
                  <a:srgbClr val="00B050"/>
                </a:solidFill>
                <a:latin typeface="Minion Pro" pitchFamily="18" charset="0"/>
              </a:rPr>
              <a:t>green</a:t>
            </a:r>
            <a:r>
              <a:rPr lang="de-DE" sz="1400" b="1" dirty="0">
                <a:solidFill>
                  <a:srgbClr val="00B050"/>
                </a:solidFill>
                <a:latin typeface="Minion Pro" pitchFamily="18" charset="0"/>
              </a:rPr>
              <a:t>)</a:t>
            </a:r>
          </a:p>
          <a:p>
            <a:r>
              <a:rPr lang="de-DE" sz="1400" b="1" dirty="0">
                <a:solidFill>
                  <a:srgbClr val="FF0000"/>
                </a:solidFill>
                <a:latin typeface="Minion Pro" pitchFamily="18" charset="0"/>
              </a:rPr>
              <a:t>SMA (</a:t>
            </a:r>
            <a:r>
              <a:rPr lang="de-DE" sz="1400" b="1" dirty="0" err="1">
                <a:solidFill>
                  <a:srgbClr val="FF0000"/>
                </a:solidFill>
                <a:latin typeface="Minion Pro" pitchFamily="18" charset="0"/>
              </a:rPr>
              <a:t>red</a:t>
            </a:r>
            <a:r>
              <a:rPr lang="de-DE" sz="1400" b="1" dirty="0">
                <a:solidFill>
                  <a:srgbClr val="FF0000"/>
                </a:solidFill>
                <a:latin typeface="Minion Pro" pitchFamily="18" charset="0"/>
              </a:rPr>
              <a:t>)</a:t>
            </a:r>
          </a:p>
        </p:txBody>
      </p:sp>
      <p:sp>
        <p:nvSpPr>
          <p:cNvPr id="10" name="Rechteck 9"/>
          <p:cNvSpPr/>
          <p:nvPr/>
        </p:nvSpPr>
        <p:spPr>
          <a:xfrm>
            <a:off x="4146838" y="245327"/>
            <a:ext cx="4049308" cy="5488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Pfeil nach rechts 23"/>
          <p:cNvSpPr/>
          <p:nvPr/>
        </p:nvSpPr>
        <p:spPr>
          <a:xfrm rot="14176248">
            <a:off x="1457016" y="4407829"/>
            <a:ext cx="334011" cy="13378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Pfeil nach rechts 24"/>
          <p:cNvSpPr/>
          <p:nvPr/>
        </p:nvSpPr>
        <p:spPr>
          <a:xfrm rot="14176248">
            <a:off x="2207659" y="4014931"/>
            <a:ext cx="334011" cy="13378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Pfeil nach rechts 25"/>
          <p:cNvSpPr/>
          <p:nvPr/>
        </p:nvSpPr>
        <p:spPr>
          <a:xfrm rot="14176248">
            <a:off x="4684722" y="5204283"/>
            <a:ext cx="334011" cy="13378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Pfeil nach rechts 26"/>
          <p:cNvSpPr/>
          <p:nvPr/>
        </p:nvSpPr>
        <p:spPr>
          <a:xfrm rot="14176248">
            <a:off x="5528849" y="3995023"/>
            <a:ext cx="334011" cy="13378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9834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additive="base">
                                        <p:cTn id="30" dur="500" fill="hold"/>
                                        <p:tgtEl>
                                          <p:spTgt spid="27"/>
                                        </p:tgtEl>
                                        <p:attrNameLst>
                                          <p:attrName>ppt_x</p:attrName>
                                        </p:attrNameLst>
                                      </p:cBhvr>
                                      <p:tavLst>
                                        <p:tav tm="0">
                                          <p:val>
                                            <p:strVal val="#ppt_x"/>
                                          </p:val>
                                        </p:tav>
                                        <p:tav tm="100000">
                                          <p:val>
                                            <p:strVal val="#ppt_x"/>
                                          </p:val>
                                        </p:tav>
                                      </p:tavLst>
                                    </p:anim>
                                    <p:anim calcmode="lin" valueType="num">
                                      <p:cBhvr additive="base">
                                        <p:cTn id="31" dur="500" fill="hold"/>
                                        <p:tgtEl>
                                          <p:spTgt spid="27"/>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500" fill="hold"/>
                                        <p:tgtEl>
                                          <p:spTgt spid="26"/>
                                        </p:tgtEl>
                                        <p:attrNameLst>
                                          <p:attrName>ppt_x</p:attrName>
                                        </p:attrNameLst>
                                      </p:cBhvr>
                                      <p:tavLst>
                                        <p:tav tm="0">
                                          <p:val>
                                            <p:strVal val="#ppt_x"/>
                                          </p:val>
                                        </p:tav>
                                        <p:tav tm="100000">
                                          <p:val>
                                            <p:strVal val="#ppt_x"/>
                                          </p:val>
                                        </p:tav>
                                      </p:tavLst>
                                    </p:anim>
                                    <p:anim calcmode="lin" valueType="num">
                                      <p:cBhvr additive="base">
                                        <p:cTn id="3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24" grpId="0" animBg="1"/>
      <p:bldP spid="25" grpId="0" animBg="1"/>
      <p:bldP spid="26"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0" y="6624638"/>
            <a:ext cx="1074333" cy="307777"/>
          </a:xfrm>
          <a:prstGeom prst="rect">
            <a:avLst/>
          </a:prstGeom>
          <a:noFill/>
        </p:spPr>
        <p:txBody>
          <a:bodyPr wrap="none" rtlCol="0">
            <a:spAutoFit/>
          </a:bodyPr>
          <a:lstStyle/>
          <a:p>
            <a:r>
              <a:rPr lang="de-DE" sz="1400" i="1" dirty="0" err="1">
                <a:solidFill>
                  <a:schemeClr val="tx2"/>
                </a:solidFill>
              </a:rPr>
              <a:t>unpublished</a:t>
            </a:r>
            <a:endParaRPr lang="de-DE" sz="1400" i="1" dirty="0">
              <a:solidFill>
                <a:schemeClr val="tx2"/>
              </a:solidFill>
            </a:endParaRPr>
          </a:p>
        </p:txBody>
      </p:sp>
      <p:sp>
        <p:nvSpPr>
          <p:cNvPr id="7" name="Rechteck 6"/>
          <p:cNvSpPr/>
          <p:nvPr/>
        </p:nvSpPr>
        <p:spPr>
          <a:xfrm>
            <a:off x="5790616" y="5039107"/>
            <a:ext cx="1588504"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1" name="Gruppieren 10"/>
          <p:cNvGrpSpPr/>
          <p:nvPr/>
        </p:nvGrpSpPr>
        <p:grpSpPr>
          <a:xfrm>
            <a:off x="636514" y="517455"/>
            <a:ext cx="6742606" cy="5407990"/>
            <a:chOff x="4416777" y="3383608"/>
            <a:chExt cx="4619719" cy="3246248"/>
          </a:xfrm>
        </p:grpSpPr>
        <p:sp>
          <p:nvSpPr>
            <p:cNvPr id="12" name="Textfeld 11"/>
            <p:cNvSpPr txBox="1"/>
            <p:nvPr/>
          </p:nvSpPr>
          <p:spPr>
            <a:xfrm>
              <a:off x="7226296" y="3383608"/>
              <a:ext cx="1567032" cy="276999"/>
            </a:xfrm>
            <a:prstGeom prst="rect">
              <a:avLst/>
            </a:prstGeom>
            <a:noFill/>
          </p:spPr>
          <p:txBody>
            <a:bodyPr wrap="none" rtlCol="0">
              <a:spAutoFit/>
            </a:bodyPr>
            <a:lstStyle/>
            <a:p>
              <a:r>
                <a:rPr lang="de-DE" sz="1200" dirty="0" err="1">
                  <a:latin typeface="Minion Pro" pitchFamily="18" charset="0"/>
                </a:rPr>
                <a:t>Neutrophils</a:t>
              </a:r>
              <a:r>
                <a:rPr lang="de-DE" sz="1200" dirty="0">
                  <a:latin typeface="Minion Pro" pitchFamily="18" charset="0"/>
                </a:rPr>
                <a:t> </a:t>
              </a:r>
              <a:r>
                <a:rPr lang="de-DE" sz="1200" dirty="0" err="1">
                  <a:latin typeface="Minion Pro" pitchFamily="18" charset="0"/>
                </a:rPr>
                <a:t>Depletion</a:t>
              </a:r>
              <a:endParaRPr lang="de-DE" sz="1200" dirty="0">
                <a:latin typeface="Minion Pro" pitchFamily="18" charset="0"/>
              </a:endParaRPr>
            </a:p>
          </p:txBody>
        </p:sp>
        <p:sp>
          <p:nvSpPr>
            <p:cNvPr id="13" name="Textfeld 12"/>
            <p:cNvSpPr txBox="1"/>
            <p:nvPr/>
          </p:nvSpPr>
          <p:spPr>
            <a:xfrm>
              <a:off x="4724554" y="6322079"/>
              <a:ext cx="1287725" cy="307777"/>
            </a:xfrm>
            <a:prstGeom prst="rect">
              <a:avLst/>
            </a:prstGeom>
            <a:noFill/>
          </p:spPr>
          <p:txBody>
            <a:bodyPr wrap="none" rtlCol="0">
              <a:spAutoFit/>
            </a:bodyPr>
            <a:lstStyle/>
            <a:p>
              <a:r>
                <a:rPr lang="de-DE" sz="1400" b="1" dirty="0">
                  <a:solidFill>
                    <a:srgbClr val="00B050"/>
                  </a:solidFill>
                  <a:latin typeface="Minion Pro" pitchFamily="18" charset="0"/>
                </a:rPr>
                <a:t>TNF-</a:t>
              </a:r>
              <a:r>
                <a:rPr lang="de-DE" sz="1400" b="1" dirty="0">
                  <a:solidFill>
                    <a:srgbClr val="00B050"/>
                  </a:solidFill>
                  <a:latin typeface="Symbol" panose="05050102010706020507" pitchFamily="18" charset="2"/>
                </a:rPr>
                <a:t>a</a:t>
              </a:r>
              <a:r>
                <a:rPr lang="de-DE" sz="1400" b="1" dirty="0">
                  <a:solidFill>
                    <a:srgbClr val="00B050"/>
                  </a:solidFill>
                  <a:latin typeface="Minion Pro" pitchFamily="18" charset="0"/>
                </a:rPr>
                <a:t> (</a:t>
              </a:r>
              <a:r>
                <a:rPr lang="de-DE" sz="1400" b="1" dirty="0" err="1">
                  <a:solidFill>
                    <a:srgbClr val="00B050"/>
                  </a:solidFill>
                  <a:latin typeface="Minion Pro" pitchFamily="18" charset="0"/>
                </a:rPr>
                <a:t>green</a:t>
              </a:r>
              <a:r>
                <a:rPr lang="de-DE" sz="1400" b="1" dirty="0">
                  <a:solidFill>
                    <a:srgbClr val="00B050"/>
                  </a:solidFill>
                  <a:latin typeface="Minion Pro" pitchFamily="18" charset="0"/>
                </a:rPr>
                <a:t>)</a:t>
              </a:r>
            </a:p>
          </p:txBody>
        </p:sp>
        <p:grpSp>
          <p:nvGrpSpPr>
            <p:cNvPr id="14" name="Gruppieren 13"/>
            <p:cNvGrpSpPr/>
            <p:nvPr/>
          </p:nvGrpSpPr>
          <p:grpSpPr>
            <a:xfrm>
              <a:off x="4416777" y="3600725"/>
              <a:ext cx="4619719" cy="2780604"/>
              <a:chOff x="4416777" y="3600725"/>
              <a:chExt cx="4619719" cy="2780604"/>
            </a:xfrm>
          </p:grpSpPr>
          <p:grpSp>
            <p:nvGrpSpPr>
              <p:cNvPr id="15" name="Gruppieren 14"/>
              <p:cNvGrpSpPr/>
              <p:nvPr/>
            </p:nvGrpSpPr>
            <p:grpSpPr>
              <a:xfrm>
                <a:off x="4427984" y="3600725"/>
                <a:ext cx="4608512" cy="2780604"/>
                <a:chOff x="4427984" y="3600725"/>
                <a:chExt cx="4608512" cy="2780604"/>
              </a:xfrm>
            </p:grpSpPr>
            <p:grpSp>
              <p:nvGrpSpPr>
                <p:cNvPr id="17" name="Gruppieren 16"/>
                <p:cNvGrpSpPr/>
                <p:nvPr/>
              </p:nvGrpSpPr>
              <p:grpSpPr>
                <a:xfrm>
                  <a:off x="4724554" y="3600725"/>
                  <a:ext cx="4311942" cy="2780604"/>
                  <a:chOff x="1043608" y="1206044"/>
                  <a:chExt cx="7162797" cy="5272427"/>
                </a:xfrm>
              </p:grpSpPr>
              <p:pic>
                <p:nvPicPr>
                  <p:cNvPr id="19" name="Grafik 18"/>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716016" y="1206044"/>
                    <a:ext cx="3490389" cy="2561073"/>
                  </a:xfrm>
                  <a:prstGeom prst="rect">
                    <a:avLst/>
                  </a:prstGeom>
                </p:spPr>
              </p:pic>
              <p:pic>
                <p:nvPicPr>
                  <p:cNvPr id="20" name="Grafik 19"/>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43608" y="1206044"/>
                    <a:ext cx="3490389" cy="2561073"/>
                  </a:xfrm>
                  <a:prstGeom prst="rect">
                    <a:avLst/>
                  </a:prstGeom>
                </p:spPr>
              </p:pic>
              <p:pic>
                <p:nvPicPr>
                  <p:cNvPr id="21" name="Grafik 20"/>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43608" y="3917398"/>
                    <a:ext cx="3490389" cy="2561073"/>
                  </a:xfrm>
                  <a:prstGeom prst="rect">
                    <a:avLst/>
                  </a:prstGeom>
                </p:spPr>
              </p:pic>
              <p:pic>
                <p:nvPicPr>
                  <p:cNvPr id="22" name="Grafik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16015" y="3917398"/>
                    <a:ext cx="3490389" cy="2561073"/>
                  </a:xfrm>
                  <a:prstGeom prst="rect">
                    <a:avLst/>
                  </a:prstGeom>
                </p:spPr>
              </p:pic>
            </p:grpSp>
            <p:sp>
              <p:nvSpPr>
                <p:cNvPr id="18" name="Textfeld 17"/>
                <p:cNvSpPr txBox="1"/>
                <p:nvPr/>
              </p:nvSpPr>
              <p:spPr>
                <a:xfrm rot="16200000">
                  <a:off x="4243286" y="4122173"/>
                  <a:ext cx="677173" cy="307777"/>
                </a:xfrm>
                <a:prstGeom prst="rect">
                  <a:avLst/>
                </a:prstGeom>
                <a:noFill/>
              </p:spPr>
              <p:txBody>
                <a:bodyPr wrap="none" rtlCol="0">
                  <a:spAutoFit/>
                </a:bodyPr>
                <a:lstStyle/>
                <a:p>
                  <a:r>
                    <a:rPr lang="de-DE" sz="1400" dirty="0">
                      <a:latin typeface="Minion Pro" pitchFamily="18" charset="0"/>
                    </a:rPr>
                    <a:t>1 </a:t>
                  </a:r>
                  <a:r>
                    <a:rPr lang="de-DE" sz="1400" dirty="0" err="1">
                      <a:latin typeface="Minion Pro" pitchFamily="18" charset="0"/>
                    </a:rPr>
                    <a:t>week</a:t>
                  </a:r>
                  <a:endParaRPr lang="de-DE" sz="1400" dirty="0">
                    <a:latin typeface="Minion Pro" pitchFamily="18" charset="0"/>
                  </a:endParaRPr>
                </a:p>
              </p:txBody>
            </p:sp>
          </p:grpSp>
          <p:sp>
            <p:nvSpPr>
              <p:cNvPr id="16" name="Textfeld 15"/>
              <p:cNvSpPr txBox="1"/>
              <p:nvPr/>
            </p:nvSpPr>
            <p:spPr>
              <a:xfrm rot="16200000">
                <a:off x="4199218" y="5542520"/>
                <a:ext cx="742896" cy="307777"/>
              </a:xfrm>
              <a:prstGeom prst="rect">
                <a:avLst/>
              </a:prstGeom>
              <a:noFill/>
            </p:spPr>
            <p:txBody>
              <a:bodyPr wrap="none" rtlCol="0">
                <a:spAutoFit/>
              </a:bodyPr>
              <a:lstStyle/>
              <a:p>
                <a:r>
                  <a:rPr lang="de-DE" sz="1400" dirty="0">
                    <a:latin typeface="Minion Pro" pitchFamily="18" charset="0"/>
                  </a:rPr>
                  <a:t>2 </a:t>
                </a:r>
                <a:r>
                  <a:rPr lang="de-DE" sz="1400" dirty="0" err="1">
                    <a:latin typeface="Minion Pro" pitchFamily="18" charset="0"/>
                  </a:rPr>
                  <a:t>weeks</a:t>
                </a:r>
                <a:endParaRPr lang="de-DE" sz="1400" dirty="0">
                  <a:latin typeface="Minion Pro" pitchFamily="18" charset="0"/>
                </a:endParaRPr>
              </a:p>
            </p:txBody>
          </p:sp>
        </p:grpSp>
      </p:grpSp>
      <p:sp>
        <p:nvSpPr>
          <p:cNvPr id="23" name="Rechteck 22"/>
          <p:cNvSpPr/>
          <p:nvPr/>
        </p:nvSpPr>
        <p:spPr>
          <a:xfrm>
            <a:off x="605127" y="3165010"/>
            <a:ext cx="7379146" cy="2555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Pfeil nach rechts 27"/>
          <p:cNvSpPr/>
          <p:nvPr/>
        </p:nvSpPr>
        <p:spPr>
          <a:xfrm rot="14176248">
            <a:off x="6191145" y="2771156"/>
            <a:ext cx="334011" cy="13378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Pfeil nach rechts 28"/>
          <p:cNvSpPr/>
          <p:nvPr/>
        </p:nvSpPr>
        <p:spPr>
          <a:xfrm rot="20788506">
            <a:off x="5174332" y="1753578"/>
            <a:ext cx="334011" cy="13378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Pfeil nach rechts 29"/>
          <p:cNvSpPr/>
          <p:nvPr/>
        </p:nvSpPr>
        <p:spPr>
          <a:xfrm rot="14176248">
            <a:off x="6133865" y="4654070"/>
            <a:ext cx="334011" cy="13378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Pfeil nach rechts 30"/>
          <p:cNvSpPr/>
          <p:nvPr/>
        </p:nvSpPr>
        <p:spPr>
          <a:xfrm rot="20788506">
            <a:off x="5174332" y="4445658"/>
            <a:ext cx="334011" cy="13378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9175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3"/>
                                        </p:tgtEl>
                                      </p:cBhvr>
                                    </p:animEffect>
                                    <p:set>
                                      <p:cBhvr>
                                        <p:cTn id="22" dur="1" fill="hold">
                                          <p:stCondLst>
                                            <p:cond delay="499"/>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ppt_x"/>
                                          </p:val>
                                        </p:tav>
                                        <p:tav tm="100000">
                                          <p:val>
                                            <p:strVal val="#ppt_x"/>
                                          </p:val>
                                        </p:tav>
                                      </p:tavLst>
                                    </p:anim>
                                    <p:anim calcmode="lin" valueType="num">
                                      <p:cBhvr additive="base">
                                        <p:cTn id="28" dur="500" fill="hold"/>
                                        <p:tgtEl>
                                          <p:spTgt spid="3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animBg="1"/>
      <p:bldP spid="29" grpId="0" animBg="1"/>
      <p:bldP spid="30" grpId="0" animBg="1"/>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4" name="Rectangle 6"/>
          <p:cNvSpPr>
            <a:spLocks noChangeArrowheads="1"/>
          </p:cNvSpPr>
          <p:nvPr/>
        </p:nvSpPr>
        <p:spPr bwMode="auto">
          <a:xfrm>
            <a:off x="287338" y="2411641"/>
            <a:ext cx="5576887" cy="2862322"/>
          </a:xfrm>
          <a:prstGeom prst="rect">
            <a:avLst/>
          </a:prstGeom>
          <a:noFill/>
          <a:ln w="9525">
            <a:noFill/>
            <a:miter lim="800000"/>
            <a:headEnd/>
            <a:tailEnd/>
          </a:ln>
          <a:effectLst/>
        </p:spPr>
        <p:txBody>
          <a:bodyPr>
            <a:spAutoFit/>
          </a:bodyPr>
          <a:lstStyle/>
          <a:p>
            <a:pPr algn="just">
              <a:buClr>
                <a:schemeClr val="tx2"/>
              </a:buClr>
              <a:buFont typeface="Wingdings" pitchFamily="2" charset="2"/>
              <a:buChar char="Ø"/>
            </a:pPr>
            <a:r>
              <a:rPr lang="en-US" sz="2000" dirty="0"/>
              <a:t>sustain the provisional matrix formation, inhibiting the initial collagen production</a:t>
            </a:r>
          </a:p>
          <a:p>
            <a:pPr algn="just">
              <a:buClr>
                <a:schemeClr val="tx2"/>
              </a:buClr>
              <a:buFont typeface="Wingdings" pitchFamily="2" charset="2"/>
              <a:buChar char="Ø"/>
            </a:pPr>
            <a:endParaRPr lang="en-US" sz="2000" dirty="0"/>
          </a:p>
          <a:p>
            <a:pPr algn="just">
              <a:buClr>
                <a:schemeClr val="tx2"/>
              </a:buClr>
              <a:buFont typeface="Wingdings" pitchFamily="2" charset="2"/>
              <a:buChar char="Ø"/>
            </a:pPr>
            <a:r>
              <a:rPr lang="en-US" sz="2000" dirty="0"/>
              <a:t>sustain the proliferation and differentiation of fibroblasts</a:t>
            </a:r>
          </a:p>
          <a:p>
            <a:pPr algn="just">
              <a:buClr>
                <a:schemeClr val="tx2"/>
              </a:buClr>
              <a:buFont typeface="Wingdings" pitchFamily="2" charset="2"/>
              <a:buChar char="Ø"/>
            </a:pPr>
            <a:endParaRPr lang="en-US" sz="2000" dirty="0"/>
          </a:p>
          <a:p>
            <a:pPr algn="just">
              <a:buClr>
                <a:schemeClr val="tx2"/>
              </a:buClr>
              <a:buFont typeface="Wingdings" pitchFamily="2" charset="2"/>
              <a:buChar char="Ø"/>
            </a:pPr>
            <a:r>
              <a:rPr lang="en-US" sz="2000" dirty="0"/>
              <a:t>induce TGF-ß1 expression and synthesis from </a:t>
            </a:r>
            <a:r>
              <a:rPr lang="en-US" sz="2000" dirty="0" err="1"/>
              <a:t>fibrobalsts</a:t>
            </a:r>
            <a:r>
              <a:rPr lang="en-US" sz="2000" dirty="0"/>
              <a:t>, contributing to the limitation of pro-inflammatory phase</a:t>
            </a:r>
            <a:endParaRPr lang="ro-RO" sz="2000" i="1" dirty="0"/>
          </a:p>
        </p:txBody>
      </p:sp>
      <p:sp>
        <p:nvSpPr>
          <p:cNvPr id="68615" name="Rectangle 7"/>
          <p:cNvSpPr>
            <a:spLocks noChangeArrowheads="1"/>
          </p:cNvSpPr>
          <p:nvPr/>
        </p:nvSpPr>
        <p:spPr bwMode="auto">
          <a:xfrm>
            <a:off x="1084263" y="6184900"/>
            <a:ext cx="4265612" cy="588963"/>
          </a:xfrm>
          <a:prstGeom prst="rect">
            <a:avLst/>
          </a:prstGeom>
          <a:solidFill>
            <a:schemeClr val="bg1"/>
          </a:solidFill>
          <a:ln w="9525">
            <a:noFill/>
            <a:miter lim="800000"/>
            <a:headEnd/>
            <a:tailEnd/>
          </a:ln>
          <a:effectLst/>
        </p:spPr>
        <p:txBody>
          <a:bodyPr wrap="none" anchor="ctr"/>
          <a:lstStyle/>
          <a:p>
            <a:endParaRPr lang="de-DE"/>
          </a:p>
        </p:txBody>
      </p:sp>
      <p:sp>
        <p:nvSpPr>
          <p:cNvPr id="68616" name="Titel 9"/>
          <p:cNvSpPr>
            <a:spLocks/>
          </p:cNvSpPr>
          <p:nvPr/>
        </p:nvSpPr>
        <p:spPr bwMode="auto">
          <a:xfrm>
            <a:off x="287338" y="201613"/>
            <a:ext cx="8569325" cy="542925"/>
          </a:xfrm>
          <a:prstGeom prst="rect">
            <a:avLst/>
          </a:prstGeom>
          <a:noFill/>
          <a:ln w="9525">
            <a:noFill/>
            <a:miter lim="800000"/>
            <a:headEnd/>
            <a:tailEnd/>
          </a:ln>
        </p:spPr>
        <p:txBody>
          <a:bodyPr lIns="0" tIns="0" rIns="0" bIns="0" anchor="b"/>
          <a:lstStyle/>
          <a:p>
            <a:pPr>
              <a:lnSpc>
                <a:spcPct val="90000"/>
              </a:lnSpc>
            </a:pPr>
            <a:br>
              <a:rPr lang="de-DE" altLang="de-DE" sz="2400" b="1" dirty="0">
                <a:solidFill>
                  <a:schemeClr val="tx2"/>
                </a:solidFill>
              </a:rPr>
            </a:br>
            <a:br>
              <a:rPr lang="de-DE" altLang="de-DE" sz="2400" b="1" dirty="0">
                <a:solidFill>
                  <a:schemeClr val="tx2"/>
                </a:solidFill>
              </a:rPr>
            </a:br>
            <a:br>
              <a:rPr lang="de-DE" altLang="de-DE" sz="2400" b="1" dirty="0">
                <a:solidFill>
                  <a:schemeClr val="tx2"/>
                </a:solidFill>
              </a:rPr>
            </a:br>
            <a:r>
              <a:rPr lang="de-DE" altLang="de-DE" sz="2400" b="1" dirty="0">
                <a:solidFill>
                  <a:schemeClr val="tx2"/>
                </a:solidFill>
              </a:rPr>
              <a:t> </a:t>
            </a:r>
            <a:r>
              <a:rPr lang="de-DE" altLang="de-DE" sz="2400" b="1" dirty="0" err="1">
                <a:solidFill>
                  <a:schemeClr val="tx2"/>
                </a:solidFill>
              </a:rPr>
              <a:t>Conclusions</a:t>
            </a:r>
            <a:endParaRPr lang="de-DE" altLang="de-DE" sz="2400" b="1" dirty="0">
              <a:solidFill>
                <a:schemeClr val="tx2"/>
              </a:solidFill>
            </a:endParaRPr>
          </a:p>
        </p:txBody>
      </p:sp>
      <p:pic>
        <p:nvPicPr>
          <p:cNvPr id="5" name="Picture 7" descr="http://thumbs.dreamstime.com/z/expressões-faciais-dos-desenhos-animados-da-bomba-5290636.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109" r="-2109" b="11730"/>
          <a:stretch/>
        </p:blipFill>
        <p:spPr bwMode="auto">
          <a:xfrm>
            <a:off x="2049019" y="1131372"/>
            <a:ext cx="1261109" cy="886263"/>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a:xfrm>
            <a:off x="287338" y="1131372"/>
            <a:ext cx="1467068" cy="369332"/>
          </a:xfrm>
          <a:prstGeom prst="rect">
            <a:avLst/>
          </a:prstGeom>
        </p:spPr>
        <p:txBody>
          <a:bodyPr wrap="none">
            <a:spAutoFit/>
          </a:bodyPr>
          <a:lstStyle/>
          <a:p>
            <a:r>
              <a:rPr lang="de-DE" altLang="de-DE" b="1" dirty="0" err="1">
                <a:solidFill>
                  <a:schemeClr val="tx2"/>
                </a:solidFill>
              </a:rPr>
              <a:t>Neutrophils</a:t>
            </a:r>
            <a:endParaRPr lang="de-DE" dirty="0"/>
          </a:p>
        </p:txBody>
      </p:sp>
    </p:spTree>
    <p:extLst>
      <p:ext uri="{BB962C8B-B14F-4D97-AF65-F5344CB8AC3E}">
        <p14:creationId xmlns:p14="http://schemas.microsoft.com/office/powerpoint/2010/main" val="93914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6" presetClass="emph" presetSubtype="0" repeatCount="indefinite" fill="hold" nodeType="withEffect">
                                  <p:stCondLst>
                                    <p:cond delay="0"/>
                                  </p:stCondLst>
                                  <p:childTnLst>
                                    <p:animEffect transition="out" filter="fade">
                                      <p:cBhvr>
                                        <p:cTn id="11" dur="500" tmFilter="0, 0; .2, .5; .8, .5; 1, 0"/>
                                        <p:tgtEl>
                                          <p:spTgt spid="5"/>
                                        </p:tgtEl>
                                      </p:cBhvr>
                                    </p:animEffect>
                                    <p:animScale>
                                      <p:cBhvr>
                                        <p:cTn id="12" dur="250" autoRev="1" fill="hold"/>
                                        <p:tgtEl>
                                          <p:spTgt spid="5"/>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8614">
                                            <p:txEl>
                                              <p:pRg st="0" end="0"/>
                                            </p:txEl>
                                          </p:spTgt>
                                        </p:tgtEl>
                                        <p:attrNameLst>
                                          <p:attrName>style.visibility</p:attrName>
                                        </p:attrNameLst>
                                      </p:cBhvr>
                                      <p:to>
                                        <p:strVal val="visible"/>
                                      </p:to>
                                    </p:set>
                                    <p:animEffect transition="in" filter="wipe(left)">
                                      <p:cBhvr>
                                        <p:cTn id="17" dur="500"/>
                                        <p:tgtEl>
                                          <p:spTgt spid="686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8614">
                                            <p:txEl>
                                              <p:pRg st="2" end="2"/>
                                            </p:txEl>
                                          </p:spTgt>
                                        </p:tgtEl>
                                        <p:attrNameLst>
                                          <p:attrName>style.visibility</p:attrName>
                                        </p:attrNameLst>
                                      </p:cBhvr>
                                      <p:to>
                                        <p:strVal val="visible"/>
                                      </p:to>
                                    </p:set>
                                    <p:animEffect transition="in" filter="wipe(left)">
                                      <p:cBhvr>
                                        <p:cTn id="22" dur="500"/>
                                        <p:tgtEl>
                                          <p:spTgt spid="686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8614">
                                            <p:txEl>
                                              <p:pRg st="4" end="4"/>
                                            </p:txEl>
                                          </p:spTgt>
                                        </p:tgtEl>
                                        <p:attrNameLst>
                                          <p:attrName>style.visibility</p:attrName>
                                        </p:attrNameLst>
                                      </p:cBhvr>
                                      <p:to>
                                        <p:strVal val="visible"/>
                                      </p:to>
                                    </p:set>
                                    <p:animEffect transition="in" filter="wipe(left)">
                                      <p:cBhvr>
                                        <p:cTn id="27" dur="500"/>
                                        <p:tgtEl>
                                          <p:spTgt spid="686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8"/>
          <p:cNvSpPr>
            <a:spLocks noGrp="1"/>
          </p:cNvSpPr>
          <p:nvPr>
            <p:ph type="ftr" sz="quarter" idx="10"/>
          </p:nvPr>
        </p:nvSpPr>
        <p:spPr/>
        <p:txBody>
          <a:bodyPr/>
          <a:lstStyle/>
          <a:p>
            <a:pPr>
              <a:defRPr/>
            </a:pPr>
            <a:r>
              <a:rPr lang="de-DE"/>
              <a:t>4 von 14</a:t>
            </a:r>
          </a:p>
        </p:txBody>
      </p:sp>
      <p:pic>
        <p:nvPicPr>
          <p:cNvPr id="10" name="Grafik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78986" y="2653424"/>
            <a:ext cx="2808312" cy="2606610"/>
          </a:xfrm>
          <a:prstGeom prst="rect">
            <a:avLst/>
          </a:prstGeom>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443" y="1340768"/>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Grafik 1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47664" y="1636241"/>
            <a:ext cx="620640" cy="576064"/>
          </a:xfrm>
          <a:prstGeom prst="rect">
            <a:avLst/>
          </a:prstGeom>
          <a:ln>
            <a:noFill/>
          </a:ln>
        </p:spPr>
      </p:pic>
      <p:pic>
        <p:nvPicPr>
          <p:cNvPr id="13" name="Grafik 12"/>
          <p:cNvPicPr>
            <a:picLocks noChangeAspect="1"/>
          </p:cNvPicPr>
          <p:nvPr/>
        </p:nvPicPr>
        <p:blipFill>
          <a:blip r:embed="rId5" cstate="print">
            <a:clrChange>
              <a:clrFrom>
                <a:srgbClr val="FFFBFC"/>
              </a:clrFrom>
              <a:clrTo>
                <a:srgbClr val="FFFBFC">
                  <a:alpha val="0"/>
                </a:srgbClr>
              </a:clrTo>
            </a:clrChange>
            <a:extLst>
              <a:ext uri="{28A0092B-C50C-407E-A947-70E740481C1C}">
                <a14:useLocalDpi xmlns:a14="http://schemas.microsoft.com/office/drawing/2010/main" val="0"/>
              </a:ext>
            </a:extLst>
          </a:blip>
          <a:stretch>
            <a:fillRect/>
          </a:stretch>
        </p:blipFill>
        <p:spPr>
          <a:xfrm>
            <a:off x="3178986" y="2636912"/>
            <a:ext cx="2809347" cy="2606610"/>
          </a:xfrm>
          <a:prstGeom prst="rect">
            <a:avLst/>
          </a:prstGeom>
        </p:spPr>
      </p:pic>
      <p:sp>
        <p:nvSpPr>
          <p:cNvPr id="14" name="Gewitterblitz 13"/>
          <p:cNvSpPr/>
          <p:nvPr/>
        </p:nvSpPr>
        <p:spPr>
          <a:xfrm>
            <a:off x="3275856" y="2996952"/>
            <a:ext cx="975072" cy="936104"/>
          </a:xfrm>
          <a:prstGeom prst="lightningBolt">
            <a:avLst/>
          </a:prstGeom>
          <a:solidFill>
            <a:schemeClr val="accent2">
              <a:lumMod val="50000"/>
            </a:schemeClr>
          </a:solidFill>
          <a:ln>
            <a:solidFill>
              <a:schemeClr val="tx1"/>
            </a:solidFill>
          </a:ln>
          <a:scene3d>
            <a:camera prst="perspectiveAbove"/>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itel 1"/>
          <p:cNvSpPr>
            <a:spLocks noGrp="1"/>
          </p:cNvSpPr>
          <p:nvPr>
            <p:ph type="ctrTitle"/>
          </p:nvPr>
        </p:nvSpPr>
        <p:spPr bwMode="auto">
          <a:xfrm>
            <a:off x="287338" y="771285"/>
            <a:ext cx="8569325" cy="539750"/>
          </a:xfrm>
          <a:noFill/>
          <a:ln>
            <a:miter lim="800000"/>
            <a:headEnd/>
            <a:tailEnd/>
          </a:ln>
        </p:spPr>
        <p:txBody>
          <a:bodyPr vert="horz" wrap="square" numCol="1" compatLnSpc="1">
            <a:prstTxWarp prst="textNoShape">
              <a:avLst/>
            </a:prstTxWarp>
          </a:bodyPr>
          <a:lstStyle/>
          <a:p>
            <a:pPr eaLnBrk="1" hangingPunct="1"/>
            <a:r>
              <a:rPr lang="en-US" dirty="0">
                <a:latin typeface="Arial" charset="0"/>
                <a:cs typeface="Arial" charset="0"/>
              </a:rPr>
              <a:t>Myocardial infarction</a:t>
            </a:r>
          </a:p>
        </p:txBody>
      </p:sp>
      <p:sp>
        <p:nvSpPr>
          <p:cNvPr id="4" name="Rechteck 3"/>
          <p:cNvSpPr/>
          <p:nvPr/>
        </p:nvSpPr>
        <p:spPr>
          <a:xfrm>
            <a:off x="4835420" y="771285"/>
            <a:ext cx="4138827" cy="1477328"/>
          </a:xfrm>
          <a:prstGeom prst="rect">
            <a:avLst/>
          </a:prstGeom>
        </p:spPr>
        <p:txBody>
          <a:bodyPr wrap="square">
            <a:spAutoFit/>
          </a:bodyPr>
          <a:lstStyle/>
          <a:p>
            <a:pPr algn="just"/>
            <a:r>
              <a:rPr lang="ro-RO" dirty="0"/>
              <a:t>Death of the myocardial tissue as a result of blockage of a coronary artery, usually because of atherosclerotic changes of the vessel wall, or thrombosis.</a:t>
            </a:r>
            <a:endParaRPr lang="de-DE" dirty="0"/>
          </a:p>
        </p:txBody>
      </p:sp>
    </p:spTree>
    <p:extLst>
      <p:ext uri="{BB962C8B-B14F-4D97-AF65-F5344CB8AC3E}">
        <p14:creationId xmlns:p14="http://schemas.microsoft.com/office/powerpoint/2010/main" val="246240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49" presetClass="path" presetSubtype="0" accel="50000" decel="50000" fill="hold" nodeType="withEffect">
                                  <p:stCondLst>
                                    <p:cond delay="0"/>
                                  </p:stCondLst>
                                  <p:childTnLst>
                                    <p:animMotion origin="layout" path="M 0 0 L 0.25 0.25 E" pathEditMode="relative" ptsTypes="">
                                      <p:cBhvr>
                                        <p:cTn id="11" dur="1000" fill="hold"/>
                                        <p:tgtEl>
                                          <p:spTgt spid="12"/>
                                        </p:tgtEl>
                                        <p:attrNameLst>
                                          <p:attrName>ppt_x</p:attrName>
                                          <p:attrName>ppt_y</p:attrName>
                                        </p:attrNameLst>
                                      </p:cBhvr>
                                    </p:animMotion>
                                  </p:childTnLst>
                                </p:cTn>
                              </p:par>
                            </p:childTnLst>
                          </p:cTn>
                        </p:par>
                        <p:par>
                          <p:cTn id="12" fill="hold">
                            <p:stCondLst>
                              <p:cond delay="1000"/>
                            </p:stCondLst>
                            <p:childTnLst>
                              <p:par>
                                <p:cTn id="13" presetID="1" presetClass="exit" presetSubtype="0" fill="hold" nodeType="after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par>
                          <p:cTn id="20" fill="hold">
                            <p:stCondLst>
                              <p:cond delay="1500"/>
                            </p:stCondLst>
                            <p:childTnLst>
                              <p:par>
                                <p:cTn id="21" presetID="53" presetClass="entr" presetSubtype="16" fill="hold" grpId="1"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27" dur="500" autoRev="1" fill="remove"/>
                                        <p:tgtEl>
                                          <p:spTgt spid="14"/>
                                        </p:tgtEl>
                                        <p:attrNameLst>
                                          <p:attrName>style.color</p:attrName>
                                        </p:attrNameLst>
                                      </p:cBhvr>
                                      <p:to>
                                        <a:schemeClr val="bg1"/>
                                      </p:to>
                                    </p:animClr>
                                    <p:animClr clrSpc="rgb" dir="cw">
                                      <p:cBhvr>
                                        <p:cTn id="28" dur="500" autoRev="1" fill="remove"/>
                                        <p:tgtEl>
                                          <p:spTgt spid="14"/>
                                        </p:tgtEl>
                                        <p:attrNameLst>
                                          <p:attrName>fillcolor</p:attrName>
                                        </p:attrNameLst>
                                      </p:cBhvr>
                                      <p:to>
                                        <a:schemeClr val="bg1"/>
                                      </p:to>
                                    </p:animClr>
                                    <p:set>
                                      <p:cBhvr>
                                        <p:cTn id="29" dur="500" autoRev="1" fill="remove"/>
                                        <p:tgtEl>
                                          <p:spTgt spid="14"/>
                                        </p:tgtEl>
                                        <p:attrNameLst>
                                          <p:attrName>fill.type</p:attrName>
                                        </p:attrNameLst>
                                      </p:cBhvr>
                                      <p:to>
                                        <p:strVal val="solid"/>
                                      </p:to>
                                    </p:set>
                                    <p:set>
                                      <p:cBhvr>
                                        <p:cTn id="30" dur="500" autoRev="1" fill="remove"/>
                                        <p:tgtEl>
                                          <p:spTgt spid="14"/>
                                        </p:tgtEl>
                                        <p:attrNameLst>
                                          <p:attrName>fill.on</p:attrName>
                                        </p:attrNameLst>
                                      </p:cBhvr>
                                      <p:to>
                                        <p:strVal val="true"/>
                                      </p:to>
                                    </p:set>
                                  </p:childTnLst>
                                </p:cTn>
                              </p:par>
                            </p:childTnLst>
                          </p:cTn>
                        </p:par>
                        <p:par>
                          <p:cTn id="31" fill="hold">
                            <p:stCondLst>
                              <p:cond delay="2500"/>
                            </p:stCondLst>
                            <p:childTnLst>
                              <p:par>
                                <p:cTn id="32" presetID="22" presetClass="exit" presetSubtype="1" fill="hold" nodeType="afterEffect">
                                  <p:stCondLst>
                                    <p:cond delay="3300"/>
                                  </p:stCondLst>
                                  <p:childTnLst>
                                    <p:animEffect transition="out" filter="wipe(up)">
                                      <p:cBhvr>
                                        <p:cTn id="33" dur="1100"/>
                                        <p:tgtEl>
                                          <p:spTgt spid="10"/>
                                        </p:tgtEl>
                                      </p:cBhvr>
                                    </p:animEffect>
                                    <p:set>
                                      <p:cBhvr>
                                        <p:cTn id="34" dur="1" fill="hold">
                                          <p:stCondLst>
                                            <p:cond delay="1099"/>
                                          </p:stCondLst>
                                        </p:cTn>
                                        <p:tgtEl>
                                          <p:spTgt spid="10"/>
                                        </p:tgtEl>
                                        <p:attrNameLst>
                                          <p:attrName>style.visibility</p:attrName>
                                        </p:attrNameLst>
                                      </p:cBhvr>
                                      <p:to>
                                        <p:strVal val="hidden"/>
                                      </p:to>
                                    </p:set>
                                  </p:childTnLst>
                                </p:cTn>
                              </p:par>
                              <p:par>
                                <p:cTn id="35" presetID="22" presetClass="entr" presetSubtype="1" fill="hold" nodeType="withEffect">
                                  <p:stCondLst>
                                    <p:cond delay="1300"/>
                                  </p:stCondLst>
                                  <p:childTnLst>
                                    <p:set>
                                      <p:cBhvr>
                                        <p:cTn id="36" dur="1" fill="hold">
                                          <p:stCondLst>
                                            <p:cond delay="0"/>
                                          </p:stCondLst>
                                        </p:cTn>
                                        <p:tgtEl>
                                          <p:spTgt spid="13"/>
                                        </p:tgtEl>
                                        <p:attrNameLst>
                                          <p:attrName>style.visibility</p:attrName>
                                        </p:attrNameLst>
                                      </p:cBhvr>
                                      <p:to>
                                        <p:strVal val="visible"/>
                                      </p:to>
                                    </p:set>
                                    <p:animEffect transition="in" filter="wipe(up)">
                                      <p:cBhvr>
                                        <p:cTn id="37"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7181" y="3528580"/>
            <a:ext cx="951194" cy="951194"/>
          </a:xfrm>
          <a:prstGeom prst="rect">
            <a:avLst/>
          </a:prstGeom>
        </p:spPr>
      </p:pic>
      <p:sp>
        <p:nvSpPr>
          <p:cNvPr id="68615" name="Rectangle 7"/>
          <p:cNvSpPr>
            <a:spLocks noChangeArrowheads="1"/>
          </p:cNvSpPr>
          <p:nvPr/>
        </p:nvSpPr>
        <p:spPr bwMode="auto">
          <a:xfrm>
            <a:off x="1084263" y="6184900"/>
            <a:ext cx="4265612" cy="588963"/>
          </a:xfrm>
          <a:prstGeom prst="rect">
            <a:avLst/>
          </a:prstGeom>
          <a:solidFill>
            <a:schemeClr val="bg1"/>
          </a:solidFill>
          <a:ln w="9525">
            <a:noFill/>
            <a:miter lim="800000"/>
            <a:headEnd/>
            <a:tailEnd/>
          </a:ln>
          <a:effectLst/>
        </p:spPr>
        <p:txBody>
          <a:bodyPr wrap="none" anchor="ctr"/>
          <a:lstStyle/>
          <a:p>
            <a:endParaRPr lang="de-DE"/>
          </a:p>
        </p:txBody>
      </p:sp>
      <p:sp>
        <p:nvSpPr>
          <p:cNvPr id="6" name="Rectangle 12"/>
          <p:cNvSpPr>
            <a:spLocks noGrp="1" noChangeArrowheads="1"/>
          </p:cNvSpPr>
          <p:nvPr>
            <p:ph type="body" sz="quarter" idx="11"/>
          </p:nvPr>
        </p:nvSpPr>
        <p:spPr bwMode="auto">
          <a:xfrm>
            <a:off x="2578198" y="1328446"/>
            <a:ext cx="3429410" cy="1655762"/>
          </a:xfrm>
          <a:prstGeom prst="rect">
            <a:avLst/>
          </a:prstGeom>
          <a:noFill/>
          <a:ln w="9525">
            <a:noFill/>
            <a:miter lim="800000"/>
            <a:headEnd/>
            <a:tailEnd/>
          </a:ln>
          <a:effectLst/>
        </p:spPr>
        <p:txBody>
          <a:bodyPr/>
          <a:lstStyle/>
          <a:p>
            <a:pPr marL="215900" indent="-215900" defTabSz="215900" eaLnBrk="0" hangingPunct="0">
              <a:buClr>
                <a:schemeClr val="tx2"/>
              </a:buClr>
              <a:buFont typeface="Arial" charset="0"/>
              <a:buNone/>
              <a:tabLst>
                <a:tab pos="215900" algn="l"/>
              </a:tabLst>
            </a:pPr>
            <a:r>
              <a:rPr lang="de-DE" sz="1800" dirty="0"/>
              <a:t>Dr. Adelina </a:t>
            </a:r>
            <a:r>
              <a:rPr lang="de-DE" sz="1800" dirty="0" err="1"/>
              <a:t>Curaj</a:t>
            </a:r>
            <a:endParaRPr lang="de-DE" sz="1800" dirty="0"/>
          </a:p>
          <a:p>
            <a:pPr marL="215900" indent="-215900" defTabSz="215900" eaLnBrk="0" hangingPunct="0">
              <a:buClr>
                <a:schemeClr val="tx2"/>
              </a:buClr>
              <a:buFont typeface="Arial" charset="0"/>
              <a:buNone/>
              <a:tabLst>
                <a:tab pos="215900" algn="l"/>
              </a:tabLst>
            </a:pPr>
            <a:r>
              <a:rPr lang="de-DE" sz="1800" dirty="0"/>
              <a:t>Dr. </a:t>
            </a:r>
            <a:r>
              <a:rPr lang="de-DE" sz="1800" dirty="0" err="1"/>
              <a:t>Zhuojun</a:t>
            </a:r>
            <a:r>
              <a:rPr lang="de-DE" sz="1800" dirty="0"/>
              <a:t> Wu</a:t>
            </a:r>
          </a:p>
          <a:p>
            <a:pPr marL="215900" indent="-215900" defTabSz="215900" eaLnBrk="0" hangingPunct="0">
              <a:buClr>
                <a:schemeClr val="tx2"/>
              </a:buClr>
              <a:buFont typeface="Arial" charset="0"/>
              <a:buNone/>
              <a:tabLst>
                <a:tab pos="215900" algn="l"/>
              </a:tabLst>
            </a:pPr>
            <a:r>
              <a:rPr lang="de-DE" sz="1800" dirty="0"/>
              <a:t>Dr. Mihaela </a:t>
            </a:r>
            <a:r>
              <a:rPr lang="de-DE" sz="1800" dirty="0" err="1"/>
              <a:t>Rusu</a:t>
            </a:r>
            <a:endParaRPr lang="de-DE" sz="1800" dirty="0"/>
          </a:p>
          <a:p>
            <a:pPr marL="215900" indent="-215900"/>
            <a:r>
              <a:rPr lang="de-DE" sz="1800" dirty="0"/>
              <a:t>Dr. Sakine </a:t>
            </a:r>
            <a:r>
              <a:rPr lang="de-DE" sz="1800" dirty="0" err="1"/>
              <a:t>Simsekyilmaz</a:t>
            </a:r>
            <a:endParaRPr lang="de-DE" sz="1800" dirty="0"/>
          </a:p>
          <a:p>
            <a:pPr marL="215900" indent="-215900" defTabSz="215900" eaLnBrk="0" hangingPunct="0">
              <a:buClr>
                <a:schemeClr val="tx2"/>
              </a:buClr>
              <a:buFont typeface="Arial" charset="0"/>
              <a:buNone/>
              <a:tabLst>
                <a:tab pos="215900" algn="l"/>
              </a:tabLst>
            </a:pPr>
            <a:r>
              <a:rPr lang="de-DE" sz="1800" dirty="0"/>
              <a:t>Dr. </a:t>
            </a:r>
            <a:r>
              <a:rPr lang="de-DE" sz="1800" dirty="0" err="1"/>
              <a:t>Xiofang</a:t>
            </a:r>
            <a:r>
              <a:rPr lang="de-DE" sz="1800" dirty="0"/>
              <a:t> Li</a:t>
            </a:r>
          </a:p>
          <a:p>
            <a:pPr marL="215900" indent="-215900"/>
            <a:r>
              <a:rPr lang="de-DE" sz="1800" dirty="0"/>
              <a:t>Dr. Alexander Schuh</a:t>
            </a:r>
          </a:p>
          <a:p>
            <a:pPr marL="215900" indent="-215900"/>
            <a:r>
              <a:rPr lang="de-DE" sz="1800" dirty="0"/>
              <a:t>Dr. Vera Jankowski</a:t>
            </a:r>
          </a:p>
          <a:p>
            <a:pPr marL="215900" indent="-215900" defTabSz="215900" eaLnBrk="0" hangingPunct="0">
              <a:buClr>
                <a:schemeClr val="tx2"/>
              </a:buClr>
              <a:buFont typeface="Arial" charset="0"/>
              <a:buNone/>
              <a:tabLst>
                <a:tab pos="215900" algn="l"/>
              </a:tabLst>
            </a:pPr>
            <a:r>
              <a:rPr lang="de-DE" sz="1800" dirty="0"/>
              <a:t>Prof. Dr. Joachim Jankowski</a:t>
            </a:r>
          </a:p>
          <a:p>
            <a:pPr marL="215900" indent="-215900" defTabSz="215900" eaLnBrk="0" hangingPunct="0">
              <a:buClr>
                <a:schemeClr val="tx2"/>
              </a:buClr>
              <a:buFont typeface="Arial" charset="0"/>
              <a:buNone/>
              <a:tabLst>
                <a:tab pos="215900" algn="l"/>
              </a:tabLst>
            </a:pPr>
            <a:r>
              <a:rPr lang="de-DE" sz="1800" dirty="0"/>
              <a:t>Dr. Isabela Kanzler</a:t>
            </a:r>
          </a:p>
          <a:p>
            <a:pPr marL="215900" indent="-215900" defTabSz="215900" eaLnBrk="0" hangingPunct="0">
              <a:buClr>
                <a:schemeClr val="tx2"/>
              </a:buClr>
              <a:buFont typeface="Arial" charset="0"/>
              <a:buNone/>
              <a:tabLst>
                <a:tab pos="215900" algn="l"/>
              </a:tabLst>
            </a:pPr>
            <a:r>
              <a:rPr lang="de-DE" sz="1800" dirty="0"/>
              <a:t>Dr. Peter Boor</a:t>
            </a:r>
          </a:p>
          <a:p>
            <a:pPr marL="215900" indent="-215900" defTabSz="215900" eaLnBrk="0" hangingPunct="0">
              <a:buClr>
                <a:schemeClr val="tx2"/>
              </a:buClr>
              <a:buFont typeface="Arial" charset="0"/>
              <a:buNone/>
              <a:tabLst>
                <a:tab pos="215900" algn="l"/>
              </a:tabLst>
            </a:pPr>
            <a:r>
              <a:rPr lang="de-DE" sz="1800" dirty="0"/>
              <a:t>Dr. Octavian Bucur</a:t>
            </a:r>
          </a:p>
          <a:p>
            <a:pPr marL="215900" indent="-215900" defTabSz="215900" eaLnBrk="0" hangingPunct="0">
              <a:buClr>
                <a:schemeClr val="tx2"/>
              </a:buClr>
              <a:buFont typeface="Arial" charset="0"/>
              <a:buNone/>
              <a:tabLst>
                <a:tab pos="215900" algn="l"/>
              </a:tabLst>
            </a:pPr>
            <a:r>
              <a:rPr lang="de-DE" sz="1800" dirty="0"/>
              <a:t>Prof. Dr. Martin Zenke</a:t>
            </a:r>
          </a:p>
          <a:p>
            <a:pPr marL="215900" indent="-215900" defTabSz="215900" eaLnBrk="0" hangingPunct="0">
              <a:buClr>
                <a:schemeClr val="tx2"/>
              </a:buClr>
              <a:buFont typeface="Arial" charset="0"/>
              <a:buNone/>
              <a:tabLst>
                <a:tab pos="215900" algn="l"/>
              </a:tabLst>
            </a:pPr>
            <a:r>
              <a:rPr lang="de-DE" sz="1800" dirty="0"/>
              <a:t>Dr. Heidi Noels</a:t>
            </a:r>
          </a:p>
          <a:p>
            <a:pPr marL="215900" indent="-215900" defTabSz="215900" eaLnBrk="0" hangingPunct="0">
              <a:buClr>
                <a:schemeClr val="tx2"/>
              </a:buClr>
              <a:buFont typeface="Arial" charset="0"/>
              <a:buNone/>
              <a:tabLst>
                <a:tab pos="215900" algn="l"/>
              </a:tabLst>
            </a:pPr>
            <a:r>
              <a:rPr lang="de-DE" sz="1800" dirty="0"/>
              <a:t>Mareike Staudt</a:t>
            </a:r>
          </a:p>
          <a:p>
            <a:pPr marL="215900" indent="-215900" defTabSz="215900" eaLnBrk="0" hangingPunct="0">
              <a:buClr>
                <a:schemeClr val="tx2"/>
              </a:buClr>
              <a:buFont typeface="Arial" charset="0"/>
              <a:buNone/>
              <a:tabLst>
                <a:tab pos="215900" algn="l"/>
              </a:tabLst>
            </a:pPr>
            <a:r>
              <a:rPr lang="de-DE" sz="1800" dirty="0"/>
              <a:t>Roya </a:t>
            </a:r>
            <a:r>
              <a:rPr lang="de-DE" sz="1800" dirty="0" err="1"/>
              <a:t>Soltan</a:t>
            </a:r>
            <a:r>
              <a:rPr lang="de-DE" sz="1800" dirty="0"/>
              <a:t>	</a:t>
            </a:r>
          </a:p>
          <a:p>
            <a:pPr marL="215900" indent="-215900" defTabSz="215900" eaLnBrk="0" hangingPunct="0">
              <a:buClr>
                <a:schemeClr val="tx2"/>
              </a:buClr>
              <a:buFont typeface="Arial" charset="0"/>
              <a:buNone/>
              <a:tabLst>
                <a:tab pos="215900" algn="l"/>
              </a:tabLst>
            </a:pPr>
            <a:r>
              <a:rPr lang="de-DE" sz="1800" dirty="0"/>
              <a:t>Leon Decker</a:t>
            </a:r>
          </a:p>
          <a:p>
            <a:pPr marL="215900" indent="-215900" defTabSz="215900" eaLnBrk="0" hangingPunct="0">
              <a:buClr>
                <a:schemeClr val="tx2"/>
              </a:buClr>
              <a:buFont typeface="Arial" charset="0"/>
              <a:buNone/>
              <a:tabLst>
                <a:tab pos="215900" algn="l"/>
              </a:tabLst>
            </a:pPr>
            <a:endParaRPr lang="de-DE" sz="1800" dirty="0"/>
          </a:p>
          <a:p>
            <a:pPr marL="215900" indent="-215900" defTabSz="215900" eaLnBrk="0" hangingPunct="0">
              <a:buClr>
                <a:schemeClr val="tx2"/>
              </a:buClr>
              <a:buFont typeface="Arial" charset="0"/>
              <a:buNone/>
              <a:tabLst>
                <a:tab pos="215900" algn="l"/>
              </a:tabLst>
            </a:pPr>
            <a:endParaRPr lang="de-DE" sz="1800" dirty="0"/>
          </a:p>
          <a:p>
            <a:pPr marL="215900" indent="-215900" defTabSz="215900" eaLnBrk="0" hangingPunct="0">
              <a:buClr>
                <a:schemeClr val="tx2"/>
              </a:buClr>
              <a:buFont typeface="Arial" charset="0"/>
              <a:buNone/>
              <a:tabLst>
                <a:tab pos="215900" algn="l"/>
              </a:tabLst>
            </a:pPr>
            <a:r>
              <a:rPr lang="de-DE" sz="1800" dirty="0"/>
              <a:t>	</a:t>
            </a:r>
          </a:p>
        </p:txBody>
      </p:sp>
      <p:pic>
        <p:nvPicPr>
          <p:cNvPr id="16" name="Picture 16" descr="C:\Users\eliehn\Desktop\Organizare\Labororganisation\Bilder IMCAR\csm__DSC1481_18deace8a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0526" y="1410742"/>
            <a:ext cx="2031986" cy="7390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7" descr="C:\Users\eliehn\Desktop\Organizare\Labororganisation\Bilder IMCAR\csm__DSC1472_95fb57ae7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526" y="2136597"/>
            <a:ext cx="2040514" cy="7421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C:\Users\eliehn\Desktop\Organizare\Labororganisation\Bilder IMCAR\csm__DSC1392_8c40debc7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0526" y="2813591"/>
            <a:ext cx="2047849" cy="7605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9" descr="Zhuojun W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525" y="3574171"/>
            <a:ext cx="604696" cy="9070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7" descr="Mihaela Rus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4023" y="3574171"/>
            <a:ext cx="674192" cy="90560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C:\Users\eliehn\Desktop\Organizare\Labororganisation\Bilder IMCAR\Cardiovascular Research Elisa Liehn  Bildserie 20.10.2014-02.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7696" b="24841"/>
          <a:stretch/>
        </p:blipFill>
        <p:spPr bwMode="auto">
          <a:xfrm>
            <a:off x="420526" y="4451202"/>
            <a:ext cx="2047849" cy="1176708"/>
          </a:xfrm>
          <a:prstGeom prst="rect">
            <a:avLst/>
          </a:prstGeom>
          <a:noFill/>
          <a:extLst>
            <a:ext uri="{909E8E84-426E-40DD-AFC4-6F175D3DCCD1}">
              <a14:hiddenFill xmlns:a14="http://schemas.microsoft.com/office/drawing/2010/main">
                <a:solidFill>
                  <a:srgbClr val="FFFFFF"/>
                </a:solidFill>
              </a14:hiddenFill>
            </a:ext>
          </a:extLst>
        </p:spPr>
      </p:pic>
      <p:sp>
        <p:nvSpPr>
          <p:cNvPr id="13" name="Titel 1"/>
          <p:cNvSpPr txBox="1">
            <a:spLocks/>
          </p:cNvSpPr>
          <p:nvPr/>
        </p:nvSpPr>
        <p:spPr bwMode="auto">
          <a:xfrm>
            <a:off x="333058" y="162602"/>
            <a:ext cx="8569325" cy="539750"/>
          </a:xfrm>
          <a:prstGeom prst="rect">
            <a:avLst/>
          </a:prstGeom>
          <a:noFill/>
          <a:ln>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2000" b="1" kern="1200">
                <a:solidFill>
                  <a:schemeClr val="tx2"/>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eaLnBrk="1" hangingPunct="1"/>
            <a:r>
              <a:rPr lang="en-US" sz="3200" dirty="0">
                <a:latin typeface="Arial" charset="0"/>
                <a:cs typeface="Arial" charset="0"/>
              </a:rPr>
              <a:t>Acknowledgment</a:t>
            </a:r>
          </a:p>
        </p:txBody>
      </p:sp>
    </p:spTree>
    <p:extLst>
      <p:ext uri="{BB962C8B-B14F-4D97-AF65-F5344CB8AC3E}">
        <p14:creationId xmlns:p14="http://schemas.microsoft.com/office/powerpoint/2010/main" val="376719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 descr="animal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904074"/>
            <a:ext cx="3876418" cy="2232248"/>
          </a:xfrm>
          <a:prstGeom prst="rect">
            <a:avLst/>
          </a:prstGeom>
          <a:noFill/>
          <a:extLst>
            <a:ext uri="{909E8E84-426E-40DD-AFC4-6F175D3DCCD1}">
              <a14:hiddenFill xmlns:a14="http://schemas.microsoft.com/office/drawing/2010/main">
                <a:solidFill>
                  <a:srgbClr val="FFFFFF"/>
                </a:solidFill>
              </a14:hiddenFill>
            </a:ext>
          </a:extLst>
        </p:spPr>
      </p:pic>
      <p:sp>
        <p:nvSpPr>
          <p:cNvPr id="45" name="Textfeld 44"/>
          <p:cNvSpPr txBox="1"/>
          <p:nvPr/>
        </p:nvSpPr>
        <p:spPr>
          <a:xfrm>
            <a:off x="2699792" y="476672"/>
            <a:ext cx="3421321" cy="461665"/>
          </a:xfrm>
          <a:prstGeom prst="rect">
            <a:avLst/>
          </a:prstGeom>
          <a:noFill/>
        </p:spPr>
        <p:txBody>
          <a:bodyPr wrap="none" rtlCol="0">
            <a:spAutoFit/>
          </a:bodyPr>
          <a:lstStyle/>
          <a:p>
            <a:r>
              <a:rPr lang="de-DE" sz="2400" b="1" dirty="0" err="1">
                <a:latin typeface="Minion Pro" pitchFamily="18" charset="0"/>
              </a:rPr>
              <a:t>Let‘s</a:t>
            </a:r>
            <a:r>
              <a:rPr lang="de-DE" sz="2400" b="1" dirty="0">
                <a:latin typeface="Minion Pro" pitchFamily="18" charset="0"/>
              </a:rPr>
              <a:t> </a:t>
            </a:r>
            <a:r>
              <a:rPr lang="de-DE" sz="2400" b="1" dirty="0" err="1">
                <a:latin typeface="Minion Pro" pitchFamily="18" charset="0"/>
              </a:rPr>
              <a:t>join</a:t>
            </a:r>
            <a:r>
              <a:rPr lang="de-DE" sz="2400" b="1" dirty="0">
                <a:latin typeface="Minion Pro" pitchFamily="18" charset="0"/>
              </a:rPr>
              <a:t> </a:t>
            </a:r>
            <a:r>
              <a:rPr lang="de-DE" sz="2400" b="1" dirty="0" err="1">
                <a:latin typeface="Minion Pro" pitchFamily="18" charset="0"/>
              </a:rPr>
              <a:t>to</a:t>
            </a:r>
            <a:r>
              <a:rPr lang="de-DE" sz="2400" b="1" dirty="0">
                <a:latin typeface="Minion Pro" pitchFamily="18" charset="0"/>
              </a:rPr>
              <a:t> find </a:t>
            </a:r>
            <a:r>
              <a:rPr lang="de-DE" sz="2400" b="1" dirty="0" err="1">
                <a:latin typeface="Minion Pro" pitchFamily="18" charset="0"/>
              </a:rPr>
              <a:t>the</a:t>
            </a:r>
            <a:r>
              <a:rPr lang="de-DE" sz="2400" b="1" dirty="0">
                <a:latin typeface="Minion Pro" pitchFamily="18" charset="0"/>
              </a:rPr>
              <a:t> </a:t>
            </a:r>
            <a:r>
              <a:rPr lang="de-DE" sz="2400" b="1" dirty="0" err="1">
                <a:latin typeface="Minion Pro" pitchFamily="18" charset="0"/>
              </a:rPr>
              <a:t>way</a:t>
            </a:r>
            <a:r>
              <a:rPr lang="de-DE" sz="2400" b="1" dirty="0">
                <a:latin typeface="Minion Pro" pitchFamily="18" charset="0"/>
              </a:rPr>
              <a:t>!</a:t>
            </a:r>
          </a:p>
        </p:txBody>
      </p:sp>
      <p:sp>
        <p:nvSpPr>
          <p:cNvPr id="46" name="Textfeld 45"/>
          <p:cNvSpPr txBox="1"/>
          <p:nvPr/>
        </p:nvSpPr>
        <p:spPr>
          <a:xfrm>
            <a:off x="1423103" y="3116493"/>
            <a:ext cx="6403291" cy="707886"/>
          </a:xfrm>
          <a:prstGeom prst="rect">
            <a:avLst/>
          </a:prstGeom>
          <a:noFill/>
        </p:spPr>
        <p:txBody>
          <a:bodyPr wrap="none" rtlCol="0">
            <a:spAutoFit/>
          </a:bodyPr>
          <a:lstStyle/>
          <a:p>
            <a:r>
              <a:rPr lang="de-DE" sz="4000" dirty="0" err="1">
                <a:latin typeface="Minion Pro" pitchFamily="18" charset="0"/>
              </a:rPr>
              <a:t>Thank</a:t>
            </a:r>
            <a:r>
              <a:rPr lang="de-DE" sz="4000" dirty="0">
                <a:latin typeface="Minion Pro" pitchFamily="18" charset="0"/>
              </a:rPr>
              <a:t> </a:t>
            </a:r>
            <a:r>
              <a:rPr lang="de-DE" sz="4000" dirty="0" err="1">
                <a:latin typeface="Minion Pro" pitchFamily="18" charset="0"/>
              </a:rPr>
              <a:t>you</a:t>
            </a:r>
            <a:r>
              <a:rPr lang="de-DE" sz="4000" dirty="0">
                <a:latin typeface="Minion Pro" pitchFamily="18" charset="0"/>
              </a:rPr>
              <a:t> </a:t>
            </a:r>
            <a:r>
              <a:rPr lang="de-DE" sz="4000" dirty="0" err="1">
                <a:latin typeface="Minion Pro" pitchFamily="18" charset="0"/>
              </a:rPr>
              <a:t>for</a:t>
            </a:r>
            <a:r>
              <a:rPr lang="de-DE" sz="4000" dirty="0">
                <a:latin typeface="Minion Pro" pitchFamily="18" charset="0"/>
              </a:rPr>
              <a:t> </a:t>
            </a:r>
            <a:r>
              <a:rPr lang="de-DE" sz="4000" dirty="0" err="1">
                <a:latin typeface="Minion Pro" pitchFamily="18" charset="0"/>
              </a:rPr>
              <a:t>your</a:t>
            </a:r>
            <a:r>
              <a:rPr lang="de-DE" sz="4000" dirty="0">
                <a:latin typeface="Minion Pro" pitchFamily="18" charset="0"/>
              </a:rPr>
              <a:t> </a:t>
            </a:r>
            <a:r>
              <a:rPr lang="de-DE" sz="4000" dirty="0" err="1">
                <a:latin typeface="Minion Pro" pitchFamily="18" charset="0"/>
              </a:rPr>
              <a:t>attention</a:t>
            </a:r>
            <a:r>
              <a:rPr lang="de-DE" sz="4000" dirty="0">
                <a:latin typeface="Minion Pro" pitchFamily="18" charset="0"/>
              </a:rPr>
              <a:t> !</a:t>
            </a:r>
          </a:p>
        </p:txBody>
      </p:sp>
      <p:sp>
        <p:nvSpPr>
          <p:cNvPr id="47" name="AutoShape 5" descr="Bildergebnis für dfg"/>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8" name="AutoShape 8" descr="Bildergebnis für bmbf"/>
          <p:cNvSpPr>
            <a:spLocks noChangeAspect="1" noChangeArrowheads="1"/>
          </p:cNvSpPr>
          <p:nvPr/>
        </p:nvSpPr>
        <p:spPr bwMode="auto">
          <a:xfrm>
            <a:off x="3048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03" y="4512436"/>
            <a:ext cx="1907704" cy="81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3507" y="4512436"/>
            <a:ext cx="2304255" cy="1155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12" descr="EuropaeischerSozialfonds">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41389" y="5411857"/>
            <a:ext cx="794104" cy="54010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75594" y="5296606"/>
            <a:ext cx="954958" cy="649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12316" y="3960573"/>
            <a:ext cx="4371975"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66813" y="4921229"/>
            <a:ext cx="1795462"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72026" y="5411857"/>
            <a:ext cx="2187699" cy="35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10"/>
          <p:cNvPicPr>
            <a:picLocks noChangeAspect="1" noChangeArrowheads="1"/>
          </p:cNvPicPr>
          <p:nvPr/>
        </p:nvPicPr>
        <p:blipFill rotWithShape="1">
          <a:blip r:embed="rId12">
            <a:clrChange>
              <a:clrFrom>
                <a:srgbClr val="FDFDFD"/>
              </a:clrFrom>
              <a:clrTo>
                <a:srgbClr val="FDFDFD">
                  <a:alpha val="0"/>
                </a:srgbClr>
              </a:clrTo>
            </a:clrChange>
            <a:extLst>
              <a:ext uri="{28A0092B-C50C-407E-A947-70E740481C1C}">
                <a14:useLocalDpi xmlns:a14="http://schemas.microsoft.com/office/drawing/2010/main" val="0"/>
              </a:ext>
            </a:extLst>
          </a:blip>
          <a:srcRect t="32380" b="35241"/>
          <a:stretch/>
        </p:blipFill>
        <p:spPr bwMode="auto">
          <a:xfrm>
            <a:off x="6332882" y="4880888"/>
            <a:ext cx="2811118" cy="530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6534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8"/>
          <p:cNvSpPr>
            <a:spLocks noGrp="1"/>
          </p:cNvSpPr>
          <p:nvPr>
            <p:ph type="ftr" sz="quarter" idx="10"/>
          </p:nvPr>
        </p:nvSpPr>
        <p:spPr/>
        <p:txBody>
          <a:bodyPr/>
          <a:lstStyle/>
          <a:p>
            <a:pPr>
              <a:defRPr/>
            </a:pPr>
            <a:r>
              <a:rPr lang="de-DE"/>
              <a:t>4 von 14</a:t>
            </a:r>
          </a:p>
        </p:txBody>
      </p:sp>
      <p:sp>
        <p:nvSpPr>
          <p:cNvPr id="7" name="Rectangle 2"/>
          <p:cNvSpPr>
            <a:spLocks noChangeArrowheads="1"/>
          </p:cNvSpPr>
          <p:nvPr/>
        </p:nvSpPr>
        <p:spPr bwMode="auto">
          <a:xfrm>
            <a:off x="0" y="6518275"/>
            <a:ext cx="35639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de-DE" sz="1400"/>
              <a:t>Nahrendorf et al., </a:t>
            </a:r>
            <a:r>
              <a:rPr lang="de-DE" altLang="de-DE" sz="1400" i="1"/>
              <a:t>J Exp Med</a:t>
            </a:r>
            <a:r>
              <a:rPr lang="de-DE" altLang="de-DE" sz="1400"/>
              <a:t>,</a:t>
            </a:r>
            <a:r>
              <a:rPr lang="de-DE" altLang="de-DE"/>
              <a:t> </a:t>
            </a:r>
            <a:r>
              <a:rPr lang="de-DE" altLang="de-DE" sz="1400"/>
              <a:t>2007</a:t>
            </a:r>
          </a:p>
        </p:txBody>
      </p:sp>
      <p:pic>
        <p:nvPicPr>
          <p:cNvPr id="8" name="Picture 3"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282700"/>
            <a:ext cx="1800225"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p:cNvSpPr>
            <a:spLocks noChangeArrowheads="1"/>
          </p:cNvSpPr>
          <p:nvPr/>
        </p:nvSpPr>
        <p:spPr bwMode="auto">
          <a:xfrm>
            <a:off x="7221538" y="902970"/>
            <a:ext cx="15986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2000" dirty="0" err="1"/>
              <a:t>Remodelling</a:t>
            </a:r>
            <a:endParaRPr lang="de-DE" altLang="de-DE" sz="2000" dirty="0"/>
          </a:p>
        </p:txBody>
      </p:sp>
      <p:sp>
        <p:nvSpPr>
          <p:cNvPr id="11" name="Rectangle 5"/>
          <p:cNvSpPr>
            <a:spLocks noChangeArrowheads="1"/>
          </p:cNvSpPr>
          <p:nvPr/>
        </p:nvSpPr>
        <p:spPr bwMode="auto">
          <a:xfrm>
            <a:off x="2627313" y="881698"/>
            <a:ext cx="2127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dirty="0" err="1"/>
              <a:t>Chemokine</a:t>
            </a:r>
            <a:r>
              <a:rPr lang="de-DE" altLang="de-DE" dirty="0"/>
              <a:t>- </a:t>
            </a:r>
            <a:r>
              <a:rPr lang="de-DE" altLang="de-DE" dirty="0" err="1"/>
              <a:t>and</a:t>
            </a:r>
            <a:r>
              <a:rPr lang="de-DE" altLang="de-DE" dirty="0"/>
              <a:t> </a:t>
            </a:r>
          </a:p>
          <a:p>
            <a:r>
              <a:rPr lang="de-DE" altLang="de-DE" dirty="0" err="1"/>
              <a:t>Cytokine</a:t>
            </a:r>
            <a:r>
              <a:rPr lang="de-DE" altLang="de-DE" dirty="0"/>
              <a:t> Synthesis</a:t>
            </a:r>
          </a:p>
        </p:txBody>
      </p:sp>
      <p:sp>
        <p:nvSpPr>
          <p:cNvPr id="12" name="Rectangle 6"/>
          <p:cNvSpPr>
            <a:spLocks noChangeArrowheads="1"/>
          </p:cNvSpPr>
          <p:nvPr/>
        </p:nvSpPr>
        <p:spPr bwMode="auto">
          <a:xfrm>
            <a:off x="3924300" y="2193925"/>
            <a:ext cx="2279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dirty="0" err="1"/>
              <a:t>Leukocyte</a:t>
            </a:r>
            <a:r>
              <a:rPr lang="de-DE" altLang="de-DE" dirty="0"/>
              <a:t> Infiltration</a:t>
            </a:r>
          </a:p>
        </p:txBody>
      </p:sp>
      <p:sp>
        <p:nvSpPr>
          <p:cNvPr id="13" name="Line 7"/>
          <p:cNvSpPr>
            <a:spLocks noChangeShapeType="1"/>
          </p:cNvSpPr>
          <p:nvPr/>
        </p:nvSpPr>
        <p:spPr bwMode="auto">
          <a:xfrm flipV="1">
            <a:off x="1763713" y="1328738"/>
            <a:ext cx="790575"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4" name="Line 8"/>
          <p:cNvSpPr>
            <a:spLocks noChangeShapeType="1"/>
          </p:cNvSpPr>
          <p:nvPr/>
        </p:nvSpPr>
        <p:spPr bwMode="auto">
          <a:xfrm>
            <a:off x="3841433" y="1573212"/>
            <a:ext cx="863600" cy="52482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5" name="Line 9"/>
          <p:cNvSpPr>
            <a:spLocks noChangeShapeType="1"/>
          </p:cNvSpPr>
          <p:nvPr/>
        </p:nvSpPr>
        <p:spPr bwMode="auto">
          <a:xfrm flipV="1">
            <a:off x="5564188" y="1210469"/>
            <a:ext cx="1584325"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 name="Rectangle 10"/>
          <p:cNvSpPr>
            <a:spLocks noChangeArrowheads="1"/>
          </p:cNvSpPr>
          <p:nvPr/>
        </p:nvSpPr>
        <p:spPr bwMode="auto">
          <a:xfrm>
            <a:off x="7165975" y="878205"/>
            <a:ext cx="1727200" cy="504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7" name="Rectangle 11"/>
          <p:cNvSpPr>
            <a:spLocks noChangeArrowheads="1"/>
          </p:cNvSpPr>
          <p:nvPr/>
        </p:nvSpPr>
        <p:spPr bwMode="auto">
          <a:xfrm>
            <a:off x="3924300" y="2120900"/>
            <a:ext cx="2519363" cy="504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8" name="Rectangle 12"/>
          <p:cNvSpPr>
            <a:spLocks noChangeArrowheads="1"/>
          </p:cNvSpPr>
          <p:nvPr/>
        </p:nvSpPr>
        <p:spPr bwMode="auto">
          <a:xfrm>
            <a:off x="2627313" y="895668"/>
            <a:ext cx="2089150" cy="6477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9" name="Rectangle 13"/>
          <p:cNvSpPr>
            <a:spLocks noChangeArrowheads="1"/>
          </p:cNvSpPr>
          <p:nvPr/>
        </p:nvSpPr>
        <p:spPr bwMode="auto">
          <a:xfrm>
            <a:off x="34925" y="1058863"/>
            <a:ext cx="2466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600"/>
              <a:t>Myocardial infarction (MI)</a:t>
            </a:r>
          </a:p>
        </p:txBody>
      </p:sp>
      <p:sp>
        <p:nvSpPr>
          <p:cNvPr id="20" name="Line 14"/>
          <p:cNvSpPr>
            <a:spLocks noChangeShapeType="1"/>
          </p:cNvSpPr>
          <p:nvPr/>
        </p:nvSpPr>
        <p:spPr bwMode="auto">
          <a:xfrm>
            <a:off x="2700338" y="4225925"/>
            <a:ext cx="41036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1" name="Line 15"/>
          <p:cNvSpPr>
            <a:spLocks noChangeShapeType="1"/>
          </p:cNvSpPr>
          <p:nvPr/>
        </p:nvSpPr>
        <p:spPr bwMode="auto">
          <a:xfrm>
            <a:off x="2771775" y="2786063"/>
            <a:ext cx="0" cy="14398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 name="Rectangle 16"/>
          <p:cNvSpPr>
            <a:spLocks noChangeArrowheads="1"/>
          </p:cNvSpPr>
          <p:nvPr/>
        </p:nvSpPr>
        <p:spPr bwMode="auto">
          <a:xfrm>
            <a:off x="2555875" y="2409825"/>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400" b="1" dirty="0"/>
              <a:t>MI</a:t>
            </a:r>
          </a:p>
        </p:txBody>
      </p:sp>
      <p:sp>
        <p:nvSpPr>
          <p:cNvPr id="23" name="Freeform 17"/>
          <p:cNvSpPr>
            <a:spLocks/>
          </p:cNvSpPr>
          <p:nvPr/>
        </p:nvSpPr>
        <p:spPr bwMode="auto">
          <a:xfrm>
            <a:off x="2916238" y="3001963"/>
            <a:ext cx="503237" cy="1223962"/>
          </a:xfrm>
          <a:custGeom>
            <a:avLst/>
            <a:gdLst>
              <a:gd name="T0" fmla="*/ 0 w 317"/>
              <a:gd name="T1" fmla="*/ 771 h 771"/>
              <a:gd name="T2" fmla="*/ 136 w 317"/>
              <a:gd name="T3" fmla="*/ 0 h 771"/>
              <a:gd name="T4" fmla="*/ 317 w 317"/>
              <a:gd name="T5" fmla="*/ 771 h 771"/>
            </a:gdLst>
            <a:ahLst/>
            <a:cxnLst>
              <a:cxn ang="0">
                <a:pos x="T0" y="T1"/>
              </a:cxn>
              <a:cxn ang="0">
                <a:pos x="T2" y="T3"/>
              </a:cxn>
              <a:cxn ang="0">
                <a:pos x="T4" y="T5"/>
              </a:cxn>
            </a:cxnLst>
            <a:rect l="0" t="0" r="r" b="b"/>
            <a:pathLst>
              <a:path w="317" h="771">
                <a:moveTo>
                  <a:pt x="0" y="771"/>
                </a:moveTo>
                <a:cubicBezTo>
                  <a:pt x="41" y="385"/>
                  <a:pt x="83" y="0"/>
                  <a:pt x="136" y="0"/>
                </a:cubicBezTo>
                <a:cubicBezTo>
                  <a:pt x="189" y="0"/>
                  <a:pt x="287" y="643"/>
                  <a:pt x="317" y="77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 name="Freeform 18"/>
          <p:cNvSpPr>
            <a:spLocks/>
          </p:cNvSpPr>
          <p:nvPr/>
        </p:nvSpPr>
        <p:spPr bwMode="auto">
          <a:xfrm>
            <a:off x="2916238" y="3722688"/>
            <a:ext cx="647700" cy="503237"/>
          </a:xfrm>
          <a:custGeom>
            <a:avLst/>
            <a:gdLst>
              <a:gd name="T0" fmla="*/ 0 w 408"/>
              <a:gd name="T1" fmla="*/ 317 h 317"/>
              <a:gd name="T2" fmla="*/ 181 w 408"/>
              <a:gd name="T3" fmla="*/ 0 h 317"/>
              <a:gd name="T4" fmla="*/ 408 w 408"/>
              <a:gd name="T5" fmla="*/ 317 h 317"/>
            </a:gdLst>
            <a:ahLst/>
            <a:cxnLst>
              <a:cxn ang="0">
                <a:pos x="T0" y="T1"/>
              </a:cxn>
              <a:cxn ang="0">
                <a:pos x="T2" y="T3"/>
              </a:cxn>
              <a:cxn ang="0">
                <a:pos x="T4" y="T5"/>
              </a:cxn>
            </a:cxnLst>
            <a:rect l="0" t="0" r="r" b="b"/>
            <a:pathLst>
              <a:path w="408" h="317">
                <a:moveTo>
                  <a:pt x="0" y="317"/>
                </a:moveTo>
                <a:cubicBezTo>
                  <a:pt x="56" y="158"/>
                  <a:pt x="113" y="0"/>
                  <a:pt x="181" y="0"/>
                </a:cubicBezTo>
                <a:cubicBezTo>
                  <a:pt x="249" y="0"/>
                  <a:pt x="328" y="158"/>
                  <a:pt x="408" y="317"/>
                </a:cubicBezTo>
              </a:path>
            </a:pathLst>
          </a:custGeom>
          <a:noFill/>
          <a:ln w="952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5" name="Freeform 19"/>
          <p:cNvSpPr>
            <a:spLocks/>
          </p:cNvSpPr>
          <p:nvPr/>
        </p:nvSpPr>
        <p:spPr bwMode="auto">
          <a:xfrm>
            <a:off x="3203575" y="3841750"/>
            <a:ext cx="2952750" cy="384175"/>
          </a:xfrm>
          <a:custGeom>
            <a:avLst/>
            <a:gdLst>
              <a:gd name="T0" fmla="*/ 0 w 1814"/>
              <a:gd name="T1" fmla="*/ 197 h 242"/>
              <a:gd name="T2" fmla="*/ 408 w 1814"/>
              <a:gd name="T3" fmla="*/ 15 h 242"/>
              <a:gd name="T4" fmla="*/ 1224 w 1814"/>
              <a:gd name="T5" fmla="*/ 106 h 242"/>
              <a:gd name="T6" fmla="*/ 1723 w 1814"/>
              <a:gd name="T7" fmla="*/ 197 h 242"/>
              <a:gd name="T8" fmla="*/ 1769 w 1814"/>
              <a:gd name="T9" fmla="*/ 242 h 242"/>
            </a:gdLst>
            <a:ahLst/>
            <a:cxnLst>
              <a:cxn ang="0">
                <a:pos x="T0" y="T1"/>
              </a:cxn>
              <a:cxn ang="0">
                <a:pos x="T2" y="T3"/>
              </a:cxn>
              <a:cxn ang="0">
                <a:pos x="T4" y="T5"/>
              </a:cxn>
              <a:cxn ang="0">
                <a:pos x="T6" y="T7"/>
              </a:cxn>
              <a:cxn ang="0">
                <a:pos x="T8" y="T9"/>
              </a:cxn>
            </a:cxnLst>
            <a:rect l="0" t="0" r="r" b="b"/>
            <a:pathLst>
              <a:path w="1814" h="242">
                <a:moveTo>
                  <a:pt x="0" y="197"/>
                </a:moveTo>
                <a:cubicBezTo>
                  <a:pt x="102" y="113"/>
                  <a:pt x="204" y="30"/>
                  <a:pt x="408" y="15"/>
                </a:cubicBezTo>
                <a:cubicBezTo>
                  <a:pt x="612" y="0"/>
                  <a:pt x="1005" y="76"/>
                  <a:pt x="1224" y="106"/>
                </a:cubicBezTo>
                <a:cubicBezTo>
                  <a:pt x="1443" y="136"/>
                  <a:pt x="1632" y="174"/>
                  <a:pt x="1723" y="197"/>
                </a:cubicBezTo>
                <a:cubicBezTo>
                  <a:pt x="1814" y="220"/>
                  <a:pt x="1791" y="231"/>
                  <a:pt x="1769" y="242"/>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6" name="Rectangle 20"/>
          <p:cNvSpPr>
            <a:spLocks noChangeArrowheads="1"/>
          </p:cNvSpPr>
          <p:nvPr/>
        </p:nvSpPr>
        <p:spPr bwMode="auto">
          <a:xfrm>
            <a:off x="2771775" y="2625725"/>
            <a:ext cx="10810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400" dirty="0" err="1"/>
              <a:t>Neutrophils</a:t>
            </a:r>
            <a:endParaRPr lang="de-DE" altLang="de-DE" sz="1400" dirty="0"/>
          </a:p>
        </p:txBody>
      </p:sp>
      <p:sp>
        <p:nvSpPr>
          <p:cNvPr id="27" name="Rectangle 21"/>
          <p:cNvSpPr>
            <a:spLocks noChangeArrowheads="1"/>
          </p:cNvSpPr>
          <p:nvPr/>
        </p:nvSpPr>
        <p:spPr bwMode="auto">
          <a:xfrm>
            <a:off x="2987675" y="3433763"/>
            <a:ext cx="795338" cy="314325"/>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400" dirty="0">
                <a:solidFill>
                  <a:schemeClr val="hlink"/>
                </a:solidFill>
              </a:rPr>
              <a:t>Phase I</a:t>
            </a:r>
          </a:p>
        </p:txBody>
      </p:sp>
      <p:sp>
        <p:nvSpPr>
          <p:cNvPr id="28" name="Rectangle 22"/>
          <p:cNvSpPr>
            <a:spLocks noChangeArrowheads="1"/>
          </p:cNvSpPr>
          <p:nvPr/>
        </p:nvSpPr>
        <p:spPr bwMode="auto">
          <a:xfrm>
            <a:off x="4140200" y="3578225"/>
            <a:ext cx="844550" cy="314325"/>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400" dirty="0">
                <a:solidFill>
                  <a:schemeClr val="folHlink"/>
                </a:solidFill>
              </a:rPr>
              <a:t>Phase II</a:t>
            </a:r>
          </a:p>
        </p:txBody>
      </p:sp>
      <p:sp>
        <p:nvSpPr>
          <p:cNvPr id="29" name="Line 23"/>
          <p:cNvSpPr>
            <a:spLocks noChangeShapeType="1"/>
          </p:cNvSpPr>
          <p:nvPr/>
        </p:nvSpPr>
        <p:spPr bwMode="auto">
          <a:xfrm>
            <a:off x="4284663" y="4154488"/>
            <a:ext cx="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0" name="Line 24"/>
          <p:cNvSpPr>
            <a:spLocks noChangeShapeType="1"/>
          </p:cNvSpPr>
          <p:nvPr/>
        </p:nvSpPr>
        <p:spPr bwMode="auto">
          <a:xfrm>
            <a:off x="5148263" y="4154488"/>
            <a:ext cx="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1" name="Rectangle 25"/>
          <p:cNvSpPr>
            <a:spLocks noChangeArrowheads="1"/>
          </p:cNvSpPr>
          <p:nvPr/>
        </p:nvSpPr>
        <p:spPr bwMode="auto">
          <a:xfrm>
            <a:off x="6300788" y="3922713"/>
            <a:ext cx="7270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400"/>
              <a:t>Weeks</a:t>
            </a:r>
          </a:p>
        </p:txBody>
      </p:sp>
      <p:sp>
        <p:nvSpPr>
          <p:cNvPr id="32" name="Line 26"/>
          <p:cNvSpPr>
            <a:spLocks noChangeShapeType="1"/>
          </p:cNvSpPr>
          <p:nvPr/>
        </p:nvSpPr>
        <p:spPr bwMode="auto">
          <a:xfrm>
            <a:off x="3492500" y="4138613"/>
            <a:ext cx="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3" name="Line 27"/>
          <p:cNvSpPr>
            <a:spLocks noChangeShapeType="1"/>
          </p:cNvSpPr>
          <p:nvPr/>
        </p:nvSpPr>
        <p:spPr bwMode="auto">
          <a:xfrm>
            <a:off x="6011863" y="4138613"/>
            <a:ext cx="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4" name="Rectangle 28"/>
          <p:cNvSpPr>
            <a:spLocks noChangeArrowheads="1"/>
          </p:cNvSpPr>
          <p:nvPr/>
        </p:nvSpPr>
        <p:spPr bwMode="auto">
          <a:xfrm>
            <a:off x="3367088" y="4224338"/>
            <a:ext cx="2682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a:t>1</a:t>
            </a:r>
          </a:p>
        </p:txBody>
      </p:sp>
      <p:sp>
        <p:nvSpPr>
          <p:cNvPr id="35" name="Rectangle 29"/>
          <p:cNvSpPr>
            <a:spLocks noChangeArrowheads="1"/>
          </p:cNvSpPr>
          <p:nvPr/>
        </p:nvSpPr>
        <p:spPr bwMode="auto">
          <a:xfrm>
            <a:off x="4140200" y="421005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a:t>2</a:t>
            </a:r>
          </a:p>
        </p:txBody>
      </p:sp>
      <p:sp>
        <p:nvSpPr>
          <p:cNvPr id="36" name="Rectangle 30"/>
          <p:cNvSpPr>
            <a:spLocks noChangeArrowheads="1"/>
          </p:cNvSpPr>
          <p:nvPr/>
        </p:nvSpPr>
        <p:spPr bwMode="auto">
          <a:xfrm>
            <a:off x="5003800" y="421005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a:t>3</a:t>
            </a:r>
          </a:p>
        </p:txBody>
      </p:sp>
      <p:sp>
        <p:nvSpPr>
          <p:cNvPr id="37" name="Rectangle 31"/>
          <p:cNvSpPr>
            <a:spLocks noChangeArrowheads="1"/>
          </p:cNvSpPr>
          <p:nvPr/>
        </p:nvSpPr>
        <p:spPr bwMode="auto">
          <a:xfrm>
            <a:off x="5888038" y="4210050"/>
            <a:ext cx="268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a:t>4</a:t>
            </a:r>
          </a:p>
        </p:txBody>
      </p:sp>
      <p:sp>
        <p:nvSpPr>
          <p:cNvPr id="38" name="Rectangle 32"/>
          <p:cNvSpPr>
            <a:spLocks noChangeArrowheads="1"/>
          </p:cNvSpPr>
          <p:nvPr/>
        </p:nvSpPr>
        <p:spPr bwMode="auto">
          <a:xfrm>
            <a:off x="1908175" y="5146675"/>
            <a:ext cx="7874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400"/>
              <a:t>CXCR2</a:t>
            </a:r>
          </a:p>
          <a:p>
            <a:r>
              <a:rPr lang="de-DE" altLang="de-DE" sz="1400"/>
              <a:t>CXCR4</a:t>
            </a:r>
          </a:p>
          <a:p>
            <a:r>
              <a:rPr lang="de-DE" altLang="de-DE" sz="1400"/>
              <a:t>CCR1</a:t>
            </a:r>
          </a:p>
        </p:txBody>
      </p:sp>
      <p:sp>
        <p:nvSpPr>
          <p:cNvPr id="39" name="Rectangle 33"/>
          <p:cNvSpPr>
            <a:spLocks noChangeArrowheads="1"/>
          </p:cNvSpPr>
          <p:nvPr/>
        </p:nvSpPr>
        <p:spPr bwMode="auto">
          <a:xfrm>
            <a:off x="1908175" y="4354513"/>
            <a:ext cx="145415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b="1" dirty="0" err="1"/>
              <a:t>Neutrophils</a:t>
            </a:r>
            <a:endParaRPr lang="de-DE" altLang="de-DE" b="1" dirty="0"/>
          </a:p>
          <a:p>
            <a:r>
              <a:rPr lang="de-DE" altLang="de-DE" sz="1600" dirty="0" err="1"/>
              <a:t>Proteolysis</a:t>
            </a:r>
            <a:endParaRPr lang="de-DE" altLang="de-DE" sz="1600" dirty="0"/>
          </a:p>
          <a:p>
            <a:r>
              <a:rPr lang="de-DE" altLang="de-DE" sz="1600" dirty="0"/>
              <a:t>Inflammation</a:t>
            </a:r>
          </a:p>
          <a:p>
            <a:endParaRPr lang="de-DE" altLang="de-DE" dirty="0"/>
          </a:p>
        </p:txBody>
      </p:sp>
      <p:sp>
        <p:nvSpPr>
          <p:cNvPr id="40" name="Rectangle 34"/>
          <p:cNvSpPr>
            <a:spLocks noChangeArrowheads="1"/>
          </p:cNvSpPr>
          <p:nvPr/>
        </p:nvSpPr>
        <p:spPr bwMode="auto">
          <a:xfrm>
            <a:off x="3621088" y="4354513"/>
            <a:ext cx="19272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a:solidFill>
                  <a:schemeClr val="hlink"/>
                </a:solidFill>
              </a:rPr>
              <a:t>inflammatory </a:t>
            </a:r>
          </a:p>
          <a:p>
            <a:r>
              <a:rPr lang="de-DE" altLang="de-DE">
                <a:solidFill>
                  <a:schemeClr val="hlink"/>
                </a:solidFill>
              </a:rPr>
              <a:t>Gr-1</a:t>
            </a:r>
            <a:r>
              <a:rPr lang="de-DE" altLang="de-DE" baseline="30000">
                <a:solidFill>
                  <a:schemeClr val="hlink"/>
                </a:solidFill>
              </a:rPr>
              <a:t>hi</a:t>
            </a:r>
            <a:r>
              <a:rPr lang="de-DE" altLang="de-DE">
                <a:solidFill>
                  <a:schemeClr val="hlink"/>
                </a:solidFill>
              </a:rPr>
              <a:t> Monocytes</a:t>
            </a:r>
          </a:p>
        </p:txBody>
      </p:sp>
      <p:sp>
        <p:nvSpPr>
          <p:cNvPr id="41" name="Rectangle 35"/>
          <p:cNvSpPr>
            <a:spLocks noChangeArrowheads="1"/>
          </p:cNvSpPr>
          <p:nvPr/>
        </p:nvSpPr>
        <p:spPr bwMode="auto">
          <a:xfrm>
            <a:off x="3635375" y="4930775"/>
            <a:ext cx="14478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600"/>
              <a:t>Phagocytosis </a:t>
            </a:r>
          </a:p>
          <a:p>
            <a:r>
              <a:rPr lang="de-DE" altLang="de-DE" sz="1600"/>
              <a:t>Proteolysis</a:t>
            </a:r>
          </a:p>
          <a:p>
            <a:r>
              <a:rPr lang="de-DE" altLang="de-DE" sz="1600"/>
              <a:t>Inflammation</a:t>
            </a:r>
          </a:p>
          <a:p>
            <a:r>
              <a:rPr lang="de-DE" altLang="de-DE" sz="1600"/>
              <a:t>CCR2</a:t>
            </a:r>
          </a:p>
        </p:txBody>
      </p:sp>
      <p:sp>
        <p:nvSpPr>
          <p:cNvPr id="42" name="Rectangle 36"/>
          <p:cNvSpPr>
            <a:spLocks noChangeArrowheads="1"/>
          </p:cNvSpPr>
          <p:nvPr/>
        </p:nvSpPr>
        <p:spPr bwMode="auto">
          <a:xfrm>
            <a:off x="6084888" y="4279900"/>
            <a:ext cx="20367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a:solidFill>
                  <a:schemeClr val="folHlink"/>
                </a:solidFill>
              </a:rPr>
              <a:t>reparatory</a:t>
            </a:r>
          </a:p>
          <a:p>
            <a:r>
              <a:rPr lang="de-DE" altLang="de-DE">
                <a:solidFill>
                  <a:schemeClr val="folHlink"/>
                </a:solidFill>
              </a:rPr>
              <a:t>Gr-1</a:t>
            </a:r>
            <a:r>
              <a:rPr lang="de-DE" altLang="de-DE" baseline="30000">
                <a:solidFill>
                  <a:schemeClr val="folHlink"/>
                </a:solidFill>
              </a:rPr>
              <a:t>low</a:t>
            </a:r>
            <a:r>
              <a:rPr lang="de-DE" altLang="de-DE">
                <a:solidFill>
                  <a:schemeClr val="folHlink"/>
                </a:solidFill>
              </a:rPr>
              <a:t> Monocytes</a:t>
            </a:r>
          </a:p>
        </p:txBody>
      </p:sp>
      <p:sp>
        <p:nvSpPr>
          <p:cNvPr id="43" name="Rectangle 37"/>
          <p:cNvSpPr>
            <a:spLocks noChangeArrowheads="1"/>
          </p:cNvSpPr>
          <p:nvPr/>
        </p:nvSpPr>
        <p:spPr bwMode="auto">
          <a:xfrm>
            <a:off x="6084888" y="4784725"/>
            <a:ext cx="2363787" cy="155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600"/>
              <a:t>Angiogenesis</a:t>
            </a:r>
          </a:p>
          <a:p>
            <a:r>
              <a:rPr lang="de-DE" altLang="de-DE" sz="1600"/>
              <a:t>Myofibroblast activation </a:t>
            </a:r>
          </a:p>
          <a:p>
            <a:r>
              <a:rPr lang="de-DE" altLang="de-DE" sz="1600"/>
              <a:t>CCR5</a:t>
            </a:r>
          </a:p>
          <a:p>
            <a:r>
              <a:rPr lang="de-DE" altLang="de-DE" sz="1600"/>
              <a:t>CX3CR1</a:t>
            </a:r>
          </a:p>
          <a:p>
            <a:r>
              <a:rPr lang="de-DE" altLang="de-DE" sz="1600"/>
              <a:t>CXCR4</a:t>
            </a:r>
          </a:p>
          <a:p>
            <a:endParaRPr lang="de-DE" altLang="de-DE" sz="1600"/>
          </a:p>
        </p:txBody>
      </p:sp>
    </p:spTree>
    <p:extLst>
      <p:ext uri="{BB962C8B-B14F-4D97-AF65-F5344CB8AC3E}">
        <p14:creationId xmlns:p14="http://schemas.microsoft.com/office/powerpoint/2010/main" val="169364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500"/>
                                        <p:tgtEl>
                                          <p:spTgt spid="3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500"/>
                                        <p:tgtEl>
                                          <p:spTgt spid="2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500"/>
                                        <p:tgtEl>
                                          <p:spTgt spid="3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fade">
                                      <p:cBhvr>
                                        <p:cTn id="79" dur="500"/>
                                        <p:tgtEl>
                                          <p:spTgt spid="2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500"/>
                                        <p:tgtEl>
                                          <p:spTgt spid="2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fade">
                                      <p:cBhvr>
                                        <p:cTn id="85" dur="500"/>
                                        <p:tgtEl>
                                          <p:spTgt spid="40"/>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fade">
                                      <p:cBhvr>
                                        <p:cTn id="88" dur="500"/>
                                        <p:tgtEl>
                                          <p:spTgt spid="41"/>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28"/>
                                        </p:tgtEl>
                                        <p:attrNameLst>
                                          <p:attrName>style.visibility</p:attrName>
                                        </p:attrNameLst>
                                      </p:cBhvr>
                                      <p:to>
                                        <p:strVal val="visible"/>
                                      </p:to>
                                    </p:set>
                                    <p:animEffect transition="in" filter="fade">
                                      <p:cBhvr>
                                        <p:cTn id="93" dur="500"/>
                                        <p:tgtEl>
                                          <p:spTgt spid="28"/>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fade">
                                      <p:cBhvr>
                                        <p:cTn id="96" dur="500"/>
                                        <p:tgtEl>
                                          <p:spTgt spid="25"/>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42"/>
                                        </p:tgtEl>
                                        <p:attrNameLst>
                                          <p:attrName>style.visibility</p:attrName>
                                        </p:attrNameLst>
                                      </p:cBhvr>
                                      <p:to>
                                        <p:strVal val="visible"/>
                                      </p:to>
                                    </p:set>
                                    <p:animEffect transition="in" filter="fade">
                                      <p:cBhvr>
                                        <p:cTn id="99" dur="500"/>
                                        <p:tgtEl>
                                          <p:spTgt spid="42"/>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43"/>
                                        </p:tgtEl>
                                        <p:attrNameLst>
                                          <p:attrName>style.visibility</p:attrName>
                                        </p:attrNameLst>
                                      </p:cBhvr>
                                      <p:to>
                                        <p:strVal val="visible"/>
                                      </p:to>
                                    </p:set>
                                    <p:animEffect transition="in" filter="fade">
                                      <p:cBhvr>
                                        <p:cTn id="102" dur="500"/>
                                        <p:tgtEl>
                                          <p:spTgt spid="43"/>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fade">
                                      <p:cBhvr>
                                        <p:cTn id="107" dur="500"/>
                                        <p:tgtEl>
                                          <p:spTgt spid="15"/>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6"/>
                                        </p:tgtEl>
                                        <p:attrNameLst>
                                          <p:attrName>style.visibility</p:attrName>
                                        </p:attrNameLst>
                                      </p:cBhvr>
                                      <p:to>
                                        <p:strVal val="visible"/>
                                      </p:to>
                                    </p:set>
                                    <p:animEffect transition="in" filter="fade">
                                      <p:cBhvr>
                                        <p:cTn id="110" dur="500"/>
                                        <p:tgtEl>
                                          <p:spTgt spid="16"/>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0"/>
                                        </p:tgtEl>
                                        <p:attrNameLst>
                                          <p:attrName>style.visibility</p:attrName>
                                        </p:attrNameLst>
                                      </p:cBhvr>
                                      <p:to>
                                        <p:strVal val="visible"/>
                                      </p:to>
                                    </p:set>
                                    <p:animEffect transition="in" filter="fade">
                                      <p:cBhvr>
                                        <p:cTn id="1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P spid="14" grpId="0" animBg="1"/>
      <p:bldP spid="15" grpId="0" animBg="1"/>
      <p:bldP spid="16" grpId="0" animBg="1"/>
      <p:bldP spid="17" grpId="0" animBg="1"/>
      <p:bldP spid="18" grpId="0" animBg="1"/>
      <p:bldP spid="20" grpId="0" animBg="1"/>
      <p:bldP spid="21" grpId="0" animBg="1"/>
      <p:bldP spid="22" grpId="0"/>
      <p:bldP spid="23" grpId="0" animBg="1"/>
      <p:bldP spid="24" grpId="0" animBg="1"/>
      <p:bldP spid="25" grpId="0" animBg="1"/>
      <p:bldP spid="26" grpId="0"/>
      <p:bldP spid="27" grpId="0" animBg="1"/>
      <p:bldP spid="28" grpId="0" animBg="1"/>
      <p:bldP spid="29" grpId="0" animBg="1"/>
      <p:bldP spid="30" grpId="0" animBg="1"/>
      <p:bldP spid="31" grpId="0"/>
      <p:bldP spid="32" grpId="0" animBg="1"/>
      <p:bldP spid="33" grpId="0" animBg="1"/>
      <p:bldP spid="34" grpId="0"/>
      <p:bldP spid="35" grpId="0"/>
      <p:bldP spid="36" grpId="0"/>
      <p:bldP spid="37" grpId="0"/>
      <p:bldP spid="38" grpId="0"/>
      <p:bldP spid="39" grpId="0"/>
      <p:bldP spid="40" grpId="0"/>
      <p:bldP spid="41" grpId="0"/>
      <p:bldP spid="42" grpId="0"/>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179388" y="934085"/>
            <a:ext cx="8566150" cy="2030413"/>
            <a:chOff x="179388" y="934085"/>
            <a:chExt cx="8566150" cy="2030413"/>
          </a:xfrm>
        </p:grpSpPr>
        <p:grpSp>
          <p:nvGrpSpPr>
            <p:cNvPr id="786439" name="Group 7"/>
            <p:cNvGrpSpPr>
              <a:grpSpLocks/>
            </p:cNvGrpSpPr>
            <p:nvPr/>
          </p:nvGrpSpPr>
          <p:grpSpPr bwMode="auto">
            <a:xfrm>
              <a:off x="3346450" y="1327785"/>
              <a:ext cx="1368425" cy="1128713"/>
              <a:chOff x="801" y="5044"/>
              <a:chExt cx="1260" cy="1260"/>
            </a:xfrm>
          </p:grpSpPr>
          <p:pic>
            <p:nvPicPr>
              <p:cNvPr id="786440" name="Picture 8" descr="Figure 4-MI"/>
              <p:cNvPicPr>
                <a:picLocks noChangeAspect="1" noChangeArrowheads="1"/>
              </p:cNvPicPr>
              <p:nvPr/>
            </p:nvPicPr>
            <p:blipFill>
              <a:blip r:embed="rId4">
                <a:extLst>
                  <a:ext uri="{28A0092B-C50C-407E-A947-70E740481C1C}">
                    <a14:useLocalDpi xmlns:a14="http://schemas.microsoft.com/office/drawing/2010/main" val="0"/>
                  </a:ext>
                </a:extLst>
              </a:blip>
              <a:srcRect l="-3487" t="76936" r="86044"/>
              <a:stretch>
                <a:fillRect/>
              </a:stretch>
            </p:blipFill>
            <p:spPr bwMode="auto">
              <a:xfrm>
                <a:off x="801" y="5044"/>
                <a:ext cx="900" cy="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6441" name="Picture 9" descr="Figure 4-MI"/>
              <p:cNvPicPr>
                <a:picLocks noChangeAspect="1" noChangeArrowheads="1"/>
              </p:cNvPicPr>
              <p:nvPr/>
            </p:nvPicPr>
            <p:blipFill>
              <a:blip r:embed="rId4">
                <a:extLst>
                  <a:ext uri="{28A0092B-C50C-407E-A947-70E740481C1C}">
                    <a14:useLocalDpi xmlns:a14="http://schemas.microsoft.com/office/drawing/2010/main" val="0"/>
                  </a:ext>
                </a:extLst>
              </a:blip>
              <a:srcRect l="31398" t="76936" r="61626" b="-1215"/>
              <a:stretch>
                <a:fillRect/>
              </a:stretch>
            </p:blipFill>
            <p:spPr bwMode="auto">
              <a:xfrm>
                <a:off x="1701" y="5044"/>
                <a:ext cx="3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86442" name="Group 10"/>
            <p:cNvGrpSpPr>
              <a:grpSpLocks/>
            </p:cNvGrpSpPr>
            <p:nvPr/>
          </p:nvGrpSpPr>
          <p:grpSpPr bwMode="auto">
            <a:xfrm>
              <a:off x="2266950" y="1038860"/>
              <a:ext cx="1258888" cy="1411288"/>
              <a:chOff x="3321" y="3784"/>
              <a:chExt cx="1800" cy="1980"/>
            </a:xfrm>
          </p:grpSpPr>
          <p:pic>
            <p:nvPicPr>
              <p:cNvPr id="786443" name="Picture 11" descr="Figure 1-physio"/>
              <p:cNvPicPr>
                <a:picLocks noChangeAspect="1" noChangeArrowheads="1"/>
              </p:cNvPicPr>
              <p:nvPr/>
            </p:nvPicPr>
            <p:blipFill>
              <a:blip r:embed="rId5">
                <a:extLst>
                  <a:ext uri="{28A0092B-C50C-407E-A947-70E740481C1C}">
                    <a14:useLocalDpi xmlns:a14="http://schemas.microsoft.com/office/drawing/2010/main" val="0"/>
                  </a:ext>
                </a:extLst>
              </a:blip>
              <a:srcRect r="78680" b="68268"/>
              <a:stretch>
                <a:fillRect/>
              </a:stretch>
            </p:blipFill>
            <p:spPr bwMode="auto">
              <a:xfrm>
                <a:off x="3321" y="3784"/>
                <a:ext cx="1260" cy="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6444" name="Picture 12" descr="Figure 1-physio"/>
              <p:cNvPicPr>
                <a:picLocks noChangeAspect="1" noChangeArrowheads="1"/>
              </p:cNvPicPr>
              <p:nvPr/>
            </p:nvPicPr>
            <p:blipFill>
              <a:blip r:embed="rId5">
                <a:extLst>
                  <a:ext uri="{28A0092B-C50C-407E-A947-70E740481C1C}">
                    <a14:useLocalDpi xmlns:a14="http://schemas.microsoft.com/office/drawing/2010/main" val="0"/>
                  </a:ext>
                </a:extLst>
              </a:blip>
              <a:srcRect l="36548" r="54315" b="68268"/>
              <a:stretch>
                <a:fillRect/>
              </a:stretch>
            </p:blipFill>
            <p:spPr bwMode="auto">
              <a:xfrm>
                <a:off x="4581" y="3784"/>
                <a:ext cx="540" cy="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86445" name="Picture 13" descr="Bilder"/>
            <p:cNvPicPr>
              <a:picLocks noChangeAspect="1" noChangeArrowheads="1"/>
            </p:cNvPicPr>
            <p:nvPr/>
          </p:nvPicPr>
          <p:blipFill>
            <a:blip r:embed="rId6" cstate="print">
              <a:extLst>
                <a:ext uri="{28A0092B-C50C-407E-A947-70E740481C1C}">
                  <a14:useLocalDpi xmlns:a14="http://schemas.microsoft.com/office/drawing/2010/main" val="0"/>
                </a:ext>
              </a:extLst>
            </a:blip>
            <a:srcRect r="51183" b="31223"/>
            <a:stretch>
              <a:fillRect/>
            </a:stretch>
          </p:blipFill>
          <p:spPr bwMode="auto">
            <a:xfrm>
              <a:off x="5003800" y="934085"/>
              <a:ext cx="1441450"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6446" name="Rectangle 14"/>
            <p:cNvSpPr>
              <a:spLocks noChangeArrowheads="1"/>
            </p:cNvSpPr>
            <p:nvPr/>
          </p:nvSpPr>
          <p:spPr bwMode="auto">
            <a:xfrm>
              <a:off x="179388" y="1656398"/>
              <a:ext cx="2076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GB" altLang="zh-CN">
                  <a:ea typeface="SimSun" panose="02010600030101010101" pitchFamily="2" charset="-122"/>
                </a:rPr>
                <a:t>MCP1 Antagonists</a:t>
              </a:r>
              <a:endParaRPr lang="de-DE" altLang="zh-CN" b="1">
                <a:ea typeface="SimSun" panose="02010600030101010101" pitchFamily="2" charset="-122"/>
              </a:endParaRPr>
            </a:p>
          </p:txBody>
        </p:sp>
        <p:pic>
          <p:nvPicPr>
            <p:cNvPr id="786447" name="Picture 15" descr="w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88125" y="1091248"/>
              <a:ext cx="1390650" cy="1292225"/>
            </a:xfrm>
            <a:prstGeom prst="rect">
              <a:avLst/>
            </a:prstGeom>
            <a:noFill/>
            <a:extLst>
              <a:ext uri="{909E8E84-426E-40DD-AFC4-6F175D3DCCD1}">
                <a14:hiddenFill xmlns:a14="http://schemas.microsoft.com/office/drawing/2010/main">
                  <a:solidFill>
                    <a:srgbClr val="FFFFFF"/>
                  </a:solidFill>
                </a14:hiddenFill>
              </a:ext>
            </a:extLst>
          </p:spPr>
        </p:pic>
        <p:sp>
          <p:nvSpPr>
            <p:cNvPr id="786511" name="Rectangle 79"/>
            <p:cNvSpPr>
              <a:spLocks noChangeArrowheads="1"/>
            </p:cNvSpPr>
            <p:nvPr/>
          </p:nvSpPr>
          <p:spPr bwMode="auto">
            <a:xfrm>
              <a:off x="5821363" y="2461260"/>
              <a:ext cx="29241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GB" altLang="zh-CN" sz="1400" dirty="0">
                  <a:solidFill>
                    <a:srgbClr val="6600CC"/>
                  </a:solidFill>
                  <a:ea typeface="SimSun" panose="02010600030101010101" pitchFamily="2" charset="-122"/>
                </a:rPr>
                <a:t>Liehn et al, </a:t>
              </a:r>
              <a:r>
                <a:rPr lang="en-GB" altLang="zh-CN" sz="1400" i="1" dirty="0">
                  <a:solidFill>
                    <a:srgbClr val="6600CC"/>
                  </a:solidFill>
                  <a:ea typeface="SimSun" panose="02010600030101010101" pitchFamily="2" charset="-122"/>
                </a:rPr>
                <a:t>J Am Col </a:t>
              </a:r>
              <a:r>
                <a:rPr lang="en-GB" altLang="zh-CN" sz="1400" i="1" dirty="0" err="1">
                  <a:solidFill>
                    <a:srgbClr val="6600CC"/>
                  </a:solidFill>
                  <a:ea typeface="SimSun" panose="02010600030101010101" pitchFamily="2" charset="-122"/>
                </a:rPr>
                <a:t>Cardiol</a:t>
              </a:r>
              <a:r>
                <a:rPr lang="en-GB" altLang="zh-CN" sz="1400" dirty="0">
                  <a:solidFill>
                    <a:srgbClr val="6600CC"/>
                  </a:solidFill>
                  <a:ea typeface="SimSun" panose="02010600030101010101" pitchFamily="2" charset="-122"/>
                </a:rPr>
                <a:t>, 2010</a:t>
              </a:r>
              <a:endParaRPr lang="de-DE" altLang="zh-CN" sz="1400" b="1" dirty="0">
                <a:solidFill>
                  <a:srgbClr val="6600CC"/>
                </a:solidFill>
                <a:ea typeface="SimSun" panose="02010600030101010101" pitchFamily="2" charset="-122"/>
              </a:endParaRPr>
            </a:p>
          </p:txBody>
        </p:sp>
        <p:sp>
          <p:nvSpPr>
            <p:cNvPr id="786514" name="Rectangle 82"/>
            <p:cNvSpPr>
              <a:spLocks noChangeArrowheads="1"/>
            </p:cNvSpPr>
            <p:nvPr/>
          </p:nvSpPr>
          <p:spPr bwMode="auto">
            <a:xfrm>
              <a:off x="5824538" y="2659698"/>
              <a:ext cx="2432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GB" altLang="zh-CN" sz="1400" dirty="0" err="1">
                  <a:ea typeface="SimSun" panose="02010600030101010101" pitchFamily="2" charset="-122"/>
                </a:rPr>
                <a:t>Dewald</a:t>
              </a:r>
              <a:r>
                <a:rPr lang="en-GB" altLang="zh-CN" sz="1400" dirty="0">
                  <a:ea typeface="SimSun" panose="02010600030101010101" pitchFamily="2" charset="-122"/>
                </a:rPr>
                <a:t> et al, </a:t>
              </a:r>
              <a:r>
                <a:rPr lang="en-GB" altLang="zh-CN" sz="1400" i="1" dirty="0" err="1">
                  <a:ea typeface="SimSun" panose="02010600030101010101" pitchFamily="2" charset="-122"/>
                </a:rPr>
                <a:t>Circ</a:t>
              </a:r>
              <a:r>
                <a:rPr lang="en-GB" altLang="zh-CN" sz="1400" i="1" dirty="0">
                  <a:ea typeface="SimSun" panose="02010600030101010101" pitchFamily="2" charset="-122"/>
                </a:rPr>
                <a:t> Res</a:t>
              </a:r>
              <a:r>
                <a:rPr lang="en-GB" altLang="zh-CN" sz="1400" dirty="0">
                  <a:ea typeface="SimSun" panose="02010600030101010101" pitchFamily="2" charset="-122"/>
                </a:rPr>
                <a:t>, 2005</a:t>
              </a:r>
              <a:endParaRPr lang="de-DE" altLang="zh-CN" sz="1400" b="1" dirty="0">
                <a:ea typeface="SimSun" panose="02010600030101010101" pitchFamily="2" charset="-122"/>
              </a:endParaRPr>
            </a:p>
          </p:txBody>
        </p:sp>
      </p:grpSp>
      <p:grpSp>
        <p:nvGrpSpPr>
          <p:cNvPr id="15" name="Gruppieren 14"/>
          <p:cNvGrpSpPr/>
          <p:nvPr/>
        </p:nvGrpSpPr>
        <p:grpSpPr>
          <a:xfrm>
            <a:off x="231321" y="3381057"/>
            <a:ext cx="8539480" cy="1855470"/>
            <a:chOff x="606425" y="4057650"/>
            <a:chExt cx="8539480" cy="1855470"/>
          </a:xfrm>
        </p:grpSpPr>
        <p:pic>
          <p:nvPicPr>
            <p:cNvPr id="16" name="Picture 2" descr="LVD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55875" y="4221163"/>
              <a:ext cx="922338"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Object 3"/>
            <p:cNvGraphicFramePr>
              <a:graphicFrameLocks/>
            </p:cNvGraphicFramePr>
            <p:nvPr>
              <p:extLst>
                <p:ext uri="{D42A27DB-BD31-4B8C-83A1-F6EECF244321}">
                  <p14:modId xmlns:p14="http://schemas.microsoft.com/office/powerpoint/2010/main" val="1754138108"/>
                </p:ext>
              </p:extLst>
            </p:nvPr>
          </p:nvGraphicFramePr>
          <p:xfrm>
            <a:off x="3779838" y="4235450"/>
            <a:ext cx="938212" cy="1354138"/>
          </p:xfrm>
          <a:graphic>
            <a:graphicData uri="http://schemas.openxmlformats.org/presentationml/2006/ole">
              <mc:AlternateContent xmlns:mc="http://schemas.openxmlformats.org/markup-compatibility/2006">
                <mc:Choice xmlns:v="urn:schemas-microsoft-com:vml" Requires="v">
                  <p:oleObj spid="_x0000_s1068" name="Prism Project" r:id="rId9" imgW="3730680" imgH="2864880" progId="Prism4.Document">
                    <p:embed/>
                  </p:oleObj>
                </mc:Choice>
                <mc:Fallback>
                  <p:oleObj name="Prism Project" r:id="rId9" imgW="3730680" imgH="2864880" progId="Prism4.Document">
                    <p:embed/>
                    <p:pic>
                      <p:nvPicPr>
                        <p:cNvPr id="788483" name="Object 3"/>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79838" y="4235450"/>
                          <a:ext cx="938212" cy="1354138"/>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8" name="Picture 4" descr="Bild1-große"/>
            <p:cNvPicPr>
              <a:picLocks noChangeAspect="1" noChangeArrowheads="1"/>
            </p:cNvPicPr>
            <p:nvPr/>
          </p:nvPicPr>
          <p:blipFill>
            <a:blip r:embed="rId11" cstate="print">
              <a:extLst>
                <a:ext uri="{28A0092B-C50C-407E-A947-70E740481C1C}">
                  <a14:useLocalDpi xmlns:a14="http://schemas.microsoft.com/office/drawing/2010/main" val="0"/>
                </a:ext>
              </a:extLst>
            </a:blip>
            <a:srcRect l="72125" t="59415" r="11339" b="20805"/>
            <a:stretch>
              <a:fillRect/>
            </a:stretch>
          </p:blipFill>
          <p:spPr bwMode="auto">
            <a:xfrm>
              <a:off x="5076825" y="4078288"/>
              <a:ext cx="15113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descr="Bild1-große"/>
            <p:cNvPicPr>
              <a:picLocks noChangeAspect="1" noChangeArrowheads="1"/>
            </p:cNvPicPr>
            <p:nvPr/>
          </p:nvPicPr>
          <p:blipFill>
            <a:blip r:embed="rId12" cstate="print">
              <a:extLst>
                <a:ext uri="{28A0092B-C50C-407E-A947-70E740481C1C}">
                  <a14:useLocalDpi xmlns:a14="http://schemas.microsoft.com/office/drawing/2010/main" val="0"/>
                </a:ext>
              </a:extLst>
            </a:blip>
            <a:srcRect l="72125" t="79195" r="11339"/>
            <a:stretch>
              <a:fillRect/>
            </a:stretch>
          </p:blipFill>
          <p:spPr bwMode="auto">
            <a:xfrm>
              <a:off x="6588125" y="4154488"/>
              <a:ext cx="1431925"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6"/>
            <p:cNvSpPr>
              <a:spLocks noChangeArrowheads="1"/>
            </p:cNvSpPr>
            <p:nvPr/>
          </p:nvSpPr>
          <p:spPr bwMode="auto">
            <a:xfrm>
              <a:off x="606425" y="4718050"/>
              <a:ext cx="1085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GB" altLang="de-DE"/>
                <a:t>CCR1-/-</a:t>
              </a:r>
              <a:r>
                <a:rPr lang="de-DE" altLang="de-DE" b="1"/>
                <a:t> </a:t>
              </a:r>
            </a:p>
          </p:txBody>
        </p:sp>
        <p:sp>
          <p:nvSpPr>
            <p:cNvPr id="21" name="Rectangle 80"/>
            <p:cNvSpPr>
              <a:spLocks noChangeArrowheads="1"/>
            </p:cNvSpPr>
            <p:nvPr/>
          </p:nvSpPr>
          <p:spPr bwMode="auto">
            <a:xfrm>
              <a:off x="6221730" y="5413375"/>
              <a:ext cx="2765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GB" altLang="zh-CN" sz="1400" dirty="0">
                  <a:solidFill>
                    <a:srgbClr val="6600CC"/>
                  </a:solidFill>
                  <a:ea typeface="SimSun" panose="02010600030101010101" pitchFamily="2" charset="-122"/>
                </a:rPr>
                <a:t>Liehn et al, </a:t>
              </a:r>
              <a:r>
                <a:rPr lang="en-GB" altLang="zh-CN" sz="1400" i="1" dirty="0">
                  <a:solidFill>
                    <a:srgbClr val="6600CC"/>
                  </a:solidFill>
                  <a:ea typeface="SimSun" panose="02010600030101010101" pitchFamily="2" charset="-122"/>
                </a:rPr>
                <a:t>J Cell </a:t>
              </a:r>
              <a:r>
                <a:rPr lang="en-GB" altLang="zh-CN" sz="1400" i="1" dirty="0" err="1">
                  <a:solidFill>
                    <a:srgbClr val="6600CC"/>
                  </a:solidFill>
                  <a:ea typeface="SimSun" panose="02010600030101010101" pitchFamily="2" charset="-122"/>
                </a:rPr>
                <a:t>Mol</a:t>
              </a:r>
              <a:r>
                <a:rPr lang="en-GB" altLang="zh-CN" sz="1400" i="1" dirty="0">
                  <a:solidFill>
                    <a:srgbClr val="6600CC"/>
                  </a:solidFill>
                  <a:ea typeface="SimSun" panose="02010600030101010101" pitchFamily="2" charset="-122"/>
                </a:rPr>
                <a:t> Med</a:t>
              </a:r>
              <a:r>
                <a:rPr lang="en-GB" altLang="zh-CN" sz="1400" dirty="0">
                  <a:solidFill>
                    <a:srgbClr val="6600CC"/>
                  </a:solidFill>
                  <a:ea typeface="SimSun" panose="02010600030101010101" pitchFamily="2" charset="-122"/>
                </a:rPr>
                <a:t>, 2008</a:t>
              </a:r>
              <a:endParaRPr lang="de-DE" altLang="zh-CN" sz="1400" b="1" dirty="0">
                <a:solidFill>
                  <a:srgbClr val="6600CC"/>
                </a:solidFill>
                <a:ea typeface="SimSun" panose="02010600030101010101" pitchFamily="2" charset="-122"/>
              </a:endParaRPr>
            </a:p>
          </p:txBody>
        </p:sp>
        <p:sp>
          <p:nvSpPr>
            <p:cNvPr id="22" name="Rectangle 81"/>
            <p:cNvSpPr>
              <a:spLocks noChangeArrowheads="1"/>
            </p:cNvSpPr>
            <p:nvPr/>
          </p:nvSpPr>
          <p:spPr bwMode="auto">
            <a:xfrm>
              <a:off x="6221730" y="5608320"/>
              <a:ext cx="29241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GB" altLang="zh-CN" sz="1400" dirty="0">
                  <a:solidFill>
                    <a:srgbClr val="6600CC"/>
                  </a:solidFill>
                  <a:ea typeface="SimSun" panose="02010600030101010101" pitchFamily="2" charset="-122"/>
                </a:rPr>
                <a:t>Liehn et al, </a:t>
              </a:r>
              <a:r>
                <a:rPr lang="en-GB" altLang="zh-CN" sz="1400" i="1" dirty="0">
                  <a:solidFill>
                    <a:srgbClr val="6600CC"/>
                  </a:solidFill>
                  <a:ea typeface="SimSun" panose="02010600030101010101" pitchFamily="2" charset="-122"/>
                </a:rPr>
                <a:t>J Am Col </a:t>
              </a:r>
              <a:r>
                <a:rPr lang="en-GB" altLang="zh-CN" sz="1400" i="1" dirty="0" err="1">
                  <a:solidFill>
                    <a:srgbClr val="6600CC"/>
                  </a:solidFill>
                  <a:ea typeface="SimSun" panose="02010600030101010101" pitchFamily="2" charset="-122"/>
                </a:rPr>
                <a:t>Cardiol</a:t>
              </a:r>
              <a:r>
                <a:rPr lang="en-GB" altLang="zh-CN" sz="1400" dirty="0">
                  <a:solidFill>
                    <a:srgbClr val="6600CC"/>
                  </a:solidFill>
                  <a:ea typeface="SimSun" panose="02010600030101010101" pitchFamily="2" charset="-122"/>
                </a:rPr>
                <a:t>, 2011</a:t>
              </a:r>
              <a:endParaRPr lang="de-DE" altLang="zh-CN" sz="1400" b="1" dirty="0">
                <a:solidFill>
                  <a:srgbClr val="6600CC"/>
                </a:solidFill>
                <a:ea typeface="SimSun" panose="02010600030101010101" pitchFamily="2" charset="-122"/>
              </a:endParaRPr>
            </a:p>
          </p:txBody>
        </p:sp>
        <p:sp>
          <p:nvSpPr>
            <p:cNvPr id="23" name="Rectangle 82"/>
            <p:cNvSpPr>
              <a:spLocks noChangeArrowheads="1"/>
            </p:cNvSpPr>
            <p:nvPr/>
          </p:nvSpPr>
          <p:spPr bwMode="auto">
            <a:xfrm>
              <a:off x="4298950" y="4292600"/>
              <a:ext cx="27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de-DE"/>
                <a:t>*</a:t>
              </a:r>
              <a:endParaRPr lang="ro-RO" altLang="de-DE"/>
            </a:p>
          </p:txBody>
        </p:sp>
        <p:sp>
          <p:nvSpPr>
            <p:cNvPr id="24" name="Rectangle 83"/>
            <p:cNvSpPr>
              <a:spLocks noChangeArrowheads="1"/>
            </p:cNvSpPr>
            <p:nvPr/>
          </p:nvSpPr>
          <p:spPr bwMode="auto">
            <a:xfrm>
              <a:off x="3151188" y="4057650"/>
              <a:ext cx="27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de-DE"/>
                <a:t>*</a:t>
              </a:r>
              <a:endParaRPr lang="ro-RO" altLang="de-DE"/>
            </a:p>
          </p:txBody>
        </p:sp>
      </p:grpSp>
      <p:grpSp>
        <p:nvGrpSpPr>
          <p:cNvPr id="25" name="Group 32"/>
          <p:cNvGrpSpPr>
            <a:grpSpLocks/>
          </p:cNvGrpSpPr>
          <p:nvPr/>
        </p:nvGrpSpPr>
        <p:grpSpPr bwMode="auto">
          <a:xfrm>
            <a:off x="635000" y="2145982"/>
            <a:ext cx="3613150" cy="1370013"/>
            <a:chOff x="1372" y="657"/>
            <a:chExt cx="3430" cy="1719"/>
          </a:xfrm>
        </p:grpSpPr>
        <p:sp>
          <p:nvSpPr>
            <p:cNvPr id="26" name="Line 33"/>
            <p:cNvSpPr>
              <a:spLocks noChangeShapeType="1"/>
            </p:cNvSpPr>
            <p:nvPr/>
          </p:nvSpPr>
          <p:spPr bwMode="auto">
            <a:xfrm>
              <a:off x="1454" y="2033"/>
              <a:ext cx="3030" cy="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 name="Line 34"/>
            <p:cNvSpPr>
              <a:spLocks noChangeShapeType="1"/>
            </p:cNvSpPr>
            <p:nvPr/>
          </p:nvSpPr>
          <p:spPr bwMode="auto">
            <a:xfrm>
              <a:off x="1506" y="870"/>
              <a:ext cx="2" cy="11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8" name="Freeform 35"/>
            <p:cNvSpPr>
              <a:spLocks/>
            </p:cNvSpPr>
            <p:nvPr/>
          </p:nvSpPr>
          <p:spPr bwMode="auto">
            <a:xfrm>
              <a:off x="1613" y="1044"/>
              <a:ext cx="372" cy="989"/>
            </a:xfrm>
            <a:custGeom>
              <a:avLst/>
              <a:gdLst>
                <a:gd name="T0" fmla="*/ 0 w 317"/>
                <a:gd name="T1" fmla="*/ 771 h 771"/>
                <a:gd name="T2" fmla="*/ 136 w 317"/>
                <a:gd name="T3" fmla="*/ 0 h 771"/>
                <a:gd name="T4" fmla="*/ 317 w 317"/>
                <a:gd name="T5" fmla="*/ 771 h 771"/>
              </a:gdLst>
              <a:ahLst/>
              <a:cxnLst>
                <a:cxn ang="0">
                  <a:pos x="T0" y="T1"/>
                </a:cxn>
                <a:cxn ang="0">
                  <a:pos x="T2" y="T3"/>
                </a:cxn>
                <a:cxn ang="0">
                  <a:pos x="T4" y="T5"/>
                </a:cxn>
              </a:cxnLst>
              <a:rect l="0" t="0" r="r" b="b"/>
              <a:pathLst>
                <a:path w="317" h="771">
                  <a:moveTo>
                    <a:pt x="0" y="771"/>
                  </a:moveTo>
                  <a:cubicBezTo>
                    <a:pt x="41" y="385"/>
                    <a:pt x="83" y="0"/>
                    <a:pt x="136" y="0"/>
                  </a:cubicBezTo>
                  <a:cubicBezTo>
                    <a:pt x="189" y="0"/>
                    <a:pt x="287" y="643"/>
                    <a:pt x="317" y="77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 name="Freeform 36"/>
            <p:cNvSpPr>
              <a:spLocks/>
            </p:cNvSpPr>
            <p:nvPr/>
          </p:nvSpPr>
          <p:spPr bwMode="auto">
            <a:xfrm>
              <a:off x="1613" y="1627"/>
              <a:ext cx="478" cy="406"/>
            </a:xfrm>
            <a:custGeom>
              <a:avLst/>
              <a:gdLst>
                <a:gd name="T0" fmla="*/ 0 w 408"/>
                <a:gd name="T1" fmla="*/ 317 h 317"/>
                <a:gd name="T2" fmla="*/ 181 w 408"/>
                <a:gd name="T3" fmla="*/ 0 h 317"/>
                <a:gd name="T4" fmla="*/ 408 w 408"/>
                <a:gd name="T5" fmla="*/ 317 h 317"/>
              </a:gdLst>
              <a:ahLst/>
              <a:cxnLst>
                <a:cxn ang="0">
                  <a:pos x="T0" y="T1"/>
                </a:cxn>
                <a:cxn ang="0">
                  <a:pos x="T2" y="T3"/>
                </a:cxn>
                <a:cxn ang="0">
                  <a:pos x="T4" y="T5"/>
                </a:cxn>
              </a:cxnLst>
              <a:rect l="0" t="0" r="r" b="b"/>
              <a:pathLst>
                <a:path w="408" h="317">
                  <a:moveTo>
                    <a:pt x="0" y="317"/>
                  </a:moveTo>
                  <a:cubicBezTo>
                    <a:pt x="56" y="158"/>
                    <a:pt x="113" y="0"/>
                    <a:pt x="181" y="0"/>
                  </a:cubicBezTo>
                  <a:cubicBezTo>
                    <a:pt x="249" y="0"/>
                    <a:pt x="328" y="158"/>
                    <a:pt x="408" y="317"/>
                  </a:cubicBezTo>
                </a:path>
              </a:pathLst>
            </a:custGeom>
            <a:noFill/>
            <a:ln w="952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0" name="Freeform 37"/>
            <p:cNvSpPr>
              <a:spLocks/>
            </p:cNvSpPr>
            <p:nvPr/>
          </p:nvSpPr>
          <p:spPr bwMode="auto">
            <a:xfrm>
              <a:off x="1825" y="1723"/>
              <a:ext cx="2181" cy="310"/>
            </a:xfrm>
            <a:custGeom>
              <a:avLst/>
              <a:gdLst>
                <a:gd name="T0" fmla="*/ 0 w 1814"/>
                <a:gd name="T1" fmla="*/ 197 h 242"/>
                <a:gd name="T2" fmla="*/ 408 w 1814"/>
                <a:gd name="T3" fmla="*/ 15 h 242"/>
                <a:gd name="T4" fmla="*/ 1224 w 1814"/>
                <a:gd name="T5" fmla="*/ 106 h 242"/>
                <a:gd name="T6" fmla="*/ 1723 w 1814"/>
                <a:gd name="T7" fmla="*/ 197 h 242"/>
                <a:gd name="T8" fmla="*/ 1769 w 1814"/>
                <a:gd name="T9" fmla="*/ 242 h 242"/>
              </a:gdLst>
              <a:ahLst/>
              <a:cxnLst>
                <a:cxn ang="0">
                  <a:pos x="T0" y="T1"/>
                </a:cxn>
                <a:cxn ang="0">
                  <a:pos x="T2" y="T3"/>
                </a:cxn>
                <a:cxn ang="0">
                  <a:pos x="T4" y="T5"/>
                </a:cxn>
                <a:cxn ang="0">
                  <a:pos x="T6" y="T7"/>
                </a:cxn>
                <a:cxn ang="0">
                  <a:pos x="T8" y="T9"/>
                </a:cxn>
              </a:cxnLst>
              <a:rect l="0" t="0" r="r" b="b"/>
              <a:pathLst>
                <a:path w="1814" h="242">
                  <a:moveTo>
                    <a:pt x="0" y="197"/>
                  </a:moveTo>
                  <a:cubicBezTo>
                    <a:pt x="102" y="113"/>
                    <a:pt x="204" y="30"/>
                    <a:pt x="408" y="15"/>
                  </a:cubicBezTo>
                  <a:cubicBezTo>
                    <a:pt x="612" y="0"/>
                    <a:pt x="1005" y="76"/>
                    <a:pt x="1224" y="106"/>
                  </a:cubicBezTo>
                  <a:cubicBezTo>
                    <a:pt x="1443" y="136"/>
                    <a:pt x="1632" y="174"/>
                    <a:pt x="1723" y="197"/>
                  </a:cubicBezTo>
                  <a:cubicBezTo>
                    <a:pt x="1814" y="220"/>
                    <a:pt x="1791" y="231"/>
                    <a:pt x="1769" y="242"/>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1" name="Line 38"/>
            <p:cNvSpPr>
              <a:spLocks noChangeShapeType="1"/>
            </p:cNvSpPr>
            <p:nvPr/>
          </p:nvSpPr>
          <p:spPr bwMode="auto">
            <a:xfrm>
              <a:off x="2624" y="1975"/>
              <a:ext cx="1" cy="1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2" name="Line 39"/>
            <p:cNvSpPr>
              <a:spLocks noChangeShapeType="1"/>
            </p:cNvSpPr>
            <p:nvPr/>
          </p:nvSpPr>
          <p:spPr bwMode="auto">
            <a:xfrm>
              <a:off x="3262" y="1975"/>
              <a:ext cx="1" cy="1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3" name="Rectangle 40"/>
            <p:cNvSpPr>
              <a:spLocks noChangeArrowheads="1"/>
            </p:cNvSpPr>
            <p:nvPr/>
          </p:nvSpPr>
          <p:spPr bwMode="auto">
            <a:xfrm>
              <a:off x="4112" y="1788"/>
              <a:ext cx="690" cy="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400"/>
                <a:t>Weeks</a:t>
              </a:r>
            </a:p>
          </p:txBody>
        </p:sp>
        <p:sp>
          <p:nvSpPr>
            <p:cNvPr id="34" name="Line 41"/>
            <p:cNvSpPr>
              <a:spLocks noChangeShapeType="1"/>
            </p:cNvSpPr>
            <p:nvPr/>
          </p:nvSpPr>
          <p:spPr bwMode="auto">
            <a:xfrm>
              <a:off x="2039" y="1963"/>
              <a:ext cx="1" cy="1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5" name="Line 42"/>
            <p:cNvSpPr>
              <a:spLocks noChangeShapeType="1"/>
            </p:cNvSpPr>
            <p:nvPr/>
          </p:nvSpPr>
          <p:spPr bwMode="auto">
            <a:xfrm>
              <a:off x="3899" y="1963"/>
              <a:ext cx="2" cy="1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6" name="Rectangle 43"/>
            <p:cNvSpPr>
              <a:spLocks noChangeArrowheads="1"/>
            </p:cNvSpPr>
            <p:nvPr/>
          </p:nvSpPr>
          <p:spPr bwMode="auto">
            <a:xfrm>
              <a:off x="1943" y="2031"/>
              <a:ext cx="255" cy="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a:t>1</a:t>
              </a:r>
            </a:p>
          </p:txBody>
        </p:sp>
        <p:sp>
          <p:nvSpPr>
            <p:cNvPr id="37" name="Rectangle 44"/>
            <p:cNvSpPr>
              <a:spLocks noChangeArrowheads="1"/>
            </p:cNvSpPr>
            <p:nvPr/>
          </p:nvSpPr>
          <p:spPr bwMode="auto">
            <a:xfrm>
              <a:off x="2513" y="2019"/>
              <a:ext cx="255" cy="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a:t>2</a:t>
              </a:r>
            </a:p>
          </p:txBody>
        </p:sp>
        <p:sp>
          <p:nvSpPr>
            <p:cNvPr id="38" name="Rectangle 45"/>
            <p:cNvSpPr>
              <a:spLocks noChangeArrowheads="1"/>
            </p:cNvSpPr>
            <p:nvPr/>
          </p:nvSpPr>
          <p:spPr bwMode="auto">
            <a:xfrm>
              <a:off x="3151" y="2019"/>
              <a:ext cx="255" cy="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a:t>3</a:t>
              </a:r>
            </a:p>
          </p:txBody>
        </p:sp>
        <p:sp>
          <p:nvSpPr>
            <p:cNvPr id="39" name="Rectangle 46"/>
            <p:cNvSpPr>
              <a:spLocks noChangeArrowheads="1"/>
            </p:cNvSpPr>
            <p:nvPr/>
          </p:nvSpPr>
          <p:spPr bwMode="auto">
            <a:xfrm>
              <a:off x="3806" y="2020"/>
              <a:ext cx="254" cy="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a:t>4</a:t>
              </a:r>
            </a:p>
          </p:txBody>
        </p:sp>
        <p:sp>
          <p:nvSpPr>
            <p:cNvPr id="40" name="Rectangle 47"/>
            <p:cNvSpPr>
              <a:spLocks noChangeArrowheads="1"/>
            </p:cNvSpPr>
            <p:nvPr/>
          </p:nvSpPr>
          <p:spPr bwMode="auto">
            <a:xfrm>
              <a:off x="1372" y="657"/>
              <a:ext cx="362" cy="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400" b="1"/>
                <a:t>MI</a:t>
              </a:r>
            </a:p>
          </p:txBody>
        </p:sp>
      </p:grpSp>
      <p:grpSp>
        <p:nvGrpSpPr>
          <p:cNvPr id="41" name="Group 48"/>
          <p:cNvGrpSpPr>
            <a:grpSpLocks/>
          </p:cNvGrpSpPr>
          <p:nvPr/>
        </p:nvGrpSpPr>
        <p:grpSpPr bwMode="auto">
          <a:xfrm>
            <a:off x="610099" y="4685953"/>
            <a:ext cx="3613150" cy="1370013"/>
            <a:chOff x="1372" y="657"/>
            <a:chExt cx="3432" cy="1719"/>
          </a:xfrm>
        </p:grpSpPr>
        <p:sp>
          <p:nvSpPr>
            <p:cNvPr id="42" name="Line 49"/>
            <p:cNvSpPr>
              <a:spLocks noChangeShapeType="1"/>
            </p:cNvSpPr>
            <p:nvPr/>
          </p:nvSpPr>
          <p:spPr bwMode="auto">
            <a:xfrm>
              <a:off x="1454" y="2033"/>
              <a:ext cx="3030" cy="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3" name="Line 50"/>
            <p:cNvSpPr>
              <a:spLocks noChangeShapeType="1"/>
            </p:cNvSpPr>
            <p:nvPr/>
          </p:nvSpPr>
          <p:spPr bwMode="auto">
            <a:xfrm>
              <a:off x="1506" y="870"/>
              <a:ext cx="2" cy="11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4" name="Freeform 51"/>
            <p:cNvSpPr>
              <a:spLocks/>
            </p:cNvSpPr>
            <p:nvPr/>
          </p:nvSpPr>
          <p:spPr bwMode="auto">
            <a:xfrm>
              <a:off x="1613" y="1044"/>
              <a:ext cx="372" cy="989"/>
            </a:xfrm>
            <a:custGeom>
              <a:avLst/>
              <a:gdLst>
                <a:gd name="T0" fmla="*/ 0 w 317"/>
                <a:gd name="T1" fmla="*/ 771 h 771"/>
                <a:gd name="T2" fmla="*/ 136 w 317"/>
                <a:gd name="T3" fmla="*/ 0 h 771"/>
                <a:gd name="T4" fmla="*/ 317 w 317"/>
                <a:gd name="T5" fmla="*/ 771 h 771"/>
              </a:gdLst>
              <a:ahLst/>
              <a:cxnLst>
                <a:cxn ang="0">
                  <a:pos x="T0" y="T1"/>
                </a:cxn>
                <a:cxn ang="0">
                  <a:pos x="T2" y="T3"/>
                </a:cxn>
                <a:cxn ang="0">
                  <a:pos x="T4" y="T5"/>
                </a:cxn>
              </a:cxnLst>
              <a:rect l="0" t="0" r="r" b="b"/>
              <a:pathLst>
                <a:path w="317" h="771">
                  <a:moveTo>
                    <a:pt x="0" y="771"/>
                  </a:moveTo>
                  <a:cubicBezTo>
                    <a:pt x="41" y="385"/>
                    <a:pt x="83" y="0"/>
                    <a:pt x="136" y="0"/>
                  </a:cubicBezTo>
                  <a:cubicBezTo>
                    <a:pt x="189" y="0"/>
                    <a:pt x="287" y="643"/>
                    <a:pt x="317" y="77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5" name="Freeform 52"/>
            <p:cNvSpPr>
              <a:spLocks/>
            </p:cNvSpPr>
            <p:nvPr/>
          </p:nvSpPr>
          <p:spPr bwMode="auto">
            <a:xfrm>
              <a:off x="1613" y="1627"/>
              <a:ext cx="478" cy="406"/>
            </a:xfrm>
            <a:custGeom>
              <a:avLst/>
              <a:gdLst>
                <a:gd name="T0" fmla="*/ 0 w 408"/>
                <a:gd name="T1" fmla="*/ 317 h 317"/>
                <a:gd name="T2" fmla="*/ 181 w 408"/>
                <a:gd name="T3" fmla="*/ 0 h 317"/>
                <a:gd name="T4" fmla="*/ 408 w 408"/>
                <a:gd name="T5" fmla="*/ 317 h 317"/>
              </a:gdLst>
              <a:ahLst/>
              <a:cxnLst>
                <a:cxn ang="0">
                  <a:pos x="T0" y="T1"/>
                </a:cxn>
                <a:cxn ang="0">
                  <a:pos x="T2" y="T3"/>
                </a:cxn>
                <a:cxn ang="0">
                  <a:pos x="T4" y="T5"/>
                </a:cxn>
              </a:cxnLst>
              <a:rect l="0" t="0" r="r" b="b"/>
              <a:pathLst>
                <a:path w="408" h="317">
                  <a:moveTo>
                    <a:pt x="0" y="317"/>
                  </a:moveTo>
                  <a:cubicBezTo>
                    <a:pt x="56" y="158"/>
                    <a:pt x="113" y="0"/>
                    <a:pt x="181" y="0"/>
                  </a:cubicBezTo>
                  <a:cubicBezTo>
                    <a:pt x="249" y="0"/>
                    <a:pt x="328" y="158"/>
                    <a:pt x="408" y="317"/>
                  </a:cubicBezTo>
                </a:path>
              </a:pathLst>
            </a:custGeom>
            <a:noFill/>
            <a:ln w="952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6" name="Freeform 53"/>
            <p:cNvSpPr>
              <a:spLocks/>
            </p:cNvSpPr>
            <p:nvPr/>
          </p:nvSpPr>
          <p:spPr bwMode="auto">
            <a:xfrm>
              <a:off x="1825" y="1723"/>
              <a:ext cx="2181" cy="310"/>
            </a:xfrm>
            <a:custGeom>
              <a:avLst/>
              <a:gdLst>
                <a:gd name="T0" fmla="*/ 0 w 1814"/>
                <a:gd name="T1" fmla="*/ 197 h 242"/>
                <a:gd name="T2" fmla="*/ 408 w 1814"/>
                <a:gd name="T3" fmla="*/ 15 h 242"/>
                <a:gd name="T4" fmla="*/ 1224 w 1814"/>
                <a:gd name="T5" fmla="*/ 106 h 242"/>
                <a:gd name="T6" fmla="*/ 1723 w 1814"/>
                <a:gd name="T7" fmla="*/ 197 h 242"/>
                <a:gd name="T8" fmla="*/ 1769 w 1814"/>
                <a:gd name="T9" fmla="*/ 242 h 242"/>
              </a:gdLst>
              <a:ahLst/>
              <a:cxnLst>
                <a:cxn ang="0">
                  <a:pos x="T0" y="T1"/>
                </a:cxn>
                <a:cxn ang="0">
                  <a:pos x="T2" y="T3"/>
                </a:cxn>
                <a:cxn ang="0">
                  <a:pos x="T4" y="T5"/>
                </a:cxn>
                <a:cxn ang="0">
                  <a:pos x="T6" y="T7"/>
                </a:cxn>
                <a:cxn ang="0">
                  <a:pos x="T8" y="T9"/>
                </a:cxn>
              </a:cxnLst>
              <a:rect l="0" t="0" r="r" b="b"/>
              <a:pathLst>
                <a:path w="1814" h="242">
                  <a:moveTo>
                    <a:pt x="0" y="197"/>
                  </a:moveTo>
                  <a:cubicBezTo>
                    <a:pt x="102" y="113"/>
                    <a:pt x="204" y="30"/>
                    <a:pt x="408" y="15"/>
                  </a:cubicBezTo>
                  <a:cubicBezTo>
                    <a:pt x="612" y="0"/>
                    <a:pt x="1005" y="76"/>
                    <a:pt x="1224" y="106"/>
                  </a:cubicBezTo>
                  <a:cubicBezTo>
                    <a:pt x="1443" y="136"/>
                    <a:pt x="1632" y="174"/>
                    <a:pt x="1723" y="197"/>
                  </a:cubicBezTo>
                  <a:cubicBezTo>
                    <a:pt x="1814" y="220"/>
                    <a:pt x="1791" y="231"/>
                    <a:pt x="1769" y="242"/>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7" name="Line 54"/>
            <p:cNvSpPr>
              <a:spLocks noChangeShapeType="1"/>
            </p:cNvSpPr>
            <p:nvPr/>
          </p:nvSpPr>
          <p:spPr bwMode="auto">
            <a:xfrm>
              <a:off x="2624" y="1975"/>
              <a:ext cx="1" cy="1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8" name="Line 55"/>
            <p:cNvSpPr>
              <a:spLocks noChangeShapeType="1"/>
            </p:cNvSpPr>
            <p:nvPr/>
          </p:nvSpPr>
          <p:spPr bwMode="auto">
            <a:xfrm>
              <a:off x="3262" y="1975"/>
              <a:ext cx="1" cy="1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9" name="Rectangle 56"/>
            <p:cNvSpPr>
              <a:spLocks noChangeArrowheads="1"/>
            </p:cNvSpPr>
            <p:nvPr/>
          </p:nvSpPr>
          <p:spPr bwMode="auto">
            <a:xfrm>
              <a:off x="4113" y="1788"/>
              <a:ext cx="691" cy="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400"/>
                <a:t>Weeks</a:t>
              </a:r>
            </a:p>
          </p:txBody>
        </p:sp>
        <p:sp>
          <p:nvSpPr>
            <p:cNvPr id="50" name="Line 57"/>
            <p:cNvSpPr>
              <a:spLocks noChangeShapeType="1"/>
            </p:cNvSpPr>
            <p:nvPr/>
          </p:nvSpPr>
          <p:spPr bwMode="auto">
            <a:xfrm>
              <a:off x="2039" y="1963"/>
              <a:ext cx="1" cy="1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1" name="Line 58"/>
            <p:cNvSpPr>
              <a:spLocks noChangeShapeType="1"/>
            </p:cNvSpPr>
            <p:nvPr/>
          </p:nvSpPr>
          <p:spPr bwMode="auto">
            <a:xfrm>
              <a:off x="3899" y="1963"/>
              <a:ext cx="2" cy="1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2" name="Rectangle 59"/>
            <p:cNvSpPr>
              <a:spLocks noChangeArrowheads="1"/>
            </p:cNvSpPr>
            <p:nvPr/>
          </p:nvSpPr>
          <p:spPr bwMode="auto">
            <a:xfrm>
              <a:off x="1943" y="2031"/>
              <a:ext cx="255" cy="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a:t>1</a:t>
              </a:r>
            </a:p>
          </p:txBody>
        </p:sp>
        <p:sp>
          <p:nvSpPr>
            <p:cNvPr id="53" name="Rectangle 60"/>
            <p:cNvSpPr>
              <a:spLocks noChangeArrowheads="1"/>
            </p:cNvSpPr>
            <p:nvPr/>
          </p:nvSpPr>
          <p:spPr bwMode="auto">
            <a:xfrm>
              <a:off x="2513" y="2019"/>
              <a:ext cx="255" cy="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a:t>2</a:t>
              </a:r>
            </a:p>
          </p:txBody>
        </p:sp>
        <p:sp>
          <p:nvSpPr>
            <p:cNvPr id="54" name="Rectangle 61"/>
            <p:cNvSpPr>
              <a:spLocks noChangeArrowheads="1"/>
            </p:cNvSpPr>
            <p:nvPr/>
          </p:nvSpPr>
          <p:spPr bwMode="auto">
            <a:xfrm>
              <a:off x="3151" y="2019"/>
              <a:ext cx="255" cy="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a:t>3</a:t>
              </a:r>
            </a:p>
          </p:txBody>
        </p:sp>
        <p:sp>
          <p:nvSpPr>
            <p:cNvPr id="55" name="Rectangle 62"/>
            <p:cNvSpPr>
              <a:spLocks noChangeArrowheads="1"/>
            </p:cNvSpPr>
            <p:nvPr/>
          </p:nvSpPr>
          <p:spPr bwMode="auto">
            <a:xfrm>
              <a:off x="3806" y="2020"/>
              <a:ext cx="254" cy="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a:t>4</a:t>
              </a:r>
            </a:p>
          </p:txBody>
        </p:sp>
        <p:sp>
          <p:nvSpPr>
            <p:cNvPr id="56" name="Rectangle 63"/>
            <p:cNvSpPr>
              <a:spLocks noChangeArrowheads="1"/>
            </p:cNvSpPr>
            <p:nvPr/>
          </p:nvSpPr>
          <p:spPr bwMode="auto">
            <a:xfrm>
              <a:off x="1372" y="657"/>
              <a:ext cx="362" cy="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400" b="1"/>
                <a:t>MI</a:t>
              </a:r>
            </a:p>
          </p:txBody>
        </p:sp>
      </p:grpSp>
      <p:sp>
        <p:nvSpPr>
          <p:cNvPr id="58" name="Line 17"/>
          <p:cNvSpPr>
            <a:spLocks noChangeShapeType="1"/>
          </p:cNvSpPr>
          <p:nvPr/>
        </p:nvSpPr>
        <p:spPr bwMode="auto">
          <a:xfrm>
            <a:off x="4641653" y="3242945"/>
            <a:ext cx="31908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9" name="Line 18"/>
          <p:cNvSpPr>
            <a:spLocks noChangeShapeType="1"/>
          </p:cNvSpPr>
          <p:nvPr/>
        </p:nvSpPr>
        <p:spPr bwMode="auto">
          <a:xfrm>
            <a:off x="4697216" y="2315845"/>
            <a:ext cx="1588" cy="927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0" name="Freeform 19"/>
          <p:cNvSpPr>
            <a:spLocks/>
          </p:cNvSpPr>
          <p:nvPr/>
        </p:nvSpPr>
        <p:spPr bwMode="auto">
          <a:xfrm>
            <a:off x="4809928" y="2453957"/>
            <a:ext cx="392113" cy="788988"/>
          </a:xfrm>
          <a:custGeom>
            <a:avLst/>
            <a:gdLst>
              <a:gd name="T0" fmla="*/ 0 w 317"/>
              <a:gd name="T1" fmla="*/ 771 h 771"/>
              <a:gd name="T2" fmla="*/ 136 w 317"/>
              <a:gd name="T3" fmla="*/ 0 h 771"/>
              <a:gd name="T4" fmla="*/ 317 w 317"/>
              <a:gd name="T5" fmla="*/ 771 h 771"/>
            </a:gdLst>
            <a:ahLst/>
            <a:cxnLst>
              <a:cxn ang="0">
                <a:pos x="T0" y="T1"/>
              </a:cxn>
              <a:cxn ang="0">
                <a:pos x="T2" y="T3"/>
              </a:cxn>
              <a:cxn ang="0">
                <a:pos x="T4" y="T5"/>
              </a:cxn>
            </a:cxnLst>
            <a:rect l="0" t="0" r="r" b="b"/>
            <a:pathLst>
              <a:path w="317" h="771">
                <a:moveTo>
                  <a:pt x="0" y="771"/>
                </a:moveTo>
                <a:cubicBezTo>
                  <a:pt x="41" y="385"/>
                  <a:pt x="83" y="0"/>
                  <a:pt x="136" y="0"/>
                </a:cubicBezTo>
                <a:cubicBezTo>
                  <a:pt x="189" y="0"/>
                  <a:pt x="287" y="643"/>
                  <a:pt x="317" y="77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1" name="Freeform 20"/>
          <p:cNvSpPr>
            <a:spLocks/>
          </p:cNvSpPr>
          <p:nvPr/>
        </p:nvSpPr>
        <p:spPr bwMode="auto">
          <a:xfrm>
            <a:off x="4809928" y="3154045"/>
            <a:ext cx="503238" cy="88900"/>
          </a:xfrm>
          <a:custGeom>
            <a:avLst/>
            <a:gdLst>
              <a:gd name="T0" fmla="*/ 0 w 408"/>
              <a:gd name="T1" fmla="*/ 317 h 317"/>
              <a:gd name="T2" fmla="*/ 181 w 408"/>
              <a:gd name="T3" fmla="*/ 0 h 317"/>
              <a:gd name="T4" fmla="*/ 408 w 408"/>
              <a:gd name="T5" fmla="*/ 317 h 317"/>
            </a:gdLst>
            <a:ahLst/>
            <a:cxnLst>
              <a:cxn ang="0">
                <a:pos x="T0" y="T1"/>
              </a:cxn>
              <a:cxn ang="0">
                <a:pos x="T2" y="T3"/>
              </a:cxn>
              <a:cxn ang="0">
                <a:pos x="T4" y="T5"/>
              </a:cxn>
            </a:cxnLst>
            <a:rect l="0" t="0" r="r" b="b"/>
            <a:pathLst>
              <a:path w="408" h="317">
                <a:moveTo>
                  <a:pt x="0" y="317"/>
                </a:moveTo>
                <a:cubicBezTo>
                  <a:pt x="56" y="158"/>
                  <a:pt x="113" y="0"/>
                  <a:pt x="181" y="0"/>
                </a:cubicBezTo>
                <a:cubicBezTo>
                  <a:pt x="249" y="0"/>
                  <a:pt x="328" y="158"/>
                  <a:pt x="408" y="317"/>
                </a:cubicBezTo>
              </a:path>
            </a:pathLst>
          </a:custGeom>
          <a:noFill/>
          <a:ln w="952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2" name="Freeform 21"/>
          <p:cNvSpPr>
            <a:spLocks/>
          </p:cNvSpPr>
          <p:nvPr/>
        </p:nvSpPr>
        <p:spPr bwMode="auto">
          <a:xfrm>
            <a:off x="5032178" y="2995295"/>
            <a:ext cx="2297113" cy="247650"/>
          </a:xfrm>
          <a:custGeom>
            <a:avLst/>
            <a:gdLst>
              <a:gd name="T0" fmla="*/ 0 w 1814"/>
              <a:gd name="T1" fmla="*/ 197 h 242"/>
              <a:gd name="T2" fmla="*/ 408 w 1814"/>
              <a:gd name="T3" fmla="*/ 15 h 242"/>
              <a:gd name="T4" fmla="*/ 1224 w 1814"/>
              <a:gd name="T5" fmla="*/ 106 h 242"/>
              <a:gd name="T6" fmla="*/ 1723 w 1814"/>
              <a:gd name="T7" fmla="*/ 197 h 242"/>
              <a:gd name="T8" fmla="*/ 1769 w 1814"/>
              <a:gd name="T9" fmla="*/ 242 h 242"/>
            </a:gdLst>
            <a:ahLst/>
            <a:cxnLst>
              <a:cxn ang="0">
                <a:pos x="T0" y="T1"/>
              </a:cxn>
              <a:cxn ang="0">
                <a:pos x="T2" y="T3"/>
              </a:cxn>
              <a:cxn ang="0">
                <a:pos x="T4" y="T5"/>
              </a:cxn>
              <a:cxn ang="0">
                <a:pos x="T6" y="T7"/>
              </a:cxn>
              <a:cxn ang="0">
                <a:pos x="T8" y="T9"/>
              </a:cxn>
            </a:cxnLst>
            <a:rect l="0" t="0" r="r" b="b"/>
            <a:pathLst>
              <a:path w="1814" h="242">
                <a:moveTo>
                  <a:pt x="0" y="197"/>
                </a:moveTo>
                <a:cubicBezTo>
                  <a:pt x="102" y="113"/>
                  <a:pt x="204" y="30"/>
                  <a:pt x="408" y="15"/>
                </a:cubicBezTo>
                <a:cubicBezTo>
                  <a:pt x="612" y="0"/>
                  <a:pt x="1005" y="76"/>
                  <a:pt x="1224" y="106"/>
                </a:cubicBezTo>
                <a:cubicBezTo>
                  <a:pt x="1443" y="136"/>
                  <a:pt x="1632" y="174"/>
                  <a:pt x="1723" y="197"/>
                </a:cubicBezTo>
                <a:cubicBezTo>
                  <a:pt x="1814" y="220"/>
                  <a:pt x="1791" y="231"/>
                  <a:pt x="1769" y="242"/>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3" name="Line 22"/>
          <p:cNvSpPr>
            <a:spLocks noChangeShapeType="1"/>
          </p:cNvSpPr>
          <p:nvPr/>
        </p:nvSpPr>
        <p:spPr bwMode="auto">
          <a:xfrm>
            <a:off x="5873553" y="3196907"/>
            <a:ext cx="1588" cy="920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4" name="Line 23"/>
          <p:cNvSpPr>
            <a:spLocks noChangeShapeType="1"/>
          </p:cNvSpPr>
          <p:nvPr/>
        </p:nvSpPr>
        <p:spPr bwMode="auto">
          <a:xfrm>
            <a:off x="6546653" y="3196907"/>
            <a:ext cx="0" cy="920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5" name="Rectangle 24"/>
          <p:cNvSpPr>
            <a:spLocks noChangeArrowheads="1"/>
          </p:cNvSpPr>
          <p:nvPr/>
        </p:nvSpPr>
        <p:spPr bwMode="auto">
          <a:xfrm>
            <a:off x="7442003" y="3047682"/>
            <a:ext cx="7270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400"/>
              <a:t>Weeks</a:t>
            </a:r>
          </a:p>
        </p:txBody>
      </p:sp>
      <p:sp>
        <p:nvSpPr>
          <p:cNvPr id="66" name="Line 25"/>
          <p:cNvSpPr>
            <a:spLocks noChangeShapeType="1"/>
          </p:cNvSpPr>
          <p:nvPr/>
        </p:nvSpPr>
        <p:spPr bwMode="auto">
          <a:xfrm>
            <a:off x="5257603" y="3187382"/>
            <a:ext cx="1588" cy="920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7" name="Line 26"/>
          <p:cNvSpPr>
            <a:spLocks noChangeShapeType="1"/>
          </p:cNvSpPr>
          <p:nvPr/>
        </p:nvSpPr>
        <p:spPr bwMode="auto">
          <a:xfrm>
            <a:off x="7216578" y="3187382"/>
            <a:ext cx="1588" cy="920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8" name="Rectangle 27"/>
          <p:cNvSpPr>
            <a:spLocks noChangeArrowheads="1"/>
          </p:cNvSpPr>
          <p:nvPr/>
        </p:nvSpPr>
        <p:spPr bwMode="auto">
          <a:xfrm>
            <a:off x="5157591" y="3241357"/>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a:t>1</a:t>
            </a:r>
          </a:p>
        </p:txBody>
      </p:sp>
      <p:sp>
        <p:nvSpPr>
          <p:cNvPr id="69" name="Rectangle 28"/>
          <p:cNvSpPr>
            <a:spLocks noChangeArrowheads="1"/>
          </p:cNvSpPr>
          <p:nvPr/>
        </p:nvSpPr>
        <p:spPr bwMode="auto">
          <a:xfrm>
            <a:off x="5757666" y="3231832"/>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a:t>2</a:t>
            </a:r>
          </a:p>
        </p:txBody>
      </p:sp>
      <p:sp>
        <p:nvSpPr>
          <p:cNvPr id="70" name="Rectangle 29"/>
          <p:cNvSpPr>
            <a:spLocks noChangeArrowheads="1"/>
          </p:cNvSpPr>
          <p:nvPr/>
        </p:nvSpPr>
        <p:spPr bwMode="auto">
          <a:xfrm>
            <a:off x="6429178" y="3231832"/>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a:t>3</a:t>
            </a:r>
          </a:p>
        </p:txBody>
      </p:sp>
      <p:sp>
        <p:nvSpPr>
          <p:cNvPr id="71" name="Rectangle 30"/>
          <p:cNvSpPr>
            <a:spLocks noChangeArrowheads="1"/>
          </p:cNvSpPr>
          <p:nvPr/>
        </p:nvSpPr>
        <p:spPr bwMode="auto">
          <a:xfrm>
            <a:off x="7118153" y="3231832"/>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a:t>4</a:t>
            </a:r>
          </a:p>
        </p:txBody>
      </p:sp>
      <p:sp>
        <p:nvSpPr>
          <p:cNvPr id="72" name="Rectangle 31"/>
          <p:cNvSpPr>
            <a:spLocks noChangeArrowheads="1"/>
          </p:cNvSpPr>
          <p:nvPr/>
        </p:nvSpPr>
        <p:spPr bwMode="auto">
          <a:xfrm>
            <a:off x="4555928" y="2145982"/>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400" b="1"/>
              <a:t>MI</a:t>
            </a:r>
          </a:p>
        </p:txBody>
      </p:sp>
      <p:sp>
        <p:nvSpPr>
          <p:cNvPr id="74" name="Line 64"/>
          <p:cNvSpPr>
            <a:spLocks noChangeShapeType="1"/>
          </p:cNvSpPr>
          <p:nvPr/>
        </p:nvSpPr>
        <p:spPr bwMode="auto">
          <a:xfrm>
            <a:off x="4713090" y="5835332"/>
            <a:ext cx="31908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5" name="Line 65"/>
          <p:cNvSpPr>
            <a:spLocks noChangeShapeType="1"/>
          </p:cNvSpPr>
          <p:nvPr/>
        </p:nvSpPr>
        <p:spPr bwMode="auto">
          <a:xfrm>
            <a:off x="4768653" y="4908232"/>
            <a:ext cx="1587" cy="927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6" name="Freeform 66"/>
          <p:cNvSpPr>
            <a:spLocks/>
          </p:cNvSpPr>
          <p:nvPr/>
        </p:nvSpPr>
        <p:spPr bwMode="auto">
          <a:xfrm>
            <a:off x="4881365" y="5674995"/>
            <a:ext cx="392113" cy="160337"/>
          </a:xfrm>
          <a:custGeom>
            <a:avLst/>
            <a:gdLst>
              <a:gd name="T0" fmla="*/ 0 w 317"/>
              <a:gd name="T1" fmla="*/ 771 h 771"/>
              <a:gd name="T2" fmla="*/ 136 w 317"/>
              <a:gd name="T3" fmla="*/ 0 h 771"/>
              <a:gd name="T4" fmla="*/ 317 w 317"/>
              <a:gd name="T5" fmla="*/ 771 h 771"/>
            </a:gdLst>
            <a:ahLst/>
            <a:cxnLst>
              <a:cxn ang="0">
                <a:pos x="T0" y="T1"/>
              </a:cxn>
              <a:cxn ang="0">
                <a:pos x="T2" y="T3"/>
              </a:cxn>
              <a:cxn ang="0">
                <a:pos x="T4" y="T5"/>
              </a:cxn>
            </a:cxnLst>
            <a:rect l="0" t="0" r="r" b="b"/>
            <a:pathLst>
              <a:path w="317" h="771">
                <a:moveTo>
                  <a:pt x="0" y="771"/>
                </a:moveTo>
                <a:cubicBezTo>
                  <a:pt x="41" y="385"/>
                  <a:pt x="83" y="0"/>
                  <a:pt x="136" y="0"/>
                </a:cubicBezTo>
                <a:cubicBezTo>
                  <a:pt x="189" y="0"/>
                  <a:pt x="287" y="643"/>
                  <a:pt x="317" y="77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7" name="Freeform 67"/>
          <p:cNvSpPr>
            <a:spLocks/>
          </p:cNvSpPr>
          <p:nvPr/>
        </p:nvSpPr>
        <p:spPr bwMode="auto">
          <a:xfrm>
            <a:off x="4881365" y="5387657"/>
            <a:ext cx="503238" cy="447675"/>
          </a:xfrm>
          <a:custGeom>
            <a:avLst/>
            <a:gdLst>
              <a:gd name="T0" fmla="*/ 0 w 408"/>
              <a:gd name="T1" fmla="*/ 317 h 317"/>
              <a:gd name="T2" fmla="*/ 181 w 408"/>
              <a:gd name="T3" fmla="*/ 0 h 317"/>
              <a:gd name="T4" fmla="*/ 408 w 408"/>
              <a:gd name="T5" fmla="*/ 317 h 317"/>
            </a:gdLst>
            <a:ahLst/>
            <a:cxnLst>
              <a:cxn ang="0">
                <a:pos x="T0" y="T1"/>
              </a:cxn>
              <a:cxn ang="0">
                <a:pos x="T2" y="T3"/>
              </a:cxn>
              <a:cxn ang="0">
                <a:pos x="T4" y="T5"/>
              </a:cxn>
            </a:cxnLst>
            <a:rect l="0" t="0" r="r" b="b"/>
            <a:pathLst>
              <a:path w="408" h="317">
                <a:moveTo>
                  <a:pt x="0" y="317"/>
                </a:moveTo>
                <a:cubicBezTo>
                  <a:pt x="56" y="158"/>
                  <a:pt x="113" y="0"/>
                  <a:pt x="181" y="0"/>
                </a:cubicBezTo>
                <a:cubicBezTo>
                  <a:pt x="249" y="0"/>
                  <a:pt x="328" y="158"/>
                  <a:pt x="408" y="317"/>
                </a:cubicBezTo>
              </a:path>
            </a:pathLst>
          </a:custGeom>
          <a:noFill/>
          <a:ln w="952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8" name="Freeform 68"/>
          <p:cNvSpPr>
            <a:spLocks/>
          </p:cNvSpPr>
          <p:nvPr/>
        </p:nvSpPr>
        <p:spPr bwMode="auto">
          <a:xfrm>
            <a:off x="5103615" y="5387657"/>
            <a:ext cx="2297113" cy="447675"/>
          </a:xfrm>
          <a:custGeom>
            <a:avLst/>
            <a:gdLst>
              <a:gd name="T0" fmla="*/ 0 w 1814"/>
              <a:gd name="T1" fmla="*/ 197 h 242"/>
              <a:gd name="T2" fmla="*/ 408 w 1814"/>
              <a:gd name="T3" fmla="*/ 15 h 242"/>
              <a:gd name="T4" fmla="*/ 1224 w 1814"/>
              <a:gd name="T5" fmla="*/ 106 h 242"/>
              <a:gd name="T6" fmla="*/ 1723 w 1814"/>
              <a:gd name="T7" fmla="*/ 197 h 242"/>
              <a:gd name="T8" fmla="*/ 1769 w 1814"/>
              <a:gd name="T9" fmla="*/ 242 h 242"/>
            </a:gdLst>
            <a:ahLst/>
            <a:cxnLst>
              <a:cxn ang="0">
                <a:pos x="T0" y="T1"/>
              </a:cxn>
              <a:cxn ang="0">
                <a:pos x="T2" y="T3"/>
              </a:cxn>
              <a:cxn ang="0">
                <a:pos x="T4" y="T5"/>
              </a:cxn>
              <a:cxn ang="0">
                <a:pos x="T6" y="T7"/>
              </a:cxn>
              <a:cxn ang="0">
                <a:pos x="T8" y="T9"/>
              </a:cxn>
            </a:cxnLst>
            <a:rect l="0" t="0" r="r" b="b"/>
            <a:pathLst>
              <a:path w="1814" h="242">
                <a:moveTo>
                  <a:pt x="0" y="197"/>
                </a:moveTo>
                <a:cubicBezTo>
                  <a:pt x="102" y="113"/>
                  <a:pt x="204" y="30"/>
                  <a:pt x="408" y="15"/>
                </a:cubicBezTo>
                <a:cubicBezTo>
                  <a:pt x="612" y="0"/>
                  <a:pt x="1005" y="76"/>
                  <a:pt x="1224" y="106"/>
                </a:cubicBezTo>
                <a:cubicBezTo>
                  <a:pt x="1443" y="136"/>
                  <a:pt x="1632" y="174"/>
                  <a:pt x="1723" y="197"/>
                </a:cubicBezTo>
                <a:cubicBezTo>
                  <a:pt x="1814" y="220"/>
                  <a:pt x="1791" y="231"/>
                  <a:pt x="1769" y="242"/>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9" name="Line 69"/>
          <p:cNvSpPr>
            <a:spLocks noChangeShapeType="1"/>
          </p:cNvSpPr>
          <p:nvPr/>
        </p:nvSpPr>
        <p:spPr bwMode="auto">
          <a:xfrm>
            <a:off x="5944990" y="5789295"/>
            <a:ext cx="1588" cy="920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0" name="Line 70"/>
          <p:cNvSpPr>
            <a:spLocks noChangeShapeType="1"/>
          </p:cNvSpPr>
          <p:nvPr/>
        </p:nvSpPr>
        <p:spPr bwMode="auto">
          <a:xfrm>
            <a:off x="6618090" y="5789295"/>
            <a:ext cx="0" cy="920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 name="Rectangle 71"/>
          <p:cNvSpPr>
            <a:spLocks noChangeArrowheads="1"/>
          </p:cNvSpPr>
          <p:nvPr/>
        </p:nvSpPr>
        <p:spPr bwMode="auto">
          <a:xfrm>
            <a:off x="7507090" y="5674995"/>
            <a:ext cx="7270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400"/>
              <a:t>Weeks</a:t>
            </a:r>
          </a:p>
        </p:txBody>
      </p:sp>
      <p:sp>
        <p:nvSpPr>
          <p:cNvPr id="82" name="Line 72"/>
          <p:cNvSpPr>
            <a:spLocks noChangeShapeType="1"/>
          </p:cNvSpPr>
          <p:nvPr/>
        </p:nvSpPr>
        <p:spPr bwMode="auto">
          <a:xfrm>
            <a:off x="5329040" y="5779770"/>
            <a:ext cx="1588" cy="920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3" name="Line 73"/>
          <p:cNvSpPr>
            <a:spLocks noChangeShapeType="1"/>
          </p:cNvSpPr>
          <p:nvPr/>
        </p:nvSpPr>
        <p:spPr bwMode="auto">
          <a:xfrm>
            <a:off x="7288015" y="5779770"/>
            <a:ext cx="1588" cy="920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4" name="Rectangle 74"/>
          <p:cNvSpPr>
            <a:spLocks noChangeArrowheads="1"/>
          </p:cNvSpPr>
          <p:nvPr/>
        </p:nvSpPr>
        <p:spPr bwMode="auto">
          <a:xfrm>
            <a:off x="5229028" y="5833745"/>
            <a:ext cx="2682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a:t>1</a:t>
            </a:r>
          </a:p>
        </p:txBody>
      </p:sp>
      <p:sp>
        <p:nvSpPr>
          <p:cNvPr id="85" name="Rectangle 75"/>
          <p:cNvSpPr>
            <a:spLocks noChangeArrowheads="1"/>
          </p:cNvSpPr>
          <p:nvPr/>
        </p:nvSpPr>
        <p:spPr bwMode="auto">
          <a:xfrm>
            <a:off x="5829103" y="5824220"/>
            <a:ext cx="2682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a:t>2</a:t>
            </a:r>
          </a:p>
        </p:txBody>
      </p:sp>
      <p:sp>
        <p:nvSpPr>
          <p:cNvPr id="86" name="Rectangle 76"/>
          <p:cNvSpPr>
            <a:spLocks noChangeArrowheads="1"/>
          </p:cNvSpPr>
          <p:nvPr/>
        </p:nvSpPr>
        <p:spPr bwMode="auto">
          <a:xfrm>
            <a:off x="6500615" y="5824220"/>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a:t>3</a:t>
            </a:r>
          </a:p>
        </p:txBody>
      </p:sp>
      <p:sp>
        <p:nvSpPr>
          <p:cNvPr id="87" name="Rectangle 77"/>
          <p:cNvSpPr>
            <a:spLocks noChangeArrowheads="1"/>
          </p:cNvSpPr>
          <p:nvPr/>
        </p:nvSpPr>
        <p:spPr bwMode="auto">
          <a:xfrm>
            <a:off x="7189590" y="5824220"/>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a:t>4</a:t>
            </a:r>
          </a:p>
        </p:txBody>
      </p:sp>
      <p:sp>
        <p:nvSpPr>
          <p:cNvPr id="88" name="Rectangle 78"/>
          <p:cNvSpPr>
            <a:spLocks noChangeArrowheads="1"/>
          </p:cNvSpPr>
          <p:nvPr/>
        </p:nvSpPr>
        <p:spPr bwMode="auto">
          <a:xfrm>
            <a:off x="4627365" y="4738370"/>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400" b="1" dirty="0"/>
              <a:t>MI</a:t>
            </a:r>
          </a:p>
        </p:txBody>
      </p:sp>
      <p:sp>
        <p:nvSpPr>
          <p:cNvPr id="11" name="Freihandform: Form 10"/>
          <p:cNvSpPr/>
          <p:nvPr/>
        </p:nvSpPr>
        <p:spPr>
          <a:xfrm>
            <a:off x="1303020" y="2493535"/>
            <a:ext cx="3764589" cy="630391"/>
          </a:xfrm>
          <a:custGeom>
            <a:avLst/>
            <a:gdLst>
              <a:gd name="connsiteX0" fmla="*/ 0 w 3764589"/>
              <a:gd name="connsiteY0" fmla="*/ 455405 h 630391"/>
              <a:gd name="connsiteX1" fmla="*/ 514350 w 3764589"/>
              <a:gd name="connsiteY1" fmla="*/ 43925 h 630391"/>
              <a:gd name="connsiteX2" fmla="*/ 1577340 w 3764589"/>
              <a:gd name="connsiteY2" fmla="*/ 43925 h 630391"/>
              <a:gd name="connsiteX3" fmla="*/ 3028950 w 3764589"/>
              <a:gd name="connsiteY3" fmla="*/ 329675 h 630391"/>
              <a:gd name="connsiteX4" fmla="*/ 3703320 w 3764589"/>
              <a:gd name="connsiteY4" fmla="*/ 603995 h 630391"/>
              <a:gd name="connsiteX5" fmla="*/ 3691890 w 3764589"/>
              <a:gd name="connsiteY5" fmla="*/ 603995 h 63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4589" h="630391">
                <a:moveTo>
                  <a:pt x="0" y="455405"/>
                </a:moveTo>
                <a:cubicBezTo>
                  <a:pt x="125730" y="283955"/>
                  <a:pt x="251460" y="112505"/>
                  <a:pt x="514350" y="43925"/>
                </a:cubicBezTo>
                <a:cubicBezTo>
                  <a:pt x="777240" y="-24655"/>
                  <a:pt x="1158240" y="-3700"/>
                  <a:pt x="1577340" y="43925"/>
                </a:cubicBezTo>
                <a:cubicBezTo>
                  <a:pt x="1996440" y="91550"/>
                  <a:pt x="2674620" y="236330"/>
                  <a:pt x="3028950" y="329675"/>
                </a:cubicBezTo>
                <a:cubicBezTo>
                  <a:pt x="3383280" y="423020"/>
                  <a:pt x="3592830" y="558275"/>
                  <a:pt x="3703320" y="603995"/>
                </a:cubicBezTo>
                <a:cubicBezTo>
                  <a:pt x="3813810" y="649715"/>
                  <a:pt x="3752850" y="626855"/>
                  <a:pt x="3691890" y="603995"/>
                </a:cubicBezTo>
              </a:path>
            </a:pathLst>
          </a:custGeom>
          <a:noFill/>
          <a:ln w="3810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Freihandform: Form 12"/>
          <p:cNvSpPr/>
          <p:nvPr/>
        </p:nvSpPr>
        <p:spPr>
          <a:xfrm>
            <a:off x="1188720" y="4912006"/>
            <a:ext cx="3829050" cy="460094"/>
          </a:xfrm>
          <a:custGeom>
            <a:avLst/>
            <a:gdLst>
              <a:gd name="connsiteX0" fmla="*/ 0 w 3829050"/>
              <a:gd name="connsiteY0" fmla="*/ 242924 h 460094"/>
              <a:gd name="connsiteX1" fmla="*/ 297180 w 3829050"/>
              <a:gd name="connsiteY1" fmla="*/ 25754 h 460094"/>
              <a:gd name="connsiteX2" fmla="*/ 1280160 w 3829050"/>
              <a:gd name="connsiteY2" fmla="*/ 2894 h 460094"/>
              <a:gd name="connsiteX3" fmla="*/ 1428750 w 3829050"/>
              <a:gd name="connsiteY3" fmla="*/ 14324 h 460094"/>
              <a:gd name="connsiteX4" fmla="*/ 2788920 w 3829050"/>
              <a:gd name="connsiteY4" fmla="*/ 197204 h 460094"/>
              <a:gd name="connsiteX5" fmla="*/ 3829050 w 3829050"/>
              <a:gd name="connsiteY5" fmla="*/ 460094 h 46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9050" h="460094">
                <a:moveTo>
                  <a:pt x="0" y="242924"/>
                </a:moveTo>
                <a:cubicBezTo>
                  <a:pt x="41910" y="154341"/>
                  <a:pt x="83820" y="65759"/>
                  <a:pt x="297180" y="25754"/>
                </a:cubicBezTo>
                <a:cubicBezTo>
                  <a:pt x="510540" y="-14251"/>
                  <a:pt x="1091565" y="4799"/>
                  <a:pt x="1280160" y="2894"/>
                </a:cubicBezTo>
                <a:cubicBezTo>
                  <a:pt x="1468755" y="989"/>
                  <a:pt x="1428750" y="14324"/>
                  <a:pt x="1428750" y="14324"/>
                </a:cubicBezTo>
                <a:cubicBezTo>
                  <a:pt x="1680210" y="46709"/>
                  <a:pt x="2388870" y="122909"/>
                  <a:pt x="2788920" y="197204"/>
                </a:cubicBezTo>
                <a:cubicBezTo>
                  <a:pt x="3188970" y="271499"/>
                  <a:pt x="3509010" y="365796"/>
                  <a:pt x="3829050" y="460094"/>
                </a:cubicBezTo>
              </a:path>
            </a:pathLst>
          </a:custGeom>
          <a:noFill/>
          <a:ln w="38100">
            <a:solidFill>
              <a:srgbClr val="00206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1390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childTnLst>
                          </p:cTn>
                        </p:par>
                        <p:par>
                          <p:cTn id="50" fill="hold">
                            <p:stCondLst>
                              <p:cond delay="500"/>
                            </p:stCondLst>
                            <p:childTnLst>
                              <p:par>
                                <p:cTn id="51" presetID="26" presetClass="emph" presetSubtype="0" repeatCount="indefinite" fill="hold" grpId="0" nodeType="afterEffect">
                                  <p:stCondLst>
                                    <p:cond delay="0"/>
                                  </p:stCondLst>
                                  <p:childTnLst>
                                    <p:animEffect transition="out" filter="fade">
                                      <p:cBhvr>
                                        <p:cTn id="52" dur="500" tmFilter="0, 0; .2, .5; .8, .5; 1, 0"/>
                                        <p:tgtEl>
                                          <p:spTgt spid="61"/>
                                        </p:tgtEl>
                                      </p:cBhvr>
                                    </p:animEffect>
                                    <p:animScale>
                                      <p:cBhvr>
                                        <p:cTn id="53" dur="250" autoRev="1" fill="hold"/>
                                        <p:tgtEl>
                                          <p:spTgt spid="61"/>
                                        </p:tgtEl>
                                      </p:cBhvr>
                                      <p:by x="105000" y="105000"/>
                                    </p:animScale>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88"/>
                                        </p:tgtEl>
                                        <p:attrNameLst>
                                          <p:attrName>style.visibility</p:attrName>
                                        </p:attrNameLst>
                                      </p:cBhvr>
                                      <p:to>
                                        <p:strVal val="visible"/>
                                      </p:to>
                                    </p:set>
                                  </p:childTnLst>
                                </p:cTn>
                              </p:par>
                              <p:par>
                                <p:cTn id="58" presetID="1" presetClass="entr" presetSubtype="0" fill="hold" grpId="1" nodeType="withEffect">
                                  <p:stCondLst>
                                    <p:cond delay="0"/>
                                  </p:stCondLst>
                                  <p:childTnLst>
                                    <p:set>
                                      <p:cBhvr>
                                        <p:cTn id="59" dur="1" fill="hold">
                                          <p:stCondLst>
                                            <p:cond delay="0"/>
                                          </p:stCondLst>
                                        </p:cTn>
                                        <p:tgtEl>
                                          <p:spTgt spid="77"/>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74"/>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75"/>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76"/>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78"/>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79"/>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80"/>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81"/>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82"/>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83"/>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84"/>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85"/>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86"/>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87"/>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fade">
                                      <p:cBhvr>
                                        <p:cTn id="90" dur="500"/>
                                        <p:tgtEl>
                                          <p:spTgt spid="13"/>
                                        </p:tgtEl>
                                      </p:cBhvr>
                                    </p:animEffect>
                                  </p:childTnLst>
                                </p:cTn>
                              </p:par>
                            </p:childTnLst>
                          </p:cTn>
                        </p:par>
                        <p:par>
                          <p:cTn id="91" fill="hold">
                            <p:stCondLst>
                              <p:cond delay="500"/>
                            </p:stCondLst>
                            <p:childTnLst>
                              <p:par>
                                <p:cTn id="92" presetID="26" presetClass="emph" presetSubtype="0" repeatCount="indefinite" fill="hold" grpId="0" nodeType="afterEffect">
                                  <p:stCondLst>
                                    <p:cond delay="0"/>
                                  </p:stCondLst>
                                  <p:childTnLst>
                                    <p:animEffect transition="out" filter="fade">
                                      <p:cBhvr>
                                        <p:cTn id="93" dur="500" tmFilter="0, 0; .2, .5; .8, .5; 1, 0"/>
                                        <p:tgtEl>
                                          <p:spTgt spid="77"/>
                                        </p:tgtEl>
                                      </p:cBhvr>
                                    </p:animEffect>
                                    <p:animScale>
                                      <p:cBhvr>
                                        <p:cTn id="94" dur="250" autoRev="1" fill="hold"/>
                                        <p:tgtEl>
                                          <p:spTgt spid="7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1" grpId="1" animBg="1"/>
      <p:bldP spid="62" grpId="0" animBg="1"/>
      <p:bldP spid="63" grpId="0" animBg="1"/>
      <p:bldP spid="64" grpId="0" animBg="1"/>
      <p:bldP spid="65" grpId="0"/>
      <p:bldP spid="66" grpId="0" animBg="1"/>
      <p:bldP spid="67" grpId="0" animBg="1"/>
      <p:bldP spid="68" grpId="0"/>
      <p:bldP spid="69" grpId="0"/>
      <p:bldP spid="70" grpId="0"/>
      <p:bldP spid="71" grpId="0"/>
      <p:bldP spid="72" grpId="0"/>
      <p:bldP spid="74" grpId="0" animBg="1"/>
      <p:bldP spid="75" grpId="0" animBg="1"/>
      <p:bldP spid="76" grpId="0" animBg="1"/>
      <p:bldP spid="77" grpId="0" animBg="1"/>
      <p:bldP spid="77" grpId="1" animBg="1"/>
      <p:bldP spid="78" grpId="0" animBg="1"/>
      <p:bldP spid="79" grpId="0" animBg="1"/>
      <p:bldP spid="80" grpId="0" animBg="1"/>
      <p:bldP spid="81" grpId="0"/>
      <p:bldP spid="82" grpId="0" animBg="1"/>
      <p:bldP spid="83" grpId="0" animBg="1"/>
      <p:bldP spid="84" grpId="0"/>
      <p:bldP spid="85" grpId="0"/>
      <p:bldP spid="86" grpId="0"/>
      <p:bldP spid="87" grpId="0"/>
      <p:bldP spid="88" grpId="0"/>
      <p:bldP spid="11"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el 9"/>
          <p:cNvSpPr>
            <a:spLocks noGrp="1"/>
          </p:cNvSpPr>
          <p:nvPr>
            <p:ph type="title" idx="4294967295"/>
          </p:nvPr>
        </p:nvSpPr>
        <p:spPr bwMode="auto">
          <a:xfrm>
            <a:off x="287338" y="201613"/>
            <a:ext cx="8569325" cy="5429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eaLnBrk="1" hangingPunct="1"/>
            <a:br>
              <a:rPr lang="de-DE" altLang="de-DE" sz="2400" b="1">
                <a:solidFill>
                  <a:schemeClr val="tx2"/>
                </a:solidFill>
              </a:rPr>
            </a:br>
            <a:br>
              <a:rPr lang="de-DE" altLang="de-DE" sz="2400" b="1">
                <a:solidFill>
                  <a:schemeClr val="tx2"/>
                </a:solidFill>
              </a:rPr>
            </a:br>
            <a:br>
              <a:rPr lang="de-DE" altLang="de-DE" sz="2400" b="1">
                <a:solidFill>
                  <a:schemeClr val="tx2"/>
                </a:solidFill>
              </a:rPr>
            </a:br>
            <a:endParaRPr lang="de-DE" altLang="de-DE" sz="2400" b="1">
              <a:solidFill>
                <a:schemeClr val="tx2"/>
              </a:solidFill>
            </a:endParaRPr>
          </a:p>
        </p:txBody>
      </p:sp>
      <p:sp>
        <p:nvSpPr>
          <p:cNvPr id="59395" name="Rectangle 4"/>
          <p:cNvSpPr>
            <a:spLocks noChangeArrowheads="1"/>
          </p:cNvSpPr>
          <p:nvPr/>
        </p:nvSpPr>
        <p:spPr bwMode="auto">
          <a:xfrm>
            <a:off x="1084263" y="6184900"/>
            <a:ext cx="4265612" cy="588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endParaRPr lang="en-US" altLang="de-DE"/>
          </a:p>
        </p:txBody>
      </p:sp>
      <p:sp>
        <p:nvSpPr>
          <p:cNvPr id="59396" name="Rectangle 5"/>
          <p:cNvSpPr>
            <a:spLocks noChangeArrowheads="1"/>
          </p:cNvSpPr>
          <p:nvPr/>
        </p:nvSpPr>
        <p:spPr bwMode="auto">
          <a:xfrm>
            <a:off x="3429000" y="1092200"/>
            <a:ext cx="208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r>
              <a:rPr lang="en-US" altLang="de-DE" sz="2400" b="1">
                <a:solidFill>
                  <a:schemeClr val="tx2"/>
                </a:solidFill>
              </a:rPr>
              <a:t>Neutrophils</a:t>
            </a:r>
            <a:r>
              <a:rPr lang="ro-RO" altLang="de-DE" sz="2400">
                <a:solidFill>
                  <a:schemeClr val="tx2"/>
                </a:solidFill>
              </a:rPr>
              <a:t> </a:t>
            </a:r>
            <a:endParaRPr lang="en-US" altLang="de-DE" sz="2400">
              <a:solidFill>
                <a:schemeClr val="tx2"/>
              </a:solidFill>
            </a:endParaRPr>
          </a:p>
        </p:txBody>
      </p:sp>
      <p:sp>
        <p:nvSpPr>
          <p:cNvPr id="59397" name="Rectangle 6"/>
          <p:cNvSpPr>
            <a:spLocks noChangeArrowheads="1"/>
          </p:cNvSpPr>
          <p:nvPr/>
        </p:nvSpPr>
        <p:spPr bwMode="auto">
          <a:xfrm>
            <a:off x="6594475" y="1069975"/>
            <a:ext cx="1800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r>
              <a:rPr lang="en-US" altLang="de-DE" sz="2400" b="1">
                <a:solidFill>
                  <a:schemeClr val="tx2"/>
                </a:solidFill>
              </a:rPr>
              <a:t>Monocytes</a:t>
            </a:r>
            <a:endParaRPr lang="en-US" altLang="de-DE" sz="2400">
              <a:solidFill>
                <a:schemeClr val="tx2"/>
              </a:solidFill>
            </a:endParaRPr>
          </a:p>
        </p:txBody>
      </p:sp>
      <p:sp>
        <p:nvSpPr>
          <p:cNvPr id="55303" name="Rectangle 7"/>
          <p:cNvSpPr>
            <a:spLocks noChangeArrowheads="1"/>
          </p:cNvSpPr>
          <p:nvPr/>
        </p:nvSpPr>
        <p:spPr bwMode="auto">
          <a:xfrm>
            <a:off x="371475" y="2054225"/>
            <a:ext cx="882015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r>
              <a:rPr lang="en-US" altLang="de-DE" sz="2000" dirty="0">
                <a:solidFill>
                  <a:schemeClr val="tx2"/>
                </a:solidFill>
              </a:rPr>
              <a:t>Remodeling		TGF-ß1, IL1ß</a:t>
            </a:r>
            <a:r>
              <a:rPr lang="en-US" altLang="de-DE" sz="2000" dirty="0">
                <a:solidFill>
                  <a:schemeClr val="tx2"/>
                </a:solidFill>
                <a:latin typeface="Times New Roman" panose="02020603050405020304" pitchFamily="18" charset="0"/>
              </a:rPr>
              <a:t> (↑) </a:t>
            </a:r>
            <a:r>
              <a:rPr lang="en-US" altLang="de-DE" sz="2000" dirty="0">
                <a:solidFill>
                  <a:schemeClr val="tx2"/>
                </a:solidFill>
              </a:rPr>
              <a:t>		             -</a:t>
            </a:r>
          </a:p>
          <a:p>
            <a:r>
              <a:rPr lang="en-US" altLang="de-DE" sz="2000" dirty="0">
                <a:solidFill>
                  <a:schemeClr val="tx2"/>
                </a:solidFill>
              </a:rPr>
              <a:t>Proliferation			-</a:t>
            </a:r>
            <a:r>
              <a:rPr lang="en-US" altLang="de-DE" sz="2400" dirty="0">
                <a:solidFill>
                  <a:schemeClr val="tx2"/>
                </a:solidFill>
                <a:latin typeface="Times New Roman" panose="02020603050405020304" pitchFamily="18" charset="0"/>
              </a:rPr>
              <a:t> </a:t>
            </a:r>
            <a:r>
              <a:rPr lang="en-US" altLang="de-DE" sz="2000" dirty="0">
                <a:solidFill>
                  <a:schemeClr val="tx2"/>
                </a:solidFill>
              </a:rPr>
              <a:t>			</a:t>
            </a:r>
            <a:r>
              <a:rPr lang="en-US" altLang="de-DE" sz="2000" dirty="0" err="1">
                <a:solidFill>
                  <a:schemeClr val="tx2"/>
                </a:solidFill>
              </a:rPr>
              <a:t>PPAR</a:t>
            </a:r>
            <a:r>
              <a:rPr lang="en-US" altLang="de-DE" sz="2000" dirty="0" err="1">
                <a:solidFill>
                  <a:schemeClr val="tx2"/>
                </a:solidFill>
                <a:latin typeface="Symbol" panose="05050102010706020507" pitchFamily="18" charset="2"/>
              </a:rPr>
              <a:t>d</a:t>
            </a:r>
            <a:r>
              <a:rPr lang="en-US" altLang="de-DE" sz="2000" dirty="0">
                <a:solidFill>
                  <a:schemeClr val="tx2"/>
                </a:solidFill>
                <a:latin typeface="Symbol" panose="05050102010706020507" pitchFamily="18" charset="2"/>
              </a:rPr>
              <a:t> </a:t>
            </a:r>
            <a:r>
              <a:rPr lang="en-US" altLang="de-DE" sz="2000" dirty="0">
                <a:solidFill>
                  <a:schemeClr val="tx2"/>
                </a:solidFill>
                <a:latin typeface="Times New Roman" panose="02020603050405020304" pitchFamily="18" charset="0"/>
              </a:rPr>
              <a:t>(↑)</a:t>
            </a:r>
            <a:endParaRPr lang="en-US" altLang="de-DE" sz="2000" dirty="0">
              <a:solidFill>
                <a:schemeClr val="tx2"/>
              </a:solidFill>
            </a:endParaRPr>
          </a:p>
          <a:p>
            <a:r>
              <a:rPr lang="en-US" altLang="de-DE" sz="2000" dirty="0">
                <a:solidFill>
                  <a:schemeClr val="tx2"/>
                </a:solidFill>
              </a:rPr>
              <a:t>Migration		IL1a, IL1ß </a:t>
            </a:r>
            <a:r>
              <a:rPr lang="en-US" altLang="de-DE" sz="2000" dirty="0">
                <a:solidFill>
                  <a:schemeClr val="tx2"/>
                </a:solidFill>
                <a:latin typeface="Times New Roman" panose="02020603050405020304" pitchFamily="18" charset="0"/>
              </a:rPr>
              <a:t>(↑)</a:t>
            </a:r>
            <a:r>
              <a:rPr lang="en-US" altLang="de-DE" sz="2000" dirty="0">
                <a:solidFill>
                  <a:schemeClr val="tx2"/>
                </a:solidFill>
              </a:rPr>
              <a:t> 				-</a:t>
            </a:r>
          </a:p>
          <a:p>
            <a:r>
              <a:rPr lang="en-US" altLang="de-DE" sz="2000" dirty="0" err="1">
                <a:solidFill>
                  <a:schemeClr val="tx2"/>
                </a:solidFill>
              </a:rPr>
              <a:t>Diferentiation</a:t>
            </a:r>
            <a:r>
              <a:rPr lang="en-US" altLang="de-DE" sz="2000" dirty="0">
                <a:solidFill>
                  <a:schemeClr val="tx2"/>
                </a:solidFill>
              </a:rPr>
              <a:t>		TGF-ß1	 </a:t>
            </a:r>
            <a:r>
              <a:rPr lang="en-US" altLang="de-DE" sz="2000" dirty="0">
                <a:solidFill>
                  <a:schemeClr val="tx2"/>
                </a:solidFill>
                <a:latin typeface="Times New Roman" panose="02020603050405020304" pitchFamily="18" charset="0"/>
              </a:rPr>
              <a:t>(↑) </a:t>
            </a:r>
            <a:r>
              <a:rPr lang="en-US" altLang="de-DE" sz="2000" dirty="0">
                <a:solidFill>
                  <a:schemeClr val="tx2"/>
                </a:solidFill>
              </a:rPr>
              <a:t>				-</a:t>
            </a:r>
          </a:p>
          <a:p>
            <a:r>
              <a:rPr lang="en-US" altLang="de-DE" sz="2000" dirty="0">
                <a:solidFill>
                  <a:schemeClr val="tx2"/>
                </a:solidFill>
              </a:rPr>
              <a:t>Inflammation		IL1ß, Syndecan4 </a:t>
            </a:r>
            <a:r>
              <a:rPr lang="en-US" altLang="de-DE" sz="2000" dirty="0">
                <a:solidFill>
                  <a:schemeClr val="tx2"/>
                </a:solidFill>
                <a:latin typeface="Times New Roman" panose="02020603050405020304" pitchFamily="18" charset="0"/>
              </a:rPr>
              <a:t>(↑) </a:t>
            </a:r>
            <a:r>
              <a:rPr lang="en-US" altLang="de-DE" sz="2000" dirty="0">
                <a:solidFill>
                  <a:schemeClr val="tx2"/>
                </a:solidFill>
              </a:rPr>
              <a:t>		Cadherin 11 </a:t>
            </a:r>
            <a:r>
              <a:rPr lang="en-US" altLang="de-DE" sz="2000" dirty="0">
                <a:solidFill>
                  <a:schemeClr val="tx2"/>
                </a:solidFill>
                <a:latin typeface="Times New Roman" panose="02020603050405020304" pitchFamily="18" charset="0"/>
              </a:rPr>
              <a:t>(↑)</a:t>
            </a:r>
            <a:endParaRPr lang="en-US" altLang="de-DE" sz="2000" dirty="0">
              <a:solidFill>
                <a:schemeClr val="tx2"/>
              </a:solidFill>
            </a:endParaRPr>
          </a:p>
          <a:p>
            <a:r>
              <a:rPr lang="en-US" altLang="de-DE" sz="2000" dirty="0">
                <a:solidFill>
                  <a:schemeClr val="tx2"/>
                </a:solidFill>
              </a:rPr>
              <a:t>Angiogenesis		VEGFR1 </a:t>
            </a:r>
            <a:r>
              <a:rPr lang="en-US" altLang="de-DE" sz="2000" dirty="0">
                <a:solidFill>
                  <a:schemeClr val="tx2"/>
                </a:solidFill>
                <a:latin typeface="Times New Roman" panose="02020603050405020304" pitchFamily="18" charset="0"/>
              </a:rPr>
              <a:t>(↑) </a:t>
            </a:r>
            <a:r>
              <a:rPr lang="en-US" altLang="de-DE" sz="2000" dirty="0">
                <a:solidFill>
                  <a:schemeClr val="tx2"/>
                </a:solidFill>
              </a:rPr>
              <a:t>				-</a:t>
            </a:r>
            <a:endParaRPr lang="en-US" altLang="de-DE" sz="2400" dirty="0">
              <a:solidFill>
                <a:schemeClr val="tx2"/>
              </a:solidFill>
            </a:endParaRPr>
          </a:p>
        </p:txBody>
      </p:sp>
      <p:sp>
        <p:nvSpPr>
          <p:cNvPr id="59401" name="Rectangle 9"/>
          <p:cNvSpPr>
            <a:spLocks noChangeArrowheads="1"/>
          </p:cNvSpPr>
          <p:nvPr/>
        </p:nvSpPr>
        <p:spPr bwMode="auto">
          <a:xfrm>
            <a:off x="136525" y="1682750"/>
            <a:ext cx="32480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2200" b="1">
                <a:solidFill>
                  <a:schemeClr val="tx2"/>
                </a:solidFill>
              </a:rPr>
              <a:t>Direct contact required</a:t>
            </a:r>
          </a:p>
        </p:txBody>
      </p:sp>
      <p:sp>
        <p:nvSpPr>
          <p:cNvPr id="59402" name="Rectangle 10"/>
          <p:cNvSpPr>
            <a:spLocks noChangeArrowheads="1"/>
          </p:cNvSpPr>
          <p:nvPr/>
        </p:nvSpPr>
        <p:spPr bwMode="auto">
          <a:xfrm>
            <a:off x="122238" y="4484688"/>
            <a:ext cx="24384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2200" b="1">
                <a:solidFill>
                  <a:schemeClr val="tx2"/>
                </a:solidFill>
              </a:rPr>
              <a:t>Paracrine effects</a:t>
            </a:r>
          </a:p>
        </p:txBody>
      </p:sp>
      <p:sp>
        <p:nvSpPr>
          <p:cNvPr id="2" name="Rectangle 7"/>
          <p:cNvSpPr>
            <a:spLocks noChangeArrowheads="1"/>
          </p:cNvSpPr>
          <p:nvPr/>
        </p:nvSpPr>
        <p:spPr bwMode="auto">
          <a:xfrm>
            <a:off x="323850" y="4845050"/>
            <a:ext cx="88201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r>
              <a:rPr lang="en-US" altLang="de-DE" sz="2000" dirty="0">
                <a:solidFill>
                  <a:schemeClr val="tx2"/>
                </a:solidFill>
              </a:rPr>
              <a:t>Remodeling			-	 		</a:t>
            </a:r>
            <a:r>
              <a:rPr lang="en-US" altLang="de-DE" sz="2000" dirty="0" err="1">
                <a:solidFill>
                  <a:schemeClr val="tx2"/>
                </a:solidFill>
              </a:rPr>
              <a:t>AngII</a:t>
            </a:r>
            <a:r>
              <a:rPr lang="en-US" altLang="de-DE" sz="2000" dirty="0">
                <a:solidFill>
                  <a:schemeClr val="tx2"/>
                </a:solidFill>
              </a:rPr>
              <a:t>, </a:t>
            </a:r>
            <a:r>
              <a:rPr lang="en-US" altLang="de-DE" sz="2000" dirty="0" err="1">
                <a:solidFill>
                  <a:schemeClr val="tx2"/>
                </a:solidFill>
              </a:rPr>
              <a:t>NFkB</a:t>
            </a:r>
            <a:r>
              <a:rPr lang="en-US" altLang="de-DE" sz="2000" dirty="0">
                <a:solidFill>
                  <a:schemeClr val="tx2"/>
                </a:solidFill>
              </a:rPr>
              <a:t> </a:t>
            </a:r>
            <a:r>
              <a:rPr lang="en-US" altLang="de-DE" sz="2400" dirty="0">
                <a:solidFill>
                  <a:schemeClr val="tx2"/>
                </a:solidFill>
                <a:latin typeface="Times New Roman" panose="02020603050405020304" pitchFamily="18" charset="0"/>
              </a:rPr>
              <a:t>(↑)</a:t>
            </a:r>
            <a:endParaRPr lang="en-US" altLang="de-DE" sz="2000" dirty="0">
              <a:solidFill>
                <a:schemeClr val="tx2"/>
              </a:solidFill>
            </a:endParaRPr>
          </a:p>
          <a:p>
            <a:r>
              <a:rPr lang="en-US" altLang="de-DE" sz="2000" dirty="0">
                <a:solidFill>
                  <a:schemeClr val="tx2"/>
                </a:solidFill>
              </a:rPr>
              <a:t>Proliferation		</a:t>
            </a:r>
            <a:r>
              <a:rPr lang="en-US" altLang="de-DE" sz="2000" dirty="0" err="1">
                <a:solidFill>
                  <a:schemeClr val="tx2"/>
                </a:solidFill>
              </a:rPr>
              <a:t>PPAR</a:t>
            </a:r>
            <a:r>
              <a:rPr lang="en-US" altLang="de-DE" sz="2000" dirty="0" err="1">
                <a:solidFill>
                  <a:schemeClr val="tx2"/>
                </a:solidFill>
                <a:latin typeface="Symbol" panose="05050102010706020507" pitchFamily="18" charset="2"/>
              </a:rPr>
              <a:t>g</a:t>
            </a:r>
            <a:r>
              <a:rPr lang="en-US" altLang="de-DE" sz="2000" dirty="0">
                <a:solidFill>
                  <a:schemeClr val="tx2"/>
                </a:solidFill>
              </a:rPr>
              <a:t> 	</a:t>
            </a:r>
            <a:r>
              <a:rPr lang="en-US" altLang="de-DE" sz="2000" dirty="0">
                <a:solidFill>
                  <a:schemeClr val="tx2"/>
                </a:solidFill>
                <a:latin typeface="Times New Roman" panose="02020603050405020304" pitchFamily="18" charset="0"/>
              </a:rPr>
              <a:t> (↑) </a:t>
            </a:r>
            <a:r>
              <a:rPr lang="en-US" altLang="de-DE" sz="2000" dirty="0">
                <a:solidFill>
                  <a:schemeClr val="tx2"/>
                </a:solidFill>
              </a:rPr>
              <a:t>				-</a:t>
            </a:r>
          </a:p>
        </p:txBody>
      </p:sp>
      <p:sp>
        <p:nvSpPr>
          <p:cNvPr id="10" name="Textfeld 9"/>
          <p:cNvSpPr txBox="1"/>
          <p:nvPr/>
        </p:nvSpPr>
        <p:spPr>
          <a:xfrm>
            <a:off x="0" y="6624638"/>
            <a:ext cx="1074333" cy="307777"/>
          </a:xfrm>
          <a:prstGeom prst="rect">
            <a:avLst/>
          </a:prstGeom>
          <a:noFill/>
        </p:spPr>
        <p:txBody>
          <a:bodyPr wrap="none" rtlCol="0">
            <a:spAutoFit/>
          </a:bodyPr>
          <a:lstStyle/>
          <a:p>
            <a:r>
              <a:rPr lang="de-DE" sz="1400" i="1" dirty="0" err="1">
                <a:solidFill>
                  <a:schemeClr val="tx2"/>
                </a:solidFill>
              </a:rPr>
              <a:t>unpublished</a:t>
            </a:r>
            <a:endParaRPr lang="de-DE" sz="1400" i="1" dirty="0">
              <a:solidFill>
                <a:schemeClr val="tx2"/>
              </a:solidFill>
            </a:endParaRPr>
          </a:p>
        </p:txBody>
      </p:sp>
    </p:spTree>
    <p:extLst>
      <p:ext uri="{BB962C8B-B14F-4D97-AF65-F5344CB8AC3E}">
        <p14:creationId xmlns:p14="http://schemas.microsoft.com/office/powerpoint/2010/main" val="1330446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pPr>
              <a:defRPr/>
            </a:pPr>
            <a:endParaRPr lang="de-DE"/>
          </a:p>
        </p:txBody>
      </p:sp>
      <p:pic>
        <p:nvPicPr>
          <p:cNvPr id="5" name="Grafik 4"/>
          <p:cNvPicPr>
            <a:picLocks noChangeAspect="1"/>
          </p:cNvPicPr>
          <p:nvPr/>
        </p:nvPicPr>
        <p:blipFill rotWithShape="1">
          <a:blip r:embed="rId2" cstate="print">
            <a:extLst>
              <a:ext uri="{28A0092B-C50C-407E-A947-70E740481C1C}">
                <a14:useLocalDpi xmlns:a14="http://schemas.microsoft.com/office/drawing/2010/main" val="0"/>
              </a:ext>
            </a:extLst>
          </a:blip>
          <a:srcRect t="9336"/>
          <a:stretch/>
        </p:blipFill>
        <p:spPr>
          <a:xfrm>
            <a:off x="401443" y="858644"/>
            <a:ext cx="8168640" cy="4427034"/>
          </a:xfrm>
          <a:prstGeom prst="rect">
            <a:avLst/>
          </a:prstGeom>
        </p:spPr>
      </p:pic>
    </p:spTree>
    <p:extLst>
      <p:ext uri="{BB962C8B-B14F-4D97-AF65-F5344CB8AC3E}">
        <p14:creationId xmlns:p14="http://schemas.microsoft.com/office/powerpoint/2010/main" val="3022445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8"/>
          <p:cNvSpPr>
            <a:spLocks noGrp="1"/>
          </p:cNvSpPr>
          <p:nvPr>
            <p:ph type="ftr" sz="quarter" idx="10"/>
          </p:nvPr>
        </p:nvSpPr>
        <p:spPr>
          <a:xfrm>
            <a:off x="287338" y="5882082"/>
            <a:ext cx="731837" cy="396875"/>
          </a:xfrm>
        </p:spPr>
        <p:txBody>
          <a:bodyPr/>
          <a:lstStyle/>
          <a:p>
            <a:pPr>
              <a:defRPr/>
            </a:pPr>
            <a:r>
              <a:rPr lang="de-DE"/>
              <a:t>4 von 14</a:t>
            </a:r>
          </a:p>
        </p:txBody>
      </p:sp>
      <p:pic>
        <p:nvPicPr>
          <p:cNvPr id="7" name="Picture 1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7396287" y="3906805"/>
            <a:ext cx="952500" cy="252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7435161" y="3577254"/>
            <a:ext cx="952500" cy="252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6081" y="1037209"/>
            <a:ext cx="381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7"/>
          <p:cNvSpPr>
            <a:spLocks noChangeArrowheads="1"/>
          </p:cNvSpPr>
          <p:nvPr/>
        </p:nvSpPr>
        <p:spPr bwMode="auto">
          <a:xfrm>
            <a:off x="-81103" y="6561189"/>
            <a:ext cx="268413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GB" altLang="zh-CN" sz="1400" b="1" i="1" dirty="0" err="1">
                <a:solidFill>
                  <a:srgbClr val="6600CC"/>
                </a:solidFill>
                <a:ea typeface="宋体" pitchFamily="2" charset="-122"/>
              </a:rPr>
              <a:t>Liehn</a:t>
            </a:r>
            <a:r>
              <a:rPr lang="en-GB" altLang="zh-CN" sz="1400" b="1" i="1" dirty="0">
                <a:solidFill>
                  <a:srgbClr val="6600CC"/>
                </a:solidFill>
                <a:ea typeface="宋体" pitchFamily="2" charset="-122"/>
              </a:rPr>
              <a:t> et al, J Am Col </a:t>
            </a:r>
            <a:r>
              <a:rPr lang="en-GB" altLang="zh-CN" sz="1400" b="1" i="1" dirty="0" err="1">
                <a:solidFill>
                  <a:srgbClr val="6600CC"/>
                </a:solidFill>
                <a:ea typeface="宋体" pitchFamily="2" charset="-122"/>
              </a:rPr>
              <a:t>Cardiol</a:t>
            </a:r>
            <a:r>
              <a:rPr lang="en-GB" altLang="zh-CN" sz="1400" b="1" i="1" dirty="0">
                <a:solidFill>
                  <a:srgbClr val="6600CC"/>
                </a:solidFill>
                <a:ea typeface="宋体" pitchFamily="2" charset="-122"/>
              </a:rPr>
              <a:t>, 2011</a:t>
            </a:r>
            <a:endParaRPr lang="de-DE" altLang="zh-CN" sz="1400" b="1" i="1" dirty="0">
              <a:solidFill>
                <a:srgbClr val="6600CC"/>
              </a:solidFill>
              <a:ea typeface="宋体" pitchFamily="2" charset="-122"/>
            </a:endParaRPr>
          </a:p>
        </p:txBody>
      </p:sp>
      <p:sp>
        <p:nvSpPr>
          <p:cNvPr id="12" name="Titel 1"/>
          <p:cNvSpPr txBox="1">
            <a:spLocks/>
          </p:cNvSpPr>
          <p:nvPr/>
        </p:nvSpPr>
        <p:spPr>
          <a:xfrm>
            <a:off x="457200" y="44624"/>
            <a:ext cx="8229600" cy="1143000"/>
          </a:xfrm>
          <a:prstGeom prst="rect">
            <a:avLst/>
          </a:prstGeom>
        </p:spPr>
        <p:txBody>
          <a:bodyPr lIns="0" tIns="0" rIns="0" bIns="0" anchor="t" anchorCtr="0">
            <a:normAutofit/>
          </a:bodyPr>
          <a:lstStyle>
            <a:lvl1pPr algn="l" rtl="0" eaLnBrk="0" fontAlgn="base" hangingPunct="0">
              <a:lnSpc>
                <a:spcPct val="90000"/>
              </a:lnSpc>
              <a:spcBef>
                <a:spcPct val="0"/>
              </a:spcBef>
              <a:spcAft>
                <a:spcPct val="0"/>
              </a:spcAft>
              <a:defRPr sz="3200" b="1" kern="1200">
                <a:solidFill>
                  <a:schemeClr val="tx2"/>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r>
              <a:rPr lang="de-DE" sz="4000">
                <a:latin typeface="Minion Pro" pitchFamily="18" charset="0"/>
              </a:rPr>
              <a:t>Myocardial infarction</a:t>
            </a:r>
            <a:endParaRPr lang="de-DE" sz="4000" dirty="0">
              <a:latin typeface="Minion Pro" pitchFamily="18" charset="0"/>
            </a:endParaRPr>
          </a:p>
        </p:txBody>
      </p:sp>
      <p:pic>
        <p:nvPicPr>
          <p:cNvPr id="13" name="Picture 16" descr="Figure 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171" r="76103" b="69110"/>
          <a:stretch/>
        </p:blipFill>
        <p:spPr bwMode="auto">
          <a:xfrm>
            <a:off x="611560" y="1437482"/>
            <a:ext cx="1739706" cy="24466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5492" y="1221954"/>
            <a:ext cx="1608476" cy="2662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6" descr="Figure 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 t="6198" r="84343" b="69827"/>
          <a:stretch/>
        </p:blipFill>
        <p:spPr bwMode="auto">
          <a:xfrm>
            <a:off x="611560" y="1437482"/>
            <a:ext cx="1139825" cy="23731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36682" y="2639284"/>
            <a:ext cx="313389" cy="615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79730" y="3128657"/>
            <a:ext cx="313389" cy="615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6205" y="2224155"/>
            <a:ext cx="313389" cy="615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66341" y="1919120"/>
            <a:ext cx="313389" cy="615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62816" y="1333107"/>
            <a:ext cx="313389" cy="615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20177" y="1473254"/>
            <a:ext cx="273199" cy="335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4"/>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89702" y="3268804"/>
            <a:ext cx="273199" cy="335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0082" y="2234081"/>
            <a:ext cx="273199" cy="335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4"/>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86095" y="2972454"/>
            <a:ext cx="273199" cy="335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4"/>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09013" y="2004932"/>
            <a:ext cx="273199" cy="335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5"/>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85497" y="2049634"/>
            <a:ext cx="164230" cy="1006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5"/>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91166" y="1689539"/>
            <a:ext cx="164230" cy="1006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5"/>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50071" y="2830156"/>
            <a:ext cx="164230" cy="1006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echteck 28"/>
          <p:cNvSpPr/>
          <p:nvPr/>
        </p:nvSpPr>
        <p:spPr>
          <a:xfrm>
            <a:off x="2724356" y="563039"/>
            <a:ext cx="1559612" cy="584775"/>
          </a:xfrm>
          <a:prstGeom prst="rect">
            <a:avLst/>
          </a:prstGeom>
        </p:spPr>
        <p:txBody>
          <a:bodyPr wrap="square">
            <a:spAutoFit/>
          </a:bodyPr>
          <a:lstStyle/>
          <a:p>
            <a:r>
              <a:rPr lang="de-DE" sz="1600" b="1" dirty="0" err="1">
                <a:latin typeface="Minion Pro" pitchFamily="18" charset="0"/>
              </a:rPr>
              <a:t>Inflammatory</a:t>
            </a:r>
            <a:endParaRPr lang="de-DE" sz="1600" b="1" dirty="0">
              <a:latin typeface="Minion Pro" pitchFamily="18" charset="0"/>
            </a:endParaRPr>
          </a:p>
          <a:p>
            <a:r>
              <a:rPr lang="de-DE" sz="1600" b="1" dirty="0">
                <a:latin typeface="Minion Pro" pitchFamily="18" charset="0"/>
              </a:rPr>
              <a:t>         Phase</a:t>
            </a:r>
          </a:p>
        </p:txBody>
      </p:sp>
      <p:sp>
        <p:nvSpPr>
          <p:cNvPr id="30" name="Rechteck 29"/>
          <p:cNvSpPr/>
          <p:nvPr/>
        </p:nvSpPr>
        <p:spPr>
          <a:xfrm>
            <a:off x="559659" y="698344"/>
            <a:ext cx="1559612" cy="584775"/>
          </a:xfrm>
          <a:prstGeom prst="rect">
            <a:avLst/>
          </a:prstGeom>
        </p:spPr>
        <p:txBody>
          <a:bodyPr wrap="square">
            <a:spAutoFit/>
          </a:bodyPr>
          <a:lstStyle/>
          <a:p>
            <a:r>
              <a:rPr lang="de-DE" sz="1600" b="1" dirty="0">
                <a:latin typeface="Minion Pro" pitchFamily="18" charset="0"/>
              </a:rPr>
              <a:t>    Normal </a:t>
            </a:r>
            <a:r>
              <a:rPr lang="de-DE" sz="1600" b="1" dirty="0" err="1">
                <a:latin typeface="Minion Pro" pitchFamily="18" charset="0"/>
              </a:rPr>
              <a:t>Myocardium</a:t>
            </a:r>
            <a:endParaRPr lang="de-DE" sz="1600" b="1" dirty="0">
              <a:latin typeface="Minion Pro" pitchFamily="18" charset="0"/>
            </a:endParaRPr>
          </a:p>
        </p:txBody>
      </p:sp>
      <p:sp>
        <p:nvSpPr>
          <p:cNvPr id="31" name="Rechteck 30"/>
          <p:cNvSpPr/>
          <p:nvPr/>
        </p:nvSpPr>
        <p:spPr>
          <a:xfrm>
            <a:off x="5118411" y="563039"/>
            <a:ext cx="1559612" cy="584775"/>
          </a:xfrm>
          <a:prstGeom prst="rect">
            <a:avLst/>
          </a:prstGeom>
        </p:spPr>
        <p:txBody>
          <a:bodyPr wrap="square">
            <a:spAutoFit/>
          </a:bodyPr>
          <a:lstStyle/>
          <a:p>
            <a:r>
              <a:rPr lang="de-DE" sz="1600" b="1" dirty="0">
                <a:latin typeface="Minion Pro" pitchFamily="18" charset="0"/>
              </a:rPr>
              <a:t>Proliferative</a:t>
            </a:r>
          </a:p>
          <a:p>
            <a:r>
              <a:rPr lang="de-DE" sz="1600" b="1" dirty="0">
                <a:latin typeface="Minion Pro" pitchFamily="18" charset="0"/>
              </a:rPr>
              <a:t>      Phase</a:t>
            </a:r>
          </a:p>
        </p:txBody>
      </p:sp>
      <p:pic>
        <p:nvPicPr>
          <p:cNvPr id="32"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0849" y="1147814"/>
            <a:ext cx="1551391" cy="2861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Pfeil nach rechts 2"/>
          <p:cNvSpPr/>
          <p:nvPr/>
        </p:nvSpPr>
        <p:spPr>
          <a:xfrm>
            <a:off x="4441377" y="2341075"/>
            <a:ext cx="575816" cy="2982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p:cNvSpPr txBox="1"/>
          <p:nvPr/>
        </p:nvSpPr>
        <p:spPr>
          <a:xfrm>
            <a:off x="4211960" y="1437482"/>
            <a:ext cx="945580" cy="369332"/>
          </a:xfrm>
          <a:prstGeom prst="rect">
            <a:avLst/>
          </a:prstGeom>
          <a:noFill/>
        </p:spPr>
        <p:txBody>
          <a:bodyPr wrap="none" rtlCol="0">
            <a:spAutoFit/>
          </a:bodyPr>
          <a:lstStyle/>
          <a:p>
            <a:r>
              <a:rPr lang="de-DE" b="1" dirty="0">
                <a:solidFill>
                  <a:schemeClr val="tx2"/>
                </a:solidFill>
                <a:latin typeface="Minion Pro" pitchFamily="18" charset="0"/>
              </a:rPr>
              <a:t>TGF-ß1</a:t>
            </a:r>
          </a:p>
        </p:txBody>
      </p:sp>
      <p:sp>
        <p:nvSpPr>
          <p:cNvPr id="35" name="Gewitterblitz 34"/>
          <p:cNvSpPr/>
          <p:nvPr/>
        </p:nvSpPr>
        <p:spPr>
          <a:xfrm>
            <a:off x="4441377" y="1806814"/>
            <a:ext cx="418655" cy="683365"/>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6" name="Picture 4"/>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83345" y="3147426"/>
            <a:ext cx="273199" cy="335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4"/>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15214" y="2385390"/>
            <a:ext cx="273199" cy="335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4"/>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98217" y="1473254"/>
            <a:ext cx="273199" cy="335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5"/>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62839" y="2582501"/>
            <a:ext cx="164230" cy="1006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5"/>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60576" y="1332149"/>
            <a:ext cx="164230" cy="1006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5"/>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1416" y="1347255"/>
            <a:ext cx="164230" cy="1006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78306" y="1088373"/>
            <a:ext cx="1085396" cy="2876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Rechteck 42"/>
          <p:cNvSpPr/>
          <p:nvPr/>
        </p:nvSpPr>
        <p:spPr>
          <a:xfrm>
            <a:off x="7620900" y="563039"/>
            <a:ext cx="1559612" cy="584775"/>
          </a:xfrm>
          <a:prstGeom prst="rect">
            <a:avLst/>
          </a:prstGeom>
        </p:spPr>
        <p:txBody>
          <a:bodyPr wrap="square">
            <a:spAutoFit/>
          </a:bodyPr>
          <a:lstStyle/>
          <a:p>
            <a:r>
              <a:rPr lang="de-DE" sz="1600" b="1" dirty="0">
                <a:latin typeface="Minion Pro" pitchFamily="18" charset="0"/>
              </a:rPr>
              <a:t>    </a:t>
            </a:r>
            <a:r>
              <a:rPr lang="de-DE" sz="1600" b="1" dirty="0" err="1">
                <a:latin typeface="Minion Pro" pitchFamily="18" charset="0"/>
              </a:rPr>
              <a:t>Healing</a:t>
            </a:r>
            <a:endParaRPr lang="de-DE" sz="1600" b="1" dirty="0">
              <a:latin typeface="Minion Pro" pitchFamily="18" charset="0"/>
            </a:endParaRPr>
          </a:p>
          <a:p>
            <a:r>
              <a:rPr lang="de-DE" sz="1600" b="1" dirty="0">
                <a:latin typeface="Minion Pro" pitchFamily="18" charset="0"/>
              </a:rPr>
              <a:t>      Phase</a:t>
            </a:r>
          </a:p>
        </p:txBody>
      </p:sp>
      <p:sp>
        <p:nvSpPr>
          <p:cNvPr id="44" name="Pfeil nach rechts 55"/>
          <p:cNvSpPr/>
          <p:nvPr/>
        </p:nvSpPr>
        <p:spPr>
          <a:xfrm>
            <a:off x="6870224" y="2433396"/>
            <a:ext cx="575816" cy="2982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5" name="Picture 5"/>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84368" y="1191577"/>
            <a:ext cx="164230" cy="1006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5"/>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00706" y="1165774"/>
            <a:ext cx="164230" cy="1006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5"/>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72538" y="2682396"/>
            <a:ext cx="164230" cy="1006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5"/>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89368" y="2644024"/>
            <a:ext cx="164230" cy="1006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3011" y="1345423"/>
            <a:ext cx="381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1004" y="1205762"/>
            <a:ext cx="381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4181" y="1294250"/>
            <a:ext cx="381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053" y="1195830"/>
            <a:ext cx="381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9642" y="1578696"/>
            <a:ext cx="381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2755" y="1712552"/>
            <a:ext cx="381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5"/>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86053" y="2433687"/>
            <a:ext cx="164230" cy="1006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11347" y="3477874"/>
            <a:ext cx="219075"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Textfeld 56"/>
          <p:cNvSpPr txBox="1"/>
          <p:nvPr/>
        </p:nvSpPr>
        <p:spPr>
          <a:xfrm>
            <a:off x="1751924" y="5747615"/>
            <a:ext cx="301686" cy="369332"/>
          </a:xfrm>
          <a:prstGeom prst="rect">
            <a:avLst/>
          </a:prstGeom>
          <a:noFill/>
        </p:spPr>
        <p:txBody>
          <a:bodyPr wrap="none" rtlCol="0">
            <a:spAutoFit/>
          </a:bodyPr>
          <a:lstStyle/>
          <a:p>
            <a:r>
              <a:rPr lang="de-DE" b="1" dirty="0">
                <a:latin typeface="Minion Pro" pitchFamily="18" charset="0"/>
              </a:rPr>
              <a:t>0</a:t>
            </a:r>
          </a:p>
        </p:txBody>
      </p:sp>
      <p:sp>
        <p:nvSpPr>
          <p:cNvPr id="58" name="Textfeld 57"/>
          <p:cNvSpPr txBox="1"/>
          <p:nvPr/>
        </p:nvSpPr>
        <p:spPr>
          <a:xfrm>
            <a:off x="323528" y="5985125"/>
            <a:ext cx="1874872" cy="338554"/>
          </a:xfrm>
          <a:prstGeom prst="rect">
            <a:avLst/>
          </a:prstGeom>
          <a:noFill/>
        </p:spPr>
        <p:txBody>
          <a:bodyPr wrap="none" rtlCol="0">
            <a:spAutoFit/>
          </a:bodyPr>
          <a:lstStyle/>
          <a:p>
            <a:r>
              <a:rPr lang="de-DE" sz="1600" dirty="0">
                <a:latin typeface="Minion Pro" pitchFamily="18" charset="0"/>
              </a:rPr>
              <a:t>Time </a:t>
            </a:r>
            <a:r>
              <a:rPr lang="de-DE" sz="1600" dirty="0" err="1">
                <a:latin typeface="Minion Pro" pitchFamily="18" charset="0"/>
              </a:rPr>
              <a:t>course</a:t>
            </a:r>
            <a:r>
              <a:rPr lang="de-DE" sz="1600" dirty="0">
                <a:latin typeface="Minion Pro" pitchFamily="18" charset="0"/>
              </a:rPr>
              <a:t> (</a:t>
            </a:r>
            <a:r>
              <a:rPr lang="de-DE" sz="1600" dirty="0" err="1">
                <a:latin typeface="Minion Pro" pitchFamily="18" charset="0"/>
              </a:rPr>
              <a:t>weeks</a:t>
            </a:r>
            <a:r>
              <a:rPr lang="de-DE" sz="1600" dirty="0">
                <a:latin typeface="Minion Pro" pitchFamily="18" charset="0"/>
              </a:rPr>
              <a:t>)</a:t>
            </a:r>
          </a:p>
        </p:txBody>
      </p:sp>
      <p:sp>
        <p:nvSpPr>
          <p:cNvPr id="59" name="Rechtwinkliges Dreieck 58"/>
          <p:cNvSpPr/>
          <p:nvPr/>
        </p:nvSpPr>
        <p:spPr>
          <a:xfrm rot="10800000">
            <a:off x="2013795" y="4036962"/>
            <a:ext cx="3241305" cy="1570366"/>
          </a:xfrm>
          <a:prstGeom prst="rtTriangle">
            <a:avLst/>
          </a:prstGeom>
          <a:blipFill dpi="0" rotWithShape="1">
            <a:blip r:embed="rId1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0" name="Grafik 59"/>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622500">
            <a:off x="4820972" y="4144463"/>
            <a:ext cx="2865120" cy="1554480"/>
          </a:xfrm>
          <a:prstGeom prst="rect">
            <a:avLst/>
          </a:prstGeom>
        </p:spPr>
      </p:pic>
      <p:sp>
        <p:nvSpPr>
          <p:cNvPr id="61" name="Rechtwinkliges Dreieck 60"/>
          <p:cNvSpPr/>
          <p:nvPr/>
        </p:nvSpPr>
        <p:spPr>
          <a:xfrm>
            <a:off x="1964844" y="4074752"/>
            <a:ext cx="3241305" cy="1570366"/>
          </a:xfrm>
          <a:prstGeom prst="rtTriangle">
            <a:avLst/>
          </a:prstGeom>
          <a:blipFill dpi="0" rotWithShape="1">
            <a:blip r:embed="rId14">
              <a:extLst>
                <a:ext uri="{28A0092B-C50C-407E-A947-70E740481C1C}">
                  <a14:useLocalDpi xmlns:a14="http://schemas.microsoft.com/office/drawing/2010/main" val="0"/>
                </a:ext>
              </a:extLst>
            </a:blip>
            <a:srcRect/>
            <a:stretch>
              <a:fillRect/>
            </a:stretch>
          </a:bli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Textfeld 61"/>
          <p:cNvSpPr txBox="1"/>
          <p:nvPr/>
        </p:nvSpPr>
        <p:spPr>
          <a:xfrm>
            <a:off x="3707904" y="5747615"/>
            <a:ext cx="301686" cy="369332"/>
          </a:xfrm>
          <a:prstGeom prst="rect">
            <a:avLst/>
          </a:prstGeom>
          <a:noFill/>
        </p:spPr>
        <p:txBody>
          <a:bodyPr wrap="none" rtlCol="0">
            <a:spAutoFit/>
          </a:bodyPr>
          <a:lstStyle/>
          <a:p>
            <a:r>
              <a:rPr lang="de-DE" b="1" dirty="0">
                <a:latin typeface="Minion Pro" pitchFamily="18" charset="0"/>
              </a:rPr>
              <a:t>1</a:t>
            </a:r>
          </a:p>
        </p:txBody>
      </p:sp>
      <p:sp>
        <p:nvSpPr>
          <p:cNvPr id="63" name="Textfeld 62"/>
          <p:cNvSpPr txBox="1"/>
          <p:nvPr/>
        </p:nvSpPr>
        <p:spPr>
          <a:xfrm>
            <a:off x="5206149" y="5747615"/>
            <a:ext cx="301686" cy="369332"/>
          </a:xfrm>
          <a:prstGeom prst="rect">
            <a:avLst/>
          </a:prstGeom>
          <a:noFill/>
        </p:spPr>
        <p:txBody>
          <a:bodyPr wrap="none" rtlCol="0">
            <a:spAutoFit/>
          </a:bodyPr>
          <a:lstStyle/>
          <a:p>
            <a:r>
              <a:rPr lang="de-DE" b="1" dirty="0">
                <a:latin typeface="Minion Pro" pitchFamily="18" charset="0"/>
              </a:rPr>
              <a:t>2</a:t>
            </a:r>
          </a:p>
        </p:txBody>
      </p:sp>
      <p:sp>
        <p:nvSpPr>
          <p:cNvPr id="64" name="Textfeld 63"/>
          <p:cNvSpPr txBox="1"/>
          <p:nvPr/>
        </p:nvSpPr>
        <p:spPr>
          <a:xfrm>
            <a:off x="6830446" y="5747615"/>
            <a:ext cx="301686" cy="369332"/>
          </a:xfrm>
          <a:prstGeom prst="rect">
            <a:avLst/>
          </a:prstGeom>
          <a:noFill/>
        </p:spPr>
        <p:txBody>
          <a:bodyPr wrap="none" rtlCol="0">
            <a:spAutoFit/>
          </a:bodyPr>
          <a:lstStyle/>
          <a:p>
            <a:r>
              <a:rPr lang="de-DE" b="1" dirty="0">
                <a:latin typeface="Minion Pro" pitchFamily="18" charset="0"/>
              </a:rPr>
              <a:t>3</a:t>
            </a:r>
          </a:p>
        </p:txBody>
      </p:sp>
      <p:sp>
        <p:nvSpPr>
          <p:cNvPr id="65" name="Textfeld 64"/>
          <p:cNvSpPr txBox="1"/>
          <p:nvPr/>
        </p:nvSpPr>
        <p:spPr>
          <a:xfrm>
            <a:off x="8735499" y="5747615"/>
            <a:ext cx="301686" cy="369332"/>
          </a:xfrm>
          <a:prstGeom prst="rect">
            <a:avLst/>
          </a:prstGeom>
          <a:noFill/>
        </p:spPr>
        <p:txBody>
          <a:bodyPr wrap="none" rtlCol="0">
            <a:spAutoFit/>
          </a:bodyPr>
          <a:lstStyle/>
          <a:p>
            <a:r>
              <a:rPr lang="de-DE" b="1" dirty="0">
                <a:latin typeface="Minion Pro" pitchFamily="18" charset="0"/>
              </a:rPr>
              <a:t>4</a:t>
            </a:r>
          </a:p>
        </p:txBody>
      </p:sp>
      <p:sp>
        <p:nvSpPr>
          <p:cNvPr id="66" name="Abgerundetes Rechteck 156"/>
          <p:cNvSpPr/>
          <p:nvPr/>
        </p:nvSpPr>
        <p:spPr>
          <a:xfrm>
            <a:off x="1977863" y="3997589"/>
            <a:ext cx="286628" cy="17182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Abgerundetes Rechteck 157"/>
          <p:cNvSpPr/>
          <p:nvPr/>
        </p:nvSpPr>
        <p:spPr>
          <a:xfrm>
            <a:off x="2264491" y="3997589"/>
            <a:ext cx="286628" cy="17182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Abgerundetes Rechteck 158"/>
          <p:cNvSpPr/>
          <p:nvPr/>
        </p:nvSpPr>
        <p:spPr>
          <a:xfrm>
            <a:off x="2549248" y="3997589"/>
            <a:ext cx="286628" cy="17182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Abgerundetes Rechteck 159"/>
          <p:cNvSpPr/>
          <p:nvPr/>
        </p:nvSpPr>
        <p:spPr>
          <a:xfrm>
            <a:off x="2824292" y="3997589"/>
            <a:ext cx="286628" cy="17182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Abgerundetes Rechteck 160"/>
          <p:cNvSpPr/>
          <p:nvPr/>
        </p:nvSpPr>
        <p:spPr>
          <a:xfrm>
            <a:off x="3110920" y="3997589"/>
            <a:ext cx="286628" cy="17182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Abgerundetes Rechteck 161"/>
          <p:cNvSpPr/>
          <p:nvPr/>
        </p:nvSpPr>
        <p:spPr>
          <a:xfrm>
            <a:off x="3394334" y="3997589"/>
            <a:ext cx="286628" cy="17182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Abgerundetes Rechteck 162"/>
          <p:cNvSpPr/>
          <p:nvPr/>
        </p:nvSpPr>
        <p:spPr>
          <a:xfrm>
            <a:off x="3673732" y="3997589"/>
            <a:ext cx="335857" cy="17182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Abgerundetes Rechteck 163"/>
          <p:cNvSpPr/>
          <p:nvPr/>
        </p:nvSpPr>
        <p:spPr>
          <a:xfrm>
            <a:off x="3968015" y="3997589"/>
            <a:ext cx="286628" cy="17182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Abgerundetes Rechteck 164"/>
          <p:cNvSpPr/>
          <p:nvPr/>
        </p:nvSpPr>
        <p:spPr>
          <a:xfrm>
            <a:off x="4254634" y="3997589"/>
            <a:ext cx="286628" cy="17182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Abgerundetes Rechteck 165"/>
          <p:cNvSpPr/>
          <p:nvPr/>
        </p:nvSpPr>
        <p:spPr>
          <a:xfrm>
            <a:off x="4441377" y="3997589"/>
            <a:ext cx="511798" cy="17182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Abgerundetes Rechteck 166"/>
          <p:cNvSpPr/>
          <p:nvPr/>
        </p:nvSpPr>
        <p:spPr>
          <a:xfrm>
            <a:off x="4842464" y="3997588"/>
            <a:ext cx="286628" cy="17742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Abgerundetes Rechteck 167"/>
          <p:cNvSpPr/>
          <p:nvPr/>
        </p:nvSpPr>
        <p:spPr>
          <a:xfrm>
            <a:off x="5129092" y="3997588"/>
            <a:ext cx="286628" cy="17742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Abgerundetes Rechteck 168"/>
          <p:cNvSpPr/>
          <p:nvPr/>
        </p:nvSpPr>
        <p:spPr>
          <a:xfrm>
            <a:off x="5413848" y="3997588"/>
            <a:ext cx="286628" cy="17742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Abgerundetes Rechteck 169"/>
          <p:cNvSpPr/>
          <p:nvPr/>
        </p:nvSpPr>
        <p:spPr>
          <a:xfrm>
            <a:off x="5688893" y="3997588"/>
            <a:ext cx="286628" cy="17742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Abgerundetes Rechteck 170"/>
          <p:cNvSpPr/>
          <p:nvPr/>
        </p:nvSpPr>
        <p:spPr>
          <a:xfrm>
            <a:off x="5975521" y="3997588"/>
            <a:ext cx="286628" cy="17742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Abgerundetes Rechteck 171"/>
          <p:cNvSpPr/>
          <p:nvPr/>
        </p:nvSpPr>
        <p:spPr>
          <a:xfrm>
            <a:off x="6171416" y="3997589"/>
            <a:ext cx="384527" cy="17182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 name="Abgerundetes Rechteck 172"/>
          <p:cNvSpPr/>
          <p:nvPr/>
        </p:nvSpPr>
        <p:spPr>
          <a:xfrm>
            <a:off x="6444208" y="3997589"/>
            <a:ext cx="404943" cy="17182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Abgerundetes Rechteck 173"/>
          <p:cNvSpPr/>
          <p:nvPr/>
        </p:nvSpPr>
        <p:spPr>
          <a:xfrm>
            <a:off x="6830446" y="3997589"/>
            <a:ext cx="315036" cy="17182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Abgerundetes Rechteck 174"/>
          <p:cNvSpPr/>
          <p:nvPr/>
        </p:nvSpPr>
        <p:spPr>
          <a:xfrm>
            <a:off x="7092280" y="3997589"/>
            <a:ext cx="351397" cy="17182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Abgerundetes Rechteck 175"/>
          <p:cNvSpPr/>
          <p:nvPr/>
        </p:nvSpPr>
        <p:spPr>
          <a:xfrm>
            <a:off x="7443677" y="3997589"/>
            <a:ext cx="286628" cy="17182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 name="Abgerundetes Rechteck 176"/>
          <p:cNvSpPr/>
          <p:nvPr/>
        </p:nvSpPr>
        <p:spPr>
          <a:xfrm>
            <a:off x="7724315" y="3997589"/>
            <a:ext cx="286628" cy="17182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Abgerundetes Rechteck 177"/>
          <p:cNvSpPr/>
          <p:nvPr/>
        </p:nvSpPr>
        <p:spPr>
          <a:xfrm>
            <a:off x="8010943" y="3997589"/>
            <a:ext cx="286628" cy="17182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 name="Abgerundetes Rechteck 178"/>
          <p:cNvSpPr/>
          <p:nvPr/>
        </p:nvSpPr>
        <p:spPr>
          <a:xfrm>
            <a:off x="8295700" y="3997589"/>
            <a:ext cx="286628" cy="17182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Abgerundetes Rechteck 179"/>
          <p:cNvSpPr/>
          <p:nvPr/>
        </p:nvSpPr>
        <p:spPr>
          <a:xfrm>
            <a:off x="8570744" y="3997589"/>
            <a:ext cx="286628" cy="17182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Abgerundetes Rechteck 180"/>
          <p:cNvSpPr/>
          <p:nvPr/>
        </p:nvSpPr>
        <p:spPr>
          <a:xfrm>
            <a:off x="8857372" y="3997589"/>
            <a:ext cx="286628" cy="17182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5930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33333E-6 1.11111E-6 L 0.25 1.11111E-6 " pathEditMode="relative" rAng="0" ptsTypes="AA">
                                      <p:cBhvr>
                                        <p:cTn id="6" dur="2000" fill="hold"/>
                                        <p:tgtEl>
                                          <p:spTgt spid="15"/>
                                        </p:tgtEl>
                                        <p:attrNameLst>
                                          <p:attrName>ppt_x</p:attrName>
                                          <p:attrName>ppt_y</p:attrName>
                                        </p:attrNameLst>
                                      </p:cBhvr>
                                      <p:rCtr x="12500" y="0"/>
                                    </p:animMotion>
                                  </p:childTnLst>
                                </p:cTn>
                              </p:par>
                              <p:par>
                                <p:cTn id="7" presetID="26" presetClass="emph" presetSubtype="0" repeatCount="3000" fill="hold" nodeType="withEffect">
                                  <p:stCondLst>
                                    <p:cond delay="0"/>
                                  </p:stCondLst>
                                  <p:childTnLst>
                                    <p:animEffect transition="out" filter="fade">
                                      <p:cBhvr>
                                        <p:cTn id="8" dur="500" tmFilter="0, 0; .2, .5; .8, .5; 1, 0"/>
                                        <p:tgtEl>
                                          <p:spTgt spid="15"/>
                                        </p:tgtEl>
                                      </p:cBhvr>
                                    </p:animEffect>
                                    <p:animScale>
                                      <p:cBhvr>
                                        <p:cTn id="9" dur="250" autoRev="1" fill="hold"/>
                                        <p:tgtEl>
                                          <p:spTgt spid="15"/>
                                        </p:tgtEl>
                                      </p:cBhvr>
                                      <p:by x="105000" y="105000"/>
                                    </p:animScale>
                                  </p:childTnLst>
                                </p:cTn>
                              </p:par>
                            </p:childTnLst>
                          </p:cTn>
                        </p:par>
                        <p:par>
                          <p:cTn id="10" fill="hold">
                            <p:stCondLst>
                              <p:cond delay="2000"/>
                            </p:stCondLst>
                            <p:childTnLst>
                              <p:par>
                                <p:cTn id="11" presetID="1" presetClass="exit" presetSubtype="0" fill="hold" nodeType="afterEffect">
                                  <p:stCondLst>
                                    <p:cond delay="0"/>
                                  </p:stCondLst>
                                  <p:childTnLst>
                                    <p:set>
                                      <p:cBhvr>
                                        <p:cTn id="12" dur="1" fill="hold">
                                          <p:stCondLst>
                                            <p:cond delay="0"/>
                                          </p:stCondLst>
                                        </p:cTn>
                                        <p:tgtEl>
                                          <p:spTgt spid="15"/>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66"/>
                                        </p:tgtEl>
                                      </p:cBhvr>
                                    </p:animEffect>
                                    <p:set>
                                      <p:cBhvr>
                                        <p:cTn id="20" dur="1" fill="hold">
                                          <p:stCondLst>
                                            <p:cond delay="499"/>
                                          </p:stCondLst>
                                        </p:cTn>
                                        <p:tgtEl>
                                          <p:spTgt spid="66"/>
                                        </p:tgtEl>
                                        <p:attrNameLst>
                                          <p:attrName>style.visibility</p:attrName>
                                        </p:attrNameLst>
                                      </p:cBhvr>
                                      <p:to>
                                        <p:strVal val="hidden"/>
                                      </p:to>
                                    </p:set>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10" presetClass="exit" presetSubtype="0" fill="hold" grpId="0" nodeType="withEffect">
                                  <p:stCondLst>
                                    <p:cond delay="0"/>
                                  </p:stCondLst>
                                  <p:childTnLst>
                                    <p:animEffect transition="out" filter="fade">
                                      <p:cBhvr>
                                        <p:cTn id="28" dur="500"/>
                                        <p:tgtEl>
                                          <p:spTgt spid="67"/>
                                        </p:tgtEl>
                                      </p:cBhvr>
                                    </p:animEffect>
                                    <p:set>
                                      <p:cBhvr>
                                        <p:cTn id="29" dur="1" fill="hold">
                                          <p:stCondLst>
                                            <p:cond delay="499"/>
                                          </p:stCondLst>
                                        </p:cTn>
                                        <p:tgtEl>
                                          <p:spTgt spid="67"/>
                                        </p:tgtEl>
                                        <p:attrNameLst>
                                          <p:attrName>style.visibility</p:attrName>
                                        </p:attrNameLst>
                                      </p:cBhvr>
                                      <p:to>
                                        <p:strVal val="hidden"/>
                                      </p:to>
                                    </p:set>
                                  </p:childTnLst>
                                </p:cTn>
                              </p:par>
                            </p:childTnLst>
                          </p:cTn>
                        </p:par>
                        <p:par>
                          <p:cTn id="30" fill="hold">
                            <p:stCondLst>
                              <p:cond delay="1500"/>
                            </p:stCondLst>
                            <p:childTnLst>
                              <p:par>
                                <p:cTn id="31" presetID="47"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par>
                                <p:cTn id="36" presetID="10" presetClass="exit" presetSubtype="0" fill="hold" grpId="0" nodeType="withEffect">
                                  <p:stCondLst>
                                    <p:cond delay="0"/>
                                  </p:stCondLst>
                                  <p:childTnLst>
                                    <p:animEffect transition="out" filter="fade">
                                      <p:cBhvr>
                                        <p:cTn id="37" dur="500"/>
                                        <p:tgtEl>
                                          <p:spTgt spid="68"/>
                                        </p:tgtEl>
                                      </p:cBhvr>
                                    </p:animEffect>
                                    <p:set>
                                      <p:cBhvr>
                                        <p:cTn id="38" dur="1" fill="hold">
                                          <p:stCondLst>
                                            <p:cond delay="499"/>
                                          </p:stCondLst>
                                        </p:cTn>
                                        <p:tgtEl>
                                          <p:spTgt spid="68"/>
                                        </p:tgtEl>
                                        <p:attrNameLst>
                                          <p:attrName>style.visibility</p:attrName>
                                        </p:attrNameLst>
                                      </p:cBhvr>
                                      <p:to>
                                        <p:strVal val="hidden"/>
                                      </p:to>
                                    </p:set>
                                  </p:childTnLst>
                                </p:cTn>
                              </p:par>
                            </p:childTnLst>
                          </p:cTn>
                        </p:par>
                        <p:par>
                          <p:cTn id="39" fill="hold">
                            <p:stCondLst>
                              <p:cond delay="2500"/>
                            </p:stCondLst>
                            <p:childTnLst>
                              <p:par>
                                <p:cTn id="40" presetID="47" presetClass="entr" presetSubtype="0"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par>
                                <p:cTn id="45" presetID="10" presetClass="exit" presetSubtype="0" fill="hold" grpId="0" nodeType="withEffect">
                                  <p:stCondLst>
                                    <p:cond delay="0"/>
                                  </p:stCondLst>
                                  <p:childTnLst>
                                    <p:animEffect transition="out" filter="fade">
                                      <p:cBhvr>
                                        <p:cTn id="46" dur="500"/>
                                        <p:tgtEl>
                                          <p:spTgt spid="69"/>
                                        </p:tgtEl>
                                      </p:cBhvr>
                                    </p:animEffect>
                                    <p:set>
                                      <p:cBhvr>
                                        <p:cTn id="47" dur="1" fill="hold">
                                          <p:stCondLst>
                                            <p:cond delay="499"/>
                                          </p:stCondLst>
                                        </p:cTn>
                                        <p:tgtEl>
                                          <p:spTgt spid="69"/>
                                        </p:tgtEl>
                                        <p:attrNameLst>
                                          <p:attrName>style.visibility</p:attrName>
                                        </p:attrNameLst>
                                      </p:cBhvr>
                                      <p:to>
                                        <p:strVal val="hidden"/>
                                      </p:to>
                                    </p:set>
                                  </p:childTnLst>
                                </p:cTn>
                              </p:par>
                            </p:childTnLst>
                          </p:cTn>
                        </p:par>
                        <p:par>
                          <p:cTn id="48" fill="hold">
                            <p:stCondLst>
                              <p:cond delay="3500"/>
                            </p:stCondLst>
                            <p:childTnLst>
                              <p:par>
                                <p:cTn id="49" presetID="42" presetClass="entr" presetSubtype="0"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par>
                                <p:cTn id="54" presetID="10" presetClass="exit" presetSubtype="0" fill="hold" grpId="0" nodeType="withEffect">
                                  <p:stCondLst>
                                    <p:cond delay="0"/>
                                  </p:stCondLst>
                                  <p:childTnLst>
                                    <p:animEffect transition="out" filter="fade">
                                      <p:cBhvr>
                                        <p:cTn id="55" dur="500"/>
                                        <p:tgtEl>
                                          <p:spTgt spid="70"/>
                                        </p:tgtEl>
                                      </p:cBhvr>
                                    </p:animEffect>
                                    <p:set>
                                      <p:cBhvr>
                                        <p:cTn id="56" dur="1" fill="hold">
                                          <p:stCondLst>
                                            <p:cond delay="499"/>
                                          </p:stCondLst>
                                        </p:cTn>
                                        <p:tgtEl>
                                          <p:spTgt spid="70"/>
                                        </p:tgtEl>
                                        <p:attrNameLst>
                                          <p:attrName>style.visibility</p:attrName>
                                        </p:attrNameLst>
                                      </p:cBhvr>
                                      <p:to>
                                        <p:strVal val="hidden"/>
                                      </p:to>
                                    </p:set>
                                  </p:childTnLst>
                                </p:cTn>
                              </p:par>
                            </p:childTnLst>
                          </p:cTn>
                        </p:par>
                        <p:par>
                          <p:cTn id="57" fill="hold">
                            <p:stCondLst>
                              <p:cond delay="4500"/>
                            </p:stCondLst>
                            <p:childTnLst>
                              <p:par>
                                <p:cTn id="58" presetID="47" presetClass="entr" presetSubtype="0" fill="hold"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par>
                                <p:cTn id="63" presetID="10" presetClass="exit" presetSubtype="0" fill="hold" grpId="1" nodeType="withEffect">
                                  <p:stCondLst>
                                    <p:cond delay="0"/>
                                  </p:stCondLst>
                                  <p:childTnLst>
                                    <p:animEffect transition="out" filter="fade">
                                      <p:cBhvr>
                                        <p:cTn id="64" dur="500"/>
                                        <p:tgtEl>
                                          <p:spTgt spid="70"/>
                                        </p:tgtEl>
                                      </p:cBhvr>
                                    </p:animEffect>
                                    <p:set>
                                      <p:cBhvr>
                                        <p:cTn id="65" dur="1" fill="hold">
                                          <p:stCondLst>
                                            <p:cond delay="499"/>
                                          </p:stCondLst>
                                        </p:cTn>
                                        <p:tgtEl>
                                          <p:spTgt spid="70"/>
                                        </p:tgtEl>
                                        <p:attrNameLst>
                                          <p:attrName>style.visibility</p:attrName>
                                        </p:attrNameLst>
                                      </p:cBhvr>
                                      <p:to>
                                        <p:strVal val="hidden"/>
                                      </p:to>
                                    </p:set>
                                  </p:childTnLst>
                                </p:cTn>
                              </p:par>
                            </p:childTnLst>
                          </p:cTn>
                        </p:par>
                        <p:par>
                          <p:cTn id="66" fill="hold">
                            <p:stCondLst>
                              <p:cond delay="5500"/>
                            </p:stCondLst>
                            <p:childTnLst>
                              <p:par>
                                <p:cTn id="67" presetID="47" presetClass="entr" presetSubtype="0" fill="hold" nodeType="after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1000"/>
                                        <p:tgtEl>
                                          <p:spTgt spid="21"/>
                                        </p:tgtEl>
                                      </p:cBhvr>
                                    </p:animEffect>
                                    <p:anim calcmode="lin" valueType="num">
                                      <p:cBhvr>
                                        <p:cTn id="70" dur="1000" fill="hold"/>
                                        <p:tgtEl>
                                          <p:spTgt spid="21"/>
                                        </p:tgtEl>
                                        <p:attrNameLst>
                                          <p:attrName>ppt_x</p:attrName>
                                        </p:attrNameLst>
                                      </p:cBhvr>
                                      <p:tavLst>
                                        <p:tav tm="0">
                                          <p:val>
                                            <p:strVal val="#ppt_x"/>
                                          </p:val>
                                        </p:tav>
                                        <p:tav tm="100000">
                                          <p:val>
                                            <p:strVal val="#ppt_x"/>
                                          </p:val>
                                        </p:tav>
                                      </p:tavLst>
                                    </p:anim>
                                    <p:anim calcmode="lin" valueType="num">
                                      <p:cBhvr>
                                        <p:cTn id="71" dur="1000" fill="hold"/>
                                        <p:tgtEl>
                                          <p:spTgt spid="21"/>
                                        </p:tgtEl>
                                        <p:attrNameLst>
                                          <p:attrName>ppt_y</p:attrName>
                                        </p:attrNameLst>
                                      </p:cBhvr>
                                      <p:tavLst>
                                        <p:tav tm="0">
                                          <p:val>
                                            <p:strVal val="#ppt_y-.1"/>
                                          </p:val>
                                        </p:tav>
                                        <p:tav tm="100000">
                                          <p:val>
                                            <p:strVal val="#ppt_y"/>
                                          </p:val>
                                        </p:tav>
                                      </p:tavLst>
                                    </p:anim>
                                  </p:childTnLst>
                                </p:cTn>
                              </p:par>
                              <p:par>
                                <p:cTn id="72" presetID="10" presetClass="exit" presetSubtype="0" fill="hold" grpId="0" nodeType="withEffect">
                                  <p:stCondLst>
                                    <p:cond delay="0"/>
                                  </p:stCondLst>
                                  <p:childTnLst>
                                    <p:animEffect transition="out" filter="fade">
                                      <p:cBhvr>
                                        <p:cTn id="73" dur="500"/>
                                        <p:tgtEl>
                                          <p:spTgt spid="71"/>
                                        </p:tgtEl>
                                      </p:cBhvr>
                                    </p:animEffect>
                                    <p:set>
                                      <p:cBhvr>
                                        <p:cTn id="74" dur="1" fill="hold">
                                          <p:stCondLst>
                                            <p:cond delay="499"/>
                                          </p:stCondLst>
                                        </p:cTn>
                                        <p:tgtEl>
                                          <p:spTgt spid="71"/>
                                        </p:tgtEl>
                                        <p:attrNameLst>
                                          <p:attrName>style.visibility</p:attrName>
                                        </p:attrNameLst>
                                      </p:cBhvr>
                                      <p:to>
                                        <p:strVal val="hidden"/>
                                      </p:to>
                                    </p:set>
                                  </p:childTnLst>
                                </p:cTn>
                              </p:par>
                            </p:childTnLst>
                          </p:cTn>
                        </p:par>
                        <p:par>
                          <p:cTn id="75" fill="hold">
                            <p:stCondLst>
                              <p:cond delay="6500"/>
                            </p:stCondLst>
                            <p:childTnLst>
                              <p:par>
                                <p:cTn id="76" presetID="47" presetClass="entr" presetSubtype="0" fill="hold" nodeType="after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fade">
                                      <p:cBhvr>
                                        <p:cTn id="78" dur="1000"/>
                                        <p:tgtEl>
                                          <p:spTgt spid="23"/>
                                        </p:tgtEl>
                                      </p:cBhvr>
                                    </p:animEffect>
                                    <p:anim calcmode="lin" valueType="num">
                                      <p:cBhvr>
                                        <p:cTn id="79" dur="1000" fill="hold"/>
                                        <p:tgtEl>
                                          <p:spTgt spid="23"/>
                                        </p:tgtEl>
                                        <p:attrNameLst>
                                          <p:attrName>ppt_x</p:attrName>
                                        </p:attrNameLst>
                                      </p:cBhvr>
                                      <p:tavLst>
                                        <p:tav tm="0">
                                          <p:val>
                                            <p:strVal val="#ppt_x"/>
                                          </p:val>
                                        </p:tav>
                                        <p:tav tm="100000">
                                          <p:val>
                                            <p:strVal val="#ppt_x"/>
                                          </p:val>
                                        </p:tav>
                                      </p:tavLst>
                                    </p:anim>
                                    <p:anim calcmode="lin" valueType="num">
                                      <p:cBhvr>
                                        <p:cTn id="80" dur="1000" fill="hold"/>
                                        <p:tgtEl>
                                          <p:spTgt spid="23"/>
                                        </p:tgtEl>
                                        <p:attrNameLst>
                                          <p:attrName>ppt_y</p:attrName>
                                        </p:attrNameLst>
                                      </p:cBhvr>
                                      <p:tavLst>
                                        <p:tav tm="0">
                                          <p:val>
                                            <p:strVal val="#ppt_y-.1"/>
                                          </p:val>
                                        </p:tav>
                                        <p:tav tm="100000">
                                          <p:val>
                                            <p:strVal val="#ppt_y"/>
                                          </p:val>
                                        </p:tav>
                                      </p:tavLst>
                                    </p:anim>
                                  </p:childTnLst>
                                </p:cTn>
                              </p:par>
                              <p:par>
                                <p:cTn id="81" presetID="10" presetClass="exit" presetSubtype="0" fill="hold" grpId="0" nodeType="withEffect">
                                  <p:stCondLst>
                                    <p:cond delay="0"/>
                                  </p:stCondLst>
                                  <p:childTnLst>
                                    <p:animEffect transition="out" filter="fade">
                                      <p:cBhvr>
                                        <p:cTn id="82" dur="500"/>
                                        <p:tgtEl>
                                          <p:spTgt spid="72"/>
                                        </p:tgtEl>
                                      </p:cBhvr>
                                    </p:animEffect>
                                    <p:set>
                                      <p:cBhvr>
                                        <p:cTn id="83" dur="1" fill="hold">
                                          <p:stCondLst>
                                            <p:cond delay="499"/>
                                          </p:stCondLst>
                                        </p:cTn>
                                        <p:tgtEl>
                                          <p:spTgt spid="72"/>
                                        </p:tgtEl>
                                        <p:attrNameLst>
                                          <p:attrName>style.visibility</p:attrName>
                                        </p:attrNameLst>
                                      </p:cBhvr>
                                      <p:to>
                                        <p:strVal val="hidden"/>
                                      </p:to>
                                    </p:set>
                                  </p:childTnLst>
                                </p:cTn>
                              </p:par>
                            </p:childTnLst>
                          </p:cTn>
                        </p:par>
                        <p:par>
                          <p:cTn id="84" fill="hold">
                            <p:stCondLst>
                              <p:cond delay="7500"/>
                            </p:stCondLst>
                            <p:childTnLst>
                              <p:par>
                                <p:cTn id="85" presetID="42" presetClass="entr" presetSubtype="0" fill="hold" nodeType="after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1000"/>
                                        <p:tgtEl>
                                          <p:spTgt spid="22"/>
                                        </p:tgtEl>
                                      </p:cBhvr>
                                    </p:animEffect>
                                    <p:anim calcmode="lin" valueType="num">
                                      <p:cBhvr>
                                        <p:cTn id="88" dur="1000" fill="hold"/>
                                        <p:tgtEl>
                                          <p:spTgt spid="22"/>
                                        </p:tgtEl>
                                        <p:attrNameLst>
                                          <p:attrName>ppt_x</p:attrName>
                                        </p:attrNameLst>
                                      </p:cBhvr>
                                      <p:tavLst>
                                        <p:tav tm="0">
                                          <p:val>
                                            <p:strVal val="#ppt_x"/>
                                          </p:val>
                                        </p:tav>
                                        <p:tav tm="100000">
                                          <p:val>
                                            <p:strVal val="#ppt_x"/>
                                          </p:val>
                                        </p:tav>
                                      </p:tavLst>
                                    </p:anim>
                                    <p:anim calcmode="lin" valueType="num">
                                      <p:cBhvr>
                                        <p:cTn id="89" dur="1000" fill="hold"/>
                                        <p:tgtEl>
                                          <p:spTgt spid="22"/>
                                        </p:tgtEl>
                                        <p:attrNameLst>
                                          <p:attrName>ppt_y</p:attrName>
                                        </p:attrNameLst>
                                      </p:cBhvr>
                                      <p:tavLst>
                                        <p:tav tm="0">
                                          <p:val>
                                            <p:strVal val="#ppt_y+.1"/>
                                          </p:val>
                                        </p:tav>
                                        <p:tav tm="100000">
                                          <p:val>
                                            <p:strVal val="#ppt_y"/>
                                          </p:val>
                                        </p:tav>
                                      </p:tavLst>
                                    </p:anim>
                                  </p:childTnLst>
                                </p:cTn>
                              </p:par>
                              <p:par>
                                <p:cTn id="90" presetID="10" presetClass="exit" presetSubtype="0" fill="hold" grpId="0" nodeType="withEffect">
                                  <p:stCondLst>
                                    <p:cond delay="0"/>
                                  </p:stCondLst>
                                  <p:childTnLst>
                                    <p:animEffect transition="out" filter="fade">
                                      <p:cBhvr>
                                        <p:cTn id="91" dur="500"/>
                                        <p:tgtEl>
                                          <p:spTgt spid="73"/>
                                        </p:tgtEl>
                                      </p:cBhvr>
                                    </p:animEffect>
                                    <p:set>
                                      <p:cBhvr>
                                        <p:cTn id="92" dur="1" fill="hold">
                                          <p:stCondLst>
                                            <p:cond delay="499"/>
                                          </p:stCondLst>
                                        </p:cTn>
                                        <p:tgtEl>
                                          <p:spTgt spid="73"/>
                                        </p:tgtEl>
                                        <p:attrNameLst>
                                          <p:attrName>style.visibility</p:attrName>
                                        </p:attrNameLst>
                                      </p:cBhvr>
                                      <p:to>
                                        <p:strVal val="hidden"/>
                                      </p:to>
                                    </p:set>
                                  </p:childTnLst>
                                </p:cTn>
                              </p:par>
                            </p:childTnLst>
                          </p:cTn>
                        </p:par>
                        <p:par>
                          <p:cTn id="93" fill="hold">
                            <p:stCondLst>
                              <p:cond delay="8500"/>
                            </p:stCondLst>
                            <p:childTnLst>
                              <p:par>
                                <p:cTn id="94" presetID="42" presetClass="entr" presetSubtype="0" fill="hold" nodeType="afterEffect">
                                  <p:stCondLst>
                                    <p:cond delay="0"/>
                                  </p:stCondLst>
                                  <p:childTnLst>
                                    <p:set>
                                      <p:cBhvr>
                                        <p:cTn id="95" dur="1" fill="hold">
                                          <p:stCondLst>
                                            <p:cond delay="0"/>
                                          </p:stCondLst>
                                        </p:cTn>
                                        <p:tgtEl>
                                          <p:spTgt spid="24"/>
                                        </p:tgtEl>
                                        <p:attrNameLst>
                                          <p:attrName>style.visibility</p:attrName>
                                        </p:attrNameLst>
                                      </p:cBhvr>
                                      <p:to>
                                        <p:strVal val="visible"/>
                                      </p:to>
                                    </p:set>
                                    <p:animEffect transition="in" filter="fade">
                                      <p:cBhvr>
                                        <p:cTn id="96" dur="1000"/>
                                        <p:tgtEl>
                                          <p:spTgt spid="24"/>
                                        </p:tgtEl>
                                      </p:cBhvr>
                                    </p:animEffect>
                                    <p:anim calcmode="lin" valueType="num">
                                      <p:cBhvr>
                                        <p:cTn id="97" dur="1000" fill="hold"/>
                                        <p:tgtEl>
                                          <p:spTgt spid="24"/>
                                        </p:tgtEl>
                                        <p:attrNameLst>
                                          <p:attrName>ppt_x</p:attrName>
                                        </p:attrNameLst>
                                      </p:cBhvr>
                                      <p:tavLst>
                                        <p:tav tm="0">
                                          <p:val>
                                            <p:strVal val="#ppt_x"/>
                                          </p:val>
                                        </p:tav>
                                        <p:tav tm="100000">
                                          <p:val>
                                            <p:strVal val="#ppt_x"/>
                                          </p:val>
                                        </p:tav>
                                      </p:tavLst>
                                    </p:anim>
                                    <p:anim calcmode="lin" valueType="num">
                                      <p:cBhvr>
                                        <p:cTn id="98" dur="1000" fill="hold"/>
                                        <p:tgtEl>
                                          <p:spTgt spid="24"/>
                                        </p:tgtEl>
                                        <p:attrNameLst>
                                          <p:attrName>ppt_y</p:attrName>
                                        </p:attrNameLst>
                                      </p:cBhvr>
                                      <p:tavLst>
                                        <p:tav tm="0">
                                          <p:val>
                                            <p:strVal val="#ppt_y+.1"/>
                                          </p:val>
                                        </p:tav>
                                        <p:tav tm="100000">
                                          <p:val>
                                            <p:strVal val="#ppt_y"/>
                                          </p:val>
                                        </p:tav>
                                      </p:tavLst>
                                    </p:anim>
                                  </p:childTnLst>
                                </p:cTn>
                              </p:par>
                              <p:par>
                                <p:cTn id="99" presetID="10" presetClass="exit" presetSubtype="0" fill="hold" grpId="0" nodeType="withEffect">
                                  <p:stCondLst>
                                    <p:cond delay="0"/>
                                  </p:stCondLst>
                                  <p:childTnLst>
                                    <p:animEffect transition="out" filter="fade">
                                      <p:cBhvr>
                                        <p:cTn id="100" dur="500"/>
                                        <p:tgtEl>
                                          <p:spTgt spid="74"/>
                                        </p:tgtEl>
                                      </p:cBhvr>
                                    </p:animEffect>
                                    <p:set>
                                      <p:cBhvr>
                                        <p:cTn id="101" dur="1" fill="hold">
                                          <p:stCondLst>
                                            <p:cond delay="499"/>
                                          </p:stCondLst>
                                        </p:cTn>
                                        <p:tgtEl>
                                          <p:spTgt spid="74"/>
                                        </p:tgtEl>
                                        <p:attrNameLst>
                                          <p:attrName>style.visibility</p:attrName>
                                        </p:attrNameLst>
                                      </p:cBhvr>
                                      <p:to>
                                        <p:strVal val="hidden"/>
                                      </p:to>
                                    </p:set>
                                  </p:childTnLst>
                                </p:cTn>
                              </p:par>
                            </p:childTnLst>
                          </p:cTn>
                        </p:par>
                        <p:par>
                          <p:cTn id="102" fill="hold">
                            <p:stCondLst>
                              <p:cond delay="9500"/>
                            </p:stCondLst>
                            <p:childTnLst>
                              <p:par>
                                <p:cTn id="103" presetID="47" presetClass="entr" presetSubtype="0" fill="hold" nodeType="afterEffect">
                                  <p:stCondLst>
                                    <p:cond delay="0"/>
                                  </p:stCondLst>
                                  <p:childTnLst>
                                    <p:set>
                                      <p:cBhvr>
                                        <p:cTn id="104" dur="1" fill="hold">
                                          <p:stCondLst>
                                            <p:cond delay="0"/>
                                          </p:stCondLst>
                                        </p:cTn>
                                        <p:tgtEl>
                                          <p:spTgt spid="25"/>
                                        </p:tgtEl>
                                        <p:attrNameLst>
                                          <p:attrName>style.visibility</p:attrName>
                                        </p:attrNameLst>
                                      </p:cBhvr>
                                      <p:to>
                                        <p:strVal val="visible"/>
                                      </p:to>
                                    </p:set>
                                    <p:animEffect transition="in" filter="fade">
                                      <p:cBhvr>
                                        <p:cTn id="105" dur="1000"/>
                                        <p:tgtEl>
                                          <p:spTgt spid="25"/>
                                        </p:tgtEl>
                                      </p:cBhvr>
                                    </p:animEffect>
                                    <p:anim calcmode="lin" valueType="num">
                                      <p:cBhvr>
                                        <p:cTn id="106" dur="1000" fill="hold"/>
                                        <p:tgtEl>
                                          <p:spTgt spid="25"/>
                                        </p:tgtEl>
                                        <p:attrNameLst>
                                          <p:attrName>ppt_x</p:attrName>
                                        </p:attrNameLst>
                                      </p:cBhvr>
                                      <p:tavLst>
                                        <p:tav tm="0">
                                          <p:val>
                                            <p:strVal val="#ppt_x"/>
                                          </p:val>
                                        </p:tav>
                                        <p:tav tm="100000">
                                          <p:val>
                                            <p:strVal val="#ppt_x"/>
                                          </p:val>
                                        </p:tav>
                                      </p:tavLst>
                                    </p:anim>
                                    <p:anim calcmode="lin" valueType="num">
                                      <p:cBhvr>
                                        <p:cTn id="107" dur="1000" fill="hold"/>
                                        <p:tgtEl>
                                          <p:spTgt spid="25"/>
                                        </p:tgtEl>
                                        <p:attrNameLst>
                                          <p:attrName>ppt_y</p:attrName>
                                        </p:attrNameLst>
                                      </p:cBhvr>
                                      <p:tavLst>
                                        <p:tav tm="0">
                                          <p:val>
                                            <p:strVal val="#ppt_y-.1"/>
                                          </p:val>
                                        </p:tav>
                                        <p:tav tm="100000">
                                          <p:val>
                                            <p:strVal val="#ppt_y"/>
                                          </p:val>
                                        </p:tav>
                                      </p:tavLst>
                                    </p:anim>
                                  </p:childTnLst>
                                </p:cTn>
                              </p:par>
                              <p:par>
                                <p:cTn id="108" presetID="10" presetClass="exit" presetSubtype="0" fill="hold" grpId="0" nodeType="withEffect">
                                  <p:stCondLst>
                                    <p:cond delay="0"/>
                                  </p:stCondLst>
                                  <p:childTnLst>
                                    <p:animEffect transition="out" filter="fade">
                                      <p:cBhvr>
                                        <p:cTn id="109" dur="500"/>
                                        <p:tgtEl>
                                          <p:spTgt spid="75"/>
                                        </p:tgtEl>
                                      </p:cBhvr>
                                    </p:animEffect>
                                    <p:set>
                                      <p:cBhvr>
                                        <p:cTn id="110" dur="1" fill="hold">
                                          <p:stCondLst>
                                            <p:cond delay="499"/>
                                          </p:stCondLst>
                                        </p:cTn>
                                        <p:tgtEl>
                                          <p:spTgt spid="75"/>
                                        </p:tgtEl>
                                        <p:attrNameLst>
                                          <p:attrName>style.visibility</p:attrName>
                                        </p:attrNameLst>
                                      </p:cBhvr>
                                      <p:to>
                                        <p:strVal val="hidden"/>
                                      </p:to>
                                    </p:set>
                                  </p:childTnLst>
                                </p:cTn>
                              </p:par>
                            </p:childTnLst>
                          </p:cTn>
                        </p:par>
                        <p:par>
                          <p:cTn id="111" fill="hold">
                            <p:stCondLst>
                              <p:cond delay="10500"/>
                            </p:stCondLst>
                            <p:childTnLst>
                              <p:par>
                                <p:cTn id="112" presetID="10" presetClass="entr" presetSubtype="0" fill="hold" nodeType="afterEffect">
                                  <p:stCondLst>
                                    <p:cond delay="0"/>
                                  </p:stCondLst>
                                  <p:childTnLst>
                                    <p:set>
                                      <p:cBhvr>
                                        <p:cTn id="113" dur="1" fill="hold">
                                          <p:stCondLst>
                                            <p:cond delay="0"/>
                                          </p:stCondLst>
                                        </p:cTn>
                                        <p:tgtEl>
                                          <p:spTgt spid="26"/>
                                        </p:tgtEl>
                                        <p:attrNameLst>
                                          <p:attrName>style.visibility</p:attrName>
                                        </p:attrNameLst>
                                      </p:cBhvr>
                                      <p:to>
                                        <p:strVal val="visible"/>
                                      </p:to>
                                    </p:set>
                                    <p:animEffect transition="in" filter="fade">
                                      <p:cBhvr>
                                        <p:cTn id="114" dur="500"/>
                                        <p:tgtEl>
                                          <p:spTgt spid="26"/>
                                        </p:tgtEl>
                                      </p:cBhvr>
                                    </p:animEffect>
                                  </p:childTnLst>
                                </p:cTn>
                              </p:par>
                            </p:childTnLst>
                          </p:cTn>
                        </p:par>
                        <p:par>
                          <p:cTn id="115" fill="hold">
                            <p:stCondLst>
                              <p:cond delay="11000"/>
                            </p:stCondLst>
                            <p:childTnLst>
                              <p:par>
                                <p:cTn id="116" presetID="10" presetClass="entr" presetSubtype="0" fill="hold" nodeType="afterEffect">
                                  <p:stCondLst>
                                    <p:cond delay="0"/>
                                  </p:stCondLst>
                                  <p:childTnLst>
                                    <p:set>
                                      <p:cBhvr>
                                        <p:cTn id="117" dur="1" fill="hold">
                                          <p:stCondLst>
                                            <p:cond delay="0"/>
                                          </p:stCondLst>
                                        </p:cTn>
                                        <p:tgtEl>
                                          <p:spTgt spid="27"/>
                                        </p:tgtEl>
                                        <p:attrNameLst>
                                          <p:attrName>style.visibility</p:attrName>
                                        </p:attrNameLst>
                                      </p:cBhvr>
                                      <p:to>
                                        <p:strVal val="visible"/>
                                      </p:to>
                                    </p:set>
                                    <p:animEffect transition="in" filter="fade">
                                      <p:cBhvr>
                                        <p:cTn id="118" dur="500"/>
                                        <p:tgtEl>
                                          <p:spTgt spid="27"/>
                                        </p:tgtEl>
                                      </p:cBhvr>
                                    </p:animEffect>
                                  </p:childTnLst>
                                </p:cTn>
                              </p:par>
                            </p:childTnLst>
                          </p:cTn>
                        </p:par>
                        <p:par>
                          <p:cTn id="119" fill="hold">
                            <p:stCondLst>
                              <p:cond delay="11500"/>
                            </p:stCondLst>
                            <p:childTnLst>
                              <p:par>
                                <p:cTn id="120" presetID="10" presetClass="entr" presetSubtype="0" fill="hold" nodeType="after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500"/>
                                        <p:tgtEl>
                                          <p:spTgt spid="28"/>
                                        </p:tgtEl>
                                      </p:cBhvr>
                                    </p:animEffect>
                                  </p:childTnLst>
                                </p:cTn>
                              </p:par>
                            </p:childTnLst>
                          </p:cTn>
                        </p:par>
                      </p:childTnLst>
                    </p:cTn>
                  </p:par>
                  <p:par>
                    <p:cTn id="123" fill="hold">
                      <p:stCondLst>
                        <p:cond delay="indefinite"/>
                      </p:stCondLst>
                      <p:childTnLst>
                        <p:par>
                          <p:cTn id="124" fill="hold">
                            <p:stCondLst>
                              <p:cond delay="0"/>
                            </p:stCondLst>
                            <p:childTnLst>
                              <p:par>
                                <p:cTn id="125" presetID="47" presetClass="entr" presetSubtype="0" fill="hold" grpId="0" nodeType="clickEffect">
                                  <p:stCondLst>
                                    <p:cond delay="0"/>
                                  </p:stCondLst>
                                  <p:childTnLst>
                                    <p:set>
                                      <p:cBhvr>
                                        <p:cTn id="126" dur="1" fill="hold">
                                          <p:stCondLst>
                                            <p:cond delay="0"/>
                                          </p:stCondLst>
                                        </p:cTn>
                                        <p:tgtEl>
                                          <p:spTgt spid="34"/>
                                        </p:tgtEl>
                                        <p:attrNameLst>
                                          <p:attrName>style.visibility</p:attrName>
                                        </p:attrNameLst>
                                      </p:cBhvr>
                                      <p:to>
                                        <p:strVal val="visible"/>
                                      </p:to>
                                    </p:set>
                                    <p:animEffect transition="in" filter="fade">
                                      <p:cBhvr>
                                        <p:cTn id="127" dur="1000"/>
                                        <p:tgtEl>
                                          <p:spTgt spid="34"/>
                                        </p:tgtEl>
                                      </p:cBhvr>
                                    </p:animEffect>
                                    <p:anim calcmode="lin" valueType="num">
                                      <p:cBhvr>
                                        <p:cTn id="128" dur="1000" fill="hold"/>
                                        <p:tgtEl>
                                          <p:spTgt spid="34"/>
                                        </p:tgtEl>
                                        <p:attrNameLst>
                                          <p:attrName>ppt_x</p:attrName>
                                        </p:attrNameLst>
                                      </p:cBhvr>
                                      <p:tavLst>
                                        <p:tav tm="0">
                                          <p:val>
                                            <p:strVal val="#ppt_x"/>
                                          </p:val>
                                        </p:tav>
                                        <p:tav tm="100000">
                                          <p:val>
                                            <p:strVal val="#ppt_x"/>
                                          </p:val>
                                        </p:tav>
                                      </p:tavLst>
                                    </p:anim>
                                    <p:anim calcmode="lin" valueType="num">
                                      <p:cBhvr>
                                        <p:cTn id="129" dur="1000" fill="hold"/>
                                        <p:tgtEl>
                                          <p:spTgt spid="34"/>
                                        </p:tgtEl>
                                        <p:attrNameLst>
                                          <p:attrName>ppt_y</p:attrName>
                                        </p:attrNameLst>
                                      </p:cBhvr>
                                      <p:tavLst>
                                        <p:tav tm="0">
                                          <p:val>
                                            <p:strVal val="#ppt_y-.1"/>
                                          </p:val>
                                        </p:tav>
                                        <p:tav tm="100000">
                                          <p:val>
                                            <p:strVal val="#ppt_y"/>
                                          </p:val>
                                        </p:tav>
                                      </p:tavLst>
                                    </p:anim>
                                  </p:childTnLst>
                                </p:cTn>
                              </p:par>
                            </p:childTnLst>
                          </p:cTn>
                        </p:par>
                        <p:par>
                          <p:cTn id="130" fill="hold">
                            <p:stCondLst>
                              <p:cond delay="1000"/>
                            </p:stCondLst>
                            <p:childTnLst>
                              <p:par>
                                <p:cTn id="131" presetID="45" presetClass="entr" presetSubtype="0" fill="hold" grpId="0" nodeType="afterEffect">
                                  <p:stCondLst>
                                    <p:cond delay="0"/>
                                  </p:stCondLst>
                                  <p:childTnLst>
                                    <p:set>
                                      <p:cBhvr>
                                        <p:cTn id="132" dur="1" fill="hold">
                                          <p:stCondLst>
                                            <p:cond delay="0"/>
                                          </p:stCondLst>
                                        </p:cTn>
                                        <p:tgtEl>
                                          <p:spTgt spid="35"/>
                                        </p:tgtEl>
                                        <p:attrNameLst>
                                          <p:attrName>style.visibility</p:attrName>
                                        </p:attrNameLst>
                                      </p:cBhvr>
                                      <p:to>
                                        <p:strVal val="visible"/>
                                      </p:to>
                                    </p:set>
                                    <p:animEffect transition="in" filter="fade">
                                      <p:cBhvr>
                                        <p:cTn id="133" dur="2000"/>
                                        <p:tgtEl>
                                          <p:spTgt spid="35"/>
                                        </p:tgtEl>
                                      </p:cBhvr>
                                    </p:animEffect>
                                    <p:anim calcmode="lin" valueType="num">
                                      <p:cBhvr>
                                        <p:cTn id="134" dur="2000" fill="hold"/>
                                        <p:tgtEl>
                                          <p:spTgt spid="35"/>
                                        </p:tgtEl>
                                        <p:attrNameLst>
                                          <p:attrName>ppt_w</p:attrName>
                                        </p:attrNameLst>
                                      </p:cBhvr>
                                      <p:tavLst>
                                        <p:tav tm="0" fmla="#ppt_w*sin(2.5*pi*$)">
                                          <p:val>
                                            <p:fltVal val="0"/>
                                          </p:val>
                                        </p:tav>
                                        <p:tav tm="100000">
                                          <p:val>
                                            <p:fltVal val="1"/>
                                          </p:val>
                                        </p:tav>
                                      </p:tavLst>
                                    </p:anim>
                                    <p:anim calcmode="lin" valueType="num">
                                      <p:cBhvr>
                                        <p:cTn id="135" dur="2000" fill="hold"/>
                                        <p:tgtEl>
                                          <p:spTgt spid="35"/>
                                        </p:tgtEl>
                                        <p:attrNameLst>
                                          <p:attrName>ppt_h</p:attrName>
                                        </p:attrNameLst>
                                      </p:cBhvr>
                                      <p:tavLst>
                                        <p:tav tm="0">
                                          <p:val>
                                            <p:strVal val="#ppt_h"/>
                                          </p:val>
                                        </p:tav>
                                        <p:tav tm="100000">
                                          <p:val>
                                            <p:strVal val="#ppt_h"/>
                                          </p:val>
                                        </p:tav>
                                      </p:tavLst>
                                    </p:anim>
                                  </p:childTnLst>
                                </p:cTn>
                              </p:par>
                            </p:childTnLst>
                          </p:cTn>
                        </p:par>
                        <p:par>
                          <p:cTn id="136" fill="hold">
                            <p:stCondLst>
                              <p:cond delay="3000"/>
                            </p:stCondLst>
                            <p:childTnLst>
                              <p:par>
                                <p:cTn id="137" presetID="22" presetClass="entr" presetSubtype="8" fill="hold" grpId="0" nodeType="afterEffect">
                                  <p:stCondLst>
                                    <p:cond delay="0"/>
                                  </p:stCondLst>
                                  <p:childTnLst>
                                    <p:set>
                                      <p:cBhvr>
                                        <p:cTn id="138" dur="1" fill="hold">
                                          <p:stCondLst>
                                            <p:cond delay="0"/>
                                          </p:stCondLst>
                                        </p:cTn>
                                        <p:tgtEl>
                                          <p:spTgt spid="33"/>
                                        </p:tgtEl>
                                        <p:attrNameLst>
                                          <p:attrName>style.visibility</p:attrName>
                                        </p:attrNameLst>
                                      </p:cBhvr>
                                      <p:to>
                                        <p:strVal val="visible"/>
                                      </p:to>
                                    </p:set>
                                    <p:animEffect transition="in" filter="wipe(left)">
                                      <p:cBhvr>
                                        <p:cTn id="139" dur="500"/>
                                        <p:tgtEl>
                                          <p:spTgt spid="33"/>
                                        </p:tgtEl>
                                      </p:cBhvr>
                                    </p:animEffect>
                                  </p:childTnLst>
                                </p:cTn>
                              </p:par>
                            </p:childTnLst>
                          </p:cTn>
                        </p:par>
                        <p:par>
                          <p:cTn id="140" fill="hold">
                            <p:stCondLst>
                              <p:cond delay="3500"/>
                            </p:stCondLst>
                            <p:childTnLst>
                              <p:par>
                                <p:cTn id="141" presetID="10" presetClass="exit" presetSubtype="0" fill="hold" grpId="0" nodeType="afterEffect">
                                  <p:stCondLst>
                                    <p:cond delay="0"/>
                                  </p:stCondLst>
                                  <p:childTnLst>
                                    <p:animEffect transition="out" filter="fade">
                                      <p:cBhvr>
                                        <p:cTn id="142" dur="500"/>
                                        <p:tgtEl>
                                          <p:spTgt spid="76"/>
                                        </p:tgtEl>
                                      </p:cBhvr>
                                    </p:animEffect>
                                    <p:set>
                                      <p:cBhvr>
                                        <p:cTn id="143" dur="1" fill="hold">
                                          <p:stCondLst>
                                            <p:cond delay="499"/>
                                          </p:stCondLst>
                                        </p:cTn>
                                        <p:tgtEl>
                                          <p:spTgt spid="76"/>
                                        </p:tgtEl>
                                        <p:attrNameLst>
                                          <p:attrName>style.visibility</p:attrName>
                                        </p:attrNameLst>
                                      </p:cBhvr>
                                      <p:to>
                                        <p:strVal val="hidden"/>
                                      </p:to>
                                    </p:set>
                                  </p:childTnLst>
                                </p:cTn>
                              </p:par>
                            </p:childTnLst>
                          </p:cTn>
                        </p:par>
                        <p:par>
                          <p:cTn id="144" fill="hold">
                            <p:stCondLst>
                              <p:cond delay="4000"/>
                            </p:stCondLst>
                            <p:childTnLst>
                              <p:par>
                                <p:cTn id="145" presetID="22" presetClass="entr" presetSubtype="8" fill="hold" nodeType="afterEffect">
                                  <p:stCondLst>
                                    <p:cond delay="0"/>
                                  </p:stCondLst>
                                  <p:childTnLst>
                                    <p:set>
                                      <p:cBhvr>
                                        <p:cTn id="146" dur="1" fill="hold">
                                          <p:stCondLst>
                                            <p:cond delay="0"/>
                                          </p:stCondLst>
                                        </p:cTn>
                                        <p:tgtEl>
                                          <p:spTgt spid="32"/>
                                        </p:tgtEl>
                                        <p:attrNameLst>
                                          <p:attrName>style.visibility</p:attrName>
                                        </p:attrNameLst>
                                      </p:cBhvr>
                                      <p:to>
                                        <p:strVal val="visible"/>
                                      </p:to>
                                    </p:set>
                                    <p:animEffect transition="in" filter="wipe(left)">
                                      <p:cBhvr>
                                        <p:cTn id="147" dur="500"/>
                                        <p:tgtEl>
                                          <p:spTgt spid="32"/>
                                        </p:tgtEl>
                                      </p:cBhvr>
                                    </p:animEffect>
                                  </p:childTnLst>
                                </p:cTn>
                              </p:par>
                            </p:childTnLst>
                          </p:cTn>
                        </p:par>
                        <p:par>
                          <p:cTn id="148" fill="hold">
                            <p:stCondLst>
                              <p:cond delay="4500"/>
                            </p:stCondLst>
                            <p:childTnLst>
                              <p:par>
                                <p:cTn id="149" presetID="42" presetClass="entr" presetSubtype="0" fill="hold" nodeType="afterEffect">
                                  <p:stCondLst>
                                    <p:cond delay="0"/>
                                  </p:stCondLst>
                                  <p:childTnLst>
                                    <p:set>
                                      <p:cBhvr>
                                        <p:cTn id="150" dur="1" fill="hold">
                                          <p:stCondLst>
                                            <p:cond delay="0"/>
                                          </p:stCondLst>
                                        </p:cTn>
                                        <p:tgtEl>
                                          <p:spTgt spid="36"/>
                                        </p:tgtEl>
                                        <p:attrNameLst>
                                          <p:attrName>style.visibility</p:attrName>
                                        </p:attrNameLst>
                                      </p:cBhvr>
                                      <p:to>
                                        <p:strVal val="visible"/>
                                      </p:to>
                                    </p:set>
                                    <p:animEffect transition="in" filter="fade">
                                      <p:cBhvr>
                                        <p:cTn id="151" dur="1000"/>
                                        <p:tgtEl>
                                          <p:spTgt spid="36"/>
                                        </p:tgtEl>
                                      </p:cBhvr>
                                    </p:animEffect>
                                    <p:anim calcmode="lin" valueType="num">
                                      <p:cBhvr>
                                        <p:cTn id="152" dur="1000" fill="hold"/>
                                        <p:tgtEl>
                                          <p:spTgt spid="36"/>
                                        </p:tgtEl>
                                        <p:attrNameLst>
                                          <p:attrName>ppt_x</p:attrName>
                                        </p:attrNameLst>
                                      </p:cBhvr>
                                      <p:tavLst>
                                        <p:tav tm="0">
                                          <p:val>
                                            <p:strVal val="#ppt_x"/>
                                          </p:val>
                                        </p:tav>
                                        <p:tav tm="100000">
                                          <p:val>
                                            <p:strVal val="#ppt_x"/>
                                          </p:val>
                                        </p:tav>
                                      </p:tavLst>
                                    </p:anim>
                                    <p:anim calcmode="lin" valueType="num">
                                      <p:cBhvr>
                                        <p:cTn id="153" dur="1000" fill="hold"/>
                                        <p:tgtEl>
                                          <p:spTgt spid="36"/>
                                        </p:tgtEl>
                                        <p:attrNameLst>
                                          <p:attrName>ppt_y</p:attrName>
                                        </p:attrNameLst>
                                      </p:cBhvr>
                                      <p:tavLst>
                                        <p:tav tm="0">
                                          <p:val>
                                            <p:strVal val="#ppt_y+.1"/>
                                          </p:val>
                                        </p:tav>
                                        <p:tav tm="100000">
                                          <p:val>
                                            <p:strVal val="#ppt_y"/>
                                          </p:val>
                                        </p:tav>
                                      </p:tavLst>
                                    </p:anim>
                                  </p:childTnLst>
                                </p:cTn>
                              </p:par>
                              <p:par>
                                <p:cTn id="154" presetID="10" presetClass="exit" presetSubtype="0" fill="hold" grpId="0" nodeType="withEffect">
                                  <p:stCondLst>
                                    <p:cond delay="0"/>
                                  </p:stCondLst>
                                  <p:childTnLst>
                                    <p:animEffect transition="out" filter="fade">
                                      <p:cBhvr>
                                        <p:cTn id="155" dur="500"/>
                                        <p:tgtEl>
                                          <p:spTgt spid="77"/>
                                        </p:tgtEl>
                                      </p:cBhvr>
                                    </p:animEffect>
                                    <p:set>
                                      <p:cBhvr>
                                        <p:cTn id="156" dur="1" fill="hold">
                                          <p:stCondLst>
                                            <p:cond delay="499"/>
                                          </p:stCondLst>
                                        </p:cTn>
                                        <p:tgtEl>
                                          <p:spTgt spid="77"/>
                                        </p:tgtEl>
                                        <p:attrNameLst>
                                          <p:attrName>style.visibility</p:attrName>
                                        </p:attrNameLst>
                                      </p:cBhvr>
                                      <p:to>
                                        <p:strVal val="hidden"/>
                                      </p:to>
                                    </p:set>
                                  </p:childTnLst>
                                </p:cTn>
                              </p:par>
                            </p:childTnLst>
                          </p:cTn>
                        </p:par>
                        <p:par>
                          <p:cTn id="157" fill="hold">
                            <p:stCondLst>
                              <p:cond delay="5500"/>
                            </p:stCondLst>
                            <p:childTnLst>
                              <p:par>
                                <p:cTn id="158" presetID="42" presetClass="entr" presetSubtype="0" fill="hold" nodeType="afterEffect">
                                  <p:stCondLst>
                                    <p:cond delay="0"/>
                                  </p:stCondLst>
                                  <p:childTnLst>
                                    <p:set>
                                      <p:cBhvr>
                                        <p:cTn id="159" dur="1" fill="hold">
                                          <p:stCondLst>
                                            <p:cond delay="0"/>
                                          </p:stCondLst>
                                        </p:cTn>
                                        <p:tgtEl>
                                          <p:spTgt spid="37"/>
                                        </p:tgtEl>
                                        <p:attrNameLst>
                                          <p:attrName>style.visibility</p:attrName>
                                        </p:attrNameLst>
                                      </p:cBhvr>
                                      <p:to>
                                        <p:strVal val="visible"/>
                                      </p:to>
                                    </p:set>
                                    <p:animEffect transition="in" filter="fade">
                                      <p:cBhvr>
                                        <p:cTn id="160" dur="1000"/>
                                        <p:tgtEl>
                                          <p:spTgt spid="37"/>
                                        </p:tgtEl>
                                      </p:cBhvr>
                                    </p:animEffect>
                                    <p:anim calcmode="lin" valueType="num">
                                      <p:cBhvr>
                                        <p:cTn id="161" dur="1000" fill="hold"/>
                                        <p:tgtEl>
                                          <p:spTgt spid="37"/>
                                        </p:tgtEl>
                                        <p:attrNameLst>
                                          <p:attrName>ppt_x</p:attrName>
                                        </p:attrNameLst>
                                      </p:cBhvr>
                                      <p:tavLst>
                                        <p:tav tm="0">
                                          <p:val>
                                            <p:strVal val="#ppt_x"/>
                                          </p:val>
                                        </p:tav>
                                        <p:tav tm="100000">
                                          <p:val>
                                            <p:strVal val="#ppt_x"/>
                                          </p:val>
                                        </p:tav>
                                      </p:tavLst>
                                    </p:anim>
                                    <p:anim calcmode="lin" valueType="num">
                                      <p:cBhvr>
                                        <p:cTn id="162" dur="1000" fill="hold"/>
                                        <p:tgtEl>
                                          <p:spTgt spid="37"/>
                                        </p:tgtEl>
                                        <p:attrNameLst>
                                          <p:attrName>ppt_y</p:attrName>
                                        </p:attrNameLst>
                                      </p:cBhvr>
                                      <p:tavLst>
                                        <p:tav tm="0">
                                          <p:val>
                                            <p:strVal val="#ppt_y+.1"/>
                                          </p:val>
                                        </p:tav>
                                        <p:tav tm="100000">
                                          <p:val>
                                            <p:strVal val="#ppt_y"/>
                                          </p:val>
                                        </p:tav>
                                      </p:tavLst>
                                    </p:anim>
                                  </p:childTnLst>
                                </p:cTn>
                              </p:par>
                              <p:par>
                                <p:cTn id="163" presetID="10" presetClass="exit" presetSubtype="0" fill="hold" grpId="0" nodeType="withEffect">
                                  <p:stCondLst>
                                    <p:cond delay="0"/>
                                  </p:stCondLst>
                                  <p:childTnLst>
                                    <p:animEffect transition="out" filter="fade">
                                      <p:cBhvr>
                                        <p:cTn id="164" dur="500"/>
                                        <p:tgtEl>
                                          <p:spTgt spid="78"/>
                                        </p:tgtEl>
                                      </p:cBhvr>
                                    </p:animEffect>
                                    <p:set>
                                      <p:cBhvr>
                                        <p:cTn id="165" dur="1" fill="hold">
                                          <p:stCondLst>
                                            <p:cond delay="499"/>
                                          </p:stCondLst>
                                        </p:cTn>
                                        <p:tgtEl>
                                          <p:spTgt spid="78"/>
                                        </p:tgtEl>
                                        <p:attrNameLst>
                                          <p:attrName>style.visibility</p:attrName>
                                        </p:attrNameLst>
                                      </p:cBhvr>
                                      <p:to>
                                        <p:strVal val="hidden"/>
                                      </p:to>
                                    </p:set>
                                  </p:childTnLst>
                                </p:cTn>
                              </p:par>
                            </p:childTnLst>
                          </p:cTn>
                        </p:par>
                        <p:par>
                          <p:cTn id="166" fill="hold">
                            <p:stCondLst>
                              <p:cond delay="6500"/>
                            </p:stCondLst>
                            <p:childTnLst>
                              <p:par>
                                <p:cTn id="167" presetID="42" presetClass="entr" presetSubtype="0" fill="hold" nodeType="afterEffect">
                                  <p:stCondLst>
                                    <p:cond delay="0"/>
                                  </p:stCondLst>
                                  <p:childTnLst>
                                    <p:set>
                                      <p:cBhvr>
                                        <p:cTn id="168" dur="1" fill="hold">
                                          <p:stCondLst>
                                            <p:cond delay="0"/>
                                          </p:stCondLst>
                                        </p:cTn>
                                        <p:tgtEl>
                                          <p:spTgt spid="38"/>
                                        </p:tgtEl>
                                        <p:attrNameLst>
                                          <p:attrName>style.visibility</p:attrName>
                                        </p:attrNameLst>
                                      </p:cBhvr>
                                      <p:to>
                                        <p:strVal val="visible"/>
                                      </p:to>
                                    </p:set>
                                    <p:animEffect transition="in" filter="fade">
                                      <p:cBhvr>
                                        <p:cTn id="169" dur="1000"/>
                                        <p:tgtEl>
                                          <p:spTgt spid="38"/>
                                        </p:tgtEl>
                                      </p:cBhvr>
                                    </p:animEffect>
                                    <p:anim calcmode="lin" valueType="num">
                                      <p:cBhvr>
                                        <p:cTn id="170" dur="1000" fill="hold"/>
                                        <p:tgtEl>
                                          <p:spTgt spid="38"/>
                                        </p:tgtEl>
                                        <p:attrNameLst>
                                          <p:attrName>ppt_x</p:attrName>
                                        </p:attrNameLst>
                                      </p:cBhvr>
                                      <p:tavLst>
                                        <p:tav tm="0">
                                          <p:val>
                                            <p:strVal val="#ppt_x"/>
                                          </p:val>
                                        </p:tav>
                                        <p:tav tm="100000">
                                          <p:val>
                                            <p:strVal val="#ppt_x"/>
                                          </p:val>
                                        </p:tav>
                                      </p:tavLst>
                                    </p:anim>
                                    <p:anim calcmode="lin" valueType="num">
                                      <p:cBhvr>
                                        <p:cTn id="171" dur="1000" fill="hold"/>
                                        <p:tgtEl>
                                          <p:spTgt spid="38"/>
                                        </p:tgtEl>
                                        <p:attrNameLst>
                                          <p:attrName>ppt_y</p:attrName>
                                        </p:attrNameLst>
                                      </p:cBhvr>
                                      <p:tavLst>
                                        <p:tav tm="0">
                                          <p:val>
                                            <p:strVal val="#ppt_y+.1"/>
                                          </p:val>
                                        </p:tav>
                                        <p:tav tm="100000">
                                          <p:val>
                                            <p:strVal val="#ppt_y"/>
                                          </p:val>
                                        </p:tav>
                                      </p:tavLst>
                                    </p:anim>
                                  </p:childTnLst>
                                </p:cTn>
                              </p:par>
                              <p:par>
                                <p:cTn id="172" presetID="10" presetClass="exit" presetSubtype="0" fill="hold" grpId="0" nodeType="withEffect">
                                  <p:stCondLst>
                                    <p:cond delay="0"/>
                                  </p:stCondLst>
                                  <p:childTnLst>
                                    <p:animEffect transition="out" filter="fade">
                                      <p:cBhvr>
                                        <p:cTn id="173" dur="500"/>
                                        <p:tgtEl>
                                          <p:spTgt spid="79"/>
                                        </p:tgtEl>
                                      </p:cBhvr>
                                    </p:animEffect>
                                    <p:set>
                                      <p:cBhvr>
                                        <p:cTn id="174" dur="1" fill="hold">
                                          <p:stCondLst>
                                            <p:cond delay="499"/>
                                          </p:stCondLst>
                                        </p:cTn>
                                        <p:tgtEl>
                                          <p:spTgt spid="79"/>
                                        </p:tgtEl>
                                        <p:attrNameLst>
                                          <p:attrName>style.visibility</p:attrName>
                                        </p:attrNameLst>
                                      </p:cBhvr>
                                      <p:to>
                                        <p:strVal val="hidden"/>
                                      </p:to>
                                    </p:set>
                                  </p:childTnLst>
                                </p:cTn>
                              </p:par>
                            </p:childTnLst>
                          </p:cTn>
                        </p:par>
                        <p:par>
                          <p:cTn id="175" fill="hold">
                            <p:stCondLst>
                              <p:cond delay="7500"/>
                            </p:stCondLst>
                            <p:childTnLst>
                              <p:par>
                                <p:cTn id="176" presetID="10" presetClass="entr" presetSubtype="0" fill="hold" nodeType="afterEffect">
                                  <p:stCondLst>
                                    <p:cond delay="0"/>
                                  </p:stCondLst>
                                  <p:childTnLst>
                                    <p:set>
                                      <p:cBhvr>
                                        <p:cTn id="177" dur="1" fill="hold">
                                          <p:stCondLst>
                                            <p:cond delay="0"/>
                                          </p:stCondLst>
                                        </p:cTn>
                                        <p:tgtEl>
                                          <p:spTgt spid="39"/>
                                        </p:tgtEl>
                                        <p:attrNameLst>
                                          <p:attrName>style.visibility</p:attrName>
                                        </p:attrNameLst>
                                      </p:cBhvr>
                                      <p:to>
                                        <p:strVal val="visible"/>
                                      </p:to>
                                    </p:set>
                                    <p:animEffect transition="in" filter="fade">
                                      <p:cBhvr>
                                        <p:cTn id="178" dur="500"/>
                                        <p:tgtEl>
                                          <p:spTgt spid="39"/>
                                        </p:tgtEl>
                                      </p:cBhvr>
                                    </p:animEffect>
                                  </p:childTnLst>
                                </p:cTn>
                              </p:par>
                              <p:par>
                                <p:cTn id="179" presetID="10" presetClass="exit" presetSubtype="0" fill="hold" grpId="0" nodeType="withEffect">
                                  <p:stCondLst>
                                    <p:cond delay="0"/>
                                  </p:stCondLst>
                                  <p:childTnLst>
                                    <p:animEffect transition="out" filter="fade">
                                      <p:cBhvr>
                                        <p:cTn id="180" dur="500"/>
                                        <p:tgtEl>
                                          <p:spTgt spid="80"/>
                                        </p:tgtEl>
                                      </p:cBhvr>
                                    </p:animEffect>
                                    <p:set>
                                      <p:cBhvr>
                                        <p:cTn id="181" dur="1" fill="hold">
                                          <p:stCondLst>
                                            <p:cond delay="499"/>
                                          </p:stCondLst>
                                        </p:cTn>
                                        <p:tgtEl>
                                          <p:spTgt spid="80"/>
                                        </p:tgtEl>
                                        <p:attrNameLst>
                                          <p:attrName>style.visibility</p:attrName>
                                        </p:attrNameLst>
                                      </p:cBhvr>
                                      <p:to>
                                        <p:strVal val="hidden"/>
                                      </p:to>
                                    </p:set>
                                  </p:childTnLst>
                                </p:cTn>
                              </p:par>
                            </p:childTnLst>
                          </p:cTn>
                        </p:par>
                        <p:par>
                          <p:cTn id="182" fill="hold">
                            <p:stCondLst>
                              <p:cond delay="8000"/>
                            </p:stCondLst>
                            <p:childTnLst>
                              <p:par>
                                <p:cTn id="183" presetID="10" presetClass="entr" presetSubtype="0" fill="hold" nodeType="afterEffect">
                                  <p:stCondLst>
                                    <p:cond delay="0"/>
                                  </p:stCondLst>
                                  <p:childTnLst>
                                    <p:set>
                                      <p:cBhvr>
                                        <p:cTn id="184" dur="1" fill="hold">
                                          <p:stCondLst>
                                            <p:cond delay="0"/>
                                          </p:stCondLst>
                                        </p:cTn>
                                        <p:tgtEl>
                                          <p:spTgt spid="40"/>
                                        </p:tgtEl>
                                        <p:attrNameLst>
                                          <p:attrName>style.visibility</p:attrName>
                                        </p:attrNameLst>
                                      </p:cBhvr>
                                      <p:to>
                                        <p:strVal val="visible"/>
                                      </p:to>
                                    </p:set>
                                    <p:animEffect transition="in" filter="fade">
                                      <p:cBhvr>
                                        <p:cTn id="185" dur="500"/>
                                        <p:tgtEl>
                                          <p:spTgt spid="40"/>
                                        </p:tgtEl>
                                      </p:cBhvr>
                                    </p:animEffect>
                                  </p:childTnLst>
                                </p:cTn>
                              </p:par>
                              <p:par>
                                <p:cTn id="186" presetID="10" presetClass="exit" presetSubtype="0" fill="hold" grpId="0" nodeType="withEffect">
                                  <p:stCondLst>
                                    <p:cond delay="0"/>
                                  </p:stCondLst>
                                  <p:childTnLst>
                                    <p:animEffect transition="out" filter="fade">
                                      <p:cBhvr>
                                        <p:cTn id="187" dur="500"/>
                                        <p:tgtEl>
                                          <p:spTgt spid="81"/>
                                        </p:tgtEl>
                                      </p:cBhvr>
                                    </p:animEffect>
                                    <p:set>
                                      <p:cBhvr>
                                        <p:cTn id="188" dur="1" fill="hold">
                                          <p:stCondLst>
                                            <p:cond delay="499"/>
                                          </p:stCondLst>
                                        </p:cTn>
                                        <p:tgtEl>
                                          <p:spTgt spid="81"/>
                                        </p:tgtEl>
                                        <p:attrNameLst>
                                          <p:attrName>style.visibility</p:attrName>
                                        </p:attrNameLst>
                                      </p:cBhvr>
                                      <p:to>
                                        <p:strVal val="hidden"/>
                                      </p:to>
                                    </p:set>
                                  </p:childTnLst>
                                </p:cTn>
                              </p:par>
                            </p:childTnLst>
                          </p:cTn>
                        </p:par>
                        <p:par>
                          <p:cTn id="189" fill="hold">
                            <p:stCondLst>
                              <p:cond delay="8500"/>
                            </p:stCondLst>
                            <p:childTnLst>
                              <p:par>
                                <p:cTn id="190" presetID="10" presetClass="entr" presetSubtype="0" fill="hold" nodeType="afterEffect">
                                  <p:stCondLst>
                                    <p:cond delay="0"/>
                                  </p:stCondLst>
                                  <p:childTnLst>
                                    <p:set>
                                      <p:cBhvr>
                                        <p:cTn id="191" dur="1" fill="hold">
                                          <p:stCondLst>
                                            <p:cond delay="0"/>
                                          </p:stCondLst>
                                        </p:cTn>
                                        <p:tgtEl>
                                          <p:spTgt spid="41"/>
                                        </p:tgtEl>
                                        <p:attrNameLst>
                                          <p:attrName>style.visibility</p:attrName>
                                        </p:attrNameLst>
                                      </p:cBhvr>
                                      <p:to>
                                        <p:strVal val="visible"/>
                                      </p:to>
                                    </p:set>
                                    <p:animEffect transition="in" filter="fade">
                                      <p:cBhvr>
                                        <p:cTn id="192" dur="500"/>
                                        <p:tgtEl>
                                          <p:spTgt spid="41"/>
                                        </p:tgtEl>
                                      </p:cBhvr>
                                    </p:animEffect>
                                  </p:childTnLst>
                                </p:cTn>
                              </p:par>
                            </p:childTnLst>
                          </p:cTn>
                        </p:par>
                        <p:par>
                          <p:cTn id="193" fill="hold">
                            <p:stCondLst>
                              <p:cond delay="9000"/>
                            </p:stCondLst>
                            <p:childTnLst>
                              <p:par>
                                <p:cTn id="194" presetID="22" presetClass="entr" presetSubtype="8" fill="hold" grpId="0" nodeType="afterEffect">
                                  <p:stCondLst>
                                    <p:cond delay="0"/>
                                  </p:stCondLst>
                                  <p:childTnLst>
                                    <p:set>
                                      <p:cBhvr>
                                        <p:cTn id="195" dur="1" fill="hold">
                                          <p:stCondLst>
                                            <p:cond delay="0"/>
                                          </p:stCondLst>
                                        </p:cTn>
                                        <p:tgtEl>
                                          <p:spTgt spid="44"/>
                                        </p:tgtEl>
                                        <p:attrNameLst>
                                          <p:attrName>style.visibility</p:attrName>
                                        </p:attrNameLst>
                                      </p:cBhvr>
                                      <p:to>
                                        <p:strVal val="visible"/>
                                      </p:to>
                                    </p:set>
                                    <p:animEffect transition="in" filter="wipe(left)">
                                      <p:cBhvr>
                                        <p:cTn id="196" dur="500"/>
                                        <p:tgtEl>
                                          <p:spTgt spid="44"/>
                                        </p:tgtEl>
                                      </p:cBhvr>
                                    </p:animEffect>
                                  </p:childTnLst>
                                </p:cTn>
                              </p:par>
                              <p:par>
                                <p:cTn id="197" presetID="10" presetClass="exit" presetSubtype="0" fill="hold" grpId="0" nodeType="withEffect">
                                  <p:stCondLst>
                                    <p:cond delay="0"/>
                                  </p:stCondLst>
                                  <p:childTnLst>
                                    <p:animEffect transition="out" filter="fade">
                                      <p:cBhvr>
                                        <p:cTn id="198" dur="500"/>
                                        <p:tgtEl>
                                          <p:spTgt spid="82"/>
                                        </p:tgtEl>
                                      </p:cBhvr>
                                    </p:animEffect>
                                    <p:set>
                                      <p:cBhvr>
                                        <p:cTn id="199" dur="1" fill="hold">
                                          <p:stCondLst>
                                            <p:cond delay="499"/>
                                          </p:stCondLst>
                                        </p:cTn>
                                        <p:tgtEl>
                                          <p:spTgt spid="82"/>
                                        </p:tgtEl>
                                        <p:attrNameLst>
                                          <p:attrName>style.visibility</p:attrName>
                                        </p:attrNameLst>
                                      </p:cBhvr>
                                      <p:to>
                                        <p:strVal val="hidden"/>
                                      </p:to>
                                    </p:set>
                                  </p:childTnLst>
                                </p:cTn>
                              </p:par>
                            </p:childTnLst>
                          </p:cTn>
                        </p:par>
                        <p:par>
                          <p:cTn id="200" fill="hold">
                            <p:stCondLst>
                              <p:cond delay="9500"/>
                            </p:stCondLst>
                            <p:childTnLst>
                              <p:par>
                                <p:cTn id="201" presetID="22" presetClass="entr" presetSubtype="8" fill="hold" nodeType="afterEffect">
                                  <p:stCondLst>
                                    <p:cond delay="0"/>
                                  </p:stCondLst>
                                  <p:childTnLst>
                                    <p:set>
                                      <p:cBhvr>
                                        <p:cTn id="202" dur="1" fill="hold">
                                          <p:stCondLst>
                                            <p:cond delay="0"/>
                                          </p:stCondLst>
                                        </p:cTn>
                                        <p:tgtEl>
                                          <p:spTgt spid="42"/>
                                        </p:tgtEl>
                                        <p:attrNameLst>
                                          <p:attrName>style.visibility</p:attrName>
                                        </p:attrNameLst>
                                      </p:cBhvr>
                                      <p:to>
                                        <p:strVal val="visible"/>
                                      </p:to>
                                    </p:set>
                                    <p:animEffect transition="in" filter="wipe(left)">
                                      <p:cBhvr>
                                        <p:cTn id="203" dur="500"/>
                                        <p:tgtEl>
                                          <p:spTgt spid="42"/>
                                        </p:tgtEl>
                                      </p:cBhvr>
                                    </p:animEffect>
                                  </p:childTnLst>
                                </p:cTn>
                              </p:par>
                              <p:par>
                                <p:cTn id="204" presetID="22" presetClass="entr" presetSubtype="8" fill="hold" nodeType="withEffect">
                                  <p:stCondLst>
                                    <p:cond delay="0"/>
                                  </p:stCondLst>
                                  <p:childTnLst>
                                    <p:set>
                                      <p:cBhvr>
                                        <p:cTn id="205" dur="1" fill="hold">
                                          <p:stCondLst>
                                            <p:cond delay="0"/>
                                          </p:stCondLst>
                                        </p:cTn>
                                        <p:tgtEl>
                                          <p:spTgt spid="45"/>
                                        </p:tgtEl>
                                        <p:attrNameLst>
                                          <p:attrName>style.visibility</p:attrName>
                                        </p:attrNameLst>
                                      </p:cBhvr>
                                      <p:to>
                                        <p:strVal val="visible"/>
                                      </p:to>
                                    </p:set>
                                    <p:animEffect transition="in" filter="wipe(left)">
                                      <p:cBhvr>
                                        <p:cTn id="206" dur="500"/>
                                        <p:tgtEl>
                                          <p:spTgt spid="45"/>
                                        </p:tgtEl>
                                      </p:cBhvr>
                                    </p:animEffect>
                                  </p:childTnLst>
                                </p:cTn>
                              </p:par>
                              <p:par>
                                <p:cTn id="207" presetID="22" presetClass="entr" presetSubtype="8" fill="hold" nodeType="withEffect">
                                  <p:stCondLst>
                                    <p:cond delay="0"/>
                                  </p:stCondLst>
                                  <p:childTnLst>
                                    <p:set>
                                      <p:cBhvr>
                                        <p:cTn id="208" dur="1" fill="hold">
                                          <p:stCondLst>
                                            <p:cond delay="0"/>
                                          </p:stCondLst>
                                        </p:cTn>
                                        <p:tgtEl>
                                          <p:spTgt spid="46"/>
                                        </p:tgtEl>
                                        <p:attrNameLst>
                                          <p:attrName>style.visibility</p:attrName>
                                        </p:attrNameLst>
                                      </p:cBhvr>
                                      <p:to>
                                        <p:strVal val="visible"/>
                                      </p:to>
                                    </p:set>
                                    <p:animEffect transition="in" filter="wipe(left)">
                                      <p:cBhvr>
                                        <p:cTn id="209" dur="500"/>
                                        <p:tgtEl>
                                          <p:spTgt spid="46"/>
                                        </p:tgtEl>
                                      </p:cBhvr>
                                    </p:animEffect>
                                  </p:childTnLst>
                                </p:cTn>
                              </p:par>
                              <p:par>
                                <p:cTn id="210" presetID="22" presetClass="entr" presetSubtype="8" fill="hold" nodeType="withEffect">
                                  <p:stCondLst>
                                    <p:cond delay="0"/>
                                  </p:stCondLst>
                                  <p:childTnLst>
                                    <p:set>
                                      <p:cBhvr>
                                        <p:cTn id="211" dur="1" fill="hold">
                                          <p:stCondLst>
                                            <p:cond delay="0"/>
                                          </p:stCondLst>
                                        </p:cTn>
                                        <p:tgtEl>
                                          <p:spTgt spid="47"/>
                                        </p:tgtEl>
                                        <p:attrNameLst>
                                          <p:attrName>style.visibility</p:attrName>
                                        </p:attrNameLst>
                                      </p:cBhvr>
                                      <p:to>
                                        <p:strVal val="visible"/>
                                      </p:to>
                                    </p:set>
                                    <p:animEffect transition="in" filter="wipe(left)">
                                      <p:cBhvr>
                                        <p:cTn id="212" dur="500"/>
                                        <p:tgtEl>
                                          <p:spTgt spid="47"/>
                                        </p:tgtEl>
                                      </p:cBhvr>
                                    </p:animEffect>
                                  </p:childTnLst>
                                </p:cTn>
                              </p:par>
                              <p:par>
                                <p:cTn id="213" presetID="22" presetClass="entr" presetSubtype="8" fill="hold" nodeType="withEffect">
                                  <p:stCondLst>
                                    <p:cond delay="0"/>
                                  </p:stCondLst>
                                  <p:childTnLst>
                                    <p:set>
                                      <p:cBhvr>
                                        <p:cTn id="214" dur="1" fill="hold">
                                          <p:stCondLst>
                                            <p:cond delay="0"/>
                                          </p:stCondLst>
                                        </p:cTn>
                                        <p:tgtEl>
                                          <p:spTgt spid="55"/>
                                        </p:tgtEl>
                                        <p:attrNameLst>
                                          <p:attrName>style.visibility</p:attrName>
                                        </p:attrNameLst>
                                      </p:cBhvr>
                                      <p:to>
                                        <p:strVal val="visible"/>
                                      </p:to>
                                    </p:set>
                                    <p:animEffect transition="in" filter="wipe(left)">
                                      <p:cBhvr>
                                        <p:cTn id="215" dur="500"/>
                                        <p:tgtEl>
                                          <p:spTgt spid="55"/>
                                        </p:tgtEl>
                                      </p:cBhvr>
                                    </p:animEffect>
                                  </p:childTnLst>
                                </p:cTn>
                              </p:par>
                              <p:par>
                                <p:cTn id="216" presetID="22" presetClass="entr" presetSubtype="8" fill="hold" nodeType="withEffect">
                                  <p:stCondLst>
                                    <p:cond delay="0"/>
                                  </p:stCondLst>
                                  <p:childTnLst>
                                    <p:set>
                                      <p:cBhvr>
                                        <p:cTn id="217" dur="1" fill="hold">
                                          <p:stCondLst>
                                            <p:cond delay="0"/>
                                          </p:stCondLst>
                                        </p:cTn>
                                        <p:tgtEl>
                                          <p:spTgt spid="48"/>
                                        </p:tgtEl>
                                        <p:attrNameLst>
                                          <p:attrName>style.visibility</p:attrName>
                                        </p:attrNameLst>
                                      </p:cBhvr>
                                      <p:to>
                                        <p:strVal val="visible"/>
                                      </p:to>
                                    </p:set>
                                    <p:animEffect transition="in" filter="wipe(left)">
                                      <p:cBhvr>
                                        <p:cTn id="218" dur="500"/>
                                        <p:tgtEl>
                                          <p:spTgt spid="48"/>
                                        </p:tgtEl>
                                      </p:cBhvr>
                                    </p:animEffect>
                                  </p:childTnLst>
                                </p:cTn>
                              </p:par>
                            </p:childTnLst>
                          </p:cTn>
                        </p:par>
                        <p:par>
                          <p:cTn id="219" fill="hold">
                            <p:stCondLst>
                              <p:cond delay="10000"/>
                            </p:stCondLst>
                            <p:childTnLst>
                              <p:par>
                                <p:cTn id="220" presetID="22" presetClass="entr" presetSubtype="4" fill="hold" nodeType="afterEffect">
                                  <p:stCondLst>
                                    <p:cond delay="0"/>
                                  </p:stCondLst>
                                  <p:childTnLst>
                                    <p:set>
                                      <p:cBhvr>
                                        <p:cTn id="221" dur="1" fill="hold">
                                          <p:stCondLst>
                                            <p:cond delay="0"/>
                                          </p:stCondLst>
                                        </p:cTn>
                                        <p:tgtEl>
                                          <p:spTgt spid="49"/>
                                        </p:tgtEl>
                                        <p:attrNameLst>
                                          <p:attrName>style.visibility</p:attrName>
                                        </p:attrNameLst>
                                      </p:cBhvr>
                                      <p:to>
                                        <p:strVal val="visible"/>
                                      </p:to>
                                    </p:set>
                                    <p:animEffect transition="in" filter="wipe(down)">
                                      <p:cBhvr>
                                        <p:cTn id="222" dur="2000"/>
                                        <p:tgtEl>
                                          <p:spTgt spid="49"/>
                                        </p:tgtEl>
                                      </p:cBhvr>
                                    </p:animEffect>
                                  </p:childTnLst>
                                </p:cTn>
                              </p:par>
                              <p:par>
                                <p:cTn id="223" presetID="22" presetClass="entr" presetSubtype="4" fill="hold" nodeType="withEffect">
                                  <p:stCondLst>
                                    <p:cond delay="0"/>
                                  </p:stCondLst>
                                  <p:childTnLst>
                                    <p:set>
                                      <p:cBhvr>
                                        <p:cTn id="224" dur="1" fill="hold">
                                          <p:stCondLst>
                                            <p:cond delay="0"/>
                                          </p:stCondLst>
                                        </p:cTn>
                                        <p:tgtEl>
                                          <p:spTgt spid="50"/>
                                        </p:tgtEl>
                                        <p:attrNameLst>
                                          <p:attrName>style.visibility</p:attrName>
                                        </p:attrNameLst>
                                      </p:cBhvr>
                                      <p:to>
                                        <p:strVal val="visible"/>
                                      </p:to>
                                    </p:set>
                                    <p:animEffect transition="in" filter="wipe(down)">
                                      <p:cBhvr>
                                        <p:cTn id="225" dur="2000"/>
                                        <p:tgtEl>
                                          <p:spTgt spid="50"/>
                                        </p:tgtEl>
                                      </p:cBhvr>
                                    </p:animEffect>
                                  </p:childTnLst>
                                </p:cTn>
                              </p:par>
                              <p:par>
                                <p:cTn id="226" presetID="22" presetClass="entr" presetSubtype="4" fill="hold" nodeType="withEffect">
                                  <p:stCondLst>
                                    <p:cond delay="0"/>
                                  </p:stCondLst>
                                  <p:childTnLst>
                                    <p:set>
                                      <p:cBhvr>
                                        <p:cTn id="227" dur="1" fill="hold">
                                          <p:stCondLst>
                                            <p:cond delay="0"/>
                                          </p:stCondLst>
                                        </p:cTn>
                                        <p:tgtEl>
                                          <p:spTgt spid="51"/>
                                        </p:tgtEl>
                                        <p:attrNameLst>
                                          <p:attrName>style.visibility</p:attrName>
                                        </p:attrNameLst>
                                      </p:cBhvr>
                                      <p:to>
                                        <p:strVal val="visible"/>
                                      </p:to>
                                    </p:set>
                                    <p:animEffect transition="in" filter="wipe(down)">
                                      <p:cBhvr>
                                        <p:cTn id="228" dur="2000"/>
                                        <p:tgtEl>
                                          <p:spTgt spid="51"/>
                                        </p:tgtEl>
                                      </p:cBhvr>
                                    </p:animEffect>
                                  </p:childTnLst>
                                </p:cTn>
                              </p:par>
                              <p:par>
                                <p:cTn id="229" presetID="22" presetClass="entr" presetSubtype="4" fill="hold" nodeType="withEffect">
                                  <p:stCondLst>
                                    <p:cond delay="0"/>
                                  </p:stCondLst>
                                  <p:childTnLst>
                                    <p:set>
                                      <p:cBhvr>
                                        <p:cTn id="230" dur="1" fill="hold">
                                          <p:stCondLst>
                                            <p:cond delay="0"/>
                                          </p:stCondLst>
                                        </p:cTn>
                                        <p:tgtEl>
                                          <p:spTgt spid="52"/>
                                        </p:tgtEl>
                                        <p:attrNameLst>
                                          <p:attrName>style.visibility</p:attrName>
                                        </p:attrNameLst>
                                      </p:cBhvr>
                                      <p:to>
                                        <p:strVal val="visible"/>
                                      </p:to>
                                    </p:set>
                                    <p:animEffect transition="in" filter="wipe(down)">
                                      <p:cBhvr>
                                        <p:cTn id="231" dur="2000"/>
                                        <p:tgtEl>
                                          <p:spTgt spid="52"/>
                                        </p:tgtEl>
                                      </p:cBhvr>
                                    </p:animEffect>
                                  </p:childTnLst>
                                </p:cTn>
                              </p:par>
                              <p:par>
                                <p:cTn id="232" presetID="22" presetClass="entr" presetSubtype="4" fill="hold" nodeType="withEffect">
                                  <p:stCondLst>
                                    <p:cond delay="0"/>
                                  </p:stCondLst>
                                  <p:childTnLst>
                                    <p:set>
                                      <p:cBhvr>
                                        <p:cTn id="233" dur="1" fill="hold">
                                          <p:stCondLst>
                                            <p:cond delay="0"/>
                                          </p:stCondLst>
                                        </p:cTn>
                                        <p:tgtEl>
                                          <p:spTgt spid="53"/>
                                        </p:tgtEl>
                                        <p:attrNameLst>
                                          <p:attrName>style.visibility</p:attrName>
                                        </p:attrNameLst>
                                      </p:cBhvr>
                                      <p:to>
                                        <p:strVal val="visible"/>
                                      </p:to>
                                    </p:set>
                                    <p:animEffect transition="in" filter="wipe(down)">
                                      <p:cBhvr>
                                        <p:cTn id="234" dur="2000"/>
                                        <p:tgtEl>
                                          <p:spTgt spid="53"/>
                                        </p:tgtEl>
                                      </p:cBhvr>
                                    </p:animEffect>
                                  </p:childTnLst>
                                </p:cTn>
                              </p:par>
                              <p:par>
                                <p:cTn id="235" presetID="22" presetClass="entr" presetSubtype="4" fill="hold" nodeType="withEffect">
                                  <p:stCondLst>
                                    <p:cond delay="0"/>
                                  </p:stCondLst>
                                  <p:childTnLst>
                                    <p:set>
                                      <p:cBhvr>
                                        <p:cTn id="236" dur="1" fill="hold">
                                          <p:stCondLst>
                                            <p:cond delay="0"/>
                                          </p:stCondLst>
                                        </p:cTn>
                                        <p:tgtEl>
                                          <p:spTgt spid="10"/>
                                        </p:tgtEl>
                                        <p:attrNameLst>
                                          <p:attrName>style.visibility</p:attrName>
                                        </p:attrNameLst>
                                      </p:cBhvr>
                                      <p:to>
                                        <p:strVal val="visible"/>
                                      </p:to>
                                    </p:set>
                                    <p:animEffect transition="in" filter="wipe(down)">
                                      <p:cBhvr>
                                        <p:cTn id="237" dur="2000"/>
                                        <p:tgtEl>
                                          <p:spTgt spid="10"/>
                                        </p:tgtEl>
                                      </p:cBhvr>
                                    </p:animEffect>
                                  </p:childTnLst>
                                </p:cTn>
                              </p:par>
                              <p:par>
                                <p:cTn id="238" presetID="22" presetClass="entr" presetSubtype="4" fill="hold" nodeType="withEffect">
                                  <p:stCondLst>
                                    <p:cond delay="0"/>
                                  </p:stCondLst>
                                  <p:childTnLst>
                                    <p:set>
                                      <p:cBhvr>
                                        <p:cTn id="239" dur="1" fill="hold">
                                          <p:stCondLst>
                                            <p:cond delay="0"/>
                                          </p:stCondLst>
                                        </p:cTn>
                                        <p:tgtEl>
                                          <p:spTgt spid="54"/>
                                        </p:tgtEl>
                                        <p:attrNameLst>
                                          <p:attrName>style.visibility</p:attrName>
                                        </p:attrNameLst>
                                      </p:cBhvr>
                                      <p:to>
                                        <p:strVal val="visible"/>
                                      </p:to>
                                    </p:set>
                                    <p:animEffect transition="in" filter="wipe(down)">
                                      <p:cBhvr>
                                        <p:cTn id="240" dur="2000"/>
                                        <p:tgtEl>
                                          <p:spTgt spid="54"/>
                                        </p:tgtEl>
                                      </p:cBhvr>
                                    </p:animEffect>
                                  </p:childTnLst>
                                </p:cTn>
                              </p:par>
                              <p:par>
                                <p:cTn id="241" presetID="10" presetClass="exit" presetSubtype="0" fill="hold" grpId="0" nodeType="withEffect">
                                  <p:stCondLst>
                                    <p:cond delay="0"/>
                                  </p:stCondLst>
                                  <p:childTnLst>
                                    <p:animEffect transition="out" filter="fade">
                                      <p:cBhvr>
                                        <p:cTn id="242" dur="500"/>
                                        <p:tgtEl>
                                          <p:spTgt spid="83"/>
                                        </p:tgtEl>
                                      </p:cBhvr>
                                    </p:animEffect>
                                    <p:set>
                                      <p:cBhvr>
                                        <p:cTn id="243" dur="1" fill="hold">
                                          <p:stCondLst>
                                            <p:cond delay="499"/>
                                          </p:stCondLst>
                                        </p:cTn>
                                        <p:tgtEl>
                                          <p:spTgt spid="83"/>
                                        </p:tgtEl>
                                        <p:attrNameLst>
                                          <p:attrName>style.visibility</p:attrName>
                                        </p:attrNameLst>
                                      </p:cBhvr>
                                      <p:to>
                                        <p:strVal val="hidden"/>
                                      </p:to>
                                    </p:set>
                                  </p:childTnLst>
                                </p:cTn>
                              </p:par>
                            </p:childTnLst>
                          </p:cTn>
                        </p:par>
                        <p:par>
                          <p:cTn id="244" fill="hold">
                            <p:stCondLst>
                              <p:cond delay="12000"/>
                            </p:stCondLst>
                            <p:childTnLst>
                              <p:par>
                                <p:cTn id="245" presetID="10" presetClass="exit" presetSubtype="0" fill="hold" nodeType="afterEffect">
                                  <p:stCondLst>
                                    <p:cond delay="0"/>
                                  </p:stCondLst>
                                  <p:childTnLst>
                                    <p:animEffect transition="out" filter="fade">
                                      <p:cBhvr>
                                        <p:cTn id="246" dur="500"/>
                                        <p:tgtEl>
                                          <p:spTgt spid="45"/>
                                        </p:tgtEl>
                                      </p:cBhvr>
                                    </p:animEffect>
                                    <p:set>
                                      <p:cBhvr>
                                        <p:cTn id="247" dur="1" fill="hold">
                                          <p:stCondLst>
                                            <p:cond delay="499"/>
                                          </p:stCondLst>
                                        </p:cTn>
                                        <p:tgtEl>
                                          <p:spTgt spid="45"/>
                                        </p:tgtEl>
                                        <p:attrNameLst>
                                          <p:attrName>style.visibility</p:attrName>
                                        </p:attrNameLst>
                                      </p:cBhvr>
                                      <p:to>
                                        <p:strVal val="hidden"/>
                                      </p:to>
                                    </p:set>
                                  </p:childTnLst>
                                </p:cTn>
                              </p:par>
                              <p:par>
                                <p:cTn id="248" presetID="10" presetClass="exit" presetSubtype="0" fill="hold" grpId="0" nodeType="withEffect">
                                  <p:stCondLst>
                                    <p:cond delay="0"/>
                                  </p:stCondLst>
                                  <p:childTnLst>
                                    <p:animEffect transition="out" filter="fade">
                                      <p:cBhvr>
                                        <p:cTn id="249" dur="500"/>
                                        <p:tgtEl>
                                          <p:spTgt spid="84"/>
                                        </p:tgtEl>
                                      </p:cBhvr>
                                    </p:animEffect>
                                    <p:set>
                                      <p:cBhvr>
                                        <p:cTn id="250" dur="1" fill="hold">
                                          <p:stCondLst>
                                            <p:cond delay="499"/>
                                          </p:stCondLst>
                                        </p:cTn>
                                        <p:tgtEl>
                                          <p:spTgt spid="84"/>
                                        </p:tgtEl>
                                        <p:attrNameLst>
                                          <p:attrName>style.visibility</p:attrName>
                                        </p:attrNameLst>
                                      </p:cBhvr>
                                      <p:to>
                                        <p:strVal val="hidden"/>
                                      </p:to>
                                    </p:set>
                                  </p:childTnLst>
                                </p:cTn>
                              </p:par>
                            </p:childTnLst>
                          </p:cTn>
                        </p:par>
                        <p:par>
                          <p:cTn id="251" fill="hold">
                            <p:stCondLst>
                              <p:cond delay="12500"/>
                            </p:stCondLst>
                            <p:childTnLst>
                              <p:par>
                                <p:cTn id="252" presetID="10" presetClass="exit" presetSubtype="0" fill="hold" nodeType="afterEffect">
                                  <p:stCondLst>
                                    <p:cond delay="0"/>
                                  </p:stCondLst>
                                  <p:childTnLst>
                                    <p:animEffect transition="out" filter="fade">
                                      <p:cBhvr>
                                        <p:cTn id="253" dur="500"/>
                                        <p:tgtEl>
                                          <p:spTgt spid="46"/>
                                        </p:tgtEl>
                                      </p:cBhvr>
                                    </p:animEffect>
                                    <p:set>
                                      <p:cBhvr>
                                        <p:cTn id="254" dur="1" fill="hold">
                                          <p:stCondLst>
                                            <p:cond delay="499"/>
                                          </p:stCondLst>
                                        </p:cTn>
                                        <p:tgtEl>
                                          <p:spTgt spid="46"/>
                                        </p:tgtEl>
                                        <p:attrNameLst>
                                          <p:attrName>style.visibility</p:attrName>
                                        </p:attrNameLst>
                                      </p:cBhvr>
                                      <p:to>
                                        <p:strVal val="hidden"/>
                                      </p:to>
                                    </p:set>
                                  </p:childTnLst>
                                </p:cTn>
                              </p:par>
                              <p:par>
                                <p:cTn id="255" presetID="10" presetClass="exit" presetSubtype="0" fill="hold" grpId="0" nodeType="withEffect">
                                  <p:stCondLst>
                                    <p:cond delay="0"/>
                                  </p:stCondLst>
                                  <p:childTnLst>
                                    <p:animEffect transition="out" filter="fade">
                                      <p:cBhvr>
                                        <p:cTn id="256" dur="500"/>
                                        <p:tgtEl>
                                          <p:spTgt spid="85"/>
                                        </p:tgtEl>
                                      </p:cBhvr>
                                    </p:animEffect>
                                    <p:set>
                                      <p:cBhvr>
                                        <p:cTn id="257" dur="1" fill="hold">
                                          <p:stCondLst>
                                            <p:cond delay="499"/>
                                          </p:stCondLst>
                                        </p:cTn>
                                        <p:tgtEl>
                                          <p:spTgt spid="85"/>
                                        </p:tgtEl>
                                        <p:attrNameLst>
                                          <p:attrName>style.visibility</p:attrName>
                                        </p:attrNameLst>
                                      </p:cBhvr>
                                      <p:to>
                                        <p:strVal val="hidden"/>
                                      </p:to>
                                    </p:set>
                                  </p:childTnLst>
                                </p:cTn>
                              </p:par>
                            </p:childTnLst>
                          </p:cTn>
                        </p:par>
                        <p:par>
                          <p:cTn id="258" fill="hold">
                            <p:stCondLst>
                              <p:cond delay="13000"/>
                            </p:stCondLst>
                            <p:childTnLst>
                              <p:par>
                                <p:cTn id="259" presetID="10" presetClass="exit" presetSubtype="0" fill="hold" nodeType="afterEffect">
                                  <p:stCondLst>
                                    <p:cond delay="0"/>
                                  </p:stCondLst>
                                  <p:childTnLst>
                                    <p:animEffect transition="out" filter="fade">
                                      <p:cBhvr>
                                        <p:cTn id="260" dur="500"/>
                                        <p:tgtEl>
                                          <p:spTgt spid="55"/>
                                        </p:tgtEl>
                                      </p:cBhvr>
                                    </p:animEffect>
                                    <p:set>
                                      <p:cBhvr>
                                        <p:cTn id="261" dur="1" fill="hold">
                                          <p:stCondLst>
                                            <p:cond delay="499"/>
                                          </p:stCondLst>
                                        </p:cTn>
                                        <p:tgtEl>
                                          <p:spTgt spid="55"/>
                                        </p:tgtEl>
                                        <p:attrNameLst>
                                          <p:attrName>style.visibility</p:attrName>
                                        </p:attrNameLst>
                                      </p:cBhvr>
                                      <p:to>
                                        <p:strVal val="hidden"/>
                                      </p:to>
                                    </p:set>
                                  </p:childTnLst>
                                </p:cTn>
                              </p:par>
                              <p:par>
                                <p:cTn id="262" presetID="10" presetClass="exit" presetSubtype="0" fill="hold" grpId="0" nodeType="withEffect">
                                  <p:stCondLst>
                                    <p:cond delay="0"/>
                                  </p:stCondLst>
                                  <p:childTnLst>
                                    <p:animEffect transition="out" filter="fade">
                                      <p:cBhvr>
                                        <p:cTn id="263" dur="500"/>
                                        <p:tgtEl>
                                          <p:spTgt spid="86"/>
                                        </p:tgtEl>
                                      </p:cBhvr>
                                    </p:animEffect>
                                    <p:set>
                                      <p:cBhvr>
                                        <p:cTn id="264" dur="1" fill="hold">
                                          <p:stCondLst>
                                            <p:cond delay="499"/>
                                          </p:stCondLst>
                                        </p:cTn>
                                        <p:tgtEl>
                                          <p:spTgt spid="86"/>
                                        </p:tgtEl>
                                        <p:attrNameLst>
                                          <p:attrName>style.visibility</p:attrName>
                                        </p:attrNameLst>
                                      </p:cBhvr>
                                      <p:to>
                                        <p:strVal val="hidden"/>
                                      </p:to>
                                    </p:set>
                                  </p:childTnLst>
                                </p:cTn>
                              </p:par>
                            </p:childTnLst>
                          </p:cTn>
                        </p:par>
                        <p:par>
                          <p:cTn id="265" fill="hold">
                            <p:stCondLst>
                              <p:cond delay="13500"/>
                            </p:stCondLst>
                            <p:childTnLst>
                              <p:par>
                                <p:cTn id="266" presetID="10" presetClass="exit" presetSubtype="0" fill="hold" nodeType="afterEffect">
                                  <p:stCondLst>
                                    <p:cond delay="0"/>
                                  </p:stCondLst>
                                  <p:childTnLst>
                                    <p:animEffect transition="out" filter="fade">
                                      <p:cBhvr>
                                        <p:cTn id="267" dur="500"/>
                                        <p:tgtEl>
                                          <p:spTgt spid="47"/>
                                        </p:tgtEl>
                                      </p:cBhvr>
                                    </p:animEffect>
                                    <p:set>
                                      <p:cBhvr>
                                        <p:cTn id="268" dur="1" fill="hold">
                                          <p:stCondLst>
                                            <p:cond delay="499"/>
                                          </p:stCondLst>
                                        </p:cTn>
                                        <p:tgtEl>
                                          <p:spTgt spid="47"/>
                                        </p:tgtEl>
                                        <p:attrNameLst>
                                          <p:attrName>style.visibility</p:attrName>
                                        </p:attrNameLst>
                                      </p:cBhvr>
                                      <p:to>
                                        <p:strVal val="hidden"/>
                                      </p:to>
                                    </p:set>
                                  </p:childTnLst>
                                </p:cTn>
                              </p:par>
                              <p:par>
                                <p:cTn id="269" presetID="10" presetClass="exit" presetSubtype="0" fill="hold" grpId="0" nodeType="withEffect">
                                  <p:stCondLst>
                                    <p:cond delay="0"/>
                                  </p:stCondLst>
                                  <p:childTnLst>
                                    <p:animEffect transition="out" filter="fade">
                                      <p:cBhvr>
                                        <p:cTn id="270" dur="500"/>
                                        <p:tgtEl>
                                          <p:spTgt spid="87"/>
                                        </p:tgtEl>
                                      </p:cBhvr>
                                    </p:animEffect>
                                    <p:set>
                                      <p:cBhvr>
                                        <p:cTn id="271" dur="1" fill="hold">
                                          <p:stCondLst>
                                            <p:cond delay="499"/>
                                          </p:stCondLst>
                                        </p:cTn>
                                        <p:tgtEl>
                                          <p:spTgt spid="87"/>
                                        </p:tgtEl>
                                        <p:attrNameLst>
                                          <p:attrName>style.visibility</p:attrName>
                                        </p:attrNameLst>
                                      </p:cBhvr>
                                      <p:to>
                                        <p:strVal val="hidden"/>
                                      </p:to>
                                    </p:set>
                                  </p:childTnLst>
                                </p:cTn>
                              </p:par>
                            </p:childTnLst>
                          </p:cTn>
                        </p:par>
                        <p:par>
                          <p:cTn id="272" fill="hold">
                            <p:stCondLst>
                              <p:cond delay="14000"/>
                            </p:stCondLst>
                            <p:childTnLst>
                              <p:par>
                                <p:cTn id="273" presetID="10" presetClass="exit" presetSubtype="0" fill="hold" grpId="0" nodeType="afterEffect">
                                  <p:stCondLst>
                                    <p:cond delay="0"/>
                                  </p:stCondLst>
                                  <p:childTnLst>
                                    <p:animEffect transition="out" filter="fade">
                                      <p:cBhvr>
                                        <p:cTn id="274" dur="500"/>
                                        <p:tgtEl>
                                          <p:spTgt spid="88"/>
                                        </p:tgtEl>
                                      </p:cBhvr>
                                    </p:animEffect>
                                    <p:set>
                                      <p:cBhvr>
                                        <p:cTn id="275" dur="1" fill="hold">
                                          <p:stCondLst>
                                            <p:cond delay="499"/>
                                          </p:stCondLst>
                                        </p:cTn>
                                        <p:tgtEl>
                                          <p:spTgt spid="88"/>
                                        </p:tgtEl>
                                        <p:attrNameLst>
                                          <p:attrName>style.visibility</p:attrName>
                                        </p:attrNameLst>
                                      </p:cBhvr>
                                      <p:to>
                                        <p:strVal val="hidden"/>
                                      </p:to>
                                    </p:set>
                                  </p:childTnLst>
                                </p:cTn>
                              </p:par>
                            </p:childTnLst>
                          </p:cTn>
                        </p:par>
                        <p:par>
                          <p:cTn id="276" fill="hold">
                            <p:stCondLst>
                              <p:cond delay="14500"/>
                            </p:stCondLst>
                            <p:childTnLst>
                              <p:par>
                                <p:cTn id="277" presetID="10" presetClass="exit" presetSubtype="0" fill="hold" grpId="0" nodeType="afterEffect">
                                  <p:stCondLst>
                                    <p:cond delay="0"/>
                                  </p:stCondLst>
                                  <p:childTnLst>
                                    <p:animEffect transition="out" filter="fade">
                                      <p:cBhvr>
                                        <p:cTn id="278" dur="500"/>
                                        <p:tgtEl>
                                          <p:spTgt spid="89"/>
                                        </p:tgtEl>
                                      </p:cBhvr>
                                    </p:animEffect>
                                    <p:set>
                                      <p:cBhvr>
                                        <p:cTn id="279" dur="1" fill="hold">
                                          <p:stCondLst>
                                            <p:cond delay="499"/>
                                          </p:stCondLst>
                                        </p:cTn>
                                        <p:tgtEl>
                                          <p:spTgt spid="89"/>
                                        </p:tgtEl>
                                        <p:attrNameLst>
                                          <p:attrName>style.visibility</p:attrName>
                                        </p:attrNameLst>
                                      </p:cBhvr>
                                      <p:to>
                                        <p:strVal val="hidden"/>
                                      </p:to>
                                    </p:set>
                                  </p:childTnLst>
                                </p:cTn>
                              </p:par>
                            </p:childTnLst>
                          </p:cTn>
                        </p:par>
                        <p:par>
                          <p:cTn id="280" fill="hold">
                            <p:stCondLst>
                              <p:cond delay="15000"/>
                            </p:stCondLst>
                            <p:childTnLst>
                              <p:par>
                                <p:cTn id="281" presetID="10" presetClass="exit" presetSubtype="0" fill="hold" grpId="0" nodeType="afterEffect">
                                  <p:stCondLst>
                                    <p:cond delay="0"/>
                                  </p:stCondLst>
                                  <p:childTnLst>
                                    <p:animEffect transition="out" filter="fade">
                                      <p:cBhvr>
                                        <p:cTn id="282" dur="500"/>
                                        <p:tgtEl>
                                          <p:spTgt spid="90"/>
                                        </p:tgtEl>
                                      </p:cBhvr>
                                    </p:animEffect>
                                    <p:set>
                                      <p:cBhvr>
                                        <p:cTn id="283" dur="1" fill="hold">
                                          <p:stCondLst>
                                            <p:cond delay="499"/>
                                          </p:stCondLst>
                                        </p:cTn>
                                        <p:tgtEl>
                                          <p:spTgt spid="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P spid="35" grpId="0" animBg="1"/>
      <p:bldP spid="44" grpId="0" animBg="1"/>
      <p:bldP spid="66" grpId="0" animBg="1"/>
      <p:bldP spid="67" grpId="0" animBg="1"/>
      <p:bldP spid="68" grpId="0" animBg="1"/>
      <p:bldP spid="69" grpId="0" animBg="1"/>
      <p:bldP spid="70" grpId="0" animBg="1"/>
      <p:bldP spid="70" grpId="1"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8"/>
          <p:cNvSpPr>
            <a:spLocks noGrp="1"/>
          </p:cNvSpPr>
          <p:nvPr>
            <p:ph type="ftr" sz="quarter" idx="10"/>
          </p:nvPr>
        </p:nvSpPr>
        <p:spPr/>
        <p:txBody>
          <a:bodyPr/>
          <a:lstStyle/>
          <a:p>
            <a:pPr>
              <a:defRPr/>
            </a:pPr>
            <a:r>
              <a:rPr lang="de-DE"/>
              <a:t>4 von 14</a:t>
            </a:r>
          </a:p>
        </p:txBody>
      </p:sp>
      <p:sp>
        <p:nvSpPr>
          <p:cNvPr id="19458" name="Titel 1"/>
          <p:cNvSpPr>
            <a:spLocks noGrp="1"/>
          </p:cNvSpPr>
          <p:nvPr>
            <p:ph type="ctrTitle"/>
          </p:nvPr>
        </p:nvSpPr>
        <p:spPr bwMode="auto">
          <a:xfrm>
            <a:off x="287338" y="210405"/>
            <a:ext cx="8569325" cy="539750"/>
          </a:xfrm>
          <a:noFill/>
          <a:ln>
            <a:miter lim="800000"/>
            <a:headEnd/>
            <a:tailEnd/>
          </a:ln>
        </p:spPr>
        <p:txBody>
          <a:bodyPr vert="horz" wrap="square" numCol="1" compatLnSpc="1">
            <a:prstTxWarp prst="textNoShape">
              <a:avLst/>
            </a:prstTxWarp>
          </a:bodyPr>
          <a:lstStyle/>
          <a:p>
            <a:pPr eaLnBrk="1" hangingPunct="1"/>
            <a:r>
              <a:rPr lang="en-US" dirty="0">
                <a:latin typeface="Arial" charset="0"/>
                <a:cs typeface="Arial" charset="0"/>
              </a:rPr>
              <a:t>Neutrophils</a:t>
            </a:r>
          </a:p>
        </p:txBody>
      </p:sp>
      <p:pic>
        <p:nvPicPr>
          <p:cNvPr id="2" name="Grafik 1"/>
          <p:cNvPicPr>
            <a:picLocks noChangeAspect="1"/>
          </p:cNvPicPr>
          <p:nvPr/>
        </p:nvPicPr>
        <p:blipFill rotWithShape="1">
          <a:blip r:embed="rId2"/>
          <a:srcRect l="16859" t="8462" r="13707" b="21258"/>
          <a:stretch/>
        </p:blipFill>
        <p:spPr>
          <a:xfrm>
            <a:off x="2706551" y="91787"/>
            <a:ext cx="921463" cy="932688"/>
          </a:xfrm>
          <a:prstGeom prst="rect">
            <a:avLst/>
          </a:prstGeom>
        </p:spPr>
      </p:pic>
      <p:sp>
        <p:nvSpPr>
          <p:cNvPr id="3" name="Rechteck 2"/>
          <p:cNvSpPr/>
          <p:nvPr/>
        </p:nvSpPr>
        <p:spPr>
          <a:xfrm>
            <a:off x="521208" y="1486007"/>
            <a:ext cx="8101584" cy="3477875"/>
          </a:xfrm>
          <a:prstGeom prst="rect">
            <a:avLst/>
          </a:prstGeom>
        </p:spPr>
        <p:txBody>
          <a:bodyPr wrap="square">
            <a:spAutoFit/>
          </a:bodyPr>
          <a:lstStyle/>
          <a:p>
            <a:pPr marL="342900" indent="-342900" algn="just">
              <a:buFont typeface="Wingdings" panose="05000000000000000000" pitchFamily="2" charset="2"/>
              <a:buChar char="Ø"/>
            </a:pPr>
            <a:r>
              <a:rPr lang="en-US" sz="2000" dirty="0"/>
              <a:t>are recruited to the site of injury within minutes, and are the hallmark of acute inflammation</a:t>
            </a:r>
          </a:p>
          <a:p>
            <a:pPr marL="342900" indent="-342900" algn="just">
              <a:buFont typeface="Wingdings" panose="05000000000000000000" pitchFamily="2" charset="2"/>
              <a:buChar char="Ø"/>
            </a:pPr>
            <a:endParaRPr lang="en-US" sz="2000" dirty="0"/>
          </a:p>
          <a:p>
            <a:pPr marL="342900" indent="-342900" algn="just">
              <a:buFont typeface="Wingdings" panose="05000000000000000000" pitchFamily="2" charset="2"/>
              <a:buChar char="Ø"/>
            </a:pPr>
            <a:r>
              <a:rPr lang="en-US" sz="2000" dirty="0"/>
              <a:t>at the site of injury, they </a:t>
            </a:r>
            <a:r>
              <a:rPr lang="en-US" sz="2000" dirty="0" err="1"/>
              <a:t>degranulate</a:t>
            </a:r>
            <a:r>
              <a:rPr lang="en-US" sz="2000" dirty="0"/>
              <a:t>, releasing pro-inflammatory factors and increasing the cellular damages (neutrophil induced-injury)</a:t>
            </a:r>
          </a:p>
          <a:p>
            <a:pPr marL="342900" indent="-342900" algn="just">
              <a:buFont typeface="Wingdings" panose="05000000000000000000" pitchFamily="2" charset="2"/>
              <a:buChar char="Ø"/>
            </a:pPr>
            <a:endParaRPr lang="en-US" sz="2000" dirty="0"/>
          </a:p>
          <a:p>
            <a:pPr marL="342900" indent="-342900" algn="just">
              <a:buFont typeface="Wingdings" panose="05000000000000000000" pitchFamily="2" charset="2"/>
              <a:buChar char="Ø"/>
            </a:pPr>
            <a:r>
              <a:rPr lang="en-US" sz="2000" dirty="0"/>
              <a:t>release of network-like structures of DNA (Neutrophil extracellular traps  - NETs), serving as a physical barrier that prevents further spread of inflammation</a:t>
            </a:r>
          </a:p>
          <a:p>
            <a:pPr marL="342900" indent="-342900" algn="just">
              <a:buFont typeface="Wingdings" panose="05000000000000000000" pitchFamily="2" charset="2"/>
              <a:buChar char="Ø"/>
            </a:pP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left)">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8"/>
          <p:cNvSpPr>
            <a:spLocks noGrp="1"/>
          </p:cNvSpPr>
          <p:nvPr>
            <p:ph type="ftr" sz="quarter" idx="10"/>
          </p:nvPr>
        </p:nvSpPr>
        <p:spPr/>
        <p:txBody>
          <a:bodyPr/>
          <a:lstStyle/>
          <a:p>
            <a:pPr>
              <a:defRPr/>
            </a:pPr>
            <a:r>
              <a:rPr lang="de-DE"/>
              <a:t>4 von 14</a:t>
            </a:r>
          </a:p>
        </p:txBody>
      </p:sp>
      <p:sp>
        <p:nvSpPr>
          <p:cNvPr id="19458" name="Titel 1"/>
          <p:cNvSpPr>
            <a:spLocks noGrp="1"/>
          </p:cNvSpPr>
          <p:nvPr>
            <p:ph type="ctrTitle"/>
          </p:nvPr>
        </p:nvSpPr>
        <p:spPr bwMode="auto">
          <a:xfrm>
            <a:off x="287338" y="210405"/>
            <a:ext cx="8569325" cy="539750"/>
          </a:xfrm>
          <a:noFill/>
          <a:ln>
            <a:miter lim="800000"/>
            <a:headEnd/>
            <a:tailEnd/>
          </a:ln>
        </p:spPr>
        <p:txBody>
          <a:bodyPr vert="horz" wrap="square" numCol="1" compatLnSpc="1">
            <a:prstTxWarp prst="textNoShape">
              <a:avLst/>
            </a:prstTxWarp>
          </a:bodyPr>
          <a:lstStyle/>
          <a:p>
            <a:pPr eaLnBrk="1" hangingPunct="1"/>
            <a:r>
              <a:rPr lang="en-US" dirty="0">
                <a:latin typeface="Arial" charset="0"/>
                <a:cs typeface="Arial" charset="0"/>
              </a:rPr>
              <a:t>Neutrophils</a:t>
            </a:r>
          </a:p>
        </p:txBody>
      </p:sp>
      <p:pic>
        <p:nvPicPr>
          <p:cNvPr id="2" name="Grafik 1"/>
          <p:cNvPicPr>
            <a:picLocks noChangeAspect="1"/>
          </p:cNvPicPr>
          <p:nvPr/>
        </p:nvPicPr>
        <p:blipFill rotWithShape="1">
          <a:blip r:embed="rId3"/>
          <a:srcRect l="16859" t="8462" r="13707" b="21258"/>
          <a:stretch/>
        </p:blipFill>
        <p:spPr>
          <a:xfrm>
            <a:off x="2706551" y="91787"/>
            <a:ext cx="921463" cy="932688"/>
          </a:xfrm>
          <a:prstGeom prst="rect">
            <a:avLst/>
          </a:prstGeom>
        </p:spPr>
      </p:pic>
      <p:grpSp>
        <p:nvGrpSpPr>
          <p:cNvPr id="11" name="Gruppieren 10"/>
          <p:cNvGrpSpPr/>
          <p:nvPr/>
        </p:nvGrpSpPr>
        <p:grpSpPr>
          <a:xfrm>
            <a:off x="495120" y="3988705"/>
            <a:ext cx="3565824" cy="1005702"/>
            <a:chOff x="5266501" y="3042333"/>
            <a:chExt cx="3565824" cy="1005702"/>
          </a:xfrm>
        </p:grpSpPr>
        <p:sp>
          <p:nvSpPr>
            <p:cNvPr id="12" name="Pfeil nach oben 11"/>
            <p:cNvSpPr/>
            <p:nvPr/>
          </p:nvSpPr>
          <p:spPr>
            <a:xfrm>
              <a:off x="5266501" y="3054367"/>
              <a:ext cx="504056" cy="971121"/>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p:cNvSpPr txBox="1"/>
            <p:nvPr/>
          </p:nvSpPr>
          <p:spPr>
            <a:xfrm>
              <a:off x="5844006" y="3042333"/>
              <a:ext cx="1556452" cy="369332"/>
            </a:xfrm>
            <a:prstGeom prst="rect">
              <a:avLst/>
            </a:prstGeom>
            <a:noFill/>
          </p:spPr>
          <p:txBody>
            <a:bodyPr wrap="none" rtlCol="0">
              <a:spAutoFit/>
            </a:bodyPr>
            <a:lstStyle/>
            <a:p>
              <a:r>
                <a:rPr lang="de-DE" dirty="0">
                  <a:latin typeface="Minion Pro" pitchFamily="18" charset="0"/>
                </a:rPr>
                <a:t>Heart </a:t>
              </a:r>
              <a:r>
                <a:rPr lang="de-DE" dirty="0" err="1">
                  <a:latin typeface="Minion Pro" pitchFamily="18" charset="0"/>
                </a:rPr>
                <a:t>function</a:t>
              </a:r>
              <a:endParaRPr lang="de-DE" dirty="0">
                <a:latin typeface="Minion Pro" pitchFamily="18" charset="0"/>
              </a:endParaRPr>
            </a:p>
          </p:txBody>
        </p:sp>
        <p:sp>
          <p:nvSpPr>
            <p:cNvPr id="14" name="Textfeld 13"/>
            <p:cNvSpPr txBox="1"/>
            <p:nvPr/>
          </p:nvSpPr>
          <p:spPr>
            <a:xfrm>
              <a:off x="5855043" y="3368124"/>
              <a:ext cx="2507802" cy="369332"/>
            </a:xfrm>
            <a:prstGeom prst="rect">
              <a:avLst/>
            </a:prstGeom>
            <a:noFill/>
          </p:spPr>
          <p:txBody>
            <a:bodyPr wrap="none" rtlCol="0">
              <a:spAutoFit/>
            </a:bodyPr>
            <a:lstStyle/>
            <a:p>
              <a:r>
                <a:rPr lang="de-DE" dirty="0" err="1">
                  <a:latin typeface="Minion Pro" pitchFamily="18" charset="0"/>
                </a:rPr>
                <a:t>Cardiomyocytes</a:t>
              </a:r>
              <a:r>
                <a:rPr lang="de-DE" dirty="0">
                  <a:latin typeface="Minion Pro" pitchFamily="18" charset="0"/>
                </a:rPr>
                <a:t> </a:t>
              </a:r>
              <a:r>
                <a:rPr lang="de-DE" dirty="0" err="1">
                  <a:latin typeface="Minion Pro" pitchFamily="18" charset="0"/>
                </a:rPr>
                <a:t>survival</a:t>
              </a:r>
              <a:endParaRPr lang="de-DE" dirty="0">
                <a:latin typeface="Minion Pro" pitchFamily="18" charset="0"/>
              </a:endParaRPr>
            </a:p>
          </p:txBody>
        </p:sp>
        <p:sp>
          <p:nvSpPr>
            <p:cNvPr id="15" name="Textfeld 14"/>
            <p:cNvSpPr txBox="1"/>
            <p:nvPr/>
          </p:nvSpPr>
          <p:spPr>
            <a:xfrm>
              <a:off x="5844006" y="3678703"/>
              <a:ext cx="2988319" cy="369332"/>
            </a:xfrm>
            <a:prstGeom prst="rect">
              <a:avLst/>
            </a:prstGeom>
            <a:noFill/>
          </p:spPr>
          <p:txBody>
            <a:bodyPr wrap="none" rtlCol="0">
              <a:spAutoFit/>
            </a:bodyPr>
            <a:lstStyle/>
            <a:p>
              <a:r>
                <a:rPr lang="de-DE" dirty="0" err="1">
                  <a:latin typeface="Minion Pro" pitchFamily="18" charset="0"/>
                </a:rPr>
                <a:t>Minimizing</a:t>
              </a:r>
              <a:r>
                <a:rPr lang="de-DE" dirty="0">
                  <a:latin typeface="Minion Pro" pitchFamily="18" charset="0"/>
                </a:rPr>
                <a:t> </a:t>
              </a:r>
              <a:r>
                <a:rPr lang="de-DE" dirty="0" err="1">
                  <a:latin typeface="Minion Pro" pitchFamily="18" charset="0"/>
                </a:rPr>
                <a:t>the</a:t>
              </a:r>
              <a:r>
                <a:rPr lang="de-DE" dirty="0">
                  <a:latin typeface="Minion Pro" pitchFamily="18" charset="0"/>
                </a:rPr>
                <a:t> </a:t>
              </a:r>
              <a:r>
                <a:rPr lang="de-DE" dirty="0" err="1">
                  <a:latin typeface="Minion Pro" pitchFamily="18" charset="0"/>
                </a:rPr>
                <a:t>infarction</a:t>
              </a:r>
              <a:r>
                <a:rPr lang="de-DE" dirty="0">
                  <a:latin typeface="Minion Pro" pitchFamily="18" charset="0"/>
                </a:rPr>
                <a:t> </a:t>
              </a:r>
              <a:r>
                <a:rPr lang="de-DE" dirty="0" err="1">
                  <a:latin typeface="Minion Pro" pitchFamily="18" charset="0"/>
                </a:rPr>
                <a:t>size</a:t>
              </a:r>
              <a:endParaRPr lang="de-DE" dirty="0">
                <a:latin typeface="Minion Pro" pitchFamily="18" charset="0"/>
              </a:endParaRPr>
            </a:p>
          </p:txBody>
        </p:sp>
      </p:grpSp>
      <p:grpSp>
        <p:nvGrpSpPr>
          <p:cNvPr id="16" name="Gruppieren 15"/>
          <p:cNvGrpSpPr/>
          <p:nvPr/>
        </p:nvGrpSpPr>
        <p:grpSpPr>
          <a:xfrm>
            <a:off x="481359" y="2427626"/>
            <a:ext cx="3251834" cy="1180425"/>
            <a:chOff x="293628" y="3025262"/>
            <a:chExt cx="3251834" cy="1180425"/>
          </a:xfrm>
        </p:grpSpPr>
        <p:sp>
          <p:nvSpPr>
            <p:cNvPr id="17" name="Pfeil nach oben 16"/>
            <p:cNvSpPr/>
            <p:nvPr/>
          </p:nvSpPr>
          <p:spPr>
            <a:xfrm rot="10800000">
              <a:off x="293628" y="3025262"/>
              <a:ext cx="504056" cy="1180425"/>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2"/>
                </a:solidFill>
              </a:endParaRPr>
            </a:p>
          </p:txBody>
        </p:sp>
        <p:sp>
          <p:nvSpPr>
            <p:cNvPr id="18" name="Textfeld 17"/>
            <p:cNvSpPr txBox="1"/>
            <p:nvPr/>
          </p:nvSpPr>
          <p:spPr>
            <a:xfrm>
              <a:off x="899592" y="3025262"/>
              <a:ext cx="1919564" cy="369332"/>
            </a:xfrm>
            <a:prstGeom prst="rect">
              <a:avLst/>
            </a:prstGeom>
            <a:noFill/>
          </p:spPr>
          <p:txBody>
            <a:bodyPr wrap="none" rtlCol="0">
              <a:spAutoFit/>
            </a:bodyPr>
            <a:lstStyle/>
            <a:p>
              <a:r>
                <a:rPr lang="de-DE" dirty="0" err="1">
                  <a:latin typeface="Minion Pro" pitchFamily="18" charset="0"/>
                </a:rPr>
                <a:t>Inflammatory</a:t>
              </a:r>
              <a:r>
                <a:rPr lang="de-DE" dirty="0">
                  <a:latin typeface="Minion Pro" pitchFamily="18" charset="0"/>
                </a:rPr>
                <a:t> </a:t>
              </a:r>
              <a:r>
                <a:rPr lang="de-DE" dirty="0" err="1">
                  <a:latin typeface="Minion Pro" pitchFamily="18" charset="0"/>
                </a:rPr>
                <a:t>cells</a:t>
              </a:r>
              <a:endParaRPr lang="de-DE" dirty="0">
                <a:latin typeface="Minion Pro" pitchFamily="18" charset="0"/>
              </a:endParaRPr>
            </a:p>
          </p:txBody>
        </p:sp>
        <p:sp>
          <p:nvSpPr>
            <p:cNvPr id="19" name="Textfeld 18"/>
            <p:cNvSpPr txBox="1"/>
            <p:nvPr/>
          </p:nvSpPr>
          <p:spPr>
            <a:xfrm>
              <a:off x="903264" y="3429000"/>
              <a:ext cx="2642198" cy="369332"/>
            </a:xfrm>
            <a:prstGeom prst="rect">
              <a:avLst/>
            </a:prstGeom>
            <a:noFill/>
          </p:spPr>
          <p:txBody>
            <a:bodyPr wrap="none" rtlCol="0">
              <a:spAutoFit/>
            </a:bodyPr>
            <a:lstStyle/>
            <a:p>
              <a:r>
                <a:rPr lang="de-DE" dirty="0" err="1">
                  <a:latin typeface="Minion Pro" pitchFamily="18" charset="0"/>
                </a:rPr>
                <a:t>Neutrophil-induced</a:t>
              </a:r>
              <a:r>
                <a:rPr lang="de-DE" dirty="0">
                  <a:latin typeface="Minion Pro" pitchFamily="18" charset="0"/>
                </a:rPr>
                <a:t> </a:t>
              </a:r>
              <a:r>
                <a:rPr lang="de-DE" dirty="0" err="1">
                  <a:latin typeface="Minion Pro" pitchFamily="18" charset="0"/>
                </a:rPr>
                <a:t>injury</a:t>
              </a:r>
              <a:endParaRPr lang="de-DE" dirty="0">
                <a:latin typeface="Minion Pro" pitchFamily="18" charset="0"/>
              </a:endParaRPr>
            </a:p>
          </p:txBody>
        </p:sp>
        <p:sp>
          <p:nvSpPr>
            <p:cNvPr id="20" name="Textfeld 19"/>
            <p:cNvSpPr txBox="1"/>
            <p:nvPr/>
          </p:nvSpPr>
          <p:spPr>
            <a:xfrm>
              <a:off x="899592" y="3836355"/>
              <a:ext cx="2444836" cy="369332"/>
            </a:xfrm>
            <a:prstGeom prst="rect">
              <a:avLst/>
            </a:prstGeom>
            <a:noFill/>
          </p:spPr>
          <p:txBody>
            <a:bodyPr wrap="none" rtlCol="0">
              <a:spAutoFit/>
            </a:bodyPr>
            <a:lstStyle/>
            <a:p>
              <a:r>
                <a:rPr lang="de-DE" dirty="0" err="1">
                  <a:latin typeface="Minion Pro" pitchFamily="18" charset="0"/>
                </a:rPr>
                <a:t>Inflammatory</a:t>
              </a:r>
              <a:r>
                <a:rPr lang="de-DE" dirty="0">
                  <a:latin typeface="Minion Pro" pitchFamily="18" charset="0"/>
                </a:rPr>
                <a:t> </a:t>
              </a:r>
              <a:r>
                <a:rPr lang="de-DE" dirty="0" err="1">
                  <a:latin typeface="Minion Pro" pitchFamily="18" charset="0"/>
                </a:rPr>
                <a:t>mediators</a:t>
              </a:r>
              <a:endParaRPr lang="de-DE" dirty="0">
                <a:latin typeface="Minion Pro" pitchFamily="18" charset="0"/>
              </a:endParaRPr>
            </a:p>
          </p:txBody>
        </p:sp>
      </p:grpSp>
      <p:grpSp>
        <p:nvGrpSpPr>
          <p:cNvPr id="21" name="Gruppieren 20"/>
          <p:cNvGrpSpPr/>
          <p:nvPr/>
        </p:nvGrpSpPr>
        <p:grpSpPr>
          <a:xfrm>
            <a:off x="4877605" y="3810324"/>
            <a:ext cx="3629336" cy="1191159"/>
            <a:chOff x="4499992" y="4824547"/>
            <a:chExt cx="3629336" cy="1191159"/>
          </a:xfrm>
        </p:grpSpPr>
        <p:sp>
          <p:nvSpPr>
            <p:cNvPr id="22" name="Textfeld 21"/>
            <p:cNvSpPr txBox="1"/>
            <p:nvPr/>
          </p:nvSpPr>
          <p:spPr>
            <a:xfrm>
              <a:off x="5076056" y="5646374"/>
              <a:ext cx="1479059" cy="369332"/>
            </a:xfrm>
            <a:prstGeom prst="rect">
              <a:avLst/>
            </a:prstGeom>
            <a:noFill/>
          </p:spPr>
          <p:txBody>
            <a:bodyPr wrap="none" rtlCol="0">
              <a:spAutoFit/>
            </a:bodyPr>
            <a:lstStyle/>
            <a:p>
              <a:r>
                <a:rPr lang="de-DE" dirty="0">
                  <a:latin typeface="Minion Pro" pitchFamily="18" charset="0"/>
                </a:rPr>
                <a:t>Heart </a:t>
              </a:r>
              <a:r>
                <a:rPr lang="de-DE" dirty="0" err="1">
                  <a:latin typeface="Minion Pro" pitchFamily="18" charset="0"/>
                </a:rPr>
                <a:t>rupture</a:t>
              </a:r>
              <a:endParaRPr lang="de-DE" dirty="0">
                <a:latin typeface="Minion Pro" pitchFamily="18" charset="0"/>
              </a:endParaRPr>
            </a:p>
          </p:txBody>
        </p:sp>
        <p:sp>
          <p:nvSpPr>
            <p:cNvPr id="23" name="Pfeil nach oben 22"/>
            <p:cNvSpPr/>
            <p:nvPr/>
          </p:nvSpPr>
          <p:spPr>
            <a:xfrm>
              <a:off x="4499992" y="4824547"/>
              <a:ext cx="504056" cy="1171567"/>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p:cNvSpPr txBox="1"/>
            <p:nvPr/>
          </p:nvSpPr>
          <p:spPr>
            <a:xfrm>
              <a:off x="5076056" y="4901180"/>
              <a:ext cx="1759008" cy="369332"/>
            </a:xfrm>
            <a:prstGeom prst="rect">
              <a:avLst/>
            </a:prstGeom>
            <a:noFill/>
          </p:spPr>
          <p:txBody>
            <a:bodyPr wrap="none" rtlCol="0">
              <a:spAutoFit/>
            </a:bodyPr>
            <a:lstStyle/>
            <a:p>
              <a:r>
                <a:rPr lang="de-DE" dirty="0" err="1">
                  <a:latin typeface="Minion Pro" pitchFamily="18" charset="0"/>
                </a:rPr>
                <a:t>Impaired</a:t>
              </a:r>
              <a:r>
                <a:rPr lang="de-DE" dirty="0">
                  <a:latin typeface="Minion Pro" pitchFamily="18" charset="0"/>
                </a:rPr>
                <a:t> </a:t>
              </a:r>
              <a:r>
                <a:rPr lang="de-DE" dirty="0" err="1">
                  <a:latin typeface="Minion Pro" pitchFamily="18" charset="0"/>
                </a:rPr>
                <a:t>healing</a:t>
              </a:r>
              <a:endParaRPr lang="de-DE" dirty="0">
                <a:latin typeface="Minion Pro" pitchFamily="18" charset="0"/>
              </a:endParaRPr>
            </a:p>
          </p:txBody>
        </p:sp>
        <p:sp>
          <p:nvSpPr>
            <p:cNvPr id="25" name="Textfeld 24"/>
            <p:cNvSpPr txBox="1"/>
            <p:nvPr/>
          </p:nvSpPr>
          <p:spPr>
            <a:xfrm>
              <a:off x="5077073" y="5400611"/>
              <a:ext cx="1504771" cy="369332"/>
            </a:xfrm>
            <a:prstGeom prst="rect">
              <a:avLst/>
            </a:prstGeom>
            <a:noFill/>
          </p:spPr>
          <p:txBody>
            <a:bodyPr wrap="none" rtlCol="0">
              <a:spAutoFit/>
            </a:bodyPr>
            <a:lstStyle/>
            <a:p>
              <a:r>
                <a:rPr lang="de-DE" dirty="0" err="1">
                  <a:latin typeface="Minion Pro" pitchFamily="18" charset="0"/>
                </a:rPr>
                <a:t>Infarction</a:t>
              </a:r>
              <a:r>
                <a:rPr lang="de-DE" dirty="0">
                  <a:latin typeface="Minion Pro" pitchFamily="18" charset="0"/>
                </a:rPr>
                <a:t> </a:t>
              </a:r>
              <a:r>
                <a:rPr lang="de-DE" dirty="0" err="1">
                  <a:latin typeface="Minion Pro" pitchFamily="18" charset="0"/>
                </a:rPr>
                <a:t>size</a:t>
              </a:r>
              <a:endParaRPr lang="de-DE" dirty="0">
                <a:latin typeface="Minion Pro" pitchFamily="18" charset="0"/>
              </a:endParaRPr>
            </a:p>
          </p:txBody>
        </p:sp>
        <p:sp>
          <p:nvSpPr>
            <p:cNvPr id="26" name="Textfeld 25"/>
            <p:cNvSpPr txBox="1"/>
            <p:nvPr/>
          </p:nvSpPr>
          <p:spPr>
            <a:xfrm>
              <a:off x="5076056" y="5164617"/>
              <a:ext cx="3053272" cy="369332"/>
            </a:xfrm>
            <a:prstGeom prst="rect">
              <a:avLst/>
            </a:prstGeom>
            <a:noFill/>
          </p:spPr>
          <p:txBody>
            <a:bodyPr wrap="none" rtlCol="0">
              <a:spAutoFit/>
            </a:bodyPr>
            <a:lstStyle/>
            <a:p>
              <a:r>
                <a:rPr lang="de-DE" dirty="0">
                  <a:latin typeface="Minion Pro" pitchFamily="18" charset="0"/>
                </a:rPr>
                <a:t>Deterioration </a:t>
              </a:r>
              <a:r>
                <a:rPr lang="de-DE" dirty="0" err="1">
                  <a:latin typeface="Minion Pro" pitchFamily="18" charset="0"/>
                </a:rPr>
                <a:t>of</a:t>
              </a:r>
              <a:r>
                <a:rPr lang="de-DE" dirty="0">
                  <a:latin typeface="Minion Pro" pitchFamily="18" charset="0"/>
                </a:rPr>
                <a:t> </a:t>
              </a:r>
              <a:r>
                <a:rPr lang="de-DE" dirty="0" err="1">
                  <a:latin typeface="Minion Pro" pitchFamily="18" charset="0"/>
                </a:rPr>
                <a:t>heart</a:t>
              </a:r>
              <a:r>
                <a:rPr lang="de-DE" dirty="0">
                  <a:latin typeface="Minion Pro" pitchFamily="18" charset="0"/>
                </a:rPr>
                <a:t> </a:t>
              </a:r>
              <a:r>
                <a:rPr lang="de-DE" dirty="0" err="1">
                  <a:latin typeface="Minion Pro" pitchFamily="18" charset="0"/>
                </a:rPr>
                <a:t>function</a:t>
              </a:r>
              <a:endParaRPr lang="de-DE" dirty="0">
                <a:latin typeface="Minion Pro" pitchFamily="18" charset="0"/>
              </a:endParaRPr>
            </a:p>
          </p:txBody>
        </p:sp>
      </p:grpSp>
      <p:sp>
        <p:nvSpPr>
          <p:cNvPr id="27" name="Richtungspfeil 26"/>
          <p:cNvSpPr/>
          <p:nvPr/>
        </p:nvSpPr>
        <p:spPr>
          <a:xfrm rot="16200000">
            <a:off x="4186249" y="5240935"/>
            <a:ext cx="900100" cy="65206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Flussdiagramm: Grenzstelle 27"/>
          <p:cNvSpPr/>
          <p:nvPr/>
        </p:nvSpPr>
        <p:spPr>
          <a:xfrm rot="20997259">
            <a:off x="585450" y="4944027"/>
            <a:ext cx="8064896" cy="144016"/>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Flussdiagramm: Grenzstelle 28"/>
          <p:cNvSpPr/>
          <p:nvPr/>
        </p:nvSpPr>
        <p:spPr>
          <a:xfrm>
            <a:off x="614939" y="4944027"/>
            <a:ext cx="8064896" cy="144016"/>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Pfeil nach oben 16"/>
          <p:cNvSpPr/>
          <p:nvPr/>
        </p:nvSpPr>
        <p:spPr>
          <a:xfrm rot="10800000">
            <a:off x="3621277" y="55243"/>
            <a:ext cx="504056" cy="969232"/>
          </a:xfrm>
          <a:prstGeom prst="up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2"/>
              </a:solidFill>
            </a:endParaRPr>
          </a:p>
        </p:txBody>
      </p:sp>
      <p:sp>
        <p:nvSpPr>
          <p:cNvPr id="3" name="Rechteck 2"/>
          <p:cNvSpPr/>
          <p:nvPr/>
        </p:nvSpPr>
        <p:spPr>
          <a:xfrm>
            <a:off x="4636299" y="1140404"/>
            <a:ext cx="4572000" cy="738664"/>
          </a:xfrm>
          <a:prstGeom prst="rect">
            <a:avLst/>
          </a:prstGeom>
        </p:spPr>
        <p:txBody>
          <a:bodyPr>
            <a:spAutoFit/>
          </a:bodyPr>
          <a:lstStyle/>
          <a:p>
            <a:r>
              <a:rPr lang="ro-RO" sz="1400" dirty="0">
                <a:latin typeface="Times New Roman" panose="02020603050405020304" pitchFamily="18" charset="0"/>
                <a:ea typeface="Times New Roman" panose="02020603050405020304" pitchFamily="18" charset="0"/>
              </a:rPr>
              <a:t>Horckmans</a:t>
            </a:r>
            <a:r>
              <a:rPr lang="de-DE" sz="1400" dirty="0">
                <a:latin typeface="Times New Roman" panose="02020603050405020304" pitchFamily="18" charset="0"/>
                <a:ea typeface="Times New Roman" panose="02020603050405020304" pitchFamily="18" charset="0"/>
              </a:rPr>
              <a:t> </a:t>
            </a:r>
            <a:r>
              <a:rPr lang="ro-RO" sz="1400" dirty="0">
                <a:latin typeface="Times New Roman" panose="02020603050405020304" pitchFamily="18" charset="0"/>
                <a:ea typeface="Times New Roman" panose="02020603050405020304" pitchFamily="18" charset="0"/>
              </a:rPr>
              <a:t>et al</a:t>
            </a:r>
            <a:r>
              <a:rPr lang="ro-RO" sz="1400" i="1" dirty="0">
                <a:latin typeface="Times New Roman" panose="02020603050405020304" pitchFamily="18" charset="0"/>
                <a:ea typeface="Times New Roman" panose="02020603050405020304" pitchFamily="18" charset="0"/>
              </a:rPr>
              <a:t>.</a:t>
            </a:r>
            <a:r>
              <a:rPr lang="ro-RO" sz="1400" dirty="0">
                <a:latin typeface="Times New Roman" panose="02020603050405020304" pitchFamily="18" charset="0"/>
                <a:ea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rPr>
              <a:t>Neutrophils orchestrate post-myocardial infarction healing by polarizing macrophages towards a reparative phenotype, </a:t>
            </a:r>
            <a:r>
              <a:rPr lang="ro-RO" sz="1400" i="1" dirty="0">
                <a:latin typeface="Times New Roman" panose="02020603050405020304" pitchFamily="18" charset="0"/>
                <a:ea typeface="Times New Roman" panose="02020603050405020304" pitchFamily="18" charset="0"/>
              </a:rPr>
              <a:t>European heart journal</a:t>
            </a:r>
            <a:r>
              <a:rPr lang="de-DE" sz="1400" i="1" dirty="0">
                <a:latin typeface="Times New Roman" panose="02020603050405020304" pitchFamily="18" charset="0"/>
                <a:ea typeface="Times New Roman" panose="02020603050405020304" pitchFamily="18" charset="0"/>
              </a:rPr>
              <a:t>,</a:t>
            </a:r>
            <a:r>
              <a:rPr lang="ro-RO" sz="1400" dirty="0">
                <a:latin typeface="Times New Roman" panose="02020603050405020304" pitchFamily="18" charset="0"/>
                <a:ea typeface="Times New Roman" panose="02020603050405020304" pitchFamily="18" charset="0"/>
              </a:rPr>
              <a:t> 2016</a:t>
            </a:r>
            <a:endParaRPr lang="de-DE" sz="1400" dirty="0"/>
          </a:p>
        </p:txBody>
      </p:sp>
      <p:sp>
        <p:nvSpPr>
          <p:cNvPr id="4" name="Rechteck 3"/>
          <p:cNvSpPr/>
          <p:nvPr/>
        </p:nvSpPr>
        <p:spPr>
          <a:xfrm>
            <a:off x="4647387" y="1965027"/>
            <a:ext cx="4337825" cy="1384995"/>
          </a:xfrm>
          <a:prstGeom prst="rect">
            <a:avLst/>
          </a:prstGeom>
        </p:spPr>
        <p:txBody>
          <a:bodyPr wrap="square">
            <a:spAutoFit/>
          </a:bodyPr>
          <a:lstStyle/>
          <a:p>
            <a:pPr marL="457200" indent="-457200" algn="just">
              <a:spcAft>
                <a:spcPts val="0"/>
              </a:spcAft>
            </a:pPr>
            <a:r>
              <a:rPr lang="ro-RO" sz="1400" dirty="0">
                <a:latin typeface="Times New Roman" panose="02020603050405020304" pitchFamily="18" charset="0"/>
                <a:ea typeface="Times New Roman" panose="02020603050405020304" pitchFamily="18" charset="0"/>
              </a:rPr>
              <a:t>Giugliano</a:t>
            </a:r>
            <a:r>
              <a:rPr lang="de-DE" sz="1400" dirty="0">
                <a:latin typeface="Times New Roman" panose="02020603050405020304" pitchFamily="18" charset="0"/>
                <a:ea typeface="Times New Roman" panose="02020603050405020304" pitchFamily="18" charset="0"/>
              </a:rPr>
              <a:t> et al,</a:t>
            </a:r>
            <a:r>
              <a:rPr lang="ro-RO" sz="1400" dirty="0">
                <a:latin typeface="Times New Roman" panose="02020603050405020304" pitchFamily="18" charset="0"/>
                <a:ea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rPr>
              <a:t>Meta-analysis of corticosteroid treatment</a:t>
            </a:r>
          </a:p>
          <a:p>
            <a:pPr marL="457200" indent="-457200" algn="just">
              <a:spcAft>
                <a:spcPts val="0"/>
              </a:spcAft>
            </a:pPr>
            <a:r>
              <a:rPr lang="en-US" sz="1400" dirty="0">
                <a:latin typeface="Times New Roman" panose="02020603050405020304" pitchFamily="18" charset="0"/>
                <a:ea typeface="Times New Roman" panose="02020603050405020304" pitchFamily="18" charset="0"/>
              </a:rPr>
              <a:t>in acute myocardial infarction, </a:t>
            </a:r>
            <a:r>
              <a:rPr lang="ro-RO" sz="1400" i="1" dirty="0">
                <a:latin typeface="Times New Roman" panose="02020603050405020304" pitchFamily="18" charset="0"/>
                <a:ea typeface="Times New Roman" panose="02020603050405020304" pitchFamily="18" charset="0"/>
              </a:rPr>
              <a:t>Am </a:t>
            </a:r>
            <a:r>
              <a:rPr lang="de-DE" sz="1400" i="1" dirty="0">
                <a:latin typeface="Times New Roman" panose="02020603050405020304" pitchFamily="18" charset="0"/>
                <a:ea typeface="Times New Roman" panose="02020603050405020304" pitchFamily="18" charset="0"/>
              </a:rPr>
              <a:t>J </a:t>
            </a:r>
            <a:r>
              <a:rPr lang="de-DE" sz="1400" i="1" dirty="0" err="1">
                <a:latin typeface="Times New Roman" panose="02020603050405020304" pitchFamily="18" charset="0"/>
                <a:ea typeface="Times New Roman" panose="02020603050405020304" pitchFamily="18" charset="0"/>
              </a:rPr>
              <a:t>Cardiol</a:t>
            </a:r>
            <a:r>
              <a:rPr lang="de-DE" sz="1400" i="1" dirty="0">
                <a:latin typeface="Times New Roman" panose="02020603050405020304" pitchFamily="18" charset="0"/>
                <a:ea typeface="Times New Roman" panose="02020603050405020304" pitchFamily="18" charset="0"/>
              </a:rPr>
              <a:t>, </a:t>
            </a:r>
            <a:r>
              <a:rPr lang="ro-RO" sz="1400" dirty="0">
                <a:latin typeface="Times New Roman" panose="02020603050405020304" pitchFamily="18" charset="0"/>
                <a:ea typeface="Times New Roman" panose="02020603050405020304" pitchFamily="18" charset="0"/>
              </a:rPr>
              <a:t>2003</a:t>
            </a:r>
            <a:endParaRPr lang="de-DE" sz="1400" dirty="0">
              <a:latin typeface="Times New Roman" panose="02020603050405020304" pitchFamily="18" charset="0"/>
              <a:ea typeface="Times New Roman" panose="02020603050405020304" pitchFamily="18" charset="0"/>
            </a:endParaRPr>
          </a:p>
          <a:p>
            <a:endParaRPr lang="de-DE" sz="1400" dirty="0">
              <a:latin typeface="Times New Roman" panose="02020603050405020304" pitchFamily="18" charset="0"/>
              <a:ea typeface="Times New Roman" panose="02020603050405020304" pitchFamily="18" charset="0"/>
            </a:endParaRPr>
          </a:p>
          <a:p>
            <a:r>
              <a:rPr lang="ro-RO" sz="1400" dirty="0">
                <a:latin typeface="Times New Roman" panose="02020603050405020304" pitchFamily="18" charset="0"/>
                <a:ea typeface="Times New Roman" panose="02020603050405020304" pitchFamily="18" charset="0"/>
              </a:rPr>
              <a:t>Silverman</a:t>
            </a:r>
            <a:r>
              <a:rPr lang="de-DE" sz="1400" dirty="0">
                <a:latin typeface="Times New Roman" panose="02020603050405020304" pitchFamily="18" charset="0"/>
                <a:ea typeface="Times New Roman" panose="02020603050405020304" pitchFamily="18" charset="0"/>
              </a:rPr>
              <a:t> et al, </a:t>
            </a:r>
            <a:r>
              <a:rPr lang="en-US" sz="1400" dirty="0">
                <a:latin typeface="Times New Roman" panose="02020603050405020304" pitchFamily="18" charset="0"/>
                <a:ea typeface="Times New Roman" panose="02020603050405020304" pitchFamily="18" charset="0"/>
              </a:rPr>
              <a:t>Relation between use of anti-inflammatory agents and left ventricular free wall rupture during acute myocardial infarction, </a:t>
            </a:r>
            <a:r>
              <a:rPr lang="ro-RO" sz="1400" i="1" dirty="0">
                <a:latin typeface="Times New Roman" panose="02020603050405020304" pitchFamily="18" charset="0"/>
                <a:ea typeface="Times New Roman" panose="02020603050405020304" pitchFamily="18" charset="0"/>
              </a:rPr>
              <a:t>Am </a:t>
            </a:r>
            <a:r>
              <a:rPr lang="de-DE" sz="1400" i="1" dirty="0">
                <a:latin typeface="Times New Roman" panose="02020603050405020304" pitchFamily="18" charset="0"/>
                <a:ea typeface="Times New Roman" panose="02020603050405020304" pitchFamily="18" charset="0"/>
              </a:rPr>
              <a:t>J </a:t>
            </a:r>
            <a:r>
              <a:rPr lang="de-DE" sz="1400" i="1" dirty="0" err="1">
                <a:latin typeface="Times New Roman" panose="02020603050405020304" pitchFamily="18" charset="0"/>
                <a:ea typeface="Times New Roman" panose="02020603050405020304" pitchFamily="18" charset="0"/>
              </a:rPr>
              <a:t>Cardiol</a:t>
            </a:r>
            <a:r>
              <a:rPr lang="de-DE" sz="1400" i="1" dirty="0">
                <a:latin typeface="Times New Roman" panose="02020603050405020304" pitchFamily="18" charset="0"/>
                <a:ea typeface="Times New Roman" panose="02020603050405020304" pitchFamily="18" charset="0"/>
              </a:rPr>
              <a:t>,</a:t>
            </a:r>
            <a:r>
              <a:rPr lang="de-DE" sz="1400" dirty="0">
                <a:latin typeface="Times New Roman" panose="02020603050405020304" pitchFamily="18" charset="0"/>
                <a:ea typeface="Times New Roman" panose="02020603050405020304" pitchFamily="18" charset="0"/>
              </a:rPr>
              <a:t> 1987</a:t>
            </a:r>
            <a:endParaRPr lang="de-DE" sz="1400" dirty="0"/>
          </a:p>
        </p:txBody>
      </p:sp>
      <p:sp>
        <p:nvSpPr>
          <p:cNvPr id="30" name="Rechteck 29"/>
          <p:cNvSpPr/>
          <p:nvPr/>
        </p:nvSpPr>
        <p:spPr>
          <a:xfrm>
            <a:off x="4037884" y="202084"/>
            <a:ext cx="5130332" cy="584775"/>
          </a:xfrm>
          <a:prstGeom prst="rect">
            <a:avLst/>
          </a:prstGeom>
        </p:spPr>
        <p:txBody>
          <a:bodyPr wrap="square">
            <a:spAutoFit/>
          </a:bodyPr>
          <a:lstStyle/>
          <a:p>
            <a:pPr algn="just"/>
            <a:r>
              <a:rPr lang="en-US" sz="1600" dirty="0"/>
              <a:t>reducing neutrophil infiltration preserves heart function and decreases infarction size in experimental studies</a:t>
            </a:r>
            <a:endParaRPr lang="de-DE" sz="1600" dirty="0"/>
          </a:p>
        </p:txBody>
      </p:sp>
      <p:pic>
        <p:nvPicPr>
          <p:cNvPr id="32" name="Picture 20" descr="polls_1256186461796715642question_mark_icon"/>
          <p:cNvPicPr>
            <a:picLocks noChangeAspect="1" noChangeArrowheads="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160837" y="4478443"/>
            <a:ext cx="822325"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51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1" repeatCount="indefinite"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up)">
                                      <p:cBhvr>
                                        <p:cTn id="15" dur="2000"/>
                                        <p:tgtEl>
                                          <p:spTgt spid="31"/>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up)">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1" presetClass="entr" presetSubtype="0" fill="hold" grpId="1" nodeType="withEffect">
                                  <p:stCondLst>
                                    <p:cond delay="0"/>
                                  </p:stCondLst>
                                  <p:childTnLst>
                                    <p:set>
                                      <p:cBhvr>
                                        <p:cTn id="35" dur="1" fill="hold">
                                          <p:stCondLst>
                                            <p:cond delay="0"/>
                                          </p:stCondLst>
                                        </p:cTn>
                                        <p:tgtEl>
                                          <p:spTgt spid="28"/>
                                        </p:tgtEl>
                                        <p:attrNameLst>
                                          <p:attrName>style.visibility</p:attrName>
                                        </p:attrNameLst>
                                      </p:cBhvr>
                                      <p:to>
                                        <p:strVal val="visible"/>
                                      </p:to>
                                    </p:set>
                                  </p:childTnLst>
                                </p:cTn>
                              </p:par>
                              <p:par>
                                <p:cTn id="36" presetID="1" presetClass="exit"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1" nodeType="clickEffect">
                                  <p:stCondLst>
                                    <p:cond delay="0"/>
                                  </p:stCondLst>
                                  <p:childTnLst>
                                    <p:animEffect transition="out" filter="wipe(down)">
                                      <p:cBhvr>
                                        <p:cTn id="41" dur="500"/>
                                        <p:tgtEl>
                                          <p:spTgt spid="30"/>
                                        </p:tgtEl>
                                      </p:cBhvr>
                                    </p:animEffect>
                                    <p:set>
                                      <p:cBhvr>
                                        <p:cTn id="42" dur="1" fill="hold">
                                          <p:stCondLst>
                                            <p:cond delay="499"/>
                                          </p:stCondLst>
                                        </p:cTn>
                                        <p:tgtEl>
                                          <p:spTgt spid="30"/>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1000"/>
                                        <p:tgtEl>
                                          <p:spTgt spid="21"/>
                                        </p:tgtEl>
                                      </p:cBhvr>
                                    </p:animEffect>
                                    <p:anim calcmode="lin" valueType="num">
                                      <p:cBhvr>
                                        <p:cTn id="54" dur="1000" fill="hold"/>
                                        <p:tgtEl>
                                          <p:spTgt spid="21"/>
                                        </p:tgtEl>
                                        <p:attrNameLst>
                                          <p:attrName>ppt_x</p:attrName>
                                        </p:attrNameLst>
                                      </p:cBhvr>
                                      <p:tavLst>
                                        <p:tav tm="0">
                                          <p:val>
                                            <p:strVal val="#ppt_x"/>
                                          </p:val>
                                        </p:tav>
                                        <p:tav tm="100000">
                                          <p:val>
                                            <p:strVal val="#ppt_x"/>
                                          </p:val>
                                        </p:tav>
                                      </p:tavLst>
                                    </p:anim>
                                    <p:anim calcmode="lin" valueType="num">
                                      <p:cBhvr>
                                        <p:cTn id="55" dur="1000" fill="hold"/>
                                        <p:tgtEl>
                                          <p:spTgt spid="21"/>
                                        </p:tgtEl>
                                        <p:attrNameLst>
                                          <p:attrName>ppt_y</p:attrName>
                                        </p:attrNameLst>
                                      </p:cBhvr>
                                      <p:tavLst>
                                        <p:tav tm="0">
                                          <p:val>
                                            <p:strVal val="#ppt_y-.1"/>
                                          </p:val>
                                        </p:tav>
                                        <p:tav tm="100000">
                                          <p:val>
                                            <p:strVal val="#ppt_y"/>
                                          </p:val>
                                        </p:tav>
                                      </p:tavLst>
                                    </p:anim>
                                  </p:childTnLst>
                                </p:cTn>
                              </p:par>
                              <p:par>
                                <p:cTn id="56" presetID="1" presetClass="exit" presetSubtype="0" fill="hold" grpId="2" nodeType="withEffect">
                                  <p:stCondLst>
                                    <p:cond delay="0"/>
                                  </p:stCondLst>
                                  <p:childTnLst>
                                    <p:set>
                                      <p:cBhvr>
                                        <p:cTn id="57" dur="1" fill="hold">
                                          <p:stCondLst>
                                            <p:cond delay="0"/>
                                          </p:stCondLst>
                                        </p:cTn>
                                        <p:tgtEl>
                                          <p:spTgt spid="28"/>
                                        </p:tgtEl>
                                        <p:attrNameLst>
                                          <p:attrName>style.visibility</p:attrName>
                                        </p:attrNameLst>
                                      </p:cBhvr>
                                      <p:to>
                                        <p:strVal val="hidden"/>
                                      </p:to>
                                    </p:set>
                                  </p:childTnLst>
                                </p:cTn>
                              </p:par>
                              <p:par>
                                <p:cTn id="58" presetID="1" presetClass="entr" presetSubtype="0" fill="hold" grpId="1" nodeType="withEffect">
                                  <p:stCondLst>
                                    <p:cond delay="0"/>
                                  </p:stCondLst>
                                  <p:childTnLst>
                                    <p:set>
                                      <p:cBhvr>
                                        <p:cTn id="59" dur="1" fill="hold">
                                          <p:stCondLst>
                                            <p:cond delay="0"/>
                                          </p:stCondLst>
                                        </p:cTn>
                                        <p:tgtEl>
                                          <p:spTgt spid="2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32"/>
                                        </p:tgtEl>
                                        <p:attrNameLst>
                                          <p:attrName>style.visibility</p:attrName>
                                        </p:attrNameLst>
                                      </p:cBhvr>
                                      <p:to>
                                        <p:strVal val="visible"/>
                                      </p:to>
                                    </p:set>
                                    <p:anim calcmode="lin" valueType="num">
                                      <p:cBhvr>
                                        <p:cTn id="64" dur="500" fill="hold"/>
                                        <p:tgtEl>
                                          <p:spTgt spid="32"/>
                                        </p:tgtEl>
                                        <p:attrNameLst>
                                          <p:attrName>ppt_w</p:attrName>
                                        </p:attrNameLst>
                                      </p:cBhvr>
                                      <p:tavLst>
                                        <p:tav tm="0">
                                          <p:val>
                                            <p:fltVal val="0"/>
                                          </p:val>
                                        </p:tav>
                                        <p:tav tm="100000">
                                          <p:val>
                                            <p:strVal val="#ppt_w"/>
                                          </p:val>
                                        </p:tav>
                                      </p:tavLst>
                                    </p:anim>
                                    <p:anim calcmode="lin" valueType="num">
                                      <p:cBhvr>
                                        <p:cTn id="65" dur="500" fill="hold"/>
                                        <p:tgtEl>
                                          <p:spTgt spid="32"/>
                                        </p:tgtEl>
                                        <p:attrNameLst>
                                          <p:attrName>ppt_h</p:attrName>
                                        </p:attrNameLst>
                                      </p:cBhvr>
                                      <p:tavLst>
                                        <p:tav tm="0">
                                          <p:val>
                                            <p:fltVal val="0"/>
                                          </p:val>
                                        </p:tav>
                                        <p:tav tm="100000">
                                          <p:val>
                                            <p:strVal val="#ppt_h"/>
                                          </p:val>
                                        </p:tav>
                                      </p:tavLst>
                                    </p:anim>
                                    <p:animEffect transition="in" filter="fade">
                                      <p:cBhvr>
                                        <p:cTn id="66" dur="500"/>
                                        <p:tgtEl>
                                          <p:spTgt spid="32"/>
                                        </p:tgtEl>
                                      </p:cBhvr>
                                    </p:animEffect>
                                  </p:childTnLst>
                                </p:cTn>
                              </p:par>
                            </p:childTnLst>
                          </p:cTn>
                        </p:par>
                        <p:par>
                          <p:cTn id="67" fill="hold">
                            <p:stCondLst>
                              <p:cond delay="500"/>
                            </p:stCondLst>
                            <p:childTnLst>
                              <p:par>
                                <p:cTn id="68" presetID="6" presetClass="emph" presetSubtype="0" fill="hold" nodeType="afterEffect">
                                  <p:stCondLst>
                                    <p:cond delay="0"/>
                                  </p:stCondLst>
                                  <p:childTnLst>
                                    <p:animScale>
                                      <p:cBhvr>
                                        <p:cTn id="69" dur="2000" fill="hold"/>
                                        <p:tgtEl>
                                          <p:spTgt spid="3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8" grpId="2" animBg="1"/>
      <p:bldP spid="29" grpId="0" animBg="1"/>
      <p:bldP spid="29" grpId="1" animBg="1"/>
      <p:bldP spid="31" grpId="0" animBg="1"/>
      <p:bldP spid="3" grpId="0"/>
      <p:bldP spid="4" grpId="0"/>
      <p:bldP spid="30" grpId="0"/>
      <p:bldP spid="3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DE"/>
          </a:p>
        </p:txBody>
      </p:sp>
      <p:sp>
        <p:nvSpPr>
          <p:cNvPr id="3" name="Untertitel 2"/>
          <p:cNvSpPr>
            <a:spLocks noGrp="1"/>
          </p:cNvSpPr>
          <p:nvPr>
            <p:ph type="subTitle" idx="1"/>
          </p:nvPr>
        </p:nvSpPr>
        <p:spPr/>
        <p:txBody>
          <a:bodyPr/>
          <a:lstStyle/>
          <a:p>
            <a:endParaRPr lang="de-DE"/>
          </a:p>
        </p:txBody>
      </p:sp>
      <p:sp>
        <p:nvSpPr>
          <p:cNvPr id="4" name="Fußzeilenplatzhalter 3"/>
          <p:cNvSpPr>
            <a:spLocks noGrp="1"/>
          </p:cNvSpPr>
          <p:nvPr>
            <p:ph type="ftr" sz="quarter" idx="10"/>
          </p:nvPr>
        </p:nvSpPr>
        <p:spPr/>
        <p:txBody>
          <a:bodyPr/>
          <a:lstStyle/>
          <a:p>
            <a:pPr>
              <a:defRPr/>
            </a:pPr>
            <a:endParaRPr lang="de-DE"/>
          </a:p>
        </p:txBody>
      </p:sp>
      <p:pic>
        <p:nvPicPr>
          <p:cNvPr id="5" name="Mein Film-ful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37063" y="0"/>
            <a:ext cx="12192000" cy="6858000"/>
          </a:xfrm>
          <a:prstGeom prst="rect">
            <a:avLst/>
          </a:prstGeom>
        </p:spPr>
      </p:pic>
    </p:spTree>
    <p:extLst>
      <p:ext uri="{BB962C8B-B14F-4D97-AF65-F5344CB8AC3E}">
        <p14:creationId xmlns:p14="http://schemas.microsoft.com/office/powerpoint/2010/main" val="6047248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pPr>
              <a:defRPr/>
            </a:pPr>
            <a:endParaRPr lang="de-DE" dirty="0"/>
          </a:p>
        </p:txBody>
      </p:sp>
      <p:pic>
        <p:nvPicPr>
          <p:cNvPr id="5" name="Grafik 4"/>
          <p:cNvPicPr>
            <a:picLocks noChangeAspect="1"/>
          </p:cNvPicPr>
          <p:nvPr/>
        </p:nvPicPr>
        <p:blipFill rotWithShape="1">
          <a:blip r:embed="rId3"/>
          <a:srcRect l="16859" t="8462" r="13707" b="21258"/>
          <a:stretch/>
        </p:blipFill>
        <p:spPr>
          <a:xfrm>
            <a:off x="6118760" y="1347005"/>
            <a:ext cx="921463" cy="932688"/>
          </a:xfrm>
          <a:prstGeom prst="rect">
            <a:avLst/>
          </a:prstGeom>
        </p:spPr>
      </p:pic>
      <p:sp>
        <p:nvSpPr>
          <p:cNvPr id="7" name="Rectangle 5"/>
          <p:cNvSpPr>
            <a:spLocks noChangeArrowheads="1"/>
          </p:cNvSpPr>
          <p:nvPr/>
        </p:nvSpPr>
        <p:spPr bwMode="auto">
          <a:xfrm>
            <a:off x="5066603" y="2111800"/>
            <a:ext cx="311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zh-CN" dirty="0">
                <a:solidFill>
                  <a:srgbClr val="FF0000"/>
                </a:solidFill>
                <a:latin typeface="Arial" panose="020B0604020202020204" pitchFamily="34" charset="0"/>
                <a:ea typeface="SimSun" panose="02010600030101010101" pitchFamily="2" charset="-122"/>
              </a:rPr>
              <a:t>Inflammatory reaction</a:t>
            </a:r>
            <a:endParaRPr lang="ro-RO" altLang="de-DE" dirty="0">
              <a:solidFill>
                <a:srgbClr val="FF0000"/>
              </a:solidFill>
              <a:latin typeface="Arial" panose="020B0604020202020204" pitchFamily="34" charset="0"/>
            </a:endParaRPr>
          </a:p>
        </p:txBody>
      </p:sp>
      <p:sp>
        <p:nvSpPr>
          <p:cNvPr id="8" name="Rectangle 6"/>
          <p:cNvSpPr>
            <a:spLocks noChangeArrowheads="1"/>
          </p:cNvSpPr>
          <p:nvPr/>
        </p:nvSpPr>
        <p:spPr bwMode="auto">
          <a:xfrm>
            <a:off x="1185862" y="2113272"/>
            <a:ext cx="1252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zh-CN">
                <a:solidFill>
                  <a:schemeClr val="accent2"/>
                </a:solidFill>
                <a:latin typeface="Arial" panose="020B0604020202020204" pitchFamily="34" charset="0"/>
                <a:ea typeface="SimSun" panose="02010600030101010101" pitchFamily="2" charset="-122"/>
              </a:rPr>
              <a:t>Fibrosis</a:t>
            </a:r>
            <a:endParaRPr lang="ro-RO" altLang="de-DE">
              <a:solidFill>
                <a:schemeClr val="accent2"/>
              </a:solidFill>
              <a:latin typeface="Arial" panose="020B0604020202020204" pitchFamily="34" charset="0"/>
            </a:endParaRPr>
          </a:p>
        </p:txBody>
      </p:sp>
      <p:sp>
        <p:nvSpPr>
          <p:cNvPr id="9" name="Oval 7"/>
          <p:cNvSpPr>
            <a:spLocks noChangeArrowheads="1"/>
          </p:cNvSpPr>
          <p:nvPr/>
        </p:nvSpPr>
        <p:spPr bwMode="auto">
          <a:xfrm>
            <a:off x="4922141" y="1273600"/>
            <a:ext cx="3457575" cy="2232025"/>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 name="Oval 8"/>
          <p:cNvSpPr>
            <a:spLocks noChangeArrowheads="1"/>
          </p:cNvSpPr>
          <p:nvPr/>
        </p:nvSpPr>
        <p:spPr bwMode="auto">
          <a:xfrm>
            <a:off x="6003228" y="1560937"/>
            <a:ext cx="142875"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 name="Oval 9"/>
          <p:cNvSpPr>
            <a:spLocks noChangeArrowheads="1"/>
          </p:cNvSpPr>
          <p:nvPr/>
        </p:nvSpPr>
        <p:spPr bwMode="auto">
          <a:xfrm>
            <a:off x="7011291" y="1776837"/>
            <a:ext cx="215900"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 name="Oval 10"/>
          <p:cNvSpPr>
            <a:spLocks noChangeArrowheads="1"/>
          </p:cNvSpPr>
          <p:nvPr/>
        </p:nvSpPr>
        <p:spPr bwMode="auto">
          <a:xfrm>
            <a:off x="5930203" y="2857925"/>
            <a:ext cx="144463" cy="714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3" name="Oval 11"/>
          <p:cNvSpPr>
            <a:spLocks noChangeArrowheads="1"/>
          </p:cNvSpPr>
          <p:nvPr/>
        </p:nvSpPr>
        <p:spPr bwMode="auto">
          <a:xfrm>
            <a:off x="6722366" y="2713462"/>
            <a:ext cx="144462"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4" name="Oval 12"/>
          <p:cNvSpPr>
            <a:spLocks noChangeArrowheads="1"/>
          </p:cNvSpPr>
          <p:nvPr/>
        </p:nvSpPr>
        <p:spPr bwMode="auto">
          <a:xfrm>
            <a:off x="5571428" y="1849862"/>
            <a:ext cx="142875"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5" name="Oval 13"/>
          <p:cNvSpPr>
            <a:spLocks noChangeArrowheads="1"/>
          </p:cNvSpPr>
          <p:nvPr/>
        </p:nvSpPr>
        <p:spPr bwMode="auto">
          <a:xfrm>
            <a:off x="7514528" y="2784900"/>
            <a:ext cx="144463"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6" name="Oval 14"/>
          <p:cNvSpPr>
            <a:spLocks noChangeArrowheads="1"/>
          </p:cNvSpPr>
          <p:nvPr/>
        </p:nvSpPr>
        <p:spPr bwMode="auto">
          <a:xfrm>
            <a:off x="898525" y="1465572"/>
            <a:ext cx="1944687" cy="1800225"/>
          </a:xfrm>
          <a:prstGeom prst="ellipse">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7" name="Freeform 15"/>
          <p:cNvSpPr>
            <a:spLocks/>
          </p:cNvSpPr>
          <p:nvPr/>
        </p:nvSpPr>
        <p:spPr bwMode="auto">
          <a:xfrm>
            <a:off x="1690687" y="1681472"/>
            <a:ext cx="288925" cy="504825"/>
          </a:xfrm>
          <a:custGeom>
            <a:avLst/>
            <a:gdLst>
              <a:gd name="T0" fmla="*/ 0 w 182"/>
              <a:gd name="T1" fmla="*/ 0 h 318"/>
              <a:gd name="T2" fmla="*/ 91 w 182"/>
              <a:gd name="T3" fmla="*/ 46 h 318"/>
              <a:gd name="T4" fmla="*/ 46 w 182"/>
              <a:gd name="T5" fmla="*/ 137 h 318"/>
              <a:gd name="T6" fmla="*/ 137 w 182"/>
              <a:gd name="T7" fmla="*/ 182 h 318"/>
              <a:gd name="T8" fmla="*/ 137 w 182"/>
              <a:gd name="T9" fmla="*/ 273 h 318"/>
              <a:gd name="T10" fmla="*/ 182 w 182"/>
              <a:gd name="T11" fmla="*/ 318 h 318"/>
            </a:gdLst>
            <a:ahLst/>
            <a:cxnLst>
              <a:cxn ang="0">
                <a:pos x="T0" y="T1"/>
              </a:cxn>
              <a:cxn ang="0">
                <a:pos x="T2" y="T3"/>
              </a:cxn>
              <a:cxn ang="0">
                <a:pos x="T4" y="T5"/>
              </a:cxn>
              <a:cxn ang="0">
                <a:pos x="T6" y="T7"/>
              </a:cxn>
              <a:cxn ang="0">
                <a:pos x="T8" y="T9"/>
              </a:cxn>
              <a:cxn ang="0">
                <a:pos x="T10" y="T11"/>
              </a:cxn>
            </a:cxnLst>
            <a:rect l="0" t="0" r="r" b="b"/>
            <a:pathLst>
              <a:path w="182" h="318">
                <a:moveTo>
                  <a:pt x="0" y="0"/>
                </a:moveTo>
                <a:cubicBezTo>
                  <a:pt x="41" y="11"/>
                  <a:pt x="83" y="23"/>
                  <a:pt x="91" y="46"/>
                </a:cubicBezTo>
                <a:cubicBezTo>
                  <a:pt x="99" y="69"/>
                  <a:pt x="38" y="114"/>
                  <a:pt x="46" y="137"/>
                </a:cubicBezTo>
                <a:cubicBezTo>
                  <a:pt x="54" y="160"/>
                  <a:pt x="122" y="159"/>
                  <a:pt x="137" y="182"/>
                </a:cubicBezTo>
                <a:cubicBezTo>
                  <a:pt x="152" y="205"/>
                  <a:pt x="130" y="250"/>
                  <a:pt x="137" y="273"/>
                </a:cubicBezTo>
                <a:cubicBezTo>
                  <a:pt x="144" y="296"/>
                  <a:pt x="163" y="307"/>
                  <a:pt x="182" y="318"/>
                </a:cubicBezTo>
              </a:path>
            </a:pathLst>
          </a:custGeom>
          <a:noFill/>
          <a:ln w="28575"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8" name="Freeform 16"/>
          <p:cNvSpPr>
            <a:spLocks/>
          </p:cNvSpPr>
          <p:nvPr/>
        </p:nvSpPr>
        <p:spPr bwMode="auto">
          <a:xfrm>
            <a:off x="1762125" y="1608447"/>
            <a:ext cx="288925" cy="504825"/>
          </a:xfrm>
          <a:custGeom>
            <a:avLst/>
            <a:gdLst>
              <a:gd name="T0" fmla="*/ 0 w 182"/>
              <a:gd name="T1" fmla="*/ 0 h 318"/>
              <a:gd name="T2" fmla="*/ 91 w 182"/>
              <a:gd name="T3" fmla="*/ 46 h 318"/>
              <a:gd name="T4" fmla="*/ 46 w 182"/>
              <a:gd name="T5" fmla="*/ 137 h 318"/>
              <a:gd name="T6" fmla="*/ 137 w 182"/>
              <a:gd name="T7" fmla="*/ 182 h 318"/>
              <a:gd name="T8" fmla="*/ 137 w 182"/>
              <a:gd name="T9" fmla="*/ 273 h 318"/>
              <a:gd name="T10" fmla="*/ 182 w 182"/>
              <a:gd name="T11" fmla="*/ 318 h 318"/>
            </a:gdLst>
            <a:ahLst/>
            <a:cxnLst>
              <a:cxn ang="0">
                <a:pos x="T0" y="T1"/>
              </a:cxn>
              <a:cxn ang="0">
                <a:pos x="T2" y="T3"/>
              </a:cxn>
              <a:cxn ang="0">
                <a:pos x="T4" y="T5"/>
              </a:cxn>
              <a:cxn ang="0">
                <a:pos x="T6" y="T7"/>
              </a:cxn>
              <a:cxn ang="0">
                <a:pos x="T8" y="T9"/>
              </a:cxn>
              <a:cxn ang="0">
                <a:pos x="T10" y="T11"/>
              </a:cxn>
            </a:cxnLst>
            <a:rect l="0" t="0" r="r" b="b"/>
            <a:pathLst>
              <a:path w="182" h="318">
                <a:moveTo>
                  <a:pt x="0" y="0"/>
                </a:moveTo>
                <a:cubicBezTo>
                  <a:pt x="41" y="11"/>
                  <a:pt x="83" y="23"/>
                  <a:pt x="91" y="46"/>
                </a:cubicBezTo>
                <a:cubicBezTo>
                  <a:pt x="99" y="69"/>
                  <a:pt x="38" y="114"/>
                  <a:pt x="46" y="137"/>
                </a:cubicBezTo>
                <a:cubicBezTo>
                  <a:pt x="54" y="160"/>
                  <a:pt x="122" y="159"/>
                  <a:pt x="137" y="182"/>
                </a:cubicBezTo>
                <a:cubicBezTo>
                  <a:pt x="152" y="205"/>
                  <a:pt x="130" y="250"/>
                  <a:pt x="137" y="273"/>
                </a:cubicBezTo>
                <a:cubicBezTo>
                  <a:pt x="144" y="296"/>
                  <a:pt x="163" y="307"/>
                  <a:pt x="182" y="318"/>
                </a:cubicBezTo>
              </a:path>
            </a:pathLst>
          </a:custGeom>
          <a:noFill/>
          <a:ln w="28575"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9" name="Freeform 17"/>
          <p:cNvSpPr>
            <a:spLocks/>
          </p:cNvSpPr>
          <p:nvPr/>
        </p:nvSpPr>
        <p:spPr bwMode="auto">
          <a:xfrm>
            <a:off x="1835150" y="1537010"/>
            <a:ext cx="288925" cy="504825"/>
          </a:xfrm>
          <a:custGeom>
            <a:avLst/>
            <a:gdLst>
              <a:gd name="T0" fmla="*/ 0 w 182"/>
              <a:gd name="T1" fmla="*/ 0 h 318"/>
              <a:gd name="T2" fmla="*/ 91 w 182"/>
              <a:gd name="T3" fmla="*/ 46 h 318"/>
              <a:gd name="T4" fmla="*/ 46 w 182"/>
              <a:gd name="T5" fmla="*/ 137 h 318"/>
              <a:gd name="T6" fmla="*/ 137 w 182"/>
              <a:gd name="T7" fmla="*/ 182 h 318"/>
              <a:gd name="T8" fmla="*/ 137 w 182"/>
              <a:gd name="T9" fmla="*/ 273 h 318"/>
              <a:gd name="T10" fmla="*/ 182 w 182"/>
              <a:gd name="T11" fmla="*/ 318 h 318"/>
            </a:gdLst>
            <a:ahLst/>
            <a:cxnLst>
              <a:cxn ang="0">
                <a:pos x="T0" y="T1"/>
              </a:cxn>
              <a:cxn ang="0">
                <a:pos x="T2" y="T3"/>
              </a:cxn>
              <a:cxn ang="0">
                <a:pos x="T4" y="T5"/>
              </a:cxn>
              <a:cxn ang="0">
                <a:pos x="T6" y="T7"/>
              </a:cxn>
              <a:cxn ang="0">
                <a:pos x="T8" y="T9"/>
              </a:cxn>
              <a:cxn ang="0">
                <a:pos x="T10" y="T11"/>
              </a:cxn>
            </a:cxnLst>
            <a:rect l="0" t="0" r="r" b="b"/>
            <a:pathLst>
              <a:path w="182" h="318">
                <a:moveTo>
                  <a:pt x="0" y="0"/>
                </a:moveTo>
                <a:cubicBezTo>
                  <a:pt x="41" y="11"/>
                  <a:pt x="83" y="23"/>
                  <a:pt x="91" y="46"/>
                </a:cubicBezTo>
                <a:cubicBezTo>
                  <a:pt x="99" y="69"/>
                  <a:pt x="38" y="114"/>
                  <a:pt x="46" y="137"/>
                </a:cubicBezTo>
                <a:cubicBezTo>
                  <a:pt x="54" y="160"/>
                  <a:pt x="122" y="159"/>
                  <a:pt x="137" y="182"/>
                </a:cubicBezTo>
                <a:cubicBezTo>
                  <a:pt x="152" y="205"/>
                  <a:pt x="130" y="250"/>
                  <a:pt x="137" y="273"/>
                </a:cubicBezTo>
                <a:cubicBezTo>
                  <a:pt x="144" y="296"/>
                  <a:pt x="163" y="307"/>
                  <a:pt x="182" y="318"/>
                </a:cubicBezTo>
              </a:path>
            </a:pathLst>
          </a:custGeom>
          <a:noFill/>
          <a:ln w="28575"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0" name="Freeform 18"/>
          <p:cNvSpPr>
            <a:spLocks/>
          </p:cNvSpPr>
          <p:nvPr/>
        </p:nvSpPr>
        <p:spPr bwMode="auto">
          <a:xfrm>
            <a:off x="1403350" y="2689535"/>
            <a:ext cx="288925" cy="504825"/>
          </a:xfrm>
          <a:custGeom>
            <a:avLst/>
            <a:gdLst>
              <a:gd name="T0" fmla="*/ 0 w 182"/>
              <a:gd name="T1" fmla="*/ 0 h 318"/>
              <a:gd name="T2" fmla="*/ 91 w 182"/>
              <a:gd name="T3" fmla="*/ 46 h 318"/>
              <a:gd name="T4" fmla="*/ 46 w 182"/>
              <a:gd name="T5" fmla="*/ 137 h 318"/>
              <a:gd name="T6" fmla="*/ 137 w 182"/>
              <a:gd name="T7" fmla="*/ 182 h 318"/>
              <a:gd name="T8" fmla="*/ 137 w 182"/>
              <a:gd name="T9" fmla="*/ 273 h 318"/>
              <a:gd name="T10" fmla="*/ 182 w 182"/>
              <a:gd name="T11" fmla="*/ 318 h 318"/>
            </a:gdLst>
            <a:ahLst/>
            <a:cxnLst>
              <a:cxn ang="0">
                <a:pos x="T0" y="T1"/>
              </a:cxn>
              <a:cxn ang="0">
                <a:pos x="T2" y="T3"/>
              </a:cxn>
              <a:cxn ang="0">
                <a:pos x="T4" y="T5"/>
              </a:cxn>
              <a:cxn ang="0">
                <a:pos x="T6" y="T7"/>
              </a:cxn>
              <a:cxn ang="0">
                <a:pos x="T8" y="T9"/>
              </a:cxn>
              <a:cxn ang="0">
                <a:pos x="T10" y="T11"/>
              </a:cxn>
            </a:cxnLst>
            <a:rect l="0" t="0" r="r" b="b"/>
            <a:pathLst>
              <a:path w="182" h="318">
                <a:moveTo>
                  <a:pt x="0" y="0"/>
                </a:moveTo>
                <a:cubicBezTo>
                  <a:pt x="41" y="11"/>
                  <a:pt x="83" y="23"/>
                  <a:pt x="91" y="46"/>
                </a:cubicBezTo>
                <a:cubicBezTo>
                  <a:pt x="99" y="69"/>
                  <a:pt x="38" y="114"/>
                  <a:pt x="46" y="137"/>
                </a:cubicBezTo>
                <a:cubicBezTo>
                  <a:pt x="54" y="160"/>
                  <a:pt x="122" y="159"/>
                  <a:pt x="137" y="182"/>
                </a:cubicBezTo>
                <a:cubicBezTo>
                  <a:pt x="152" y="205"/>
                  <a:pt x="130" y="250"/>
                  <a:pt x="137" y="273"/>
                </a:cubicBezTo>
                <a:cubicBezTo>
                  <a:pt x="144" y="296"/>
                  <a:pt x="163" y="307"/>
                  <a:pt x="182" y="318"/>
                </a:cubicBezTo>
              </a:path>
            </a:pathLst>
          </a:custGeom>
          <a:noFill/>
          <a:ln w="28575"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1" name="Freeform 19"/>
          <p:cNvSpPr>
            <a:spLocks/>
          </p:cNvSpPr>
          <p:nvPr/>
        </p:nvSpPr>
        <p:spPr bwMode="auto">
          <a:xfrm>
            <a:off x="1474787" y="2616510"/>
            <a:ext cx="288925" cy="504825"/>
          </a:xfrm>
          <a:custGeom>
            <a:avLst/>
            <a:gdLst>
              <a:gd name="T0" fmla="*/ 0 w 182"/>
              <a:gd name="T1" fmla="*/ 0 h 318"/>
              <a:gd name="T2" fmla="*/ 91 w 182"/>
              <a:gd name="T3" fmla="*/ 46 h 318"/>
              <a:gd name="T4" fmla="*/ 46 w 182"/>
              <a:gd name="T5" fmla="*/ 137 h 318"/>
              <a:gd name="T6" fmla="*/ 137 w 182"/>
              <a:gd name="T7" fmla="*/ 182 h 318"/>
              <a:gd name="T8" fmla="*/ 137 w 182"/>
              <a:gd name="T9" fmla="*/ 273 h 318"/>
              <a:gd name="T10" fmla="*/ 182 w 182"/>
              <a:gd name="T11" fmla="*/ 318 h 318"/>
            </a:gdLst>
            <a:ahLst/>
            <a:cxnLst>
              <a:cxn ang="0">
                <a:pos x="T0" y="T1"/>
              </a:cxn>
              <a:cxn ang="0">
                <a:pos x="T2" y="T3"/>
              </a:cxn>
              <a:cxn ang="0">
                <a:pos x="T4" y="T5"/>
              </a:cxn>
              <a:cxn ang="0">
                <a:pos x="T6" y="T7"/>
              </a:cxn>
              <a:cxn ang="0">
                <a:pos x="T8" y="T9"/>
              </a:cxn>
              <a:cxn ang="0">
                <a:pos x="T10" y="T11"/>
              </a:cxn>
            </a:cxnLst>
            <a:rect l="0" t="0" r="r" b="b"/>
            <a:pathLst>
              <a:path w="182" h="318">
                <a:moveTo>
                  <a:pt x="0" y="0"/>
                </a:moveTo>
                <a:cubicBezTo>
                  <a:pt x="41" y="11"/>
                  <a:pt x="83" y="23"/>
                  <a:pt x="91" y="46"/>
                </a:cubicBezTo>
                <a:cubicBezTo>
                  <a:pt x="99" y="69"/>
                  <a:pt x="38" y="114"/>
                  <a:pt x="46" y="137"/>
                </a:cubicBezTo>
                <a:cubicBezTo>
                  <a:pt x="54" y="160"/>
                  <a:pt x="122" y="159"/>
                  <a:pt x="137" y="182"/>
                </a:cubicBezTo>
                <a:cubicBezTo>
                  <a:pt x="152" y="205"/>
                  <a:pt x="130" y="250"/>
                  <a:pt x="137" y="273"/>
                </a:cubicBezTo>
                <a:cubicBezTo>
                  <a:pt x="144" y="296"/>
                  <a:pt x="163" y="307"/>
                  <a:pt x="182" y="318"/>
                </a:cubicBezTo>
              </a:path>
            </a:pathLst>
          </a:custGeom>
          <a:noFill/>
          <a:ln w="28575"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 name="Freeform 20"/>
          <p:cNvSpPr>
            <a:spLocks/>
          </p:cNvSpPr>
          <p:nvPr/>
        </p:nvSpPr>
        <p:spPr bwMode="auto">
          <a:xfrm>
            <a:off x="1547812" y="2545072"/>
            <a:ext cx="288925" cy="504825"/>
          </a:xfrm>
          <a:custGeom>
            <a:avLst/>
            <a:gdLst>
              <a:gd name="T0" fmla="*/ 0 w 182"/>
              <a:gd name="T1" fmla="*/ 0 h 318"/>
              <a:gd name="T2" fmla="*/ 91 w 182"/>
              <a:gd name="T3" fmla="*/ 46 h 318"/>
              <a:gd name="T4" fmla="*/ 46 w 182"/>
              <a:gd name="T5" fmla="*/ 137 h 318"/>
              <a:gd name="T6" fmla="*/ 137 w 182"/>
              <a:gd name="T7" fmla="*/ 182 h 318"/>
              <a:gd name="T8" fmla="*/ 137 w 182"/>
              <a:gd name="T9" fmla="*/ 273 h 318"/>
              <a:gd name="T10" fmla="*/ 182 w 182"/>
              <a:gd name="T11" fmla="*/ 318 h 318"/>
            </a:gdLst>
            <a:ahLst/>
            <a:cxnLst>
              <a:cxn ang="0">
                <a:pos x="T0" y="T1"/>
              </a:cxn>
              <a:cxn ang="0">
                <a:pos x="T2" y="T3"/>
              </a:cxn>
              <a:cxn ang="0">
                <a:pos x="T4" y="T5"/>
              </a:cxn>
              <a:cxn ang="0">
                <a:pos x="T6" y="T7"/>
              </a:cxn>
              <a:cxn ang="0">
                <a:pos x="T8" y="T9"/>
              </a:cxn>
              <a:cxn ang="0">
                <a:pos x="T10" y="T11"/>
              </a:cxn>
            </a:cxnLst>
            <a:rect l="0" t="0" r="r" b="b"/>
            <a:pathLst>
              <a:path w="182" h="318">
                <a:moveTo>
                  <a:pt x="0" y="0"/>
                </a:moveTo>
                <a:cubicBezTo>
                  <a:pt x="41" y="11"/>
                  <a:pt x="83" y="23"/>
                  <a:pt x="91" y="46"/>
                </a:cubicBezTo>
                <a:cubicBezTo>
                  <a:pt x="99" y="69"/>
                  <a:pt x="38" y="114"/>
                  <a:pt x="46" y="137"/>
                </a:cubicBezTo>
                <a:cubicBezTo>
                  <a:pt x="54" y="160"/>
                  <a:pt x="122" y="159"/>
                  <a:pt x="137" y="182"/>
                </a:cubicBezTo>
                <a:cubicBezTo>
                  <a:pt x="152" y="205"/>
                  <a:pt x="130" y="250"/>
                  <a:pt x="137" y="273"/>
                </a:cubicBezTo>
                <a:cubicBezTo>
                  <a:pt x="144" y="296"/>
                  <a:pt x="163" y="307"/>
                  <a:pt x="182" y="318"/>
                </a:cubicBezTo>
              </a:path>
            </a:pathLst>
          </a:custGeom>
          <a:noFill/>
          <a:ln w="28575"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3" name="Line 21"/>
          <p:cNvSpPr>
            <a:spLocks noChangeShapeType="1"/>
          </p:cNvSpPr>
          <p:nvPr/>
        </p:nvSpPr>
        <p:spPr bwMode="auto">
          <a:xfrm flipV="1">
            <a:off x="2979723" y="2381986"/>
            <a:ext cx="1579020" cy="7627"/>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24" name="Grafik 23"/>
          <p:cNvPicPr>
            <a:picLocks noChangeAspect="1"/>
          </p:cNvPicPr>
          <p:nvPr/>
        </p:nvPicPr>
        <p:blipFill rotWithShape="1">
          <a:blip r:embed="rId3"/>
          <a:srcRect l="16859" t="8462" r="13707" b="21258"/>
          <a:stretch/>
        </p:blipFill>
        <p:spPr>
          <a:xfrm>
            <a:off x="5758396" y="2401107"/>
            <a:ext cx="921463" cy="932688"/>
          </a:xfrm>
          <a:prstGeom prst="rect">
            <a:avLst/>
          </a:prstGeom>
        </p:spPr>
      </p:pic>
      <p:sp>
        <p:nvSpPr>
          <p:cNvPr id="25" name="Line 22"/>
          <p:cNvSpPr>
            <a:spLocks noChangeShapeType="1"/>
          </p:cNvSpPr>
          <p:nvPr/>
        </p:nvSpPr>
        <p:spPr bwMode="auto">
          <a:xfrm flipH="1">
            <a:off x="2914649" y="2678500"/>
            <a:ext cx="1646470" cy="11035"/>
          </a:xfrm>
          <a:prstGeom prst="line">
            <a:avLst/>
          </a:prstGeom>
          <a:noFill/>
          <a:ln w="5715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27" name="Picture 20" descr="polls_1256186461796715642question_mark_icon"/>
          <p:cNvPicPr>
            <a:picLocks noChangeAspect="1" noChangeArrowheads="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243762" y="2784900"/>
            <a:ext cx="822325"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47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par>
                                <p:cTn id="38" presetID="10" presetClass="entr" presetSubtype="0"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par>
                                <p:cTn id="65" presetID="32" presetClass="emph" presetSubtype="0" repeatCount="indefinite" fill="hold" nodeType="withEffect">
                                  <p:stCondLst>
                                    <p:cond delay="0"/>
                                  </p:stCondLst>
                                  <p:childTnLst>
                                    <p:animRot by="120000">
                                      <p:cBhvr>
                                        <p:cTn id="66" dur="100" fill="hold">
                                          <p:stCondLst>
                                            <p:cond delay="0"/>
                                          </p:stCondLst>
                                        </p:cTn>
                                        <p:tgtEl>
                                          <p:spTgt spid="5"/>
                                        </p:tgtEl>
                                        <p:attrNameLst>
                                          <p:attrName>r</p:attrName>
                                        </p:attrNameLst>
                                      </p:cBhvr>
                                    </p:animRot>
                                    <p:animRot by="-240000">
                                      <p:cBhvr>
                                        <p:cTn id="67" dur="200" fill="hold">
                                          <p:stCondLst>
                                            <p:cond delay="200"/>
                                          </p:stCondLst>
                                        </p:cTn>
                                        <p:tgtEl>
                                          <p:spTgt spid="5"/>
                                        </p:tgtEl>
                                        <p:attrNameLst>
                                          <p:attrName>r</p:attrName>
                                        </p:attrNameLst>
                                      </p:cBhvr>
                                    </p:animRot>
                                    <p:animRot by="240000">
                                      <p:cBhvr>
                                        <p:cTn id="68" dur="200" fill="hold">
                                          <p:stCondLst>
                                            <p:cond delay="400"/>
                                          </p:stCondLst>
                                        </p:cTn>
                                        <p:tgtEl>
                                          <p:spTgt spid="5"/>
                                        </p:tgtEl>
                                        <p:attrNameLst>
                                          <p:attrName>r</p:attrName>
                                        </p:attrNameLst>
                                      </p:cBhvr>
                                    </p:animRot>
                                    <p:animRot by="-240000">
                                      <p:cBhvr>
                                        <p:cTn id="69" dur="200" fill="hold">
                                          <p:stCondLst>
                                            <p:cond delay="600"/>
                                          </p:stCondLst>
                                        </p:cTn>
                                        <p:tgtEl>
                                          <p:spTgt spid="5"/>
                                        </p:tgtEl>
                                        <p:attrNameLst>
                                          <p:attrName>r</p:attrName>
                                        </p:attrNameLst>
                                      </p:cBhvr>
                                    </p:animRot>
                                    <p:animRot by="120000">
                                      <p:cBhvr>
                                        <p:cTn id="70" dur="200" fill="hold">
                                          <p:stCondLst>
                                            <p:cond delay="800"/>
                                          </p:stCondLst>
                                        </p:cTn>
                                        <p:tgtEl>
                                          <p:spTgt spid="5"/>
                                        </p:tgtEl>
                                        <p:attrNameLst>
                                          <p:attrName>r</p:attrName>
                                        </p:attrNameLst>
                                      </p:cBhvr>
                                    </p:animRot>
                                  </p:childTnLst>
                                </p:cTn>
                              </p:par>
                              <p:par>
                                <p:cTn id="71" presetID="32" presetClass="emph" presetSubtype="0" repeatCount="indefinite" fill="hold" nodeType="withEffect">
                                  <p:stCondLst>
                                    <p:cond delay="0"/>
                                  </p:stCondLst>
                                  <p:childTnLst>
                                    <p:animRot by="120000">
                                      <p:cBhvr>
                                        <p:cTn id="72" dur="100" fill="hold">
                                          <p:stCondLst>
                                            <p:cond delay="0"/>
                                          </p:stCondLst>
                                        </p:cTn>
                                        <p:tgtEl>
                                          <p:spTgt spid="24"/>
                                        </p:tgtEl>
                                        <p:attrNameLst>
                                          <p:attrName>r</p:attrName>
                                        </p:attrNameLst>
                                      </p:cBhvr>
                                    </p:animRot>
                                    <p:animRot by="-240000">
                                      <p:cBhvr>
                                        <p:cTn id="73" dur="200" fill="hold">
                                          <p:stCondLst>
                                            <p:cond delay="200"/>
                                          </p:stCondLst>
                                        </p:cTn>
                                        <p:tgtEl>
                                          <p:spTgt spid="24"/>
                                        </p:tgtEl>
                                        <p:attrNameLst>
                                          <p:attrName>r</p:attrName>
                                        </p:attrNameLst>
                                      </p:cBhvr>
                                    </p:animRot>
                                    <p:animRot by="240000">
                                      <p:cBhvr>
                                        <p:cTn id="74" dur="200" fill="hold">
                                          <p:stCondLst>
                                            <p:cond delay="400"/>
                                          </p:stCondLst>
                                        </p:cTn>
                                        <p:tgtEl>
                                          <p:spTgt spid="24"/>
                                        </p:tgtEl>
                                        <p:attrNameLst>
                                          <p:attrName>r</p:attrName>
                                        </p:attrNameLst>
                                      </p:cBhvr>
                                    </p:animRot>
                                    <p:animRot by="-240000">
                                      <p:cBhvr>
                                        <p:cTn id="75" dur="200" fill="hold">
                                          <p:stCondLst>
                                            <p:cond delay="600"/>
                                          </p:stCondLst>
                                        </p:cTn>
                                        <p:tgtEl>
                                          <p:spTgt spid="24"/>
                                        </p:tgtEl>
                                        <p:attrNameLst>
                                          <p:attrName>r</p:attrName>
                                        </p:attrNameLst>
                                      </p:cBhvr>
                                    </p:animRot>
                                    <p:animRot by="120000">
                                      <p:cBhvr>
                                        <p:cTn id="76" dur="200" fill="hold">
                                          <p:stCondLst>
                                            <p:cond delay="800"/>
                                          </p:stCondLst>
                                        </p:cTn>
                                        <p:tgtEl>
                                          <p:spTgt spid="24"/>
                                        </p:tgtEl>
                                        <p:attrNameLst>
                                          <p:attrName>r</p:attrName>
                                        </p:attrNameLst>
                                      </p:cBhvr>
                                    </p:animRot>
                                  </p:childTnLst>
                                </p:cTn>
                              </p:par>
                            </p:childTnLst>
                          </p:cTn>
                        </p:par>
                      </p:childTnLst>
                    </p:cTn>
                  </p:par>
                  <p:par>
                    <p:cTn id="77" fill="hold">
                      <p:stCondLst>
                        <p:cond delay="indefinite"/>
                      </p:stCondLst>
                      <p:childTnLst>
                        <p:par>
                          <p:cTn id="78" fill="hold">
                            <p:stCondLst>
                              <p:cond delay="0"/>
                            </p:stCondLst>
                            <p:childTnLst>
                              <p:par>
                                <p:cTn id="79" presetID="22" presetClass="entr" presetSubtype="2" fill="hold" grpId="0" nodeType="click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wipe(right)">
                                      <p:cBhvr>
                                        <p:cTn id="81" dur="5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27"/>
                                        </p:tgtEl>
                                        <p:attrNameLst>
                                          <p:attrName>style.visibility</p:attrName>
                                        </p:attrNameLst>
                                      </p:cBhvr>
                                      <p:to>
                                        <p:strVal val="visible"/>
                                      </p:to>
                                    </p:set>
                                    <p:anim calcmode="lin" valueType="num">
                                      <p:cBhvr>
                                        <p:cTn id="86" dur="500" fill="hold"/>
                                        <p:tgtEl>
                                          <p:spTgt spid="27"/>
                                        </p:tgtEl>
                                        <p:attrNameLst>
                                          <p:attrName>ppt_w</p:attrName>
                                        </p:attrNameLst>
                                      </p:cBhvr>
                                      <p:tavLst>
                                        <p:tav tm="0">
                                          <p:val>
                                            <p:fltVal val="0"/>
                                          </p:val>
                                        </p:tav>
                                        <p:tav tm="100000">
                                          <p:val>
                                            <p:strVal val="#ppt_w"/>
                                          </p:val>
                                        </p:tav>
                                      </p:tavLst>
                                    </p:anim>
                                    <p:anim calcmode="lin" valueType="num">
                                      <p:cBhvr>
                                        <p:cTn id="87" dur="500" fill="hold"/>
                                        <p:tgtEl>
                                          <p:spTgt spid="27"/>
                                        </p:tgtEl>
                                        <p:attrNameLst>
                                          <p:attrName>ppt_h</p:attrName>
                                        </p:attrNameLst>
                                      </p:cBhvr>
                                      <p:tavLst>
                                        <p:tav tm="0">
                                          <p:val>
                                            <p:fltVal val="0"/>
                                          </p:val>
                                        </p:tav>
                                        <p:tav tm="100000">
                                          <p:val>
                                            <p:strVal val="#ppt_h"/>
                                          </p:val>
                                        </p:tav>
                                      </p:tavLst>
                                    </p:anim>
                                    <p:animEffect transition="in" filter="fade">
                                      <p:cBhvr>
                                        <p:cTn id="88" dur="500"/>
                                        <p:tgtEl>
                                          <p:spTgt spid="27"/>
                                        </p:tgtEl>
                                      </p:cBhvr>
                                    </p:animEffect>
                                  </p:childTnLst>
                                </p:cTn>
                              </p:par>
                            </p:childTnLst>
                          </p:cTn>
                        </p:par>
                        <p:par>
                          <p:cTn id="89" fill="hold">
                            <p:stCondLst>
                              <p:cond delay="500"/>
                            </p:stCondLst>
                            <p:childTnLst>
                              <p:par>
                                <p:cTn id="90" presetID="6" presetClass="emph" presetSubtype="0" fill="hold" nodeType="afterEffect">
                                  <p:stCondLst>
                                    <p:cond delay="0"/>
                                  </p:stCondLst>
                                  <p:childTnLst>
                                    <p:animScale>
                                      <p:cBhvr>
                                        <p:cTn id="91" dur="2000" fill="hold"/>
                                        <p:tgtEl>
                                          <p:spTgt spid="2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447" y="4653136"/>
            <a:ext cx="1826870"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uppieren 5"/>
          <p:cNvGrpSpPr/>
          <p:nvPr/>
        </p:nvGrpSpPr>
        <p:grpSpPr>
          <a:xfrm>
            <a:off x="1945992" y="908720"/>
            <a:ext cx="1368152" cy="2376264"/>
            <a:chOff x="1693476" y="1052736"/>
            <a:chExt cx="1368152" cy="2376264"/>
          </a:xfrm>
        </p:grpSpPr>
        <p:sp>
          <p:nvSpPr>
            <p:cNvPr id="7" name="Träne 6"/>
            <p:cNvSpPr/>
            <p:nvPr/>
          </p:nvSpPr>
          <p:spPr>
            <a:xfrm>
              <a:off x="1910702" y="2564904"/>
              <a:ext cx="862893" cy="274712"/>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8" name="Gruppieren 7"/>
            <p:cNvGrpSpPr/>
            <p:nvPr/>
          </p:nvGrpSpPr>
          <p:grpSpPr>
            <a:xfrm>
              <a:off x="1693476" y="1052736"/>
              <a:ext cx="1368152" cy="2376264"/>
              <a:chOff x="1693476" y="1052736"/>
              <a:chExt cx="1368152" cy="2376264"/>
            </a:xfrm>
          </p:grpSpPr>
          <p:sp>
            <p:nvSpPr>
              <p:cNvPr id="11" name="Freihandform 10"/>
              <p:cNvSpPr/>
              <p:nvPr/>
            </p:nvSpPr>
            <p:spPr>
              <a:xfrm>
                <a:off x="1910702" y="2745082"/>
                <a:ext cx="862893" cy="658518"/>
              </a:xfrm>
              <a:custGeom>
                <a:avLst/>
                <a:gdLst>
                  <a:gd name="connsiteX0" fmla="*/ 647 w 853316"/>
                  <a:gd name="connsiteY0" fmla="*/ 4468 h 658518"/>
                  <a:gd name="connsiteX1" fmla="*/ 26047 w 853316"/>
                  <a:gd name="connsiteY1" fmla="*/ 36218 h 658518"/>
                  <a:gd name="connsiteX2" fmla="*/ 51447 w 853316"/>
                  <a:gd name="connsiteY2" fmla="*/ 42568 h 658518"/>
                  <a:gd name="connsiteX3" fmla="*/ 70497 w 853316"/>
                  <a:gd name="connsiteY3" fmla="*/ 48918 h 658518"/>
                  <a:gd name="connsiteX4" fmla="*/ 108597 w 853316"/>
                  <a:gd name="connsiteY4" fmla="*/ 74318 h 658518"/>
                  <a:gd name="connsiteX5" fmla="*/ 203847 w 853316"/>
                  <a:gd name="connsiteY5" fmla="*/ 99718 h 658518"/>
                  <a:gd name="connsiteX6" fmla="*/ 229247 w 853316"/>
                  <a:gd name="connsiteY6" fmla="*/ 106068 h 658518"/>
                  <a:gd name="connsiteX7" fmla="*/ 299097 w 853316"/>
                  <a:gd name="connsiteY7" fmla="*/ 118768 h 658518"/>
                  <a:gd name="connsiteX8" fmla="*/ 635647 w 853316"/>
                  <a:gd name="connsiteY8" fmla="*/ 106068 h 658518"/>
                  <a:gd name="connsiteX9" fmla="*/ 692797 w 853316"/>
                  <a:gd name="connsiteY9" fmla="*/ 93368 h 658518"/>
                  <a:gd name="connsiteX10" fmla="*/ 730897 w 853316"/>
                  <a:gd name="connsiteY10" fmla="*/ 74318 h 658518"/>
                  <a:gd name="connsiteX11" fmla="*/ 781697 w 853316"/>
                  <a:gd name="connsiteY11" fmla="*/ 67968 h 658518"/>
                  <a:gd name="connsiteX12" fmla="*/ 800747 w 853316"/>
                  <a:gd name="connsiteY12" fmla="*/ 61618 h 658518"/>
                  <a:gd name="connsiteX13" fmla="*/ 838847 w 853316"/>
                  <a:gd name="connsiteY13" fmla="*/ 36218 h 658518"/>
                  <a:gd name="connsiteX14" fmla="*/ 851547 w 853316"/>
                  <a:gd name="connsiteY14" fmla="*/ 17168 h 658518"/>
                  <a:gd name="connsiteX15" fmla="*/ 845197 w 853316"/>
                  <a:gd name="connsiteY15" fmla="*/ 42568 h 658518"/>
                  <a:gd name="connsiteX16" fmla="*/ 838847 w 853316"/>
                  <a:gd name="connsiteY16" fmla="*/ 194968 h 658518"/>
                  <a:gd name="connsiteX17" fmla="*/ 832497 w 853316"/>
                  <a:gd name="connsiteY17" fmla="*/ 398168 h 658518"/>
                  <a:gd name="connsiteX18" fmla="*/ 819797 w 853316"/>
                  <a:gd name="connsiteY18" fmla="*/ 436268 h 658518"/>
                  <a:gd name="connsiteX19" fmla="*/ 813447 w 853316"/>
                  <a:gd name="connsiteY19" fmla="*/ 455318 h 658518"/>
                  <a:gd name="connsiteX20" fmla="*/ 807097 w 853316"/>
                  <a:gd name="connsiteY20" fmla="*/ 474368 h 658518"/>
                  <a:gd name="connsiteX21" fmla="*/ 800747 w 853316"/>
                  <a:gd name="connsiteY21" fmla="*/ 493418 h 658518"/>
                  <a:gd name="connsiteX22" fmla="*/ 781697 w 853316"/>
                  <a:gd name="connsiteY22" fmla="*/ 512468 h 658518"/>
                  <a:gd name="connsiteX23" fmla="*/ 775347 w 853316"/>
                  <a:gd name="connsiteY23" fmla="*/ 531518 h 658518"/>
                  <a:gd name="connsiteX24" fmla="*/ 724547 w 853316"/>
                  <a:gd name="connsiteY24" fmla="*/ 588668 h 658518"/>
                  <a:gd name="connsiteX25" fmla="*/ 705497 w 853316"/>
                  <a:gd name="connsiteY25" fmla="*/ 601368 h 658518"/>
                  <a:gd name="connsiteX26" fmla="*/ 661047 w 853316"/>
                  <a:gd name="connsiteY26" fmla="*/ 614068 h 658518"/>
                  <a:gd name="connsiteX27" fmla="*/ 641997 w 853316"/>
                  <a:gd name="connsiteY27" fmla="*/ 626768 h 658518"/>
                  <a:gd name="connsiteX28" fmla="*/ 603897 w 853316"/>
                  <a:gd name="connsiteY28" fmla="*/ 639468 h 658518"/>
                  <a:gd name="connsiteX29" fmla="*/ 584847 w 853316"/>
                  <a:gd name="connsiteY29" fmla="*/ 645818 h 658518"/>
                  <a:gd name="connsiteX30" fmla="*/ 565797 w 853316"/>
                  <a:gd name="connsiteY30" fmla="*/ 658518 h 658518"/>
                  <a:gd name="connsiteX31" fmla="*/ 324497 w 853316"/>
                  <a:gd name="connsiteY31" fmla="*/ 652168 h 658518"/>
                  <a:gd name="connsiteX32" fmla="*/ 286397 w 853316"/>
                  <a:gd name="connsiteY32" fmla="*/ 633118 h 658518"/>
                  <a:gd name="connsiteX33" fmla="*/ 254647 w 853316"/>
                  <a:gd name="connsiteY33" fmla="*/ 626768 h 658518"/>
                  <a:gd name="connsiteX34" fmla="*/ 216547 w 853316"/>
                  <a:gd name="connsiteY34" fmla="*/ 614068 h 658518"/>
                  <a:gd name="connsiteX35" fmla="*/ 203847 w 853316"/>
                  <a:gd name="connsiteY35" fmla="*/ 595018 h 658518"/>
                  <a:gd name="connsiteX36" fmla="*/ 159397 w 853316"/>
                  <a:gd name="connsiteY36" fmla="*/ 582318 h 658518"/>
                  <a:gd name="connsiteX37" fmla="*/ 133997 w 853316"/>
                  <a:gd name="connsiteY37" fmla="*/ 563268 h 658518"/>
                  <a:gd name="connsiteX38" fmla="*/ 108597 w 853316"/>
                  <a:gd name="connsiteY38" fmla="*/ 550568 h 658518"/>
                  <a:gd name="connsiteX39" fmla="*/ 95897 w 853316"/>
                  <a:gd name="connsiteY39" fmla="*/ 531518 h 658518"/>
                  <a:gd name="connsiteX40" fmla="*/ 76847 w 853316"/>
                  <a:gd name="connsiteY40" fmla="*/ 518818 h 658518"/>
                  <a:gd name="connsiteX41" fmla="*/ 57797 w 853316"/>
                  <a:gd name="connsiteY41" fmla="*/ 461668 h 658518"/>
                  <a:gd name="connsiteX42" fmla="*/ 51447 w 853316"/>
                  <a:gd name="connsiteY42" fmla="*/ 442618 h 658518"/>
                  <a:gd name="connsiteX43" fmla="*/ 45097 w 853316"/>
                  <a:gd name="connsiteY43" fmla="*/ 423568 h 658518"/>
                  <a:gd name="connsiteX44" fmla="*/ 38747 w 853316"/>
                  <a:gd name="connsiteY44" fmla="*/ 398168 h 658518"/>
                  <a:gd name="connsiteX45" fmla="*/ 26047 w 853316"/>
                  <a:gd name="connsiteY45" fmla="*/ 379118 h 658518"/>
                  <a:gd name="connsiteX46" fmla="*/ 19697 w 853316"/>
                  <a:gd name="connsiteY46" fmla="*/ 360068 h 658518"/>
                  <a:gd name="connsiteX47" fmla="*/ 13347 w 853316"/>
                  <a:gd name="connsiteY47" fmla="*/ 163218 h 658518"/>
                  <a:gd name="connsiteX48" fmla="*/ 6997 w 853316"/>
                  <a:gd name="connsiteY48" fmla="*/ 144168 h 658518"/>
                  <a:gd name="connsiteX49" fmla="*/ 647 w 853316"/>
                  <a:gd name="connsiteY49" fmla="*/ 4468 h 65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53316" h="658518">
                    <a:moveTo>
                      <a:pt x="647" y="4468"/>
                    </a:moveTo>
                    <a:cubicBezTo>
                      <a:pt x="3822" y="-13524"/>
                      <a:pt x="15204" y="28086"/>
                      <a:pt x="26047" y="36218"/>
                    </a:cubicBezTo>
                    <a:cubicBezTo>
                      <a:pt x="33029" y="41454"/>
                      <a:pt x="43056" y="40170"/>
                      <a:pt x="51447" y="42568"/>
                    </a:cubicBezTo>
                    <a:cubicBezTo>
                      <a:pt x="57883" y="44407"/>
                      <a:pt x="64646" y="45667"/>
                      <a:pt x="70497" y="48918"/>
                    </a:cubicBezTo>
                    <a:cubicBezTo>
                      <a:pt x="83840" y="56331"/>
                      <a:pt x="94117" y="69491"/>
                      <a:pt x="108597" y="74318"/>
                    </a:cubicBezTo>
                    <a:cubicBezTo>
                      <a:pt x="152485" y="88947"/>
                      <a:pt x="121153" y="79045"/>
                      <a:pt x="203847" y="99718"/>
                    </a:cubicBezTo>
                    <a:cubicBezTo>
                      <a:pt x="212314" y="101835"/>
                      <a:pt x="220639" y="104633"/>
                      <a:pt x="229247" y="106068"/>
                    </a:cubicBezTo>
                    <a:cubicBezTo>
                      <a:pt x="277993" y="114192"/>
                      <a:pt x="254722" y="109893"/>
                      <a:pt x="299097" y="118768"/>
                    </a:cubicBezTo>
                    <a:cubicBezTo>
                      <a:pt x="451442" y="115306"/>
                      <a:pt x="515994" y="122022"/>
                      <a:pt x="635647" y="106068"/>
                    </a:cubicBezTo>
                    <a:cubicBezTo>
                      <a:pt x="648950" y="104294"/>
                      <a:pt x="677856" y="100838"/>
                      <a:pt x="692797" y="93368"/>
                    </a:cubicBezTo>
                    <a:cubicBezTo>
                      <a:pt x="716038" y="81747"/>
                      <a:pt x="705816" y="78878"/>
                      <a:pt x="730897" y="74318"/>
                    </a:cubicBezTo>
                    <a:cubicBezTo>
                      <a:pt x="747687" y="71265"/>
                      <a:pt x="764764" y="70085"/>
                      <a:pt x="781697" y="67968"/>
                    </a:cubicBezTo>
                    <a:cubicBezTo>
                      <a:pt x="788047" y="65851"/>
                      <a:pt x="794896" y="64869"/>
                      <a:pt x="800747" y="61618"/>
                    </a:cubicBezTo>
                    <a:cubicBezTo>
                      <a:pt x="814090" y="54205"/>
                      <a:pt x="838847" y="36218"/>
                      <a:pt x="838847" y="36218"/>
                    </a:cubicBezTo>
                    <a:cubicBezTo>
                      <a:pt x="843080" y="29868"/>
                      <a:pt x="846151" y="11772"/>
                      <a:pt x="851547" y="17168"/>
                    </a:cubicBezTo>
                    <a:cubicBezTo>
                      <a:pt x="857718" y="23339"/>
                      <a:pt x="845819" y="33863"/>
                      <a:pt x="845197" y="42568"/>
                    </a:cubicBezTo>
                    <a:cubicBezTo>
                      <a:pt x="841575" y="93283"/>
                      <a:pt x="840662" y="144156"/>
                      <a:pt x="838847" y="194968"/>
                    </a:cubicBezTo>
                    <a:cubicBezTo>
                      <a:pt x="836428" y="262691"/>
                      <a:pt x="837830" y="330612"/>
                      <a:pt x="832497" y="398168"/>
                    </a:cubicBezTo>
                    <a:cubicBezTo>
                      <a:pt x="831443" y="411513"/>
                      <a:pt x="824030" y="423568"/>
                      <a:pt x="819797" y="436268"/>
                    </a:cubicBezTo>
                    <a:lnTo>
                      <a:pt x="813447" y="455318"/>
                    </a:lnTo>
                    <a:lnTo>
                      <a:pt x="807097" y="474368"/>
                    </a:lnTo>
                    <a:cubicBezTo>
                      <a:pt x="804980" y="480718"/>
                      <a:pt x="805480" y="488685"/>
                      <a:pt x="800747" y="493418"/>
                    </a:cubicBezTo>
                    <a:lnTo>
                      <a:pt x="781697" y="512468"/>
                    </a:lnTo>
                    <a:cubicBezTo>
                      <a:pt x="779580" y="518818"/>
                      <a:pt x="778340" y="525531"/>
                      <a:pt x="775347" y="531518"/>
                    </a:cubicBezTo>
                    <a:cubicBezTo>
                      <a:pt x="765803" y="550605"/>
                      <a:pt x="737169" y="580253"/>
                      <a:pt x="724547" y="588668"/>
                    </a:cubicBezTo>
                    <a:cubicBezTo>
                      <a:pt x="718197" y="592901"/>
                      <a:pt x="712512" y="598362"/>
                      <a:pt x="705497" y="601368"/>
                    </a:cubicBezTo>
                    <a:cubicBezTo>
                      <a:pt x="677013" y="613575"/>
                      <a:pt x="685761" y="601711"/>
                      <a:pt x="661047" y="614068"/>
                    </a:cubicBezTo>
                    <a:cubicBezTo>
                      <a:pt x="654221" y="617481"/>
                      <a:pt x="648971" y="623668"/>
                      <a:pt x="641997" y="626768"/>
                    </a:cubicBezTo>
                    <a:cubicBezTo>
                      <a:pt x="629764" y="632205"/>
                      <a:pt x="616597" y="635235"/>
                      <a:pt x="603897" y="639468"/>
                    </a:cubicBezTo>
                    <a:cubicBezTo>
                      <a:pt x="597547" y="641585"/>
                      <a:pt x="590416" y="642105"/>
                      <a:pt x="584847" y="645818"/>
                    </a:cubicBezTo>
                    <a:lnTo>
                      <a:pt x="565797" y="658518"/>
                    </a:lnTo>
                    <a:cubicBezTo>
                      <a:pt x="485364" y="656401"/>
                      <a:pt x="404863" y="656088"/>
                      <a:pt x="324497" y="652168"/>
                    </a:cubicBezTo>
                    <a:cubicBezTo>
                      <a:pt x="301834" y="651062"/>
                      <a:pt x="306881" y="640800"/>
                      <a:pt x="286397" y="633118"/>
                    </a:cubicBezTo>
                    <a:cubicBezTo>
                      <a:pt x="276291" y="629328"/>
                      <a:pt x="265060" y="629608"/>
                      <a:pt x="254647" y="626768"/>
                    </a:cubicBezTo>
                    <a:cubicBezTo>
                      <a:pt x="241732" y="623246"/>
                      <a:pt x="216547" y="614068"/>
                      <a:pt x="216547" y="614068"/>
                    </a:cubicBezTo>
                    <a:cubicBezTo>
                      <a:pt x="212314" y="607718"/>
                      <a:pt x="209806" y="599786"/>
                      <a:pt x="203847" y="595018"/>
                    </a:cubicBezTo>
                    <a:cubicBezTo>
                      <a:pt x="199706" y="591705"/>
                      <a:pt x="161056" y="582733"/>
                      <a:pt x="159397" y="582318"/>
                    </a:cubicBezTo>
                    <a:cubicBezTo>
                      <a:pt x="150930" y="575968"/>
                      <a:pt x="142972" y="568877"/>
                      <a:pt x="133997" y="563268"/>
                    </a:cubicBezTo>
                    <a:cubicBezTo>
                      <a:pt x="125970" y="558251"/>
                      <a:pt x="115869" y="556628"/>
                      <a:pt x="108597" y="550568"/>
                    </a:cubicBezTo>
                    <a:cubicBezTo>
                      <a:pt x="102734" y="545682"/>
                      <a:pt x="101293" y="536914"/>
                      <a:pt x="95897" y="531518"/>
                    </a:cubicBezTo>
                    <a:cubicBezTo>
                      <a:pt x="90501" y="526122"/>
                      <a:pt x="83197" y="523051"/>
                      <a:pt x="76847" y="518818"/>
                    </a:cubicBezTo>
                    <a:lnTo>
                      <a:pt x="57797" y="461668"/>
                    </a:lnTo>
                    <a:lnTo>
                      <a:pt x="51447" y="442618"/>
                    </a:lnTo>
                    <a:cubicBezTo>
                      <a:pt x="49330" y="436268"/>
                      <a:pt x="46720" y="430062"/>
                      <a:pt x="45097" y="423568"/>
                    </a:cubicBezTo>
                    <a:cubicBezTo>
                      <a:pt x="42980" y="415101"/>
                      <a:pt x="42185" y="406190"/>
                      <a:pt x="38747" y="398168"/>
                    </a:cubicBezTo>
                    <a:cubicBezTo>
                      <a:pt x="35741" y="391153"/>
                      <a:pt x="29460" y="385944"/>
                      <a:pt x="26047" y="379118"/>
                    </a:cubicBezTo>
                    <a:cubicBezTo>
                      <a:pt x="23054" y="373131"/>
                      <a:pt x="21814" y="366418"/>
                      <a:pt x="19697" y="360068"/>
                    </a:cubicBezTo>
                    <a:cubicBezTo>
                      <a:pt x="17580" y="294451"/>
                      <a:pt x="17202" y="228756"/>
                      <a:pt x="13347" y="163218"/>
                    </a:cubicBezTo>
                    <a:cubicBezTo>
                      <a:pt x="12954" y="156536"/>
                      <a:pt x="6997" y="150861"/>
                      <a:pt x="6997" y="144168"/>
                    </a:cubicBezTo>
                    <a:cubicBezTo>
                      <a:pt x="6997" y="46117"/>
                      <a:pt x="-2528" y="22460"/>
                      <a:pt x="647" y="4468"/>
                    </a:cubicBezTo>
                    <a:close/>
                  </a:path>
                </a:pathLst>
              </a:cu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2" name="Gruppieren 11"/>
              <p:cNvGrpSpPr/>
              <p:nvPr/>
            </p:nvGrpSpPr>
            <p:grpSpPr>
              <a:xfrm>
                <a:off x="1693476" y="1052736"/>
                <a:ext cx="1368152" cy="2376264"/>
                <a:chOff x="1619672" y="908720"/>
                <a:chExt cx="1368152" cy="2376264"/>
              </a:xfrm>
            </p:grpSpPr>
            <p:grpSp>
              <p:nvGrpSpPr>
                <p:cNvPr id="13" name="Gruppieren 12"/>
                <p:cNvGrpSpPr/>
                <p:nvPr/>
              </p:nvGrpSpPr>
              <p:grpSpPr>
                <a:xfrm>
                  <a:off x="1619672" y="908720"/>
                  <a:ext cx="1368152" cy="2376264"/>
                  <a:chOff x="1619672" y="908720"/>
                  <a:chExt cx="1368152" cy="2376264"/>
                </a:xfrm>
              </p:grpSpPr>
              <p:sp>
                <p:nvSpPr>
                  <p:cNvPr id="15" name="Flussdiagramm: Magnetplattenspeicher 14"/>
                  <p:cNvSpPr/>
                  <p:nvPr/>
                </p:nvSpPr>
                <p:spPr>
                  <a:xfrm>
                    <a:off x="1835696" y="980728"/>
                    <a:ext cx="864096" cy="2304256"/>
                  </a:xfrm>
                  <a:prstGeom prst="flowChartMagneticDisk">
                    <a:avLst/>
                  </a:prstGeom>
                  <a:noFill/>
                  <a:ln>
                    <a:solidFill>
                      <a:srgbClr val="2D2B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p:cNvSpPr/>
                  <p:nvPr/>
                </p:nvSpPr>
                <p:spPr>
                  <a:xfrm>
                    <a:off x="1835696" y="2420888"/>
                    <a:ext cx="864096" cy="288032"/>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Flussdiagramm: Prozess 16"/>
                  <p:cNvSpPr/>
                  <p:nvPr/>
                </p:nvSpPr>
                <p:spPr>
                  <a:xfrm>
                    <a:off x="1619672" y="908720"/>
                    <a:ext cx="1368152" cy="864096"/>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4" name="Ellipse 13"/>
                <p:cNvSpPr/>
                <p:nvPr/>
              </p:nvSpPr>
              <p:spPr>
                <a:xfrm>
                  <a:off x="1835696" y="1628800"/>
                  <a:ext cx="864096" cy="288032"/>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9" name="Rechteck 8"/>
            <p:cNvSpPr/>
            <p:nvPr/>
          </p:nvSpPr>
          <p:spPr>
            <a:xfrm>
              <a:off x="1910702" y="2348880"/>
              <a:ext cx="862893" cy="3533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p:cNvSpPr/>
            <p:nvPr/>
          </p:nvSpPr>
          <p:spPr>
            <a:xfrm>
              <a:off x="1909499" y="2204864"/>
              <a:ext cx="864096" cy="288032"/>
            </a:xfrm>
            <a:prstGeom prst="ellipse">
              <a:avLst/>
            </a:prstGeom>
            <a:solidFill>
              <a:srgbClr val="C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8" name="Gruppieren 17"/>
          <p:cNvGrpSpPr/>
          <p:nvPr/>
        </p:nvGrpSpPr>
        <p:grpSpPr>
          <a:xfrm>
            <a:off x="1945992" y="921727"/>
            <a:ext cx="1368152" cy="2376264"/>
            <a:chOff x="3631458" y="1071268"/>
            <a:chExt cx="1368152" cy="2376264"/>
          </a:xfrm>
        </p:grpSpPr>
        <p:grpSp>
          <p:nvGrpSpPr>
            <p:cNvPr id="19" name="Gruppieren 18"/>
            <p:cNvGrpSpPr/>
            <p:nvPr/>
          </p:nvGrpSpPr>
          <p:grpSpPr>
            <a:xfrm>
              <a:off x="3631458" y="1071268"/>
              <a:ext cx="1368152" cy="2376264"/>
              <a:chOff x="1693476" y="1052736"/>
              <a:chExt cx="1368152" cy="2376264"/>
            </a:xfrm>
          </p:grpSpPr>
          <p:sp>
            <p:nvSpPr>
              <p:cNvPr id="32" name="Freihandform 31"/>
              <p:cNvSpPr/>
              <p:nvPr/>
            </p:nvSpPr>
            <p:spPr>
              <a:xfrm>
                <a:off x="1910702" y="2745082"/>
                <a:ext cx="862893" cy="658518"/>
              </a:xfrm>
              <a:custGeom>
                <a:avLst/>
                <a:gdLst>
                  <a:gd name="connsiteX0" fmla="*/ 647 w 853316"/>
                  <a:gd name="connsiteY0" fmla="*/ 4468 h 658518"/>
                  <a:gd name="connsiteX1" fmla="*/ 26047 w 853316"/>
                  <a:gd name="connsiteY1" fmla="*/ 36218 h 658518"/>
                  <a:gd name="connsiteX2" fmla="*/ 51447 w 853316"/>
                  <a:gd name="connsiteY2" fmla="*/ 42568 h 658518"/>
                  <a:gd name="connsiteX3" fmla="*/ 70497 w 853316"/>
                  <a:gd name="connsiteY3" fmla="*/ 48918 h 658518"/>
                  <a:gd name="connsiteX4" fmla="*/ 108597 w 853316"/>
                  <a:gd name="connsiteY4" fmla="*/ 74318 h 658518"/>
                  <a:gd name="connsiteX5" fmla="*/ 203847 w 853316"/>
                  <a:gd name="connsiteY5" fmla="*/ 99718 h 658518"/>
                  <a:gd name="connsiteX6" fmla="*/ 229247 w 853316"/>
                  <a:gd name="connsiteY6" fmla="*/ 106068 h 658518"/>
                  <a:gd name="connsiteX7" fmla="*/ 299097 w 853316"/>
                  <a:gd name="connsiteY7" fmla="*/ 118768 h 658518"/>
                  <a:gd name="connsiteX8" fmla="*/ 635647 w 853316"/>
                  <a:gd name="connsiteY8" fmla="*/ 106068 h 658518"/>
                  <a:gd name="connsiteX9" fmla="*/ 692797 w 853316"/>
                  <a:gd name="connsiteY9" fmla="*/ 93368 h 658518"/>
                  <a:gd name="connsiteX10" fmla="*/ 730897 w 853316"/>
                  <a:gd name="connsiteY10" fmla="*/ 74318 h 658518"/>
                  <a:gd name="connsiteX11" fmla="*/ 781697 w 853316"/>
                  <a:gd name="connsiteY11" fmla="*/ 67968 h 658518"/>
                  <a:gd name="connsiteX12" fmla="*/ 800747 w 853316"/>
                  <a:gd name="connsiteY12" fmla="*/ 61618 h 658518"/>
                  <a:gd name="connsiteX13" fmla="*/ 838847 w 853316"/>
                  <a:gd name="connsiteY13" fmla="*/ 36218 h 658518"/>
                  <a:gd name="connsiteX14" fmla="*/ 851547 w 853316"/>
                  <a:gd name="connsiteY14" fmla="*/ 17168 h 658518"/>
                  <a:gd name="connsiteX15" fmla="*/ 845197 w 853316"/>
                  <a:gd name="connsiteY15" fmla="*/ 42568 h 658518"/>
                  <a:gd name="connsiteX16" fmla="*/ 838847 w 853316"/>
                  <a:gd name="connsiteY16" fmla="*/ 194968 h 658518"/>
                  <a:gd name="connsiteX17" fmla="*/ 832497 w 853316"/>
                  <a:gd name="connsiteY17" fmla="*/ 398168 h 658518"/>
                  <a:gd name="connsiteX18" fmla="*/ 819797 w 853316"/>
                  <a:gd name="connsiteY18" fmla="*/ 436268 h 658518"/>
                  <a:gd name="connsiteX19" fmla="*/ 813447 w 853316"/>
                  <a:gd name="connsiteY19" fmla="*/ 455318 h 658518"/>
                  <a:gd name="connsiteX20" fmla="*/ 807097 w 853316"/>
                  <a:gd name="connsiteY20" fmla="*/ 474368 h 658518"/>
                  <a:gd name="connsiteX21" fmla="*/ 800747 w 853316"/>
                  <a:gd name="connsiteY21" fmla="*/ 493418 h 658518"/>
                  <a:gd name="connsiteX22" fmla="*/ 781697 w 853316"/>
                  <a:gd name="connsiteY22" fmla="*/ 512468 h 658518"/>
                  <a:gd name="connsiteX23" fmla="*/ 775347 w 853316"/>
                  <a:gd name="connsiteY23" fmla="*/ 531518 h 658518"/>
                  <a:gd name="connsiteX24" fmla="*/ 724547 w 853316"/>
                  <a:gd name="connsiteY24" fmla="*/ 588668 h 658518"/>
                  <a:gd name="connsiteX25" fmla="*/ 705497 w 853316"/>
                  <a:gd name="connsiteY25" fmla="*/ 601368 h 658518"/>
                  <a:gd name="connsiteX26" fmla="*/ 661047 w 853316"/>
                  <a:gd name="connsiteY26" fmla="*/ 614068 h 658518"/>
                  <a:gd name="connsiteX27" fmla="*/ 641997 w 853316"/>
                  <a:gd name="connsiteY27" fmla="*/ 626768 h 658518"/>
                  <a:gd name="connsiteX28" fmla="*/ 603897 w 853316"/>
                  <a:gd name="connsiteY28" fmla="*/ 639468 h 658518"/>
                  <a:gd name="connsiteX29" fmla="*/ 584847 w 853316"/>
                  <a:gd name="connsiteY29" fmla="*/ 645818 h 658518"/>
                  <a:gd name="connsiteX30" fmla="*/ 565797 w 853316"/>
                  <a:gd name="connsiteY30" fmla="*/ 658518 h 658518"/>
                  <a:gd name="connsiteX31" fmla="*/ 324497 w 853316"/>
                  <a:gd name="connsiteY31" fmla="*/ 652168 h 658518"/>
                  <a:gd name="connsiteX32" fmla="*/ 286397 w 853316"/>
                  <a:gd name="connsiteY32" fmla="*/ 633118 h 658518"/>
                  <a:gd name="connsiteX33" fmla="*/ 254647 w 853316"/>
                  <a:gd name="connsiteY33" fmla="*/ 626768 h 658518"/>
                  <a:gd name="connsiteX34" fmla="*/ 216547 w 853316"/>
                  <a:gd name="connsiteY34" fmla="*/ 614068 h 658518"/>
                  <a:gd name="connsiteX35" fmla="*/ 203847 w 853316"/>
                  <a:gd name="connsiteY35" fmla="*/ 595018 h 658518"/>
                  <a:gd name="connsiteX36" fmla="*/ 159397 w 853316"/>
                  <a:gd name="connsiteY36" fmla="*/ 582318 h 658518"/>
                  <a:gd name="connsiteX37" fmla="*/ 133997 w 853316"/>
                  <a:gd name="connsiteY37" fmla="*/ 563268 h 658518"/>
                  <a:gd name="connsiteX38" fmla="*/ 108597 w 853316"/>
                  <a:gd name="connsiteY38" fmla="*/ 550568 h 658518"/>
                  <a:gd name="connsiteX39" fmla="*/ 95897 w 853316"/>
                  <a:gd name="connsiteY39" fmla="*/ 531518 h 658518"/>
                  <a:gd name="connsiteX40" fmla="*/ 76847 w 853316"/>
                  <a:gd name="connsiteY40" fmla="*/ 518818 h 658518"/>
                  <a:gd name="connsiteX41" fmla="*/ 57797 w 853316"/>
                  <a:gd name="connsiteY41" fmla="*/ 461668 h 658518"/>
                  <a:gd name="connsiteX42" fmla="*/ 51447 w 853316"/>
                  <a:gd name="connsiteY42" fmla="*/ 442618 h 658518"/>
                  <a:gd name="connsiteX43" fmla="*/ 45097 w 853316"/>
                  <a:gd name="connsiteY43" fmla="*/ 423568 h 658518"/>
                  <a:gd name="connsiteX44" fmla="*/ 38747 w 853316"/>
                  <a:gd name="connsiteY44" fmla="*/ 398168 h 658518"/>
                  <a:gd name="connsiteX45" fmla="*/ 26047 w 853316"/>
                  <a:gd name="connsiteY45" fmla="*/ 379118 h 658518"/>
                  <a:gd name="connsiteX46" fmla="*/ 19697 w 853316"/>
                  <a:gd name="connsiteY46" fmla="*/ 360068 h 658518"/>
                  <a:gd name="connsiteX47" fmla="*/ 13347 w 853316"/>
                  <a:gd name="connsiteY47" fmla="*/ 163218 h 658518"/>
                  <a:gd name="connsiteX48" fmla="*/ 6997 w 853316"/>
                  <a:gd name="connsiteY48" fmla="*/ 144168 h 658518"/>
                  <a:gd name="connsiteX49" fmla="*/ 647 w 853316"/>
                  <a:gd name="connsiteY49" fmla="*/ 4468 h 65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53316" h="658518">
                    <a:moveTo>
                      <a:pt x="647" y="4468"/>
                    </a:moveTo>
                    <a:cubicBezTo>
                      <a:pt x="3822" y="-13524"/>
                      <a:pt x="15204" y="28086"/>
                      <a:pt x="26047" y="36218"/>
                    </a:cubicBezTo>
                    <a:cubicBezTo>
                      <a:pt x="33029" y="41454"/>
                      <a:pt x="43056" y="40170"/>
                      <a:pt x="51447" y="42568"/>
                    </a:cubicBezTo>
                    <a:cubicBezTo>
                      <a:pt x="57883" y="44407"/>
                      <a:pt x="64646" y="45667"/>
                      <a:pt x="70497" y="48918"/>
                    </a:cubicBezTo>
                    <a:cubicBezTo>
                      <a:pt x="83840" y="56331"/>
                      <a:pt x="94117" y="69491"/>
                      <a:pt x="108597" y="74318"/>
                    </a:cubicBezTo>
                    <a:cubicBezTo>
                      <a:pt x="152485" y="88947"/>
                      <a:pt x="121153" y="79045"/>
                      <a:pt x="203847" y="99718"/>
                    </a:cubicBezTo>
                    <a:cubicBezTo>
                      <a:pt x="212314" y="101835"/>
                      <a:pt x="220639" y="104633"/>
                      <a:pt x="229247" y="106068"/>
                    </a:cubicBezTo>
                    <a:cubicBezTo>
                      <a:pt x="277993" y="114192"/>
                      <a:pt x="254722" y="109893"/>
                      <a:pt x="299097" y="118768"/>
                    </a:cubicBezTo>
                    <a:cubicBezTo>
                      <a:pt x="451442" y="115306"/>
                      <a:pt x="515994" y="122022"/>
                      <a:pt x="635647" y="106068"/>
                    </a:cubicBezTo>
                    <a:cubicBezTo>
                      <a:pt x="648950" y="104294"/>
                      <a:pt x="677856" y="100838"/>
                      <a:pt x="692797" y="93368"/>
                    </a:cubicBezTo>
                    <a:cubicBezTo>
                      <a:pt x="716038" y="81747"/>
                      <a:pt x="705816" y="78878"/>
                      <a:pt x="730897" y="74318"/>
                    </a:cubicBezTo>
                    <a:cubicBezTo>
                      <a:pt x="747687" y="71265"/>
                      <a:pt x="764764" y="70085"/>
                      <a:pt x="781697" y="67968"/>
                    </a:cubicBezTo>
                    <a:cubicBezTo>
                      <a:pt x="788047" y="65851"/>
                      <a:pt x="794896" y="64869"/>
                      <a:pt x="800747" y="61618"/>
                    </a:cubicBezTo>
                    <a:cubicBezTo>
                      <a:pt x="814090" y="54205"/>
                      <a:pt x="838847" y="36218"/>
                      <a:pt x="838847" y="36218"/>
                    </a:cubicBezTo>
                    <a:cubicBezTo>
                      <a:pt x="843080" y="29868"/>
                      <a:pt x="846151" y="11772"/>
                      <a:pt x="851547" y="17168"/>
                    </a:cubicBezTo>
                    <a:cubicBezTo>
                      <a:pt x="857718" y="23339"/>
                      <a:pt x="845819" y="33863"/>
                      <a:pt x="845197" y="42568"/>
                    </a:cubicBezTo>
                    <a:cubicBezTo>
                      <a:pt x="841575" y="93283"/>
                      <a:pt x="840662" y="144156"/>
                      <a:pt x="838847" y="194968"/>
                    </a:cubicBezTo>
                    <a:cubicBezTo>
                      <a:pt x="836428" y="262691"/>
                      <a:pt x="837830" y="330612"/>
                      <a:pt x="832497" y="398168"/>
                    </a:cubicBezTo>
                    <a:cubicBezTo>
                      <a:pt x="831443" y="411513"/>
                      <a:pt x="824030" y="423568"/>
                      <a:pt x="819797" y="436268"/>
                    </a:cubicBezTo>
                    <a:lnTo>
                      <a:pt x="813447" y="455318"/>
                    </a:lnTo>
                    <a:lnTo>
                      <a:pt x="807097" y="474368"/>
                    </a:lnTo>
                    <a:cubicBezTo>
                      <a:pt x="804980" y="480718"/>
                      <a:pt x="805480" y="488685"/>
                      <a:pt x="800747" y="493418"/>
                    </a:cubicBezTo>
                    <a:lnTo>
                      <a:pt x="781697" y="512468"/>
                    </a:lnTo>
                    <a:cubicBezTo>
                      <a:pt x="779580" y="518818"/>
                      <a:pt x="778340" y="525531"/>
                      <a:pt x="775347" y="531518"/>
                    </a:cubicBezTo>
                    <a:cubicBezTo>
                      <a:pt x="765803" y="550605"/>
                      <a:pt x="737169" y="580253"/>
                      <a:pt x="724547" y="588668"/>
                    </a:cubicBezTo>
                    <a:cubicBezTo>
                      <a:pt x="718197" y="592901"/>
                      <a:pt x="712512" y="598362"/>
                      <a:pt x="705497" y="601368"/>
                    </a:cubicBezTo>
                    <a:cubicBezTo>
                      <a:pt x="677013" y="613575"/>
                      <a:pt x="685761" y="601711"/>
                      <a:pt x="661047" y="614068"/>
                    </a:cubicBezTo>
                    <a:cubicBezTo>
                      <a:pt x="654221" y="617481"/>
                      <a:pt x="648971" y="623668"/>
                      <a:pt x="641997" y="626768"/>
                    </a:cubicBezTo>
                    <a:cubicBezTo>
                      <a:pt x="629764" y="632205"/>
                      <a:pt x="616597" y="635235"/>
                      <a:pt x="603897" y="639468"/>
                    </a:cubicBezTo>
                    <a:cubicBezTo>
                      <a:pt x="597547" y="641585"/>
                      <a:pt x="590416" y="642105"/>
                      <a:pt x="584847" y="645818"/>
                    </a:cubicBezTo>
                    <a:lnTo>
                      <a:pt x="565797" y="658518"/>
                    </a:lnTo>
                    <a:cubicBezTo>
                      <a:pt x="485364" y="656401"/>
                      <a:pt x="404863" y="656088"/>
                      <a:pt x="324497" y="652168"/>
                    </a:cubicBezTo>
                    <a:cubicBezTo>
                      <a:pt x="301834" y="651062"/>
                      <a:pt x="306881" y="640800"/>
                      <a:pt x="286397" y="633118"/>
                    </a:cubicBezTo>
                    <a:cubicBezTo>
                      <a:pt x="276291" y="629328"/>
                      <a:pt x="265060" y="629608"/>
                      <a:pt x="254647" y="626768"/>
                    </a:cubicBezTo>
                    <a:cubicBezTo>
                      <a:pt x="241732" y="623246"/>
                      <a:pt x="216547" y="614068"/>
                      <a:pt x="216547" y="614068"/>
                    </a:cubicBezTo>
                    <a:cubicBezTo>
                      <a:pt x="212314" y="607718"/>
                      <a:pt x="209806" y="599786"/>
                      <a:pt x="203847" y="595018"/>
                    </a:cubicBezTo>
                    <a:cubicBezTo>
                      <a:pt x="199706" y="591705"/>
                      <a:pt x="161056" y="582733"/>
                      <a:pt x="159397" y="582318"/>
                    </a:cubicBezTo>
                    <a:cubicBezTo>
                      <a:pt x="150930" y="575968"/>
                      <a:pt x="142972" y="568877"/>
                      <a:pt x="133997" y="563268"/>
                    </a:cubicBezTo>
                    <a:cubicBezTo>
                      <a:pt x="125970" y="558251"/>
                      <a:pt x="115869" y="556628"/>
                      <a:pt x="108597" y="550568"/>
                    </a:cubicBezTo>
                    <a:cubicBezTo>
                      <a:pt x="102734" y="545682"/>
                      <a:pt x="101293" y="536914"/>
                      <a:pt x="95897" y="531518"/>
                    </a:cubicBezTo>
                    <a:cubicBezTo>
                      <a:pt x="90501" y="526122"/>
                      <a:pt x="83197" y="523051"/>
                      <a:pt x="76847" y="518818"/>
                    </a:cubicBezTo>
                    <a:lnTo>
                      <a:pt x="57797" y="461668"/>
                    </a:lnTo>
                    <a:lnTo>
                      <a:pt x="51447" y="442618"/>
                    </a:lnTo>
                    <a:cubicBezTo>
                      <a:pt x="49330" y="436268"/>
                      <a:pt x="46720" y="430062"/>
                      <a:pt x="45097" y="423568"/>
                    </a:cubicBezTo>
                    <a:cubicBezTo>
                      <a:pt x="42980" y="415101"/>
                      <a:pt x="42185" y="406190"/>
                      <a:pt x="38747" y="398168"/>
                    </a:cubicBezTo>
                    <a:cubicBezTo>
                      <a:pt x="35741" y="391153"/>
                      <a:pt x="29460" y="385944"/>
                      <a:pt x="26047" y="379118"/>
                    </a:cubicBezTo>
                    <a:cubicBezTo>
                      <a:pt x="23054" y="373131"/>
                      <a:pt x="21814" y="366418"/>
                      <a:pt x="19697" y="360068"/>
                    </a:cubicBezTo>
                    <a:cubicBezTo>
                      <a:pt x="17580" y="294451"/>
                      <a:pt x="17202" y="228756"/>
                      <a:pt x="13347" y="163218"/>
                    </a:cubicBezTo>
                    <a:cubicBezTo>
                      <a:pt x="12954" y="156536"/>
                      <a:pt x="6997" y="150861"/>
                      <a:pt x="6997" y="144168"/>
                    </a:cubicBezTo>
                    <a:cubicBezTo>
                      <a:pt x="6997" y="46117"/>
                      <a:pt x="-2528" y="22460"/>
                      <a:pt x="647" y="4468"/>
                    </a:cubicBezTo>
                    <a:close/>
                  </a:path>
                </a:pathLst>
              </a:cu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3" name="Gruppieren 32"/>
              <p:cNvGrpSpPr/>
              <p:nvPr/>
            </p:nvGrpSpPr>
            <p:grpSpPr>
              <a:xfrm>
                <a:off x="1693476" y="1052736"/>
                <a:ext cx="1368152" cy="2376264"/>
                <a:chOff x="1619672" y="908720"/>
                <a:chExt cx="1368152" cy="2376264"/>
              </a:xfrm>
            </p:grpSpPr>
            <p:grpSp>
              <p:nvGrpSpPr>
                <p:cNvPr id="34" name="Gruppieren 33"/>
                <p:cNvGrpSpPr/>
                <p:nvPr/>
              </p:nvGrpSpPr>
              <p:grpSpPr>
                <a:xfrm>
                  <a:off x="1619672" y="908720"/>
                  <a:ext cx="1368152" cy="2376264"/>
                  <a:chOff x="1619672" y="908720"/>
                  <a:chExt cx="1368152" cy="2376264"/>
                </a:xfrm>
              </p:grpSpPr>
              <p:sp>
                <p:nvSpPr>
                  <p:cNvPr id="36" name="Flussdiagramm: Magnetplattenspeicher 35"/>
                  <p:cNvSpPr/>
                  <p:nvPr/>
                </p:nvSpPr>
                <p:spPr>
                  <a:xfrm>
                    <a:off x="1835696" y="980728"/>
                    <a:ext cx="864096" cy="2304256"/>
                  </a:xfrm>
                  <a:prstGeom prst="flowChartMagneticDisk">
                    <a:avLst/>
                  </a:prstGeom>
                  <a:noFill/>
                  <a:ln>
                    <a:solidFill>
                      <a:srgbClr val="2D2B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Ellipse 36"/>
                  <p:cNvSpPr/>
                  <p:nvPr/>
                </p:nvSpPr>
                <p:spPr>
                  <a:xfrm>
                    <a:off x="1835696" y="2420888"/>
                    <a:ext cx="864096" cy="288032"/>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Flussdiagramm: Prozess 37"/>
                  <p:cNvSpPr/>
                  <p:nvPr/>
                </p:nvSpPr>
                <p:spPr>
                  <a:xfrm>
                    <a:off x="1619672" y="908720"/>
                    <a:ext cx="1368152" cy="864096"/>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5" name="Ellipse 34"/>
                <p:cNvSpPr/>
                <p:nvPr/>
              </p:nvSpPr>
              <p:spPr>
                <a:xfrm>
                  <a:off x="1835696" y="1628800"/>
                  <a:ext cx="864096" cy="288032"/>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nvGrpSpPr>
            <p:cNvPr id="20" name="Gruppieren 19"/>
            <p:cNvGrpSpPr/>
            <p:nvPr/>
          </p:nvGrpSpPr>
          <p:grpSpPr>
            <a:xfrm>
              <a:off x="3846879" y="2492896"/>
              <a:ext cx="864096" cy="360040"/>
              <a:chOff x="3414831" y="3573016"/>
              <a:chExt cx="864096" cy="360040"/>
            </a:xfrm>
            <a:solidFill>
              <a:srgbClr val="FFC000"/>
            </a:solidFill>
          </p:grpSpPr>
          <p:sp>
            <p:nvSpPr>
              <p:cNvPr id="29" name="Träne 28"/>
              <p:cNvSpPr/>
              <p:nvPr/>
            </p:nvSpPr>
            <p:spPr>
              <a:xfrm>
                <a:off x="3416034" y="3658344"/>
                <a:ext cx="862893" cy="274712"/>
              </a:xfrm>
              <a:prstGeom prst="teardrop">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p:cNvSpPr/>
              <p:nvPr/>
            </p:nvSpPr>
            <p:spPr>
              <a:xfrm>
                <a:off x="3416034" y="3717032"/>
                <a:ext cx="862893"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Ellipse 30"/>
              <p:cNvSpPr/>
              <p:nvPr/>
            </p:nvSpPr>
            <p:spPr>
              <a:xfrm>
                <a:off x="3414831" y="3573016"/>
                <a:ext cx="864096" cy="288032"/>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1" name="Ellipse 20"/>
            <p:cNvSpPr/>
            <p:nvPr/>
          </p:nvSpPr>
          <p:spPr>
            <a:xfrm>
              <a:off x="3846879" y="2295404"/>
              <a:ext cx="864096" cy="288032"/>
            </a:xfrm>
            <a:prstGeom prst="ellipse">
              <a:avLst/>
            </a:prstGeom>
            <a:solidFill>
              <a:srgbClr val="FFC000">
                <a:alpha val="0"/>
              </a:srgb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Freihandform 21"/>
            <p:cNvSpPr/>
            <p:nvPr/>
          </p:nvSpPr>
          <p:spPr>
            <a:xfrm>
              <a:off x="3864648" y="2955955"/>
              <a:ext cx="837982" cy="471365"/>
            </a:xfrm>
            <a:custGeom>
              <a:avLst/>
              <a:gdLst>
                <a:gd name="connsiteX0" fmla="*/ 14408 w 837982"/>
                <a:gd name="connsiteY0" fmla="*/ 206345 h 471365"/>
                <a:gd name="connsiteX1" fmla="*/ 42983 w 837982"/>
                <a:gd name="connsiteY1" fmla="*/ 273020 h 471365"/>
                <a:gd name="connsiteX2" fmla="*/ 42983 w 837982"/>
                <a:gd name="connsiteY2" fmla="*/ 273020 h 471365"/>
                <a:gd name="connsiteX3" fmla="*/ 83465 w 837982"/>
                <a:gd name="connsiteY3" fmla="*/ 320645 h 471365"/>
                <a:gd name="connsiteX4" fmla="*/ 142996 w 837982"/>
                <a:gd name="connsiteY4" fmla="*/ 382558 h 471365"/>
                <a:gd name="connsiteX5" fmla="*/ 247771 w 837982"/>
                <a:gd name="connsiteY5" fmla="*/ 432564 h 471365"/>
                <a:gd name="connsiteX6" fmla="*/ 338258 w 837982"/>
                <a:gd name="connsiteY6" fmla="*/ 461139 h 471365"/>
                <a:gd name="connsiteX7" fmla="*/ 454940 w 837982"/>
                <a:gd name="connsiteY7" fmla="*/ 470664 h 471365"/>
                <a:gd name="connsiteX8" fmla="*/ 576383 w 837982"/>
                <a:gd name="connsiteY8" fmla="*/ 444470 h 471365"/>
                <a:gd name="connsiteX9" fmla="*/ 716877 w 837982"/>
                <a:gd name="connsiteY9" fmla="*/ 353983 h 471365"/>
                <a:gd name="connsiteX10" fmla="*/ 807365 w 837982"/>
                <a:gd name="connsiteY10" fmla="*/ 234920 h 471365"/>
                <a:gd name="connsiteX11" fmla="*/ 821652 w 837982"/>
                <a:gd name="connsiteY11" fmla="*/ 192058 h 471365"/>
                <a:gd name="connsiteX12" fmla="*/ 831177 w 837982"/>
                <a:gd name="connsiteY12" fmla="*/ 118239 h 471365"/>
                <a:gd name="connsiteX13" fmla="*/ 712115 w 837982"/>
                <a:gd name="connsiteY13" fmla="*/ 42039 h 471365"/>
                <a:gd name="connsiteX14" fmla="*/ 521615 w 837982"/>
                <a:gd name="connsiteY14" fmla="*/ 3939 h 471365"/>
                <a:gd name="connsiteX15" fmla="*/ 252533 w 837982"/>
                <a:gd name="connsiteY15" fmla="*/ 6320 h 471365"/>
                <a:gd name="connsiteX16" fmla="*/ 119183 w 837982"/>
                <a:gd name="connsiteY16" fmla="*/ 49183 h 471365"/>
                <a:gd name="connsiteX17" fmla="*/ 21552 w 837982"/>
                <a:gd name="connsiteY17" fmla="*/ 99189 h 471365"/>
                <a:gd name="connsiteX18" fmla="*/ 121 w 837982"/>
                <a:gd name="connsiteY18" fmla="*/ 144433 h 471365"/>
                <a:gd name="connsiteX19" fmla="*/ 14408 w 837982"/>
                <a:gd name="connsiteY19" fmla="*/ 206345 h 47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7982" h="471365">
                  <a:moveTo>
                    <a:pt x="14408" y="206345"/>
                  </a:moveTo>
                  <a:lnTo>
                    <a:pt x="42983" y="273020"/>
                  </a:lnTo>
                  <a:lnTo>
                    <a:pt x="42983" y="273020"/>
                  </a:lnTo>
                  <a:cubicBezTo>
                    <a:pt x="49730" y="280957"/>
                    <a:pt x="66796" y="302389"/>
                    <a:pt x="83465" y="320645"/>
                  </a:cubicBezTo>
                  <a:cubicBezTo>
                    <a:pt x="100134" y="338901"/>
                    <a:pt x="115612" y="363905"/>
                    <a:pt x="142996" y="382558"/>
                  </a:cubicBezTo>
                  <a:cubicBezTo>
                    <a:pt x="170380" y="401211"/>
                    <a:pt x="215227" y="419467"/>
                    <a:pt x="247771" y="432564"/>
                  </a:cubicBezTo>
                  <a:cubicBezTo>
                    <a:pt x="280315" y="445661"/>
                    <a:pt x="303730" y="454789"/>
                    <a:pt x="338258" y="461139"/>
                  </a:cubicBezTo>
                  <a:cubicBezTo>
                    <a:pt x="372786" y="467489"/>
                    <a:pt x="415253" y="473442"/>
                    <a:pt x="454940" y="470664"/>
                  </a:cubicBezTo>
                  <a:cubicBezTo>
                    <a:pt x="494627" y="467886"/>
                    <a:pt x="532727" y="463917"/>
                    <a:pt x="576383" y="444470"/>
                  </a:cubicBezTo>
                  <a:cubicBezTo>
                    <a:pt x="620039" y="425023"/>
                    <a:pt x="678380" y="388908"/>
                    <a:pt x="716877" y="353983"/>
                  </a:cubicBezTo>
                  <a:cubicBezTo>
                    <a:pt x="755374" y="319058"/>
                    <a:pt x="789902" y="261908"/>
                    <a:pt x="807365" y="234920"/>
                  </a:cubicBezTo>
                  <a:cubicBezTo>
                    <a:pt x="824828" y="207932"/>
                    <a:pt x="817683" y="211505"/>
                    <a:pt x="821652" y="192058"/>
                  </a:cubicBezTo>
                  <a:cubicBezTo>
                    <a:pt x="825621" y="172611"/>
                    <a:pt x="849433" y="143242"/>
                    <a:pt x="831177" y="118239"/>
                  </a:cubicBezTo>
                  <a:cubicBezTo>
                    <a:pt x="812921" y="93236"/>
                    <a:pt x="763709" y="61089"/>
                    <a:pt x="712115" y="42039"/>
                  </a:cubicBezTo>
                  <a:cubicBezTo>
                    <a:pt x="660521" y="22989"/>
                    <a:pt x="598212" y="9892"/>
                    <a:pt x="521615" y="3939"/>
                  </a:cubicBezTo>
                  <a:cubicBezTo>
                    <a:pt x="445018" y="-2014"/>
                    <a:pt x="319605" y="-1221"/>
                    <a:pt x="252533" y="6320"/>
                  </a:cubicBezTo>
                  <a:cubicBezTo>
                    <a:pt x="185461" y="13861"/>
                    <a:pt x="157680" y="33705"/>
                    <a:pt x="119183" y="49183"/>
                  </a:cubicBezTo>
                  <a:cubicBezTo>
                    <a:pt x="80686" y="64661"/>
                    <a:pt x="41396" y="83314"/>
                    <a:pt x="21552" y="99189"/>
                  </a:cubicBezTo>
                  <a:cubicBezTo>
                    <a:pt x="1708" y="115064"/>
                    <a:pt x="1312" y="125780"/>
                    <a:pt x="121" y="144433"/>
                  </a:cubicBezTo>
                  <a:cubicBezTo>
                    <a:pt x="-1070" y="163086"/>
                    <a:pt x="6669" y="187097"/>
                    <a:pt x="14408" y="206345"/>
                  </a:cubicBezTo>
                  <a:close/>
                </a:path>
              </a:pathLst>
            </a:cu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3" name="Gruppieren 22"/>
            <p:cNvGrpSpPr/>
            <p:nvPr/>
          </p:nvGrpSpPr>
          <p:grpSpPr>
            <a:xfrm>
              <a:off x="3851920" y="2204864"/>
              <a:ext cx="864096" cy="360040"/>
              <a:chOff x="3414831" y="3573016"/>
              <a:chExt cx="864096" cy="360040"/>
            </a:xfrm>
            <a:solidFill>
              <a:srgbClr val="FFC000"/>
            </a:solidFill>
          </p:grpSpPr>
          <p:sp>
            <p:nvSpPr>
              <p:cNvPr id="26" name="Träne 25"/>
              <p:cNvSpPr/>
              <p:nvPr/>
            </p:nvSpPr>
            <p:spPr>
              <a:xfrm>
                <a:off x="3416034" y="3658344"/>
                <a:ext cx="862893" cy="274712"/>
              </a:xfrm>
              <a:prstGeom prst="teardrop">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p:cNvSpPr/>
              <p:nvPr/>
            </p:nvSpPr>
            <p:spPr>
              <a:xfrm>
                <a:off x="3416034" y="3717032"/>
                <a:ext cx="862893"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Ellipse 27"/>
              <p:cNvSpPr/>
              <p:nvPr/>
            </p:nvSpPr>
            <p:spPr>
              <a:xfrm>
                <a:off x="3414831" y="3573016"/>
                <a:ext cx="864096" cy="288032"/>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4" name="Freihandform 23"/>
            <p:cNvSpPr/>
            <p:nvPr/>
          </p:nvSpPr>
          <p:spPr>
            <a:xfrm>
              <a:off x="3847440" y="2492896"/>
              <a:ext cx="866686" cy="271798"/>
            </a:xfrm>
            <a:custGeom>
              <a:avLst/>
              <a:gdLst>
                <a:gd name="connsiteX0" fmla="*/ 12566 w 866686"/>
                <a:gd name="connsiteY0" fmla="*/ 10889 h 280033"/>
                <a:gd name="connsiteX1" fmla="*/ 10185 w 866686"/>
                <a:gd name="connsiteY1" fmla="*/ 156145 h 280033"/>
                <a:gd name="connsiteX2" fmla="*/ 112579 w 866686"/>
                <a:gd name="connsiteY2" fmla="*/ 229964 h 280033"/>
                <a:gd name="connsiteX3" fmla="*/ 260216 w 866686"/>
                <a:gd name="connsiteY3" fmla="*/ 265683 h 280033"/>
                <a:gd name="connsiteX4" fmla="*/ 426904 w 866686"/>
                <a:gd name="connsiteY4" fmla="*/ 279970 h 280033"/>
                <a:gd name="connsiteX5" fmla="*/ 650741 w 866686"/>
                <a:gd name="connsiteY5" fmla="*/ 260920 h 280033"/>
                <a:gd name="connsiteX6" fmla="*/ 793616 w 866686"/>
                <a:gd name="connsiteY6" fmla="*/ 215677 h 280033"/>
                <a:gd name="connsiteX7" fmla="*/ 860291 w 866686"/>
                <a:gd name="connsiteY7" fmla="*/ 146620 h 280033"/>
                <a:gd name="connsiteX8" fmla="*/ 862673 w 866686"/>
                <a:gd name="connsiteY8" fmla="*/ 8508 h 280033"/>
                <a:gd name="connsiteX9" fmla="*/ 848385 w 866686"/>
                <a:gd name="connsiteY9" fmla="*/ 20414 h 280033"/>
                <a:gd name="connsiteX10" fmla="*/ 772185 w 866686"/>
                <a:gd name="connsiteY10" fmla="*/ 65658 h 280033"/>
                <a:gd name="connsiteX11" fmla="*/ 648360 w 866686"/>
                <a:gd name="connsiteY11" fmla="*/ 98995 h 280033"/>
                <a:gd name="connsiteX12" fmla="*/ 467385 w 866686"/>
                <a:gd name="connsiteY12" fmla="*/ 118045 h 280033"/>
                <a:gd name="connsiteX13" fmla="*/ 243548 w 866686"/>
                <a:gd name="connsiteY13" fmla="*/ 103758 h 280033"/>
                <a:gd name="connsiteX14" fmla="*/ 88766 w 866686"/>
                <a:gd name="connsiteY14" fmla="*/ 68039 h 280033"/>
                <a:gd name="connsiteX15" fmla="*/ 12566 w 866686"/>
                <a:gd name="connsiteY15" fmla="*/ 10889 h 28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686" h="280033">
                  <a:moveTo>
                    <a:pt x="12566" y="10889"/>
                  </a:moveTo>
                  <a:cubicBezTo>
                    <a:pt x="-531" y="25573"/>
                    <a:pt x="-6484" y="119633"/>
                    <a:pt x="10185" y="156145"/>
                  </a:cubicBezTo>
                  <a:cubicBezTo>
                    <a:pt x="26854" y="192657"/>
                    <a:pt x="70907" y="211708"/>
                    <a:pt x="112579" y="229964"/>
                  </a:cubicBezTo>
                  <a:cubicBezTo>
                    <a:pt x="154251" y="248220"/>
                    <a:pt x="207829" y="257349"/>
                    <a:pt x="260216" y="265683"/>
                  </a:cubicBezTo>
                  <a:cubicBezTo>
                    <a:pt x="312603" y="274017"/>
                    <a:pt x="361817" y="280764"/>
                    <a:pt x="426904" y="279970"/>
                  </a:cubicBezTo>
                  <a:cubicBezTo>
                    <a:pt x="491991" y="279176"/>
                    <a:pt x="589622" y="271635"/>
                    <a:pt x="650741" y="260920"/>
                  </a:cubicBezTo>
                  <a:cubicBezTo>
                    <a:pt x="711860" y="250205"/>
                    <a:pt x="758691" y="234727"/>
                    <a:pt x="793616" y="215677"/>
                  </a:cubicBezTo>
                  <a:cubicBezTo>
                    <a:pt x="828541" y="196627"/>
                    <a:pt x="848782" y="181148"/>
                    <a:pt x="860291" y="146620"/>
                  </a:cubicBezTo>
                  <a:cubicBezTo>
                    <a:pt x="871801" y="112092"/>
                    <a:pt x="864657" y="29542"/>
                    <a:pt x="862673" y="8508"/>
                  </a:cubicBezTo>
                  <a:cubicBezTo>
                    <a:pt x="860689" y="-12526"/>
                    <a:pt x="863466" y="10889"/>
                    <a:pt x="848385" y="20414"/>
                  </a:cubicBezTo>
                  <a:cubicBezTo>
                    <a:pt x="833304" y="29939"/>
                    <a:pt x="805523" y="52561"/>
                    <a:pt x="772185" y="65658"/>
                  </a:cubicBezTo>
                  <a:cubicBezTo>
                    <a:pt x="738848" y="78755"/>
                    <a:pt x="699160" y="90264"/>
                    <a:pt x="648360" y="98995"/>
                  </a:cubicBezTo>
                  <a:cubicBezTo>
                    <a:pt x="597560" y="107726"/>
                    <a:pt x="534854" y="117251"/>
                    <a:pt x="467385" y="118045"/>
                  </a:cubicBezTo>
                  <a:cubicBezTo>
                    <a:pt x="399916" y="118839"/>
                    <a:pt x="306651" y="112092"/>
                    <a:pt x="243548" y="103758"/>
                  </a:cubicBezTo>
                  <a:cubicBezTo>
                    <a:pt x="180445" y="95424"/>
                    <a:pt x="126866" y="83517"/>
                    <a:pt x="88766" y="68039"/>
                  </a:cubicBezTo>
                  <a:cubicBezTo>
                    <a:pt x="50666" y="52561"/>
                    <a:pt x="25663" y="-3795"/>
                    <a:pt x="12566" y="10889"/>
                  </a:cubicBezTo>
                  <a:close/>
                </a:path>
              </a:pathLst>
            </a:cu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Ellipse 24"/>
            <p:cNvSpPr/>
            <p:nvPr/>
          </p:nvSpPr>
          <p:spPr>
            <a:xfrm>
              <a:off x="3846879" y="2948857"/>
              <a:ext cx="864096" cy="288032"/>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9" name="Textfeld 38"/>
          <p:cNvSpPr txBox="1"/>
          <p:nvPr/>
        </p:nvSpPr>
        <p:spPr>
          <a:xfrm>
            <a:off x="1433931" y="2253694"/>
            <a:ext cx="737189" cy="369332"/>
          </a:xfrm>
          <a:prstGeom prst="rect">
            <a:avLst/>
          </a:prstGeom>
          <a:noFill/>
        </p:spPr>
        <p:txBody>
          <a:bodyPr wrap="none" rtlCol="0">
            <a:spAutoFit/>
          </a:bodyPr>
          <a:lstStyle/>
          <a:p>
            <a:r>
              <a:rPr lang="de-DE" dirty="0">
                <a:latin typeface="Minion Pro" pitchFamily="18" charset="0"/>
              </a:rPr>
              <a:t>Blood</a:t>
            </a:r>
          </a:p>
        </p:txBody>
      </p:sp>
      <p:pic>
        <p:nvPicPr>
          <p:cNvPr id="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9331" y="4714118"/>
            <a:ext cx="1826870"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3641" y="4725144"/>
            <a:ext cx="1826870"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Textfeld 41"/>
          <p:cNvSpPr txBox="1"/>
          <p:nvPr/>
        </p:nvSpPr>
        <p:spPr>
          <a:xfrm>
            <a:off x="3495747" y="5111824"/>
            <a:ext cx="1193596" cy="369332"/>
          </a:xfrm>
          <a:prstGeom prst="rect">
            <a:avLst/>
          </a:prstGeom>
          <a:noFill/>
        </p:spPr>
        <p:txBody>
          <a:bodyPr wrap="none" rtlCol="0">
            <a:spAutoFit/>
          </a:bodyPr>
          <a:lstStyle/>
          <a:p>
            <a:r>
              <a:rPr lang="de-DE" dirty="0" err="1">
                <a:latin typeface="Minion Pro" pitchFamily="18" charset="0"/>
              </a:rPr>
              <a:t>Fibroblasts</a:t>
            </a:r>
            <a:endParaRPr lang="de-DE" dirty="0">
              <a:latin typeface="Minion Pro" pitchFamily="18" charset="0"/>
            </a:endParaRPr>
          </a:p>
        </p:txBody>
      </p:sp>
      <p:grpSp>
        <p:nvGrpSpPr>
          <p:cNvPr id="43" name="Gruppieren 42"/>
          <p:cNvGrpSpPr/>
          <p:nvPr/>
        </p:nvGrpSpPr>
        <p:grpSpPr>
          <a:xfrm>
            <a:off x="3059178" y="2002545"/>
            <a:ext cx="1762433" cy="727358"/>
            <a:chOff x="3059178" y="2002545"/>
            <a:chExt cx="1762433" cy="727358"/>
          </a:xfrm>
        </p:grpSpPr>
        <p:sp>
          <p:nvSpPr>
            <p:cNvPr id="44" name="Textfeld 43"/>
            <p:cNvSpPr txBox="1"/>
            <p:nvPr/>
          </p:nvSpPr>
          <p:spPr>
            <a:xfrm>
              <a:off x="3527752" y="2002545"/>
              <a:ext cx="806631" cy="369332"/>
            </a:xfrm>
            <a:prstGeom prst="rect">
              <a:avLst/>
            </a:prstGeom>
            <a:noFill/>
          </p:spPr>
          <p:txBody>
            <a:bodyPr wrap="none" rtlCol="0">
              <a:spAutoFit/>
            </a:bodyPr>
            <a:lstStyle/>
            <a:p>
              <a:r>
                <a:rPr lang="de-DE" dirty="0">
                  <a:latin typeface="Minion Pro" pitchFamily="18" charset="0"/>
                </a:rPr>
                <a:t>PBMC</a:t>
              </a:r>
            </a:p>
          </p:txBody>
        </p:sp>
        <p:sp>
          <p:nvSpPr>
            <p:cNvPr id="45" name="Textfeld 44"/>
            <p:cNvSpPr txBox="1"/>
            <p:nvPr/>
          </p:nvSpPr>
          <p:spPr>
            <a:xfrm>
              <a:off x="3536195" y="2360571"/>
              <a:ext cx="1285416" cy="369332"/>
            </a:xfrm>
            <a:prstGeom prst="rect">
              <a:avLst/>
            </a:prstGeom>
            <a:noFill/>
          </p:spPr>
          <p:txBody>
            <a:bodyPr wrap="none" rtlCol="0">
              <a:spAutoFit/>
            </a:bodyPr>
            <a:lstStyle/>
            <a:p>
              <a:r>
                <a:rPr lang="de-DE" dirty="0" err="1">
                  <a:latin typeface="Minion Pro" pitchFamily="18" charset="0"/>
                </a:rPr>
                <a:t>Neutrophils</a:t>
              </a:r>
              <a:endParaRPr lang="de-DE" dirty="0">
                <a:latin typeface="Minion Pro" pitchFamily="18" charset="0"/>
              </a:endParaRPr>
            </a:p>
          </p:txBody>
        </p:sp>
        <p:cxnSp>
          <p:nvCxnSpPr>
            <p:cNvPr id="46" name="Gerade Verbindung mit Pfeil 45"/>
            <p:cNvCxnSpPr>
              <a:stCxn id="44" idx="1"/>
            </p:cNvCxnSpPr>
            <p:nvPr/>
          </p:nvCxnSpPr>
          <p:spPr>
            <a:xfrm flipH="1">
              <a:off x="3067963" y="2187211"/>
              <a:ext cx="459789" cy="22118"/>
            </a:xfrm>
            <a:prstGeom prst="straightConnector1">
              <a:avLst/>
            </a:prstGeom>
            <a:ln w="28575">
              <a:solidFill>
                <a:srgbClr val="2D2B27"/>
              </a:solidFill>
              <a:tailEnd type="arrow"/>
            </a:ln>
          </p:spPr>
          <p:style>
            <a:lnRef idx="1">
              <a:schemeClr val="dk1"/>
            </a:lnRef>
            <a:fillRef idx="0">
              <a:schemeClr val="dk1"/>
            </a:fillRef>
            <a:effectRef idx="0">
              <a:schemeClr val="dk1"/>
            </a:effectRef>
            <a:fontRef idx="minor">
              <a:schemeClr val="tx1"/>
            </a:fontRef>
          </p:style>
        </p:cxnSp>
        <p:cxnSp>
          <p:nvCxnSpPr>
            <p:cNvPr id="47" name="Gerade Verbindung mit Pfeil 46"/>
            <p:cNvCxnSpPr/>
            <p:nvPr/>
          </p:nvCxnSpPr>
          <p:spPr>
            <a:xfrm flipH="1">
              <a:off x="3059178" y="2558314"/>
              <a:ext cx="505768" cy="22118"/>
            </a:xfrm>
            <a:prstGeom prst="straightConnector1">
              <a:avLst/>
            </a:prstGeom>
            <a:ln w="28575">
              <a:solidFill>
                <a:srgbClr val="2D2B27"/>
              </a:solidFill>
              <a:tailEnd type="arrow"/>
            </a:ln>
          </p:spPr>
          <p:style>
            <a:lnRef idx="1">
              <a:schemeClr val="dk1"/>
            </a:lnRef>
            <a:fillRef idx="0">
              <a:schemeClr val="dk1"/>
            </a:fillRef>
            <a:effectRef idx="0">
              <a:schemeClr val="dk1"/>
            </a:effectRef>
            <a:fontRef idx="minor">
              <a:schemeClr val="tx1"/>
            </a:fontRef>
          </p:style>
        </p:cxnSp>
      </p:grpSp>
      <p:pic>
        <p:nvPicPr>
          <p:cNvPr id="48"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5490" y="2695913"/>
            <a:ext cx="413442" cy="393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2766" y="1929839"/>
            <a:ext cx="434528" cy="406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Textfeld 49"/>
          <p:cNvSpPr txBox="1"/>
          <p:nvPr/>
        </p:nvSpPr>
        <p:spPr>
          <a:xfrm>
            <a:off x="914914" y="5058629"/>
            <a:ext cx="1193596" cy="369332"/>
          </a:xfrm>
          <a:prstGeom prst="rect">
            <a:avLst/>
          </a:prstGeom>
          <a:noFill/>
        </p:spPr>
        <p:txBody>
          <a:bodyPr wrap="none" rtlCol="0">
            <a:spAutoFit/>
          </a:bodyPr>
          <a:lstStyle/>
          <a:p>
            <a:r>
              <a:rPr lang="de-DE" dirty="0" err="1">
                <a:latin typeface="Minion Pro" pitchFamily="18" charset="0"/>
              </a:rPr>
              <a:t>Fibroblasts</a:t>
            </a:r>
            <a:endParaRPr lang="de-DE" dirty="0">
              <a:latin typeface="Minion Pro" pitchFamily="18" charset="0"/>
            </a:endParaRPr>
          </a:p>
        </p:txBody>
      </p:sp>
      <p:sp>
        <p:nvSpPr>
          <p:cNvPr id="51" name="Textfeld 50"/>
          <p:cNvSpPr txBox="1"/>
          <p:nvPr/>
        </p:nvSpPr>
        <p:spPr>
          <a:xfrm>
            <a:off x="6023108" y="5114046"/>
            <a:ext cx="1193596" cy="369332"/>
          </a:xfrm>
          <a:prstGeom prst="rect">
            <a:avLst/>
          </a:prstGeom>
          <a:noFill/>
        </p:spPr>
        <p:txBody>
          <a:bodyPr wrap="none" rtlCol="0">
            <a:spAutoFit/>
          </a:bodyPr>
          <a:lstStyle/>
          <a:p>
            <a:r>
              <a:rPr lang="de-DE" dirty="0" err="1">
                <a:latin typeface="Minion Pro" pitchFamily="18" charset="0"/>
              </a:rPr>
              <a:t>Fibroblasts</a:t>
            </a:r>
            <a:endParaRPr lang="de-DE" dirty="0">
              <a:latin typeface="Minion Pro" pitchFamily="18" charset="0"/>
            </a:endParaRPr>
          </a:p>
        </p:txBody>
      </p:sp>
      <p:sp>
        <p:nvSpPr>
          <p:cNvPr id="52" name="Textfeld 51"/>
          <p:cNvSpPr txBox="1"/>
          <p:nvPr/>
        </p:nvSpPr>
        <p:spPr>
          <a:xfrm>
            <a:off x="3994064" y="5439692"/>
            <a:ext cx="582852" cy="369332"/>
          </a:xfrm>
          <a:prstGeom prst="rect">
            <a:avLst/>
          </a:prstGeom>
          <a:noFill/>
        </p:spPr>
        <p:txBody>
          <a:bodyPr wrap="none" rtlCol="0">
            <a:spAutoFit/>
          </a:bodyPr>
          <a:lstStyle/>
          <a:p>
            <a:r>
              <a:rPr lang="de-DE" dirty="0">
                <a:latin typeface="Minion Pro" pitchFamily="18" charset="0"/>
              </a:rPr>
              <a:t>+Ne</a:t>
            </a:r>
          </a:p>
        </p:txBody>
      </p:sp>
      <p:sp>
        <p:nvSpPr>
          <p:cNvPr id="53" name="Textfeld 52"/>
          <p:cNvSpPr txBox="1"/>
          <p:nvPr/>
        </p:nvSpPr>
        <p:spPr>
          <a:xfrm>
            <a:off x="6516216" y="5435932"/>
            <a:ext cx="635495" cy="369332"/>
          </a:xfrm>
          <a:prstGeom prst="rect">
            <a:avLst/>
          </a:prstGeom>
          <a:noFill/>
        </p:spPr>
        <p:txBody>
          <a:bodyPr wrap="none" rtlCol="0">
            <a:spAutoFit/>
          </a:bodyPr>
          <a:lstStyle/>
          <a:p>
            <a:r>
              <a:rPr lang="de-DE" dirty="0">
                <a:latin typeface="Minion Pro" pitchFamily="18" charset="0"/>
              </a:rPr>
              <a:t>+Mo</a:t>
            </a:r>
          </a:p>
        </p:txBody>
      </p:sp>
      <p:sp>
        <p:nvSpPr>
          <p:cNvPr id="55" name="Titel 1"/>
          <p:cNvSpPr>
            <a:spLocks noGrp="1"/>
          </p:cNvSpPr>
          <p:nvPr>
            <p:ph type="ctrTitle"/>
          </p:nvPr>
        </p:nvSpPr>
        <p:spPr bwMode="auto">
          <a:xfrm>
            <a:off x="287338" y="210405"/>
            <a:ext cx="8569325" cy="539750"/>
          </a:xfrm>
          <a:noFill/>
          <a:ln>
            <a:miter lim="800000"/>
            <a:headEnd/>
            <a:tailEnd/>
          </a:ln>
        </p:spPr>
        <p:txBody>
          <a:bodyPr vert="horz" wrap="square" numCol="1" compatLnSpc="1">
            <a:prstTxWarp prst="textNoShape">
              <a:avLst/>
            </a:prstTxWarp>
          </a:bodyPr>
          <a:lstStyle/>
          <a:p>
            <a:pPr eaLnBrk="1" hangingPunct="1"/>
            <a:r>
              <a:rPr lang="en-US" dirty="0">
                <a:latin typeface="Arial" charset="0"/>
                <a:cs typeface="Arial" charset="0"/>
              </a:rPr>
              <a:t>Experimental Setting</a:t>
            </a:r>
          </a:p>
        </p:txBody>
      </p:sp>
    </p:spTree>
    <p:extLst>
      <p:ext uri="{BB962C8B-B14F-4D97-AF65-F5344CB8AC3E}">
        <p14:creationId xmlns:p14="http://schemas.microsoft.com/office/powerpoint/2010/main" val="94685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3000" fill="hold" nodeType="clickEffect">
                                  <p:stCondLst>
                                    <p:cond delay="0"/>
                                  </p:stCondLst>
                                  <p:childTnLst>
                                    <p:animRot by="21600000">
                                      <p:cBhvr>
                                        <p:cTn id="6" dur="500" fill="hold"/>
                                        <p:tgtEl>
                                          <p:spTgt spid="6"/>
                                        </p:tgtEl>
                                        <p:attrNameLst>
                                          <p:attrName>r</p:attrName>
                                        </p:attrNameLst>
                                      </p:cBhvr>
                                    </p:animRot>
                                  </p:childTnLst>
                                </p:cTn>
                              </p:par>
                            </p:childTnLst>
                          </p:cTn>
                        </p:par>
                        <p:par>
                          <p:cTn id="7" fill="hold">
                            <p:stCondLst>
                              <p:cond delay="1500"/>
                            </p:stCondLst>
                            <p:childTnLst>
                              <p:par>
                                <p:cTn id="8" presetID="1" presetClass="exit" presetSubtype="0" fill="hold" nodeType="afterEffect">
                                  <p:stCondLst>
                                    <p:cond delay="0"/>
                                  </p:stCondLst>
                                  <p:childTnLst>
                                    <p:set>
                                      <p:cBhvr>
                                        <p:cTn id="9" dur="1" fill="hold">
                                          <p:stCondLst>
                                            <p:cond delay="0"/>
                                          </p:stCondLst>
                                        </p:cTn>
                                        <p:tgtEl>
                                          <p:spTgt spid="6"/>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p:stCondLst>
                              <p:cond delay="1500"/>
                            </p:stCondLst>
                            <p:childTnLst>
                              <p:par>
                                <p:cTn id="13" presetID="14" presetClass="entr" presetSubtype="10"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randombar(horizontal)">
                                      <p:cBhvr>
                                        <p:cTn id="15" dur="500"/>
                                        <p:tgtEl>
                                          <p:spTgt spid="43"/>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randombar(horizontal)">
                                      <p:cBhvr>
                                        <p:cTn id="19" dur="500"/>
                                        <p:tgtEl>
                                          <p:spTgt spid="48"/>
                                        </p:tgtEl>
                                      </p:cBhvr>
                                    </p:animEffect>
                                  </p:childTnLst>
                                </p:cTn>
                              </p:par>
                            </p:childTnLst>
                          </p:cTn>
                        </p:par>
                        <p:par>
                          <p:cTn id="20" fill="hold">
                            <p:stCondLst>
                              <p:cond delay="2500"/>
                            </p:stCondLst>
                            <p:childTnLst>
                              <p:par>
                                <p:cTn id="21" presetID="42" presetClass="path" presetSubtype="0" accel="50000" decel="50000" fill="hold" nodeType="afterEffect">
                                  <p:stCondLst>
                                    <p:cond delay="0"/>
                                  </p:stCondLst>
                                  <p:childTnLst>
                                    <p:animMotion origin="layout" path="M 5.55556E-7 7.40741E-7 L 0.00087 0.27778 " pathEditMode="relative" rAng="0" ptsTypes="AA">
                                      <p:cBhvr>
                                        <p:cTn id="22" dur="2000" fill="hold"/>
                                        <p:tgtEl>
                                          <p:spTgt spid="48"/>
                                        </p:tgtEl>
                                        <p:attrNameLst>
                                          <p:attrName>ppt_x</p:attrName>
                                          <p:attrName>ppt_y</p:attrName>
                                        </p:attrNameLst>
                                      </p:cBhvr>
                                      <p:rCtr x="35" y="13889"/>
                                    </p:animMotion>
                                  </p:childTnLst>
                                </p:cTn>
                              </p:par>
                            </p:childTnLst>
                          </p:cTn>
                        </p:par>
                        <p:par>
                          <p:cTn id="23" fill="hold">
                            <p:stCondLst>
                              <p:cond delay="4500"/>
                            </p:stCondLst>
                            <p:childTnLst>
                              <p:par>
                                <p:cTn id="24" presetID="14" presetClass="entr" presetSubtype="10" fill="hold" grpId="0"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randombar(horizontal)">
                                      <p:cBhvr>
                                        <p:cTn id="26" dur="500"/>
                                        <p:tgtEl>
                                          <p:spTgt spid="52"/>
                                        </p:tgtEl>
                                      </p:cBhvr>
                                    </p:animEffect>
                                  </p:childTnLst>
                                </p:cTn>
                              </p:par>
                            </p:childTnLst>
                          </p:cTn>
                        </p:par>
                        <p:par>
                          <p:cTn id="27" fill="hold">
                            <p:stCondLst>
                              <p:cond delay="5000"/>
                            </p:stCondLst>
                            <p:childTnLst>
                              <p:par>
                                <p:cTn id="28" presetID="14" presetClass="entr" presetSubtype="10" fill="hold" nodeType="after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randombar(horizontal)">
                                      <p:cBhvr>
                                        <p:cTn id="30" dur="500"/>
                                        <p:tgtEl>
                                          <p:spTgt spid="49"/>
                                        </p:tgtEl>
                                      </p:cBhvr>
                                    </p:animEffect>
                                  </p:childTnLst>
                                </p:cTn>
                              </p:par>
                            </p:childTnLst>
                          </p:cTn>
                        </p:par>
                        <p:par>
                          <p:cTn id="31" fill="hold">
                            <p:stCondLst>
                              <p:cond delay="5500"/>
                            </p:stCondLst>
                            <p:childTnLst>
                              <p:par>
                                <p:cTn id="32" presetID="50" presetClass="path" presetSubtype="0" accel="50000" decel="50000" fill="hold" nodeType="afterEffect">
                                  <p:stCondLst>
                                    <p:cond delay="0"/>
                                  </p:stCondLst>
                                  <p:childTnLst>
                                    <p:animMotion origin="layout" path="M 8.33333E-7 3.7037E-7 L 0.12535 3.7037E-7 C 0.1816 3.7037E-7 0.25087 0.10718 0.25087 0.19421 L 0.25087 0.38866 " pathEditMode="relative" rAng="0" ptsTypes="FfFF">
                                      <p:cBhvr>
                                        <p:cTn id="33" dur="2000" fill="hold"/>
                                        <p:tgtEl>
                                          <p:spTgt spid="49"/>
                                        </p:tgtEl>
                                        <p:attrNameLst>
                                          <p:attrName>ppt_x</p:attrName>
                                          <p:attrName>ppt_y</p:attrName>
                                        </p:attrNameLst>
                                      </p:cBhvr>
                                      <p:rCtr x="12535" y="19421"/>
                                    </p:animMotion>
                                  </p:childTnLst>
                                </p:cTn>
                              </p:par>
                            </p:childTnLst>
                          </p:cTn>
                        </p:par>
                        <p:par>
                          <p:cTn id="34" fill="hold">
                            <p:stCondLst>
                              <p:cond delay="7500"/>
                            </p:stCondLst>
                            <p:childTnLst>
                              <p:par>
                                <p:cTn id="35" presetID="14" presetClass="entr" presetSubtype="10" fill="hold" grpId="0" nodeType="after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randombar(horizontal)">
                                      <p:cBhvr>
                                        <p:cTn id="3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pPr>
              <a:defRPr/>
            </a:pPr>
            <a:endParaRPr lang="de-DE"/>
          </a:p>
        </p:txBody>
      </p:sp>
      <p:sp>
        <p:nvSpPr>
          <p:cNvPr id="5" name="Abgerundetes Rechteck 4"/>
          <p:cNvSpPr/>
          <p:nvPr/>
        </p:nvSpPr>
        <p:spPr>
          <a:xfrm>
            <a:off x="331912" y="4086521"/>
            <a:ext cx="8424936" cy="1944216"/>
          </a:xfrm>
          <a:prstGeom prst="roundRect">
            <a:avLst/>
          </a:prstGeom>
          <a:blipFill dpi="0" rotWithShape="1">
            <a:blip r:embed="rId3">
              <a:alphaModFix amt="62000"/>
              <a:extLst>
                <a:ext uri="{28A0092B-C50C-407E-A947-70E740481C1C}">
                  <a14:useLocalDpi xmlns:a14="http://schemas.microsoft.com/office/drawing/2010/main" val="0"/>
                </a:ext>
              </a:extLst>
            </a:blip>
            <a:srcRect/>
            <a:stretch>
              <a:fillRect/>
            </a:stretch>
          </a:blip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Abgerundetes Rechteck 5"/>
          <p:cNvSpPr/>
          <p:nvPr/>
        </p:nvSpPr>
        <p:spPr>
          <a:xfrm>
            <a:off x="312377" y="1412776"/>
            <a:ext cx="8424936" cy="1944216"/>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 name="Gruppieren 6"/>
          <p:cNvGrpSpPr/>
          <p:nvPr/>
        </p:nvGrpSpPr>
        <p:grpSpPr>
          <a:xfrm>
            <a:off x="806598" y="4819454"/>
            <a:ext cx="6935064" cy="1155888"/>
            <a:chOff x="795447" y="4653136"/>
            <a:chExt cx="6935064" cy="1155888"/>
          </a:xfrm>
        </p:grpSpPr>
        <p:grpSp>
          <p:nvGrpSpPr>
            <p:cNvPr id="8" name="Gruppieren 7"/>
            <p:cNvGrpSpPr/>
            <p:nvPr/>
          </p:nvGrpSpPr>
          <p:grpSpPr>
            <a:xfrm>
              <a:off x="795447" y="4653136"/>
              <a:ext cx="6935064" cy="1155888"/>
              <a:chOff x="795447" y="4653136"/>
              <a:chExt cx="6935064" cy="1155888"/>
            </a:xfrm>
          </p:grpSpPr>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447" y="4653136"/>
                <a:ext cx="1826870"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9331" y="4714118"/>
                <a:ext cx="1826870"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3641" y="4725144"/>
                <a:ext cx="1826870"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feld 13"/>
              <p:cNvSpPr txBox="1"/>
              <p:nvPr/>
            </p:nvSpPr>
            <p:spPr>
              <a:xfrm>
                <a:off x="3495747" y="5111824"/>
                <a:ext cx="1193596" cy="369332"/>
              </a:xfrm>
              <a:prstGeom prst="rect">
                <a:avLst/>
              </a:prstGeom>
              <a:noFill/>
            </p:spPr>
            <p:txBody>
              <a:bodyPr wrap="none" rtlCol="0">
                <a:spAutoFit/>
              </a:bodyPr>
              <a:lstStyle/>
              <a:p>
                <a:r>
                  <a:rPr lang="de-DE" dirty="0" err="1">
                    <a:latin typeface="Minion Pro" pitchFamily="18" charset="0"/>
                  </a:rPr>
                  <a:t>Fibroblasts</a:t>
                </a:r>
                <a:endParaRPr lang="de-DE" dirty="0">
                  <a:latin typeface="Minion Pro" pitchFamily="18" charset="0"/>
                </a:endParaRPr>
              </a:p>
            </p:txBody>
          </p:sp>
          <p:sp>
            <p:nvSpPr>
              <p:cNvPr id="15" name="Textfeld 14"/>
              <p:cNvSpPr txBox="1"/>
              <p:nvPr/>
            </p:nvSpPr>
            <p:spPr>
              <a:xfrm>
                <a:off x="914914" y="5058629"/>
                <a:ext cx="1193596" cy="369332"/>
              </a:xfrm>
              <a:prstGeom prst="rect">
                <a:avLst/>
              </a:prstGeom>
              <a:noFill/>
            </p:spPr>
            <p:txBody>
              <a:bodyPr wrap="none" rtlCol="0">
                <a:spAutoFit/>
              </a:bodyPr>
              <a:lstStyle/>
              <a:p>
                <a:r>
                  <a:rPr lang="de-DE" dirty="0" err="1">
                    <a:latin typeface="Minion Pro" pitchFamily="18" charset="0"/>
                  </a:rPr>
                  <a:t>Fibroblasts</a:t>
                </a:r>
                <a:endParaRPr lang="de-DE" dirty="0">
                  <a:latin typeface="Minion Pro" pitchFamily="18" charset="0"/>
                </a:endParaRPr>
              </a:p>
            </p:txBody>
          </p:sp>
          <p:sp>
            <p:nvSpPr>
              <p:cNvPr id="16" name="Textfeld 15"/>
              <p:cNvSpPr txBox="1"/>
              <p:nvPr/>
            </p:nvSpPr>
            <p:spPr>
              <a:xfrm>
                <a:off x="6023108" y="5114046"/>
                <a:ext cx="1193596" cy="369332"/>
              </a:xfrm>
              <a:prstGeom prst="rect">
                <a:avLst/>
              </a:prstGeom>
              <a:noFill/>
            </p:spPr>
            <p:txBody>
              <a:bodyPr wrap="none" rtlCol="0">
                <a:spAutoFit/>
              </a:bodyPr>
              <a:lstStyle/>
              <a:p>
                <a:r>
                  <a:rPr lang="de-DE" dirty="0" err="1">
                    <a:latin typeface="Minion Pro" pitchFamily="18" charset="0"/>
                  </a:rPr>
                  <a:t>Fibroblasts</a:t>
                </a:r>
                <a:endParaRPr lang="de-DE" dirty="0">
                  <a:latin typeface="Minion Pro" pitchFamily="18" charset="0"/>
                </a:endParaRPr>
              </a:p>
            </p:txBody>
          </p:sp>
          <p:sp>
            <p:nvSpPr>
              <p:cNvPr id="17" name="Textfeld 16"/>
              <p:cNvSpPr txBox="1"/>
              <p:nvPr/>
            </p:nvSpPr>
            <p:spPr>
              <a:xfrm>
                <a:off x="3994064" y="5439692"/>
                <a:ext cx="582852" cy="369332"/>
              </a:xfrm>
              <a:prstGeom prst="rect">
                <a:avLst/>
              </a:prstGeom>
              <a:noFill/>
            </p:spPr>
            <p:txBody>
              <a:bodyPr wrap="none" rtlCol="0">
                <a:spAutoFit/>
              </a:bodyPr>
              <a:lstStyle/>
              <a:p>
                <a:r>
                  <a:rPr lang="de-DE" dirty="0">
                    <a:latin typeface="Minion Pro" pitchFamily="18" charset="0"/>
                  </a:rPr>
                  <a:t>+Ne</a:t>
                </a:r>
              </a:p>
            </p:txBody>
          </p:sp>
          <p:sp>
            <p:nvSpPr>
              <p:cNvPr id="18" name="Textfeld 17"/>
              <p:cNvSpPr txBox="1"/>
              <p:nvPr/>
            </p:nvSpPr>
            <p:spPr>
              <a:xfrm>
                <a:off x="6516216" y="5435932"/>
                <a:ext cx="635495" cy="369332"/>
              </a:xfrm>
              <a:prstGeom prst="rect">
                <a:avLst/>
              </a:prstGeom>
              <a:noFill/>
            </p:spPr>
            <p:txBody>
              <a:bodyPr wrap="none" rtlCol="0">
                <a:spAutoFit/>
              </a:bodyPr>
              <a:lstStyle/>
              <a:p>
                <a:r>
                  <a:rPr lang="de-DE" dirty="0">
                    <a:latin typeface="Minion Pro" pitchFamily="18" charset="0"/>
                  </a:rPr>
                  <a:t>+Mo</a:t>
                </a:r>
              </a:p>
            </p:txBody>
          </p:sp>
        </p:grpSp>
        <p:pic>
          <p:nvPicPr>
            <p:cNvPr id="9"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5238" y="4831208"/>
              <a:ext cx="1126802" cy="181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44208" y="4827242"/>
              <a:ext cx="1008112" cy="219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9" name="Gruppieren 18"/>
          <p:cNvGrpSpPr/>
          <p:nvPr/>
        </p:nvGrpSpPr>
        <p:grpSpPr>
          <a:xfrm>
            <a:off x="817958" y="4823482"/>
            <a:ext cx="6935064" cy="1155888"/>
            <a:chOff x="795447" y="4653136"/>
            <a:chExt cx="6935064" cy="1155888"/>
          </a:xfrm>
        </p:grpSpPr>
        <p:grpSp>
          <p:nvGrpSpPr>
            <p:cNvPr id="20" name="Gruppieren 19"/>
            <p:cNvGrpSpPr/>
            <p:nvPr/>
          </p:nvGrpSpPr>
          <p:grpSpPr>
            <a:xfrm>
              <a:off x="795447" y="4653136"/>
              <a:ext cx="6935064" cy="1155888"/>
              <a:chOff x="795447" y="4653136"/>
              <a:chExt cx="6935064" cy="1155888"/>
            </a:xfrm>
          </p:grpSpPr>
          <p:pic>
            <p:nvPicPr>
              <p:cNvPr id="2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447" y="4653136"/>
                <a:ext cx="1826870"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9331" y="4714118"/>
                <a:ext cx="1826870"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3641" y="4725144"/>
                <a:ext cx="1826870"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feld 25"/>
              <p:cNvSpPr txBox="1"/>
              <p:nvPr/>
            </p:nvSpPr>
            <p:spPr>
              <a:xfrm>
                <a:off x="3495747" y="5111824"/>
                <a:ext cx="1193596" cy="369332"/>
              </a:xfrm>
              <a:prstGeom prst="rect">
                <a:avLst/>
              </a:prstGeom>
              <a:noFill/>
            </p:spPr>
            <p:txBody>
              <a:bodyPr wrap="none" rtlCol="0">
                <a:spAutoFit/>
              </a:bodyPr>
              <a:lstStyle/>
              <a:p>
                <a:r>
                  <a:rPr lang="de-DE" dirty="0" err="1">
                    <a:latin typeface="Minion Pro" pitchFamily="18" charset="0"/>
                  </a:rPr>
                  <a:t>Fibroblasts</a:t>
                </a:r>
                <a:endParaRPr lang="de-DE" dirty="0">
                  <a:latin typeface="Minion Pro" pitchFamily="18" charset="0"/>
                </a:endParaRPr>
              </a:p>
            </p:txBody>
          </p:sp>
          <p:sp>
            <p:nvSpPr>
              <p:cNvPr id="27" name="Textfeld 26"/>
              <p:cNvSpPr txBox="1"/>
              <p:nvPr/>
            </p:nvSpPr>
            <p:spPr>
              <a:xfrm>
                <a:off x="914914" y="5058629"/>
                <a:ext cx="1193596" cy="369332"/>
              </a:xfrm>
              <a:prstGeom prst="rect">
                <a:avLst/>
              </a:prstGeom>
              <a:noFill/>
            </p:spPr>
            <p:txBody>
              <a:bodyPr wrap="none" rtlCol="0">
                <a:spAutoFit/>
              </a:bodyPr>
              <a:lstStyle/>
              <a:p>
                <a:r>
                  <a:rPr lang="de-DE" dirty="0" err="1">
                    <a:latin typeface="Minion Pro" pitchFamily="18" charset="0"/>
                  </a:rPr>
                  <a:t>Fibroblasts</a:t>
                </a:r>
                <a:endParaRPr lang="de-DE" dirty="0">
                  <a:latin typeface="Minion Pro" pitchFamily="18" charset="0"/>
                </a:endParaRPr>
              </a:p>
            </p:txBody>
          </p:sp>
          <p:sp>
            <p:nvSpPr>
              <p:cNvPr id="28" name="Textfeld 27"/>
              <p:cNvSpPr txBox="1"/>
              <p:nvPr/>
            </p:nvSpPr>
            <p:spPr>
              <a:xfrm>
                <a:off x="6023108" y="5114046"/>
                <a:ext cx="1193596" cy="369332"/>
              </a:xfrm>
              <a:prstGeom prst="rect">
                <a:avLst/>
              </a:prstGeom>
              <a:noFill/>
            </p:spPr>
            <p:txBody>
              <a:bodyPr wrap="none" rtlCol="0">
                <a:spAutoFit/>
              </a:bodyPr>
              <a:lstStyle/>
              <a:p>
                <a:r>
                  <a:rPr lang="de-DE" dirty="0" err="1">
                    <a:latin typeface="Minion Pro" pitchFamily="18" charset="0"/>
                  </a:rPr>
                  <a:t>Fibroblasts</a:t>
                </a:r>
                <a:endParaRPr lang="de-DE" dirty="0">
                  <a:latin typeface="Minion Pro" pitchFamily="18" charset="0"/>
                </a:endParaRPr>
              </a:p>
            </p:txBody>
          </p:sp>
          <p:sp>
            <p:nvSpPr>
              <p:cNvPr id="29" name="Textfeld 28"/>
              <p:cNvSpPr txBox="1"/>
              <p:nvPr/>
            </p:nvSpPr>
            <p:spPr>
              <a:xfrm>
                <a:off x="3994064" y="5439692"/>
                <a:ext cx="582852" cy="369332"/>
              </a:xfrm>
              <a:prstGeom prst="rect">
                <a:avLst/>
              </a:prstGeom>
              <a:noFill/>
            </p:spPr>
            <p:txBody>
              <a:bodyPr wrap="none" rtlCol="0">
                <a:spAutoFit/>
              </a:bodyPr>
              <a:lstStyle/>
              <a:p>
                <a:r>
                  <a:rPr lang="de-DE" dirty="0">
                    <a:latin typeface="Minion Pro" pitchFamily="18" charset="0"/>
                  </a:rPr>
                  <a:t>+Ne</a:t>
                </a:r>
              </a:p>
            </p:txBody>
          </p:sp>
          <p:sp>
            <p:nvSpPr>
              <p:cNvPr id="30" name="Textfeld 29"/>
              <p:cNvSpPr txBox="1"/>
              <p:nvPr/>
            </p:nvSpPr>
            <p:spPr>
              <a:xfrm>
                <a:off x="6516216" y="5435932"/>
                <a:ext cx="635495" cy="369332"/>
              </a:xfrm>
              <a:prstGeom prst="rect">
                <a:avLst/>
              </a:prstGeom>
              <a:noFill/>
            </p:spPr>
            <p:txBody>
              <a:bodyPr wrap="none" rtlCol="0">
                <a:spAutoFit/>
              </a:bodyPr>
              <a:lstStyle/>
              <a:p>
                <a:r>
                  <a:rPr lang="de-DE" dirty="0">
                    <a:latin typeface="Minion Pro" pitchFamily="18" charset="0"/>
                  </a:rPr>
                  <a:t>+Mo</a:t>
                </a:r>
              </a:p>
            </p:txBody>
          </p:sp>
        </p:grpSp>
        <p:pic>
          <p:nvPicPr>
            <p:cNvPr id="21"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5238" y="4831208"/>
              <a:ext cx="1126802" cy="181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44208" y="4827242"/>
              <a:ext cx="1008112" cy="219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1" name="Textfeld 30"/>
          <p:cNvSpPr txBox="1"/>
          <p:nvPr/>
        </p:nvSpPr>
        <p:spPr>
          <a:xfrm>
            <a:off x="7006973" y="1412776"/>
            <a:ext cx="1657826" cy="369332"/>
          </a:xfrm>
          <a:prstGeom prst="rect">
            <a:avLst/>
          </a:prstGeom>
          <a:noFill/>
        </p:spPr>
        <p:txBody>
          <a:bodyPr wrap="none" rtlCol="0">
            <a:spAutoFit/>
          </a:bodyPr>
          <a:lstStyle/>
          <a:p>
            <a:r>
              <a:rPr lang="de-DE" dirty="0"/>
              <a:t>Normal 20% O</a:t>
            </a:r>
            <a:r>
              <a:rPr lang="de-DE" baseline="-25000" dirty="0"/>
              <a:t>2</a:t>
            </a:r>
          </a:p>
        </p:txBody>
      </p:sp>
      <p:sp>
        <p:nvSpPr>
          <p:cNvPr id="32" name="Textfeld 31"/>
          <p:cNvSpPr txBox="1"/>
          <p:nvPr/>
        </p:nvSpPr>
        <p:spPr>
          <a:xfrm>
            <a:off x="6984642" y="4101677"/>
            <a:ext cx="1553952" cy="369332"/>
          </a:xfrm>
          <a:prstGeom prst="rect">
            <a:avLst/>
          </a:prstGeom>
          <a:noFill/>
        </p:spPr>
        <p:txBody>
          <a:bodyPr wrap="none" rtlCol="0">
            <a:spAutoFit/>
          </a:bodyPr>
          <a:lstStyle/>
          <a:p>
            <a:r>
              <a:rPr lang="de-DE" dirty="0" err="1"/>
              <a:t>Hypoxia</a:t>
            </a:r>
            <a:r>
              <a:rPr lang="de-DE" dirty="0"/>
              <a:t> 2% O</a:t>
            </a:r>
            <a:r>
              <a:rPr lang="de-DE" baseline="-25000" dirty="0"/>
              <a:t>2</a:t>
            </a:r>
          </a:p>
        </p:txBody>
      </p:sp>
      <p:sp>
        <p:nvSpPr>
          <p:cNvPr id="33" name="Titel 1"/>
          <p:cNvSpPr>
            <a:spLocks noGrp="1"/>
          </p:cNvSpPr>
          <p:nvPr>
            <p:ph type="ctrTitle"/>
          </p:nvPr>
        </p:nvSpPr>
        <p:spPr bwMode="auto">
          <a:xfrm>
            <a:off x="287338" y="210405"/>
            <a:ext cx="8569325" cy="539750"/>
          </a:xfrm>
          <a:noFill/>
          <a:ln>
            <a:miter lim="800000"/>
            <a:headEnd/>
            <a:tailEnd/>
          </a:ln>
        </p:spPr>
        <p:txBody>
          <a:bodyPr vert="horz" wrap="square" numCol="1" compatLnSpc="1">
            <a:prstTxWarp prst="textNoShape">
              <a:avLst/>
            </a:prstTxWarp>
          </a:bodyPr>
          <a:lstStyle/>
          <a:p>
            <a:pPr eaLnBrk="1" hangingPunct="1"/>
            <a:r>
              <a:rPr lang="en-US" dirty="0">
                <a:latin typeface="Arial" charset="0"/>
                <a:cs typeface="Arial" charset="0"/>
              </a:rPr>
              <a:t>Experimental Setting</a:t>
            </a:r>
          </a:p>
        </p:txBody>
      </p:sp>
    </p:spTree>
    <p:extLst>
      <p:ext uri="{BB962C8B-B14F-4D97-AF65-F5344CB8AC3E}">
        <p14:creationId xmlns:p14="http://schemas.microsoft.com/office/powerpoint/2010/main" val="3704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4.16667E-6 -1.48148E-6 L 0.00243 -0.42014 " pathEditMode="relative" rAng="0" ptsTypes="AA">
                                      <p:cBhvr>
                                        <p:cTn id="6" dur="2000" fill="hold"/>
                                        <p:tgtEl>
                                          <p:spTgt spid="7"/>
                                        </p:tgtEl>
                                        <p:attrNameLst>
                                          <p:attrName>ppt_x</p:attrName>
                                          <p:attrName>ppt_y</p:attrName>
                                        </p:attrNameLst>
                                      </p:cBhvr>
                                      <p:rCtr x="122" y="-21019"/>
                                    </p:animMotion>
                                  </p:childTnLst>
                                </p:cTn>
                              </p:par>
                            </p:childTnLst>
                          </p:cTn>
                        </p:par>
                        <p:par>
                          <p:cTn id="7" fill="hold">
                            <p:stCondLst>
                              <p:cond delay="2000"/>
                            </p:stCondLst>
                            <p:childTnLst>
                              <p:par>
                                <p:cTn id="8" presetID="14" presetClass="entr" presetSubtype="1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randombar(horizontal)">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1" grpId="0"/>
      <p:bldP spid="32" grpId="0"/>
    </p:bldLst>
  </p:timing>
</p:sld>
</file>

<file path=ppt/theme/theme1.xml><?xml version="1.0" encoding="utf-8"?>
<a:theme xmlns:a="http://schemas.openxmlformats.org/drawingml/2006/main" name="Präsentation_Master_RWTH_Institute">
  <a:themeElements>
    <a:clrScheme name="RWTH Farben">
      <a:dk1>
        <a:sysClr val="windowText" lastClr="000000"/>
      </a:dk1>
      <a:lt1>
        <a:sysClr val="window" lastClr="FFFFFF"/>
      </a:lt1>
      <a:dk2>
        <a:srgbClr val="00549F"/>
      </a:dk2>
      <a:lt2>
        <a:srgbClr val="8EBAE5"/>
      </a:lt2>
      <a:accent1>
        <a:srgbClr val="006165"/>
      </a:accent1>
      <a:accent2>
        <a:srgbClr val="0098A1"/>
      </a:accent2>
      <a:accent3>
        <a:srgbClr val="57AB27"/>
      </a:accent3>
      <a:accent4>
        <a:srgbClr val="BDCD00"/>
      </a:accent4>
      <a:accent5>
        <a:srgbClr val="F6A800"/>
      </a:accent5>
      <a:accent6>
        <a:srgbClr val="CC071E"/>
      </a:accent6>
      <a:hlink>
        <a:srgbClr val="612158"/>
      </a:hlink>
      <a:folHlink>
        <a:srgbClr val="7A6F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40711_Powerpointvorlage_institute" id="{6AF4898E-60FD-416D-BF3D-28671F2B1415}" vid="{09427FF8-CA38-4CCF-836C-16EF93A39D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Präsentation_Master_RWTH_Institute</Template>
  <TotalTime>0</TotalTime>
  <Words>1613</Words>
  <Application>Microsoft Office PowerPoint</Application>
  <PresentationFormat>Bildschirmpräsentation (4:3)</PresentationFormat>
  <Paragraphs>266</Paragraphs>
  <Slides>25</Slides>
  <Notes>18</Notes>
  <HiddenSlides>0</HiddenSlides>
  <MMClips>1</MMClips>
  <ScaleCrop>false</ScaleCrop>
  <HeadingPairs>
    <vt:vector size="8" baseType="variant">
      <vt:variant>
        <vt:lpstr>Verwendete Schriftarten</vt:lpstr>
      </vt:variant>
      <vt:variant>
        <vt:i4>8</vt:i4>
      </vt:variant>
      <vt:variant>
        <vt:lpstr>Design</vt:lpstr>
      </vt:variant>
      <vt:variant>
        <vt:i4>1</vt:i4>
      </vt:variant>
      <vt:variant>
        <vt:lpstr>Eingebettete OLE-Server</vt:lpstr>
      </vt:variant>
      <vt:variant>
        <vt:i4>1</vt:i4>
      </vt:variant>
      <vt:variant>
        <vt:lpstr>Folientitel</vt:lpstr>
      </vt:variant>
      <vt:variant>
        <vt:i4>25</vt:i4>
      </vt:variant>
    </vt:vector>
  </HeadingPairs>
  <TitlesOfParts>
    <vt:vector size="35" baseType="lpstr">
      <vt:lpstr>SimSun</vt:lpstr>
      <vt:lpstr>SimSun</vt:lpstr>
      <vt:lpstr>Arial</vt:lpstr>
      <vt:lpstr>Calibri</vt:lpstr>
      <vt:lpstr>Minion Pro</vt:lpstr>
      <vt:lpstr>Symbol</vt:lpstr>
      <vt:lpstr>Times New Roman</vt:lpstr>
      <vt:lpstr>Wingdings</vt:lpstr>
      <vt:lpstr>Präsentation_Master_RWTH_Institute</vt:lpstr>
      <vt:lpstr>Prism Project</vt:lpstr>
      <vt:lpstr>Neutrophil directly modulate fibroblasts function, promoting healing and scar formation after myocardial infarction</vt:lpstr>
      <vt:lpstr>Myocardial infarction</vt:lpstr>
      <vt:lpstr>PowerPoint-Präsentation</vt:lpstr>
      <vt:lpstr>Neutrophils</vt:lpstr>
      <vt:lpstr>Neutrophils</vt:lpstr>
      <vt:lpstr>PowerPoint-Präsentation</vt:lpstr>
      <vt:lpstr>PowerPoint-Präsentation</vt:lpstr>
      <vt:lpstr>Experimental Setting</vt:lpstr>
      <vt:lpstr>Experimental Setting</vt:lpstr>
      <vt:lpstr>PowerPoint-Präsentation</vt:lpstr>
      <vt:lpstr>AFM</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vt:lpstr>
      <vt:lpstr>PowerPoint-Präsentation</vt:lpstr>
    </vt:vector>
  </TitlesOfParts>
  <Company>Universitätsklinikum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Majewski, Sandra</dc:creator>
  <cp:lastModifiedBy>Elisa Liehn</cp:lastModifiedBy>
  <cp:revision>110</cp:revision>
  <dcterms:created xsi:type="dcterms:W3CDTF">2014-09-30T09:31:25Z</dcterms:created>
  <dcterms:modified xsi:type="dcterms:W3CDTF">2016-12-10T01:22:18Z</dcterms:modified>
</cp:coreProperties>
</file>