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690" r:id="rId3"/>
    <p:sldMasterId id="2147483705" r:id="rId4"/>
  </p:sldMasterIdLst>
  <p:notesMasterIdLst>
    <p:notesMasterId r:id="rId76"/>
  </p:notesMasterIdLst>
  <p:sldIdLst>
    <p:sldId id="260" r:id="rId5"/>
    <p:sldId id="267" r:id="rId6"/>
    <p:sldId id="268" r:id="rId7"/>
    <p:sldId id="269" r:id="rId8"/>
    <p:sldId id="270" r:id="rId9"/>
    <p:sldId id="271" r:id="rId10"/>
    <p:sldId id="341" r:id="rId11"/>
    <p:sldId id="273" r:id="rId12"/>
    <p:sldId id="274" r:id="rId13"/>
    <p:sldId id="275" r:id="rId14"/>
    <p:sldId id="276" r:id="rId15"/>
    <p:sldId id="277" r:id="rId16"/>
    <p:sldId id="278" r:id="rId17"/>
    <p:sldId id="342" r:id="rId18"/>
    <p:sldId id="280" r:id="rId19"/>
    <p:sldId id="281" r:id="rId20"/>
    <p:sldId id="282" r:id="rId21"/>
    <p:sldId id="283" r:id="rId22"/>
    <p:sldId id="343" r:id="rId23"/>
    <p:sldId id="285" r:id="rId24"/>
    <p:sldId id="344" r:id="rId25"/>
    <p:sldId id="287" r:id="rId26"/>
    <p:sldId id="345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4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2" r:id="rId70"/>
    <p:sldId id="333" r:id="rId71"/>
    <p:sldId id="335" r:id="rId72"/>
    <p:sldId id="337" r:id="rId73"/>
    <p:sldId id="264" r:id="rId74"/>
    <p:sldId id="259" r:id="rId7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0" autoAdjust="0"/>
  </p:normalViewPr>
  <p:slideViewPr>
    <p:cSldViewPr>
      <p:cViewPr varScale="1">
        <p:scale>
          <a:sx n="58" d="100"/>
          <a:sy n="58" d="100"/>
        </p:scale>
        <p:origin x="-14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F3633-7A9D-4A7E-8F82-55B2967EA751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6F762-C0A0-4298-8D58-BEC0C89574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76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29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7E34AFD3-6F1E-4E95-8CAA-A8AE3B9E6B88}" type="slidenum">
              <a:rPr kumimoji="1" lang="ko-KR" altLang="en-US">
                <a:ea typeface="굴림" panose="020B0600000101010101" pitchFamily="50" charset="-127"/>
              </a:rPr>
              <a:pPr/>
              <a:t>3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2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Meta-regression analyses showed </a:t>
            </a: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risk reductions for stroke 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to be proportional to the magnitude of the </a:t>
            </a: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reduction achieved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EA877475-245F-4116-ADBA-37A586AC13C1}" type="slidenum">
              <a:rPr kumimoji="1" lang="ko-KR" altLang="en-US">
                <a:ea typeface="굴림" panose="020B0600000101010101" pitchFamily="50" charset="-127"/>
              </a:rPr>
              <a:pPr/>
              <a:t>12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47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Meta-regression analyses showed </a:t>
            </a: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risk reductions for all-cause mortality 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to be proportional to the magnitude of the </a:t>
            </a: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reduction achieved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E1CEAFD9-05E1-45CD-8916-924630F6196E}" type="slidenum">
              <a:rPr kumimoji="1" lang="ko-KR" altLang="en-US">
                <a:ea typeface="굴림" panose="020B0600000101010101" pitchFamily="50" charset="-127"/>
              </a:rPr>
              <a:pPr/>
              <a:t>13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05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39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937F965-DB2A-4961-B108-79E8CE01431C}" type="slidenum">
              <a:rPr lang="ko-KR" altLang="en-US">
                <a:solidFill>
                  <a:prstClr val="black"/>
                </a:solidFill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14</a:t>
            </a:fld>
            <a:endParaRPr lang="ko-KR" altLang="en-US">
              <a:solidFill>
                <a:prstClr val="black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38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2013 KNHANES, at the age of 65,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63.3% of QOL is getting worse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HTN Awareness: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of hypertension patients who have been diagnosed with hypertension by a doctor.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HTN Treatment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Percentage of hypertension patients who are currently taking medication to lower BP for 20 or more days per month.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HTN Control: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of having SBP below 140 mmHg and DBP below 90 mmHg among those with hypertension, aged 30 years and older.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/>
          </a:p>
        </p:txBody>
      </p:sp>
      <p:sp>
        <p:nvSpPr>
          <p:cNvPr id="952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D7B57C7-839E-4BBD-8FAF-6EF7EAF44F4D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15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632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62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1C6A0B2-D32A-4C53-9DAD-30678B1F3A2A}" type="slidenum">
              <a:rPr kumimoji="1" lang="ko-KR" altLang="en-US">
                <a:ea typeface="굴림" panose="020B0600000101010101" pitchFamily="50" charset="-127"/>
              </a:rPr>
              <a:pPr/>
              <a:t>16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23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967441F-BBDC-4F28-B70D-E386DB4C0801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17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194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Since hypertension is a multifactorial disease,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hypertension patients require ≥ 2 antihypertensive medications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achieve BP goal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/>
          </a:p>
        </p:txBody>
      </p:sp>
      <p:sp>
        <p:nvSpPr>
          <p:cNvPr id="983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D4C2A23-6C77-44A6-B311-6733A08F3625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18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867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967441F-BBDC-4F28-B70D-E386DB4C0801}" type="slidenum">
              <a:rPr lang="ko-KR" altLang="en-US">
                <a:solidFill>
                  <a:prstClr val="black"/>
                </a:solidFill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19</a:t>
            </a:fld>
            <a:endParaRPr lang="ko-KR" altLang="en-US">
              <a:solidFill>
                <a:prstClr val="black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887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different classes of antihypertensive medications are approximately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times more effective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BP lowering than titrating same medication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design: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Meta-analysis of factorial trials in which participants were randomly allocated to 1 drug alone, another drug alone, both drugs together, or a placebo.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- 42 trials including 10,968 participants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Adding a drug from another class (on average standard doses)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Doubling doses of same drug (from standard dose to twice standard)</a:t>
            </a:r>
            <a:endParaRPr lang="ko-KR" altLang="en-US" sz="1000" dirty="0"/>
          </a:p>
        </p:txBody>
      </p:sp>
      <p:sp>
        <p:nvSpPr>
          <p:cNvPr id="1003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593E31A7-7408-4A1A-A92C-D175B8200C8D}" type="slidenum">
              <a:rPr kumimoji="1" lang="ko-KR" altLang="en-US">
                <a:ea typeface="굴림" panose="020B0600000101010101" pitchFamily="50" charset="-127"/>
              </a:rPr>
              <a:pPr/>
              <a:t>20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847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967441F-BBDC-4F28-B70D-E386DB4C0801}" type="slidenum">
              <a:rPr lang="ko-KR" altLang="en-US">
                <a:solidFill>
                  <a:prstClr val="black"/>
                </a:solidFill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21</a:t>
            </a:fld>
            <a:endParaRPr lang="ko-KR" altLang="en-US">
              <a:solidFill>
                <a:prstClr val="black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69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39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937F965-DB2A-4961-B108-79E8CE01431C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3263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Calibri" panose="020F0502020204030204" pitchFamily="34" charset="0"/>
                <a:cs typeface="Calibri"/>
              </a:rPr>
              <a:t>2013 ASH/ISH Guidelines recommend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ARB and CCB as first and second Drug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CCBs are generally preferred, but thiazides may cost less.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ARBs can be considered because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can cause cough and angioedema, although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may cost less.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024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66A339C-85BE-4F8F-9F75-31F10938E6BE}" type="slidenum">
              <a:rPr kumimoji="1" lang="ko-KR" altLang="en-US">
                <a:ea typeface="굴림" panose="020B0600000101010101" pitchFamily="50" charset="-127"/>
              </a:rPr>
              <a:pPr/>
              <a:t>22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262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967441F-BBDC-4F28-B70D-E386DB4C0801}" type="slidenum">
              <a:rPr lang="ko-KR" altLang="en-US">
                <a:solidFill>
                  <a:prstClr val="black"/>
                </a:solidFill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23</a:t>
            </a:fld>
            <a:endParaRPr lang="ko-KR" altLang="en-US">
              <a:solidFill>
                <a:prstClr val="black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149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50E5937A-4D17-4003-9852-7970763EC0C9}" type="slidenum">
              <a:rPr kumimoji="1" lang="ko-KR" altLang="en-US">
                <a:ea typeface="굴림" panose="020B0600000101010101" pitchFamily="50" charset="-127"/>
              </a:rPr>
              <a:pPr/>
              <a:t>24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1694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Figure 1. Peripheral edema associated with CCBs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Figure 2. Complementary effects of a CCB/ARB: reduction of CCB-associated edema</a:t>
            </a: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D37822DD-376E-4DB3-848F-B0226B589D94}" type="slidenum">
              <a:rPr kumimoji="1" lang="ko-KR" altLang="en-US">
                <a:ea typeface="굴림" panose="020B0600000101010101" pitchFamily="50" charset="-127"/>
              </a:rPr>
              <a:pPr/>
              <a:t>25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5231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1000" b="1" dirty="0" smtClean="0">
                <a:latin typeface="Calibri" pitchFamily="34" charset="0"/>
                <a:ea typeface="굴림" pitchFamily="50" charset="-127"/>
              </a:rPr>
              <a:t>ARB &amp; CCB combination therapy decreased edema-dependent adverse effect.</a:t>
            </a:r>
            <a:endParaRPr kumimoji="1" lang="ko-KR" altLang="en-US" sz="1000" b="1" dirty="0" smtClean="0">
              <a:latin typeface="Calibri" pitchFamily="34" charset="0"/>
              <a:ea typeface="굴림" pitchFamily="50" charset="-127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T/A, </a:t>
            </a:r>
            <a:r>
              <a:rPr lang="en-US" altLang="ko-KR" sz="1000" dirty="0" err="1" smtClean="0"/>
              <a:t>telmisartan</a:t>
            </a:r>
            <a:r>
              <a:rPr lang="en-US" altLang="ko-KR" sz="1000" dirty="0" smtClean="0"/>
              <a:t>/amlodipine combination</a:t>
            </a:r>
            <a:endParaRPr lang="ko-KR" altLang="en-US" sz="1000" dirty="0"/>
          </a:p>
        </p:txBody>
      </p:sp>
      <p:sp>
        <p:nvSpPr>
          <p:cNvPr id="1065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12B6EDF3-E221-4A50-865E-FD25F0DD5AAD}" type="slidenum">
              <a:rPr kumimoji="1" lang="ko-KR" altLang="en-US">
                <a:ea typeface="굴림" panose="020B0600000101010101" pitchFamily="50" charset="-127"/>
              </a:rPr>
              <a:pPr/>
              <a:t>26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7242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Changes in pulse rate after amlodipine and </a:t>
            </a:r>
            <a:r>
              <a:rPr lang="en-US" altLang="ko-KR" sz="1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cilinidipine</a:t>
            </a: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treatment. 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Study patients: 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mean clinic SBP ≥140 mmHg or DBP ≥90 mmHg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Protocol: </a:t>
            </a:r>
            <a:r>
              <a:rPr lang="en-US" altLang="ko-KR" sz="1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cilnidipine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administered orally once daily at an initial dose of 10 mg for 4 weeks. If the clinic BP remained high (SBP ≥140 mmHg or DBP ≥90 mmHg) or the magnitude of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reduction in BP was insufficient (a decrease in SBP &lt;20 mmHg or a decrease in DBP &lt;10 mmHg), the dose was increased to 20 mg once daily for another 4 weeks. (</a:t>
            </a:r>
            <a:r>
              <a:rPr lang="en-US" altLang="ko-KR" sz="1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cilnidipine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mean 12.2 ± 4.5 mg/d, amlodipine: mean 5.7 ± 1.8 mg/d)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Amlodipine were administered orally once daily at an initial dose of 2.5 mg for 4 weeks. We increased the dosage of amlodipine by 2.5 mg once daily when BP was not successfully controlled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(as described above). Each patient was studied for a maximum of 16 weeks with a treatment period of up to 8 to 16 weeks.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endParaRPr lang="ko-KR" altLang="en-US" sz="1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Changes in heart rate in the </a:t>
            </a:r>
            <a:r>
              <a:rPr lang="en-US" altLang="ko-KR" sz="1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cilnidipine</a:t>
            </a: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group (solid circles) and the amlodipine group (open circles) during the study period.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Criteria: (1) hypertension (systolic/diastolic BP ≥130/80 mmHg measured in a sitting position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at least two clinic visits); (2) stage 2–3 CKD (estimated glomerular filtration rate (</a:t>
            </a:r>
            <a:r>
              <a:rPr lang="en-US" altLang="ko-KR" sz="1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eGFR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of 30–90 ml/min/1.73 m</a:t>
            </a:r>
            <a:r>
              <a:rPr lang="en-US" altLang="ko-KR" sz="1000" baseline="30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and albuminuria (urinary albumin/creatinine (Cr) ratio ≥30 mg/g Cr as an average of two consecutive measurements taken during a 4-week period before treatment); (3) treatment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the maximum recommended dose of an ARB (40 mg/day </a:t>
            </a:r>
            <a:r>
              <a:rPr lang="en-US" altLang="ko-KR" sz="1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olmesartan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or 80 mg/day </a:t>
            </a:r>
            <a:r>
              <a:rPr lang="en-US" altLang="ko-KR" sz="1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telmisartan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for at least 8 weeks before the study.</a:t>
            </a:r>
          </a:p>
          <a:p>
            <a:pPr marL="171450" indent="-17145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method: Patients received either 10 mg/day </a:t>
            </a:r>
            <a:r>
              <a:rPr lang="en-US" altLang="ko-KR" sz="1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cilnidipine</a:t>
            </a:r>
            <a:r>
              <a:rPr lang="en-US" altLang="ko-KR" sz="1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(increased to 20 mg/day; n=35) or 2.5 mg/day amlodipine (increased to 5 mg/day; n=35).</a:t>
            </a:r>
          </a:p>
        </p:txBody>
      </p:sp>
      <p:sp>
        <p:nvSpPr>
          <p:cNvPr id="1075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BEF51B31-D891-4D81-B6A2-78A36579358C}" type="slidenum">
              <a:rPr kumimoji="1" lang="ko-KR" altLang="en-US">
                <a:ea typeface="굴림" panose="020B0600000101010101" pitchFamily="50" charset="-127"/>
              </a:rPr>
              <a:pPr/>
              <a:t>27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2420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ko-KR" sz="1000" b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Compensatory mechanisms of action of CCBs, diuretics and RAS-blockers on vascular and renal function, SNS activity and RAS-activity</a:t>
            </a:r>
            <a:endParaRPr lang="en-US" altLang="ko-KR" sz="100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85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E10E43B5-704E-4708-8909-6726AE997758}" type="slidenum">
              <a:rPr kumimoji="1" lang="ko-KR" altLang="en-US">
                <a:ea typeface="굴림" panose="020B0600000101010101" pitchFamily="50" charset="-127"/>
              </a:rPr>
              <a:pPr/>
              <a:t>28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385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Each drug classes is also recommended to prevent and/or treat other associated hypertension and complications and comorbid diseases.</a:t>
            </a:r>
            <a:endParaRPr lang="ko-KR" altLang="en-US" sz="1000" dirty="0" smtClean="0">
              <a:cs typeface="Arial" panose="020B0604020202020204" pitchFamily="34" charset="0"/>
            </a:endParaRPr>
          </a:p>
        </p:txBody>
      </p:sp>
      <p:sp>
        <p:nvSpPr>
          <p:cNvPr id="1095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F47C24B-7997-4FFB-BC23-0F423ACF3826}" type="slidenum">
              <a:rPr kumimoji="1" lang="ko-KR" altLang="en-US">
                <a:ea typeface="굴림" panose="020B0600000101010101" pitchFamily="50" charset="-127"/>
              </a:rPr>
              <a:pPr/>
              <a:t>29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145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 &amp; CCB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therapy has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effects of counter-regulation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105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08624C1-498E-4D80-849F-AB9BAE9862A0}" type="slidenum">
              <a:rPr kumimoji="1" lang="ko-KR" altLang="en-US">
                <a:ea typeface="굴림" panose="020B0600000101010101" pitchFamily="50" charset="-127"/>
              </a:rPr>
              <a:pPr/>
              <a:t>30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0085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967441F-BBDC-4F28-B70D-E386DB4C0801}" type="slidenum">
              <a:rPr lang="ko-KR" altLang="en-US">
                <a:solidFill>
                  <a:prstClr val="black"/>
                </a:solidFill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31</a:t>
            </a:fld>
            <a:endParaRPr lang="ko-KR" altLang="en-US">
              <a:solidFill>
                <a:prstClr val="black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03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Longitudinal data obtained from the Framingham Heart Study have indicated that BP values between 130–139/85–89 mmHg are associated with a more than twofold increase in relative risk from CVD as compared with those with BP levels below 120/80 mmHg.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The preceding figure charted cardiovascular risk in patients with normal BP on presentation.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The blue line shows pre-hypertensive levels on follow-up and the rest are those for 120 and below.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This shows that failing to follow-up prehypertensive patients and not aiming for an optimum of SBP below 120 can be catastrophic.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8C1E3DB-E7C7-4E05-8CF2-427DD229D268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285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number of medications, decreases medication adherence</a:t>
            </a: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Multiple-drug therapy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is a one of several factors responsible for the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rates of adherence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126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75C6715B-5649-4BC0-AB95-7EF201D3195C}" type="slidenum">
              <a:rPr kumimoji="1" lang="ko-KR" altLang="en-US">
                <a:ea typeface="굴림" panose="020B0600000101010101" pitchFamily="50" charset="-127"/>
              </a:rPr>
              <a:pPr/>
              <a:t>32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0670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design: 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Three cohort studies (n=17642) and 2 trials (n=357) reported data on compliance among 17999 hypertensive patients</a:t>
            </a:r>
          </a:p>
          <a:p>
            <a:pPr marL="1841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3 cohort studies and 2 trials reporting on drug compliance, the use of fixed dose combination was associated with significantly better compliance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(odds ratio: 1.21 [95% CI: 1.03 to 1.43]; P=0.02) compared with its corresponding free-drug combinations.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SPC=FDC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FDC: fixed dose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Antihypertension agent: candesartan, hydrochlorothiazide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1073453D-7401-491E-B73D-CB763EDE7B74}" type="slidenum">
              <a:rPr kumimoji="1" lang="ko-KR" altLang="en-US">
                <a:ea typeface="굴림" panose="020B0600000101010101" pitchFamily="50" charset="-127"/>
              </a:rPr>
              <a:pPr/>
              <a:t>33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6097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46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C2908FC1-4847-4FF9-95A8-265FB3402C96}" type="slidenum">
              <a:rPr kumimoji="1" lang="ko-KR" altLang="en-US">
                <a:ea typeface="굴림" panose="020B0600000101010101" pitchFamily="50" charset="-127"/>
              </a:rPr>
              <a:pPr/>
              <a:t>34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8796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57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DC51B69-7FB4-4E9F-B1CA-9E2991F604BB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35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3218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aseline="30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 </a:t>
            </a: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After the minimum 1-week wash out period (only in those patients with history of other antihypertensive medication use) and the 2-week placebo run-in period.</a:t>
            </a:r>
            <a:endParaRPr lang="ko-KR" altLang="en-US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67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37B36A20-6E69-4820-BE56-1F0FFC09D14C}" type="slidenum">
              <a:rPr kumimoji="1" lang="ko-KR" altLang="en-US">
                <a:ea typeface="굴림" panose="020B0600000101010101" pitchFamily="50" charset="-127"/>
              </a:rPr>
              <a:pPr/>
              <a:t>36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215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77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DE3340AC-C739-4ECC-9FE1-C0EFABB0FC8B}" type="slidenum">
              <a:rPr kumimoji="1" lang="ko-KR" altLang="en-US">
                <a:ea typeface="굴림" panose="020B0600000101010101" pitchFamily="50" charset="-127"/>
              </a:rPr>
              <a:pPr/>
              <a:t>37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014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aseline="30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 </a:t>
            </a: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Response rate: proportion of the subjects whose SBP &lt;140 mmHg or change from baseline of SBP ≥20 mmHg at Week 8.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87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3A7722DB-6E6E-40F6-BDA1-756718E7DD32}" type="slidenum">
              <a:rPr kumimoji="1" lang="ko-KR" altLang="en-US">
                <a:ea typeface="굴림" panose="020B0600000101010101" pitchFamily="50" charset="-127"/>
              </a:rPr>
              <a:pPr/>
              <a:t>38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078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Baseline characteristics. Unless otherwise indicated, data are given as mean(SD)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Differences among treatment groups were analyzed by using an ANOVA model</a:t>
            </a:r>
            <a:endParaRPr lang="ko-KR" altLang="ko-KR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1000" smtClean="0"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ea typeface="굴림" panose="020B0600000101010101" pitchFamily="50" charset="-127"/>
                <a:cs typeface="Arial" panose="020B0604020202020204" pitchFamily="34" charset="0"/>
              </a:rPr>
              <a:t>F/A, fimasartan and amlodipine combination</a:t>
            </a:r>
            <a:endParaRPr lang="ko-KR" altLang="en-US" sz="1000" smtClean="0"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98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5F6858F-2F70-4098-89E1-A9D2E9194532}" type="slidenum">
              <a:rPr kumimoji="1" lang="ko-KR" altLang="en-US">
                <a:ea typeface="굴림" panose="020B0600000101010101" pitchFamily="50" charset="-127"/>
              </a:rPr>
              <a:pPr/>
              <a:t>39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019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therapy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DBP reductions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 groups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30 mg; A5, amlodipine 5 mg; F60,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mg; A10, amlodipine 10 mg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 &lt;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 &lt; 0.01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*** &lt; 0.0001</a:t>
            </a:r>
            <a:endParaRPr lang="ko-KR" altLang="en-US" sz="1000" dirty="0"/>
          </a:p>
        </p:txBody>
      </p:sp>
      <p:sp>
        <p:nvSpPr>
          <p:cNvPr id="1208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F11AA9C-CB6F-40E2-9A3B-F5240410BD1A}" type="slidenum">
              <a:rPr kumimoji="1" lang="ko-KR" altLang="en-US">
                <a:ea typeface="굴림" panose="020B0600000101010101" pitchFamily="50" charset="-127"/>
              </a:rPr>
              <a:pPr/>
              <a:t>40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794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therapy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SBP reductions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30 mg; A5, amlodipine 5 mg; F60,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mg; A10, amlodipine 10 mg 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 &lt;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 &lt; 0.01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*** &lt; 0.0001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218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E71B286-DA40-42C0-AE82-F1E86EB52626}" type="slidenum">
              <a:rPr kumimoji="1" lang="ko-KR" altLang="en-US">
                <a:ea typeface="굴림" panose="020B0600000101010101" pitchFamily="50" charset="-127"/>
              </a:rPr>
              <a:pPr/>
              <a:t>41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59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data obtained from the Framingham Heart Study have indicated that BP values between 130–139/85–89 mmHg are associated with a more than twofold increase  in relative risk from CVD as compared with those with BP levels below 120/80 mmHg.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preceding figure charted cardiovascular risk in patients with normal BP on presentation.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blue line shows pre-hypertensive levels on follow-up and the rest are those for 120 and below.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shows that failing to follow-up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prehypertensive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patients and not aiming for an optimum of SBP below 120 can be catastrophic.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9F7EBE2-F96B-4F6B-9A32-4751DA862188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298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Calibri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combination therapy </a:t>
            </a:r>
            <a:r>
              <a:rPr lang="en-US" altLang="ko-KR" sz="1000" b="1" dirty="0" smtClean="0">
                <a:latin typeface="Calibri" pitchFamily="34" charset="0"/>
              </a:rPr>
              <a:t>groups 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superior DBP reductions </a:t>
            </a:r>
            <a:r>
              <a:rPr lang="en-US" altLang="ko-KR" sz="1000" b="1" dirty="0" smtClean="0">
                <a:latin typeface="Calibri" pitchFamily="34" charset="0"/>
              </a:rPr>
              <a:t>compared with the monotherapy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Calibri" pitchFamily="34" charset="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30 mg; A5, amlodipine 5 mg; F60,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mg; A10, amlodipine 10 mg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 &lt;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 &lt; 0.01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*** &lt; 0.0001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228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BDAAB5C7-6D45-49AC-B0FA-D87B244CCE8E}" type="slidenum">
              <a:rPr kumimoji="1" lang="ko-KR" altLang="en-US">
                <a:ea typeface="굴림" panose="020B0600000101010101" pitchFamily="50" charset="-127"/>
              </a:rPr>
              <a:pPr/>
              <a:t>42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09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Calibri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combination therapy </a:t>
            </a:r>
            <a:r>
              <a:rPr lang="en-US" altLang="ko-KR" sz="1000" b="1" dirty="0" smtClean="0">
                <a:latin typeface="Calibri" pitchFamily="34" charset="0"/>
              </a:rPr>
              <a:t>groups 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superior SBP reductions </a:t>
            </a:r>
            <a:r>
              <a:rPr lang="en-US" altLang="ko-KR" sz="1000" b="1" dirty="0" smtClean="0">
                <a:latin typeface="Calibri" pitchFamily="34" charset="0"/>
              </a:rPr>
              <a:t>compared with the monotherapy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Calibri" pitchFamily="34" charset="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30 mg; A5, amlodipine 5 mg; F60,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mg; A10, amlodipine 10 mg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 &lt;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 &lt; 0.01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*** &lt; 0.0001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239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512EED2-FB1D-43B1-A41C-19C633061312}" type="slidenum">
              <a:rPr kumimoji="1" lang="ko-KR" altLang="en-US">
                <a:ea typeface="굴림" panose="020B0600000101010101" pitchFamily="50" charset="-127"/>
              </a:rPr>
              <a:pPr/>
              <a:t>43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3849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therapy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reported about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higher response rates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response rate measured at week 8 (patients with mean DBP &lt; 90 mmHg or patients with a mean  reduction in DBP ≥ 10 mmHg from week 0)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30 mg; A5, amlodipine 5 mg; F60,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mg; A10, amlodipine 10 mg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 &lt;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 &lt; 0.01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000" dirty="0" smtClean="0"/>
              <a:t>*** &lt; 0.0001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249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0732963A-18D3-4AE3-81DD-C33D29E4503E}" type="slidenum">
              <a:rPr kumimoji="1" lang="ko-KR" altLang="en-US">
                <a:ea typeface="굴림" panose="020B0600000101010101" pitchFamily="50" charset="-127"/>
              </a:rPr>
              <a:pPr/>
              <a:t>44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1610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therapy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greater reductions in DBP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placebo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259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2C737B62-86B3-45C6-BF9D-5CFF5627F515}" type="slidenum">
              <a:rPr kumimoji="1" lang="ko-KR" altLang="en-US">
                <a:ea typeface="굴림" panose="020B0600000101010101" pitchFamily="50" charset="-127"/>
              </a:rPr>
              <a:pPr/>
              <a:t>45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3621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therapy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greater reductions in SBP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placebo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269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332D1C9E-EAA3-410B-8293-56FE5673CE3D}" type="slidenum">
              <a:rPr kumimoji="1" lang="ko-KR" altLang="en-US">
                <a:ea typeface="굴림" panose="020B0600000101010101" pitchFamily="50" charset="-127"/>
              </a:rPr>
              <a:pPr/>
              <a:t>46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370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There was no significant difference in the incidence of AEs among groups.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F-mono: fimasartan monotherapy – F30, F60</a:t>
            </a:r>
            <a:r>
              <a:rPr lang="ko-KR" altLang="en-US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</a:t>
            </a: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data </a:t>
            </a:r>
            <a:r>
              <a:rPr lang="ko-KR" altLang="en-US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합으로 정리</a:t>
            </a:r>
            <a:endParaRPr lang="en-US" altLang="ko-KR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A-mono: amlodipine monotherapy – A5, A10</a:t>
            </a:r>
            <a:r>
              <a:rPr lang="ko-KR" altLang="en-US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</a:t>
            </a: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data </a:t>
            </a:r>
            <a:r>
              <a:rPr lang="ko-KR" altLang="en-US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합으로 정리</a:t>
            </a:r>
            <a:endParaRPr lang="en-US" altLang="ko-KR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F/A: fimasartan/amlodipine combination therapy – F30/A5, F30/A10, F60/A5, F60/A10</a:t>
            </a:r>
            <a:r>
              <a:rPr lang="ko-KR" altLang="en-US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data</a:t>
            </a:r>
            <a:r>
              <a:rPr lang="ko-KR" altLang="en-US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합으로 정리</a:t>
            </a:r>
            <a:endParaRPr lang="en-US" altLang="ko-KR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F30, fimasartan 30 mg; A5, amlodipine 5 mg; F60, fimasartan 60 mg; A10, amlodipine 10 mg; </a:t>
            </a:r>
            <a:endParaRPr lang="ko-KR" altLang="en-US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280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884776CF-C8F5-43DC-B05B-4BD90FF298B0}" type="slidenum">
              <a:rPr kumimoji="1" lang="ko-KR" altLang="en-US">
                <a:ea typeface="굴림" panose="020B0600000101010101" pitchFamily="50" charset="-127"/>
              </a:rPr>
              <a:pPr/>
              <a:t>47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73578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90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F05CB2B-7AAC-4CBB-8047-D351AB376181}" type="slidenum">
              <a:rPr kumimoji="1" lang="ko-KR" altLang="en-US">
                <a:ea typeface="굴림" panose="020B0600000101010101" pitchFamily="50" charset="-127"/>
              </a:rPr>
              <a:pPr/>
              <a:t>48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42772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00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B135CEA-E46D-4AC2-81C8-E9F84E932277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49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24376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Randomization: SBP ≥ 140 mmHg patients, non-responder after fimasartan 60 mg treatment for 4 weeks</a:t>
            </a:r>
            <a:endParaRPr lang="ko-KR" altLang="en-US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310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8617A72D-0E83-431E-9D79-6AC0EBA2ECF1}" type="slidenum">
              <a:rPr kumimoji="1" lang="ko-KR" altLang="en-US">
                <a:ea typeface="굴림" panose="020B0600000101010101" pitchFamily="50" charset="-127"/>
              </a:rPr>
              <a:pPr/>
              <a:t>50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0660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2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5D00E33B-9D10-443C-A3D3-7A938E66B69E}" type="slidenum">
              <a:rPr kumimoji="1" lang="ko-KR" altLang="en-US">
                <a:ea typeface="굴림" panose="020B0600000101010101" pitchFamily="50" charset="-127"/>
              </a:rPr>
              <a:pPr/>
              <a:t>51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820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39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937F965-DB2A-4961-B108-79E8CE01431C}" type="slidenum">
              <a:rPr lang="ko-KR" altLang="en-US">
                <a:solidFill>
                  <a:prstClr val="black"/>
                </a:solidFill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7</a:t>
            </a:fld>
            <a:endParaRPr lang="ko-KR" altLang="en-US">
              <a:solidFill>
                <a:prstClr val="black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6302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F60: fimasartan 60 mg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F60/A10, fimasartan 60 mg and amlodipine 10 mg combination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1) Difference between treatment groups: (t) two sample t-test or (w) Wilcoxon rank-sum test for continuous variables, (c) chi-square test or (f) Fisher's exact test for categorical variables.</a:t>
            </a: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5127FB81-75F0-41B5-BCCB-BD4A8C310C4A}" type="slidenum">
              <a:rPr kumimoji="1" lang="ko-KR" altLang="en-US">
                <a:ea typeface="굴림" panose="020B0600000101010101" pitchFamily="50" charset="-127"/>
              </a:rPr>
              <a:pPr/>
              <a:t>52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478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Response rate: proportion of the subjects whose SBP &lt;140 mmHg or change from baseline of SBP at Week 8 ≥20 mmHg.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Control rate, proportion of the subjects whose SBP &lt; 140mmHg.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34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D0FBD58-C1DC-4473-82F3-E1828FD68101}" type="slidenum">
              <a:rPr kumimoji="1" lang="ko-KR" altLang="en-US">
                <a:ea typeface="굴림" panose="020B0600000101010101" pitchFamily="50" charset="-127"/>
              </a:rPr>
              <a:pPr/>
              <a:t>53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21654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Combination treatment </a:t>
            </a:r>
            <a:r>
              <a:rPr lang="en-US" altLang="ko-KR" sz="1000" b="1" dirty="0" smtClean="0">
                <a:latin typeface="Calibri" pitchFamily="34" charset="0"/>
              </a:rPr>
              <a:t>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superior SBP reductions </a:t>
            </a:r>
            <a:r>
              <a:rPr lang="en-US" altLang="ko-KR" sz="1000" b="1" dirty="0" smtClean="0">
                <a:latin typeface="Calibri" pitchFamily="34" charset="0"/>
              </a:rPr>
              <a:t>compared with the monotherapy</a:t>
            </a: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 mean, difference between treatment groups: ANOVA model using baseline as a covariate</a:t>
            </a:r>
            <a:endParaRPr lang="ko-KR" altLang="en-US" sz="1000" dirty="0" smtClean="0">
              <a:latin typeface="Calibri" panose="020F0502020204030204" pitchFamily="34" charset="0"/>
              <a:ea typeface="굴림" charset="-127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i="1" dirty="0" smtClean="0"/>
              <a:t>P </a:t>
            </a:r>
            <a:r>
              <a:rPr lang="en-US" altLang="ko-KR" sz="1000" dirty="0" smtClean="0"/>
              <a:t>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*** &lt;0.001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F60/A10,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mg/amlodipine 10 mg</a:t>
            </a:r>
            <a:endParaRPr lang="ko-KR" altLang="en-US" sz="1000" dirty="0"/>
          </a:p>
        </p:txBody>
      </p:sp>
      <p:sp>
        <p:nvSpPr>
          <p:cNvPr id="135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B5720E72-ACEE-461C-9454-F169B93EF889}" type="slidenum">
              <a:rPr kumimoji="1" lang="ko-KR" altLang="en-US">
                <a:ea typeface="굴림" panose="020B0600000101010101" pitchFamily="50" charset="-127"/>
              </a:rPr>
              <a:pPr/>
              <a:t>54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61905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treatment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SBP reductions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All data </a:t>
            </a:r>
            <a:r>
              <a:rPr lang="en-US" altLang="ko-KR" sz="1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&lt;0.0001 vs. baseline, (t) paired t-test</a:t>
            </a:r>
            <a:endParaRPr lang="ko-KR" altLang="en-US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F60/A10,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mg/amlodipine 10 mg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1EE11F44-7250-4D09-B660-0451FBE7335D}" type="slidenum">
              <a:rPr kumimoji="1" lang="ko-KR" altLang="en-US">
                <a:ea typeface="굴림" panose="020B0600000101010101" pitchFamily="50" charset="-127"/>
              </a:rPr>
              <a:pPr/>
              <a:t>55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0484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treatment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DBP reductions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LS mean, difference between treatment groups: ANOVA model using baseline as a covariate</a:t>
            </a:r>
            <a:endParaRPr lang="ko-KR" altLang="en-US" sz="1000" dirty="0" smtClean="0"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i="1" dirty="0" smtClean="0"/>
              <a:t>P</a:t>
            </a:r>
            <a:r>
              <a:rPr lang="en-US" altLang="ko-KR" sz="1000" dirty="0" smtClean="0"/>
              <a:t> 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*** &lt; 0.001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F60/A10,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mg/amlodipine 10 mg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37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A23F0FD2-443E-4CC1-B9B4-C0EC37E17FB5}" type="slidenum">
              <a:rPr kumimoji="1" lang="ko-KR" altLang="en-US">
                <a:ea typeface="굴림" panose="020B0600000101010101" pitchFamily="50" charset="-127"/>
              </a:rPr>
              <a:pPr/>
              <a:t>56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968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treatment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DBP reductions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All data </a:t>
            </a:r>
            <a:r>
              <a:rPr lang="en-US" altLang="ko-KR" sz="1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&lt;0.0001 vs. baseline, (t) paired t-test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F60/A10,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mg/amlodipine 10 mg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CB632F25-91B6-4E6D-8CC3-9A8CCF69F6A7}" type="slidenum">
              <a:rPr kumimoji="1" lang="ko-KR" altLang="en-US">
                <a:ea typeface="굴림" panose="020B0600000101010101" pitchFamily="50" charset="-127"/>
              </a:rPr>
              <a:pPr/>
              <a:t>57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1801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treatment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response rate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Response rate: proportion of the subjects whose SBP &lt;140 mmHg or change from baseline of SBP at Week 8 ≥20 mmHg.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1) Difference between treatment groups: (c) chi-square test or (f) Fisher's exact test</a:t>
            </a:r>
            <a:endParaRPr lang="ko-KR" altLang="en-US" sz="1000" dirty="0" smtClean="0"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lang="en-US" altLang="ko-KR" sz="1000" dirty="0" smtClean="0"/>
              <a:t> 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*** &lt;0.001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F60/A10,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mg/amlodipine 10 mg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392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9F9AFBAA-5B11-4123-BDDF-BAFC6F1136C3}" type="slidenum">
              <a:rPr kumimoji="1" lang="ko-KR" altLang="en-US">
                <a:ea typeface="굴림" panose="020B0600000101010101" pitchFamily="50" charset="-127"/>
              </a:rPr>
              <a:pPr/>
              <a:t>58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5231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treatment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exhibited </a:t>
            </a: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control rate 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with the monotherapy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Control rate: proportion of the subjects whose SBP &lt;140 mmHg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1) Difference between treatment groups: (c) chi-square test or (f) Fisher's exact test</a:t>
            </a:r>
            <a:endParaRPr lang="ko-KR" altLang="en-US" sz="1000" dirty="0" smtClean="0"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i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lang="en-US" altLang="ko-KR" sz="1000" dirty="0" smtClean="0"/>
              <a:t> value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*** &lt;0.001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/>
              <a:t>F60/A10, </a:t>
            </a:r>
            <a:r>
              <a:rPr lang="en-US" altLang="ko-KR" sz="1000" dirty="0" err="1" smtClean="0"/>
              <a:t>fimasartan</a:t>
            </a:r>
            <a:r>
              <a:rPr lang="en-US" altLang="ko-KR" sz="1000" dirty="0" smtClean="0"/>
              <a:t> 60 mg/amlodipine 10 mg</a:t>
            </a:r>
            <a:endParaRPr lang="ko-KR" altLang="en-US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40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CA5DAA7-51EA-4DED-9CBB-BCCE6B1E930B}" type="slidenum">
              <a:rPr kumimoji="1" lang="ko-KR" altLang="en-US">
                <a:ea typeface="굴림" panose="020B0600000101010101" pitchFamily="50" charset="-127"/>
              </a:rPr>
              <a:pPr/>
              <a:t>59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9919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There was no statistically significant difference in tolerability between the groups</a:t>
            </a:r>
          </a:p>
          <a:p>
            <a:pPr marL="228600" indent="-228600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Difference between treatment groups: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(c) chi-square test or (f) Fishers exact test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 – dizziness(2), palpitation(2), headache(1), asthenia(1), ALT increased(1), AST increased(1), weight decreased(1)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 – dizziness(1), face edema(1), edema peripheral(1), insomnia(1)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ko-KR" sz="1000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F60: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F60/A10: </a:t>
            </a:r>
            <a:r>
              <a:rPr lang="en-US" altLang="ko-KR" sz="1000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60 mg and amlodipine 10 mg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>
              <a:cs typeface="Arial" panose="020B0604020202020204" pitchFamily="34" charset="0"/>
            </a:endParaRPr>
          </a:p>
        </p:txBody>
      </p:sp>
      <p:sp>
        <p:nvSpPr>
          <p:cNvPr id="141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0FB6905B-C7FA-4EF4-B253-E592B8205391}" type="slidenum">
              <a:rPr kumimoji="1" lang="ko-KR" altLang="en-US">
                <a:ea typeface="굴림" panose="020B0600000101010101" pitchFamily="50" charset="-127"/>
              </a:rPr>
              <a:pPr/>
              <a:t>60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837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2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AB43F8AB-50E9-4785-B3BC-FACBE1CC1A54}" type="slidenum">
              <a:rPr kumimoji="1" lang="ko-KR" altLang="en-US">
                <a:ea typeface="굴림" panose="020B0600000101010101" pitchFamily="50" charset="-127"/>
              </a:rPr>
              <a:pPr/>
              <a:t>61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353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80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9FA453F4-D623-482A-BBB2-1DA382E4756E}" type="slidenum">
              <a:rPr kumimoji="1" lang="ko-KR" altLang="en-US">
                <a:ea typeface="굴림" panose="020B0600000101010101" pitchFamily="50" charset="-127"/>
              </a:rPr>
              <a:pPr/>
              <a:t>8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0657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3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857B2DC4-9D31-41F9-AC12-92EC81B95431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62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8861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BP lowering effect of </a:t>
            </a:r>
            <a:r>
              <a:rPr lang="en-US" altLang="ko-K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ARB+amlodipine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combination therapy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(Indirectly compare to 4 clinical trials)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Study1: moderate essential hypertension 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중등도 </a:t>
            </a:r>
            <a:r>
              <a:rPr lang="ko-KR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본태성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고혈압</a:t>
            </a: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Study2: mild to moderate hypertension 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경도 및 중등도 고혈압</a:t>
            </a: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Study3: stage 2 hypertension 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고혈압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단계</a:t>
            </a: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Study4: essential hypertension </a:t>
            </a:r>
            <a:r>
              <a:rPr lang="ko-KR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본태성고혈압</a:t>
            </a: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V80/A5: valsartan 80 mg and amlodipine 5 mg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T40/A5: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telmisartan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40 mg and amlodipine 5 mg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O20/A5: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olmesartan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 mg and amlodipine 5 mg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L50/A5: losartan 50 mg and amlodipine 5 mg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F60/A5: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60 mg and amlodipine 5 mg combination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9CC6B24-9FC6-4E05-AE15-A8DEC3296F84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63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19564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fimasartan+amlodipine</a:t>
            </a: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combination therapy more reduced SBP/DBP than other combination therapies </a:t>
            </a:r>
            <a:r>
              <a:rPr lang="en-US" altLang="ko-KR" sz="1000" b="1" i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(Indirect comparison)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 smtClean="0"/>
          </a:p>
        </p:txBody>
      </p:sp>
      <p:sp>
        <p:nvSpPr>
          <p:cNvPr id="145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6E8D57F-7AA9-4713-82F5-6E3E237B5EF2}" type="slidenum">
              <a:rPr lang="ko-KR" altLang="en-US"/>
              <a:pPr>
                <a:spcBef>
                  <a:spcPct val="0"/>
                </a:spcBef>
              </a:pPr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0431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comparison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T40/A5: Goal attainment rate (%), SBP &lt;140 mmHg, 8 weeks treatment.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V160/A5: Control rate (%), BP control (BP &lt;140/90 mmHg), 8 weeks treatment.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O40/A5: Patients achieving cumulative BP goal &lt;140/90 mmHg (%), BP-CRUSH study, 20 weeks treatment, n=999 patients with hypertension who had previously failed to achieve their BP control on monotherapy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F60/A5: The response rate (%) measured at week 8 (patients with mean DBP &lt;90 mmHg or patients with a mean reduction DBP ≥10 mmHg from week 0)</a:t>
            </a:r>
            <a:endParaRPr lang="ko-KR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F2DB66B5-E5EB-4749-BF6E-55128640EA03}" type="slidenum">
              <a:rPr kumimoji="1" lang="ko-KR" altLang="en-US">
                <a:ea typeface="굴림" panose="020B0600000101010101" pitchFamily="50" charset="-127"/>
              </a:rPr>
              <a:pPr/>
              <a:t>65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4348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Drug-related adverse events (indirect comparison)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다른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ARB+CCB</a:t>
            </a:r>
            <a:r>
              <a:rPr lang="ko-KR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복합제와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비교하였을때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듀카브가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r>
              <a:rPr lang="ko-KR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와 관련하여 동등함을 보여주기 위해 해당 발생률을 비교</a:t>
            </a: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L50/A5: losartan 50 mg and amlodipine 5 mg combination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O20/A5: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olmesartan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 mg and amlodipine 5 mg combination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T40/A5: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telmisartan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40 mg and amlodipine 5 mg combination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F60/A5: </a:t>
            </a:r>
            <a:r>
              <a:rPr lang="en-US" altLang="ko-K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fimasartan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60 mg and amlodipine 5 mg combination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CDDADAFC-6147-46EB-9871-F995CCADCF84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66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4842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i="1" smtClean="0">
                <a:latin typeface="Arial" panose="020B0604020202020204" pitchFamily="34" charset="0"/>
                <a:cs typeface="Arial" panose="020B0604020202020204" pitchFamily="34" charset="0"/>
              </a:rPr>
              <a:t>Dukarb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: non-hygroscopic medication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 affinity to moisture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-Not affecting medication stability without PTP 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PTP, press through packaging</a:t>
            </a:r>
            <a:endParaRPr lang="ko-KR" altLang="ko-KR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71FB45FE-1CBD-4AC0-AB3F-3CEE7D382643}" type="slidenum">
              <a:rPr kumimoji="1" lang="ko-KR" altLang="en-US">
                <a:ea typeface="굴림" panose="020B0600000101010101" pitchFamily="50" charset="-127"/>
              </a:rPr>
              <a:pPr/>
              <a:t>67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91288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** amlodipine 5 ml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약가 기준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세비카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트윈스타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엑스포지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듀카브는 노바스크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(amlodipine besylate)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로 하였으며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아모잘탄은 아모디핀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(amlodipine camsylate)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으로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계산</a:t>
            </a: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L100/A5: losartan 100 mg/amlodipine 5 mg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O40/A5: olmesartan 40 mg/amlodipine 5 mg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T80/A5: telmisartan 80 mg/amlodipine 5 mg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V160/A5: valsartan 160 mg/amlodipine 5 mg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F60/A5: fimasartan 60 mg/amlodipine 5 mg</a:t>
            </a: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0F0F0FB-5698-4D6C-AA25-F12C6C2F3A5F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68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68558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i="1" smtClean="0">
                <a:latin typeface="Arial" panose="020B0604020202020204" pitchFamily="34" charset="0"/>
                <a:cs typeface="Arial" panose="020B0604020202020204" pitchFamily="34" charset="0"/>
              </a:rPr>
              <a:t>Dukarb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 is the smallest available SPCs (ARB+CCB) tablets.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The small size of tablet also can be able to improve medication adherence.</a:t>
            </a:r>
          </a:p>
        </p:txBody>
      </p:sp>
      <p:sp>
        <p:nvSpPr>
          <p:cNvPr id="153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03EFF1C-CFA1-47EF-B772-156E167DE446}" type="slidenum">
              <a:rPr lang="ko-KR" altLang="en-US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69</a:t>
            </a:fld>
            <a:endParaRPr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013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of primary outcome (composite of CVD events) 25% lower in intensive BP lowering group 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compared to standard BP lowering group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cs typeface="Arial" panose="020B0604020202020204" pitchFamily="34" charset="0"/>
            </a:endParaRPr>
          </a:p>
        </p:txBody>
      </p:sp>
      <p:sp>
        <p:nvSpPr>
          <p:cNvPr id="890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A639FAD-B597-4DE6-8A5A-879CE7B86F6B}" type="slidenum">
              <a:rPr kumimoji="1" lang="ko-KR" altLang="en-US">
                <a:ea typeface="굴림" panose="020B0600000101010101" pitchFamily="50" charset="-127"/>
              </a:rPr>
              <a:pPr/>
              <a:t>9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783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mortality was 27% lowered in the intensive BP lowering group, 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4D4AFBE-E9DE-43C6-811B-E757F12221DD}" type="slidenum">
              <a:rPr kumimoji="1" lang="ko-KR" altLang="en-US">
                <a:ea typeface="굴림" panose="020B0600000101010101" pitchFamily="50" charset="-127"/>
              </a:rPr>
              <a:pPr/>
              <a:t>10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3284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Meta-regression analyses showed </a:t>
            </a: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risk reductions for CVD</a:t>
            </a:r>
            <a:r>
              <a:rPr lang="en-US" altLang="ko-KR" sz="1000" b="1" smtClean="0">
                <a:latin typeface="Arial" panose="020B0604020202020204" pitchFamily="34" charset="0"/>
                <a:cs typeface="Arial" panose="020B0604020202020204" pitchFamily="34" charset="0"/>
              </a:rPr>
              <a:t> events to be proportional to the magnitude of the </a:t>
            </a:r>
            <a:r>
              <a:rPr lang="en-US" altLang="ko-KR" sz="1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reduction achieved</a:t>
            </a:r>
          </a:p>
          <a:p>
            <a:pPr eaLnBrk="1" hangingPunct="1">
              <a:spcBef>
                <a:spcPct val="0"/>
              </a:spcBef>
            </a:pPr>
            <a:endParaRPr lang="ko-KR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fld id="{654CE799-EDE4-4781-AB61-74D18750F3E4}" type="slidenum">
              <a:rPr kumimoji="1" lang="ko-KR" altLang="en-US">
                <a:ea typeface="굴림" panose="020B0600000101010101" pitchFamily="50" charset="-127"/>
              </a:rPr>
              <a:pPr/>
              <a:t>11</a:t>
            </a:fld>
            <a:endParaRPr kumimoji="1" lang="ko-KR" altLang="en-US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873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6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2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9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6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83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8"/>
            <a:ext cx="8712968" cy="5184576"/>
          </a:xfrm>
        </p:spPr>
        <p:txBody>
          <a:bodyPr>
            <a:normAutofit/>
          </a:bodyPr>
          <a:lstStyle>
            <a:lvl1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2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11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2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8"/>
            <a:ext cx="8712968" cy="5184576"/>
          </a:xfrm>
        </p:spPr>
        <p:txBody>
          <a:bodyPr>
            <a:normAutofit/>
          </a:bodyPr>
          <a:lstStyle>
            <a:lvl1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 b="1" spc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10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4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3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0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4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760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67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91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54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208912" cy="3528392"/>
          </a:xfrm>
        </p:spPr>
        <p:txBody>
          <a:bodyPr/>
          <a:lstStyle>
            <a:lvl1pPr algn="r">
              <a:defRPr sz="4200" spc="150" baseline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3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347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8"/>
            <a:ext cx="8712968" cy="5184576"/>
          </a:xfrm>
        </p:spPr>
        <p:txBody>
          <a:bodyPr>
            <a:normAutofit/>
          </a:bodyPr>
          <a:lstStyle>
            <a:lvl1pPr>
              <a:defRPr sz="2000" b="1" spc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 b="1" spc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 b="1" spc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 sz="2000" b="1" spc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2000" b="1" spc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19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8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8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053" y="188640"/>
            <a:ext cx="8380413" cy="97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6" y="6356350"/>
            <a:ext cx="21336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EE4C58-8B53-45C2-8077-6491231FB55C}" type="datetimeFigureOut">
              <a:rPr lang="ko-KR" altLang="en-US">
                <a:solidFill>
                  <a:srgbClr val="534949"/>
                </a:solidFill>
              </a:rPr>
              <a:pPr>
                <a:defRPr/>
              </a:pPr>
              <a:t>2016-12-09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1" y="6356350"/>
            <a:ext cx="33528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5" y="6354765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F5406A-3AF9-47FB-8364-CB1DDD1E61F7}" type="slidenum">
              <a:rPr lang="ko-KR" alt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28710" y="152400"/>
            <a:ext cx="8856984" cy="1044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24438" y="1341438"/>
            <a:ext cx="8884094" cy="53999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mtClean="0">
              <a:solidFill>
                <a:srgbClr val="FFFFFF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b="1" kern="1200" cap="none" spc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9pPr>
    </p:titleStyle>
    <p:bodyStyle>
      <a:lvl1pPr marL="27305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6738-D887-4336-BD2A-103113DF1E8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D954-174C-47A1-9844-75E043A3ECD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053" y="188640"/>
            <a:ext cx="8380413" cy="97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6" y="6356350"/>
            <a:ext cx="21336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EE4C58-8B53-45C2-8077-6491231FB55C}" type="datetimeFigureOut">
              <a:rPr lang="ko-KR" altLang="en-US">
                <a:solidFill>
                  <a:srgbClr val="534949"/>
                </a:solidFill>
              </a:rPr>
              <a:pPr>
                <a:defRPr/>
              </a:pPr>
              <a:t>2016-12-09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1" y="6356350"/>
            <a:ext cx="33528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5" y="6354765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F5406A-3AF9-47FB-8364-CB1DDD1E61F7}" type="slidenum">
              <a:rPr lang="ko-KR" alt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28710" y="152400"/>
            <a:ext cx="8856984" cy="1044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24438" y="1341438"/>
            <a:ext cx="8884094" cy="53999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mtClean="0">
              <a:solidFill>
                <a:srgbClr val="FFFFFF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9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b="1" kern="1200" cap="none" spc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9pPr>
    </p:titleStyle>
    <p:bodyStyle>
      <a:lvl1pPr marL="27305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053" y="188640"/>
            <a:ext cx="8380413" cy="97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6" y="6356350"/>
            <a:ext cx="21336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EE4C58-8B53-45C2-8077-6491231FB55C}" type="datetimeFigureOut">
              <a:rPr lang="ko-KR" altLang="en-US">
                <a:solidFill>
                  <a:srgbClr val="534949"/>
                </a:solidFill>
              </a:rPr>
              <a:pPr>
                <a:defRPr/>
              </a:pPr>
              <a:t>2016-12-09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1" y="6356350"/>
            <a:ext cx="33528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5" y="6354765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F5406A-3AF9-47FB-8364-CB1DDD1E61F7}" type="slidenum">
              <a:rPr lang="ko-KR" alt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534949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28710" y="152400"/>
            <a:ext cx="8856984" cy="1044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24438" y="1341438"/>
            <a:ext cx="8884094" cy="53999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mtClean="0">
              <a:solidFill>
                <a:srgbClr val="FFFFFF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b="1" kern="1200" cap="all" spc="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  <a:ea typeface="HY견고딕" pitchFamily="18" charset="-127"/>
        </a:defRPr>
      </a:lvl9pPr>
    </p:titleStyle>
    <p:bodyStyle>
      <a:lvl1pPr marL="27305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7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microsoft.com/office/2007/relationships/hdphoto" Target="../media/hdphoto1.wdp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05260" y="764704"/>
            <a:ext cx="8343204" cy="237626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i="1" spc="50" dirty="0">
                <a:ln w="12700" cmpd="sng">
                  <a:solidFill>
                    <a:srgbClr val="C0504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C</a:t>
            </a:r>
            <a:r>
              <a:rPr lang="en-US" altLang="ko-KR" sz="4400" b="1" i="1" spc="50" dirty="0" smtClean="0">
                <a:ln w="12700" cmpd="sng">
                  <a:solidFill>
                    <a:srgbClr val="C0504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ombination of Angiotensin Receptor Blocker and Calcium Channel Blocker : </a:t>
            </a:r>
            <a:r>
              <a:rPr lang="en-US" altLang="ko-KR" sz="4400" b="1" i="1" spc="50" dirty="0" err="1" smtClean="0">
                <a:ln w="12700" cmpd="sng">
                  <a:solidFill>
                    <a:srgbClr val="C0504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Dukarb</a:t>
            </a:r>
            <a:endParaRPr lang="en-US" altLang="ko-KR" sz="4400" b="1" i="1" spc="50" dirty="0">
              <a:ln w="12700" cmpd="sng">
                <a:solidFill>
                  <a:srgbClr val="C0504D">
                    <a:lumMod val="40000"/>
                    <a:lumOff val="60000"/>
                  </a:srgbClr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Calibri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621267" y="4256870"/>
            <a:ext cx="7973457" cy="18063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 smtClean="0">
                <a:solidFill>
                  <a:prstClr val="white"/>
                </a:solidFill>
                <a:ea typeface="HY견명조" pitchFamily="18" charset="-127"/>
                <a:cs typeface="Tahoma" pitchFamily="34" charset="0"/>
              </a:rPr>
              <a:t>Soo-Joong</a:t>
            </a:r>
            <a:r>
              <a:rPr lang="en-US" altLang="ko-KR" sz="2400" dirty="0" smtClean="0">
                <a:solidFill>
                  <a:prstClr val="white"/>
                </a:solidFill>
                <a:ea typeface="HY견명조" pitchFamily="18" charset="-127"/>
                <a:cs typeface="Tahoma" pitchFamily="34" charset="0"/>
              </a:rPr>
              <a:t> Kim M.D., PhD.</a:t>
            </a:r>
          </a:p>
          <a:p>
            <a:pPr>
              <a:defRPr/>
            </a:pPr>
            <a:r>
              <a:rPr lang="en-US" altLang="ko-KR" sz="2400" dirty="0" smtClean="0">
                <a:solidFill>
                  <a:prstClr val="white"/>
                </a:solidFill>
                <a:ea typeface="HY견명조" pitchFamily="18" charset="-127"/>
                <a:cs typeface="Tahoma" pitchFamily="34" charset="0"/>
              </a:rPr>
              <a:t>Department of Cardiology, Internal Medicine, </a:t>
            </a:r>
          </a:p>
          <a:p>
            <a:pPr>
              <a:defRPr/>
            </a:pPr>
            <a:r>
              <a:rPr lang="en-US" altLang="ko-KR" sz="2400" dirty="0" smtClean="0">
                <a:solidFill>
                  <a:prstClr val="white"/>
                </a:solidFill>
                <a:ea typeface="HY견명조" pitchFamily="18" charset="-127"/>
                <a:cs typeface="Tahoma" pitchFamily="34" charset="0"/>
              </a:rPr>
              <a:t>Kyung </a:t>
            </a:r>
            <a:r>
              <a:rPr lang="en-US" altLang="ko-KR" sz="2400" dirty="0" err="1" smtClean="0">
                <a:solidFill>
                  <a:prstClr val="white"/>
                </a:solidFill>
                <a:ea typeface="HY견명조" pitchFamily="18" charset="-127"/>
                <a:cs typeface="Tahoma" pitchFamily="34" charset="0"/>
              </a:rPr>
              <a:t>Hee</a:t>
            </a:r>
            <a:r>
              <a:rPr lang="en-US" altLang="ko-KR" sz="2400" dirty="0" smtClean="0">
                <a:solidFill>
                  <a:prstClr val="white"/>
                </a:solidFill>
                <a:ea typeface="HY견명조" pitchFamily="18" charset="-127"/>
                <a:cs typeface="Tahoma" pitchFamily="34" charset="0"/>
              </a:rPr>
              <a:t> University Hospital</a:t>
            </a:r>
            <a:endParaRPr lang="ko-KR" altLang="en-US" sz="2400" dirty="0" smtClean="0">
              <a:solidFill>
                <a:prstClr val="white"/>
              </a:solidFill>
              <a:ea typeface="HY견명조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그룹 1"/>
          <p:cNvGrpSpPr>
            <a:grpSpLocks/>
          </p:cNvGrpSpPr>
          <p:nvPr/>
        </p:nvGrpSpPr>
        <p:grpSpPr bwMode="auto">
          <a:xfrm>
            <a:off x="415925" y="1876425"/>
            <a:ext cx="8169275" cy="4549775"/>
            <a:chOff x="700062" y="1639888"/>
            <a:chExt cx="8168831" cy="4549577"/>
          </a:xfrm>
        </p:grpSpPr>
        <p:pic>
          <p:nvPicPr>
            <p:cNvPr id="15367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3" t="17647" r="7059" b="22942"/>
            <a:stretch>
              <a:fillRect/>
            </a:stretch>
          </p:blipFill>
          <p:spPr bwMode="auto">
            <a:xfrm>
              <a:off x="1627188" y="1639888"/>
              <a:ext cx="6870700" cy="407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그룹 2"/>
            <p:cNvGrpSpPr>
              <a:grpSpLocks/>
            </p:cNvGrpSpPr>
            <p:nvPr/>
          </p:nvGrpSpPr>
          <p:grpSpPr bwMode="auto">
            <a:xfrm>
              <a:off x="5532341" y="2703513"/>
              <a:ext cx="3336552" cy="2669064"/>
              <a:chOff x="5532663" y="2636912"/>
              <a:chExt cx="3336251" cy="2668298"/>
            </a:xfrm>
          </p:grpSpPr>
          <p:grpSp>
            <p:nvGrpSpPr>
              <p:cNvPr id="15386" name="그룹 32"/>
              <p:cNvGrpSpPr>
                <a:grpSpLocks/>
              </p:cNvGrpSpPr>
              <p:nvPr/>
            </p:nvGrpSpPr>
            <p:grpSpPr bwMode="auto">
              <a:xfrm>
                <a:off x="7893050" y="2636912"/>
                <a:ext cx="708025" cy="847725"/>
                <a:chOff x="6402388" y="2798763"/>
                <a:chExt cx="708025" cy="847925"/>
              </a:xfrm>
            </p:grpSpPr>
            <p:sp>
              <p:nvSpPr>
                <p:cNvPr id="34" name="줄무늬가 있는 오른쪽 화살표 33"/>
                <p:cNvSpPr/>
                <p:nvPr/>
              </p:nvSpPr>
              <p:spPr>
                <a:xfrm rot="5400000">
                  <a:off x="6452863" y="3268581"/>
                  <a:ext cx="431759" cy="323803"/>
                </a:xfrm>
                <a:prstGeom prst="stripedRightArrow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89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6402388" y="2798763"/>
                  <a:ext cx="7080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latinLnBrk="1" hangingPunct="1"/>
                  <a:r>
                    <a:rPr kumimoji="1" lang="en-US" altLang="ko-KR" sz="2000" b="1">
                      <a:latin typeface="Calibri" panose="020F0502020204030204" pitchFamily="34" charset="0"/>
                      <a:cs typeface="Arial" panose="020B0604020202020204" pitchFamily="34" charset="0"/>
                    </a:rPr>
                    <a:t>27%</a:t>
                  </a:r>
                  <a:endParaRPr kumimoji="1" lang="ko-KR" altLang="en-US" sz="2000" b="1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5532471" y="4566628"/>
                <a:ext cx="3336443" cy="73794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During Trial (median </a:t>
                </a:r>
                <a:r>
                  <a:rPr lang="en-US" sz="1400" b="1" u="sng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follo</a:t>
                </a:r>
                <a:r>
                  <a:rPr lang="en-US" sz="14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-up)=3.26 years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Number Needed to Treat (NTT) to prevent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 death=90</a:t>
                </a:r>
              </a:p>
            </p:txBody>
          </p:sp>
        </p:grpSp>
        <p:sp>
          <p:nvSpPr>
            <p:cNvPr id="15369" name="TextBox 52"/>
            <p:cNvSpPr txBox="1">
              <a:spLocks noChangeArrowheads="1"/>
            </p:cNvSpPr>
            <p:nvPr/>
          </p:nvSpPr>
          <p:spPr bwMode="auto">
            <a:xfrm rot="10800000">
              <a:off x="700062" y="2729661"/>
              <a:ext cx="400102" cy="146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Cumulative Hazard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5370" name="TextBox 53"/>
            <p:cNvSpPr txBox="1">
              <a:spLocks noChangeArrowheads="1"/>
            </p:cNvSpPr>
            <p:nvPr/>
          </p:nvSpPr>
          <p:spPr bwMode="auto">
            <a:xfrm>
              <a:off x="1190625" y="1695450"/>
              <a:ext cx="503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0.10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1" name="TextBox 54"/>
            <p:cNvSpPr txBox="1">
              <a:spLocks noChangeArrowheads="1"/>
            </p:cNvSpPr>
            <p:nvPr/>
          </p:nvSpPr>
          <p:spPr bwMode="auto">
            <a:xfrm>
              <a:off x="1190625" y="2343150"/>
              <a:ext cx="503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0.08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2" name="TextBox 55"/>
            <p:cNvSpPr txBox="1">
              <a:spLocks noChangeArrowheads="1"/>
            </p:cNvSpPr>
            <p:nvPr/>
          </p:nvSpPr>
          <p:spPr bwMode="auto">
            <a:xfrm>
              <a:off x="1190625" y="3116263"/>
              <a:ext cx="503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0.06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3" name="TextBox 56"/>
            <p:cNvSpPr txBox="1">
              <a:spLocks noChangeArrowheads="1"/>
            </p:cNvSpPr>
            <p:nvPr/>
          </p:nvSpPr>
          <p:spPr bwMode="auto">
            <a:xfrm>
              <a:off x="1190625" y="3763963"/>
              <a:ext cx="503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0.04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4" name="TextBox 57"/>
            <p:cNvSpPr txBox="1">
              <a:spLocks noChangeArrowheads="1"/>
            </p:cNvSpPr>
            <p:nvPr/>
          </p:nvSpPr>
          <p:spPr bwMode="auto">
            <a:xfrm>
              <a:off x="1190625" y="4484688"/>
              <a:ext cx="503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0.02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5" name="TextBox 58"/>
            <p:cNvSpPr txBox="1">
              <a:spLocks noChangeArrowheads="1"/>
            </p:cNvSpPr>
            <p:nvPr/>
          </p:nvSpPr>
          <p:spPr bwMode="auto">
            <a:xfrm>
              <a:off x="1190625" y="5203825"/>
              <a:ext cx="503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0.00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6" name="TextBox 59"/>
            <p:cNvSpPr txBox="1">
              <a:spLocks noChangeArrowheads="1"/>
            </p:cNvSpPr>
            <p:nvPr/>
          </p:nvSpPr>
          <p:spPr bwMode="auto">
            <a:xfrm>
              <a:off x="1901825" y="5573713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7" name="TextBox 60"/>
            <p:cNvSpPr txBox="1">
              <a:spLocks noChangeArrowheads="1"/>
            </p:cNvSpPr>
            <p:nvPr/>
          </p:nvSpPr>
          <p:spPr bwMode="auto">
            <a:xfrm>
              <a:off x="3143250" y="5573713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8" name="TextBox 61"/>
            <p:cNvSpPr txBox="1">
              <a:spLocks noChangeArrowheads="1"/>
            </p:cNvSpPr>
            <p:nvPr/>
          </p:nvSpPr>
          <p:spPr bwMode="auto">
            <a:xfrm>
              <a:off x="4360863" y="5573713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9" name="TextBox 62"/>
            <p:cNvSpPr txBox="1">
              <a:spLocks noChangeArrowheads="1"/>
            </p:cNvSpPr>
            <p:nvPr/>
          </p:nvSpPr>
          <p:spPr bwMode="auto">
            <a:xfrm>
              <a:off x="5572125" y="5573713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0" name="TextBox 63"/>
            <p:cNvSpPr txBox="1">
              <a:spLocks noChangeArrowheads="1"/>
            </p:cNvSpPr>
            <p:nvPr/>
          </p:nvSpPr>
          <p:spPr bwMode="auto">
            <a:xfrm>
              <a:off x="6791325" y="5573713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1" name="TextBox 64"/>
            <p:cNvSpPr txBox="1">
              <a:spLocks noChangeArrowheads="1"/>
            </p:cNvSpPr>
            <p:nvPr/>
          </p:nvSpPr>
          <p:spPr bwMode="auto">
            <a:xfrm>
              <a:off x="8015288" y="5573713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2" name="TextBox 65"/>
            <p:cNvSpPr txBox="1">
              <a:spLocks noChangeArrowheads="1"/>
            </p:cNvSpPr>
            <p:nvPr/>
          </p:nvSpPr>
          <p:spPr bwMode="auto">
            <a:xfrm>
              <a:off x="4752975" y="5881688"/>
              <a:ext cx="4987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Year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5383" name="TextBox 15"/>
            <p:cNvSpPr txBox="1">
              <a:spLocks noChangeArrowheads="1"/>
            </p:cNvSpPr>
            <p:nvPr/>
          </p:nvSpPr>
          <p:spPr bwMode="auto">
            <a:xfrm>
              <a:off x="1908175" y="1695450"/>
              <a:ext cx="32464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Hazard Ratio = 0.73 (95% CI: 0.60 to 0.90)</a:t>
              </a:r>
            </a:p>
          </p:txBody>
        </p:sp>
        <p:sp>
          <p:nvSpPr>
            <p:cNvPr id="15384" name="TextBox 15"/>
            <p:cNvSpPr txBox="1">
              <a:spLocks noChangeArrowheads="1"/>
            </p:cNvSpPr>
            <p:nvPr/>
          </p:nvSpPr>
          <p:spPr bwMode="auto">
            <a:xfrm>
              <a:off x="6642687" y="2373313"/>
              <a:ext cx="11021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cs typeface="Arial" panose="020B0604020202020204" pitchFamily="34" charset="0"/>
                </a:rPr>
                <a:t>Standard</a:t>
              </a:r>
            </a:p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cs typeface="Arial" panose="020B0604020202020204" pitchFamily="34" charset="0"/>
                </a:rPr>
                <a:t>(210 events)</a:t>
              </a:r>
            </a:p>
          </p:txBody>
        </p:sp>
        <p:sp>
          <p:nvSpPr>
            <p:cNvPr id="15385" name="TextBox 15"/>
            <p:cNvSpPr txBox="1">
              <a:spLocks noChangeArrowheads="1"/>
            </p:cNvSpPr>
            <p:nvPr/>
          </p:nvSpPr>
          <p:spPr bwMode="auto">
            <a:xfrm>
              <a:off x="6932612" y="3743237"/>
              <a:ext cx="11021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cs typeface="Arial" panose="020B0604020202020204" pitchFamily="34" charset="0"/>
                </a:rPr>
                <a:t>Intensive</a:t>
              </a:r>
            </a:p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cs typeface="Arial" panose="020B0604020202020204" pitchFamily="34" charset="0"/>
                </a:rPr>
                <a:t>(155 events)</a:t>
              </a: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95288" y="1295400"/>
            <a:ext cx="3459162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Results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Death from any cause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03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N Engl J Med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2015;373:2103-2116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62284" y="384969"/>
            <a:ext cx="423308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SBP Intervention Trial 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5" descr="E:\Jeany's file\보령\2015\#3\Clinic\spr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1931"/>
            <a:ext cx="1028700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1887538" y="54229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288" y="1295400"/>
            <a:ext cx="241617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Results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Major CVD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 rot="10800000">
            <a:off x="1338263" y="2292350"/>
            <a:ext cx="6143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Major Cardiovascular Disease Events </a:t>
            </a:r>
          </a:p>
          <a:p>
            <a:pPr algn="ctr"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Proportional Risk Reduction (%)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1943100" y="1785938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60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943100" y="2697163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1943100" y="3603625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2032000" y="45275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2219325" y="5648325"/>
            <a:ext cx="2841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3570288" y="5648325"/>
            <a:ext cx="284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5" name="TextBox 21"/>
          <p:cNvSpPr txBox="1">
            <a:spLocks noChangeArrowheads="1"/>
          </p:cNvSpPr>
          <p:nvPr/>
        </p:nvSpPr>
        <p:spPr bwMode="auto">
          <a:xfrm>
            <a:off x="4872038" y="564832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6" name="TextBox 22"/>
          <p:cNvSpPr txBox="1">
            <a:spLocks noChangeArrowheads="1"/>
          </p:cNvSpPr>
          <p:nvPr/>
        </p:nvSpPr>
        <p:spPr bwMode="auto">
          <a:xfrm>
            <a:off x="6215063" y="564832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7" name="TextBox 23"/>
          <p:cNvSpPr txBox="1">
            <a:spLocks noChangeArrowheads="1"/>
          </p:cNvSpPr>
          <p:nvPr/>
        </p:nvSpPr>
        <p:spPr bwMode="auto">
          <a:xfrm>
            <a:off x="7580313" y="564832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3805238" y="59277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Reduction in SBP (mmHg)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399" name="직사각형 1"/>
          <p:cNvSpPr>
            <a:spLocks noChangeArrowheads="1"/>
          </p:cNvSpPr>
          <p:nvPr/>
        </p:nvSpPr>
        <p:spPr bwMode="auto">
          <a:xfrm>
            <a:off x="6972300" y="5175250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2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&lt;0.0001</a:t>
            </a:r>
            <a:endParaRPr kumimoji="1" lang="ko-KR" altLang="en-US" sz="12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400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3446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nl-NL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Lancet </a:t>
            </a:r>
            <a:r>
              <a:rPr lang="nl-NL" altLang="ko-KR" sz="1000">
                <a:latin typeface="Calibri" panose="020F0502020204030204" pitchFamily="34" charset="0"/>
                <a:cs typeface="Arial" panose="020B0604020202020204" pitchFamily="34" charset="0"/>
              </a:rPr>
              <a:t>2016;387:957-967</a:t>
            </a:r>
          </a:p>
        </p:txBody>
      </p:sp>
      <p:pic>
        <p:nvPicPr>
          <p:cNvPr id="16401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12549" r="11911" b="20979"/>
          <a:stretch>
            <a:fillRect/>
          </a:stretch>
        </p:blipFill>
        <p:spPr bwMode="auto">
          <a:xfrm>
            <a:off x="2105025" y="1606550"/>
            <a:ext cx="57991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40506" y="420688"/>
            <a:ext cx="71666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BP Lowering for Prevention of CVD and Death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27677" y="116632"/>
            <a:ext cx="167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Meta-analysis</a:t>
            </a:r>
            <a:endParaRPr lang="en-US" altLang="ko-KR" sz="2000" b="1" u="sng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95288" y="1295400"/>
            <a:ext cx="1944687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ko-KR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Stroke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411" name="그룹 1"/>
          <p:cNvGrpSpPr>
            <a:grpSpLocks noChangeAspect="1"/>
          </p:cNvGrpSpPr>
          <p:nvPr/>
        </p:nvGrpSpPr>
        <p:grpSpPr bwMode="auto">
          <a:xfrm>
            <a:off x="1566863" y="1919288"/>
            <a:ext cx="6353175" cy="4313237"/>
            <a:chOff x="1111519" y="1646417"/>
            <a:chExt cx="6973696" cy="4733421"/>
          </a:xfrm>
        </p:grpSpPr>
        <p:sp>
          <p:nvSpPr>
            <p:cNvPr id="17416" name="TextBox 15"/>
            <p:cNvSpPr txBox="1">
              <a:spLocks noChangeArrowheads="1"/>
            </p:cNvSpPr>
            <p:nvPr/>
          </p:nvSpPr>
          <p:spPr bwMode="auto">
            <a:xfrm rot="10800000">
              <a:off x="1111519" y="2077535"/>
              <a:ext cx="439199" cy="318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Stroke Proportional Risk Reduction (%)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17" name="TextBox 16"/>
            <p:cNvSpPr txBox="1">
              <a:spLocks noChangeArrowheads="1"/>
            </p:cNvSpPr>
            <p:nvPr/>
          </p:nvSpPr>
          <p:spPr bwMode="auto">
            <a:xfrm>
              <a:off x="1522581" y="2370317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1522581" y="3091042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40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1522581" y="3807004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0" name="TextBox 19"/>
            <p:cNvSpPr txBox="1">
              <a:spLocks noChangeArrowheads="1"/>
            </p:cNvSpPr>
            <p:nvPr/>
          </p:nvSpPr>
          <p:spPr bwMode="auto">
            <a:xfrm>
              <a:off x="1621007" y="4540429"/>
              <a:ext cx="311798" cy="33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1" name="TextBox 20"/>
            <p:cNvSpPr txBox="1">
              <a:spLocks noChangeArrowheads="1"/>
            </p:cNvSpPr>
            <p:nvPr/>
          </p:nvSpPr>
          <p:spPr bwMode="auto">
            <a:xfrm>
              <a:off x="1462257" y="5261154"/>
              <a:ext cx="463129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2" name="TextBox 28"/>
            <p:cNvSpPr txBox="1">
              <a:spLocks noChangeArrowheads="1"/>
            </p:cNvSpPr>
            <p:nvPr/>
          </p:nvSpPr>
          <p:spPr bwMode="auto">
            <a:xfrm>
              <a:off x="1522581" y="1646417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3" name="TextBox 31"/>
            <p:cNvSpPr txBox="1">
              <a:spLocks noChangeArrowheads="1"/>
            </p:cNvSpPr>
            <p:nvPr/>
          </p:nvSpPr>
          <p:spPr bwMode="auto">
            <a:xfrm>
              <a:off x="4729163" y="5735638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4" name="TextBox 32"/>
            <p:cNvSpPr txBox="1">
              <a:spLocks noChangeArrowheads="1"/>
            </p:cNvSpPr>
            <p:nvPr/>
          </p:nvSpPr>
          <p:spPr bwMode="auto">
            <a:xfrm>
              <a:off x="6192838" y="5735638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5" name="TextBox 33"/>
            <p:cNvSpPr txBox="1">
              <a:spLocks noChangeArrowheads="1"/>
            </p:cNvSpPr>
            <p:nvPr/>
          </p:nvSpPr>
          <p:spPr bwMode="auto">
            <a:xfrm>
              <a:off x="7681913" y="5735638"/>
              <a:ext cx="403302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6" name="직사각형 1"/>
            <p:cNvSpPr>
              <a:spLocks noChangeArrowheads="1"/>
            </p:cNvSpPr>
            <p:nvPr/>
          </p:nvSpPr>
          <p:spPr bwMode="auto">
            <a:xfrm>
              <a:off x="7019925" y="5219700"/>
              <a:ext cx="887197" cy="30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2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&lt;0.0001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7" name="TextBox 35"/>
            <p:cNvSpPr txBox="1">
              <a:spLocks noChangeArrowheads="1"/>
            </p:cNvSpPr>
            <p:nvPr/>
          </p:nvSpPr>
          <p:spPr bwMode="auto">
            <a:xfrm>
              <a:off x="3565525" y="6042025"/>
              <a:ext cx="2245685" cy="33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Reduction in SBP (mmHg)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8" name="TextBox 36"/>
            <p:cNvSpPr txBox="1">
              <a:spLocks noChangeArrowheads="1"/>
            </p:cNvSpPr>
            <p:nvPr/>
          </p:nvSpPr>
          <p:spPr bwMode="auto">
            <a:xfrm>
              <a:off x="1944688" y="5735638"/>
              <a:ext cx="311798" cy="33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429" name="TextBox 37"/>
            <p:cNvSpPr txBox="1">
              <a:spLocks noChangeArrowheads="1"/>
            </p:cNvSpPr>
            <p:nvPr/>
          </p:nvSpPr>
          <p:spPr bwMode="auto">
            <a:xfrm>
              <a:off x="3376612" y="5735638"/>
              <a:ext cx="311798" cy="33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7412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3446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nl-NL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Lancet </a:t>
            </a:r>
            <a:r>
              <a:rPr lang="nl-NL" altLang="ko-KR" sz="1000">
                <a:latin typeface="Calibri" panose="020F0502020204030204" pitchFamily="34" charset="0"/>
                <a:cs typeface="Arial" panose="020B0604020202020204" pitchFamily="34" charset="0"/>
              </a:rPr>
              <a:t>2016;387:957-967</a:t>
            </a:r>
          </a:p>
        </p:txBody>
      </p:sp>
      <p:pic>
        <p:nvPicPr>
          <p:cNvPr id="17413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12354" r="12941" b="19019"/>
          <a:stretch>
            <a:fillRect/>
          </a:stretch>
        </p:blipFill>
        <p:spPr bwMode="auto">
          <a:xfrm>
            <a:off x="2065338" y="1611313"/>
            <a:ext cx="575151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40506" y="420688"/>
            <a:ext cx="71666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BP Lowering for Prevention of CVD and Death 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27677" y="116632"/>
            <a:ext cx="167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Meta-analysis</a:t>
            </a:r>
            <a:endParaRPr lang="en-US" altLang="ko-KR" sz="2000" b="1" u="sng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그룹 1"/>
          <p:cNvGrpSpPr>
            <a:grpSpLocks noChangeAspect="1"/>
          </p:cNvGrpSpPr>
          <p:nvPr/>
        </p:nvGrpSpPr>
        <p:grpSpPr bwMode="auto">
          <a:xfrm>
            <a:off x="1312863" y="1998663"/>
            <a:ext cx="6562725" cy="4213225"/>
            <a:chOff x="819536" y="1713994"/>
            <a:chExt cx="7269360" cy="4669055"/>
          </a:xfrm>
        </p:grpSpPr>
        <p:sp>
          <p:nvSpPr>
            <p:cNvPr id="18441" name="TextBox 15"/>
            <p:cNvSpPr txBox="1">
              <a:spLocks noChangeArrowheads="1"/>
            </p:cNvSpPr>
            <p:nvPr/>
          </p:nvSpPr>
          <p:spPr bwMode="auto">
            <a:xfrm rot="10800000">
              <a:off x="819536" y="1986980"/>
              <a:ext cx="681856" cy="273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All-cause Mortality Proportional </a:t>
              </a:r>
            </a:p>
            <a:p>
              <a:pPr algn="ctr"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Risk Reduction (%)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2" name="TextBox 17"/>
            <p:cNvSpPr txBox="1">
              <a:spLocks noChangeArrowheads="1"/>
            </p:cNvSpPr>
            <p:nvPr/>
          </p:nvSpPr>
          <p:spPr bwMode="auto">
            <a:xfrm>
              <a:off x="1502512" y="1713994"/>
              <a:ext cx="406983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40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3" name="TextBox 18"/>
            <p:cNvSpPr txBox="1">
              <a:spLocks noChangeArrowheads="1"/>
            </p:cNvSpPr>
            <p:nvPr/>
          </p:nvSpPr>
          <p:spPr bwMode="auto">
            <a:xfrm>
              <a:off x="1502512" y="2917322"/>
              <a:ext cx="406983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4" name="TextBox 19"/>
            <p:cNvSpPr txBox="1">
              <a:spLocks noChangeArrowheads="1"/>
            </p:cNvSpPr>
            <p:nvPr/>
          </p:nvSpPr>
          <p:spPr bwMode="auto">
            <a:xfrm>
              <a:off x="1602525" y="4106359"/>
              <a:ext cx="314683" cy="34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5" name="TextBox 20"/>
            <p:cNvSpPr txBox="1">
              <a:spLocks noChangeArrowheads="1"/>
            </p:cNvSpPr>
            <p:nvPr/>
          </p:nvSpPr>
          <p:spPr bwMode="auto">
            <a:xfrm>
              <a:off x="1443775" y="5368311"/>
              <a:ext cx="467355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6" name="TextBox 29"/>
            <p:cNvSpPr txBox="1">
              <a:spLocks noChangeArrowheads="1"/>
            </p:cNvSpPr>
            <p:nvPr/>
          </p:nvSpPr>
          <p:spPr bwMode="auto">
            <a:xfrm>
              <a:off x="1944688" y="5735638"/>
              <a:ext cx="314683" cy="34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7" name="TextBox 30"/>
            <p:cNvSpPr txBox="1">
              <a:spLocks noChangeArrowheads="1"/>
            </p:cNvSpPr>
            <p:nvPr/>
          </p:nvSpPr>
          <p:spPr bwMode="auto">
            <a:xfrm>
              <a:off x="3376613" y="5735638"/>
              <a:ext cx="314683" cy="34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8" name="TextBox 31"/>
            <p:cNvSpPr txBox="1">
              <a:spLocks noChangeArrowheads="1"/>
            </p:cNvSpPr>
            <p:nvPr/>
          </p:nvSpPr>
          <p:spPr bwMode="auto">
            <a:xfrm>
              <a:off x="4756151" y="5735638"/>
              <a:ext cx="406983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49" name="TextBox 32"/>
            <p:cNvSpPr txBox="1">
              <a:spLocks noChangeArrowheads="1"/>
            </p:cNvSpPr>
            <p:nvPr/>
          </p:nvSpPr>
          <p:spPr bwMode="auto">
            <a:xfrm>
              <a:off x="6192838" y="5735638"/>
              <a:ext cx="406983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50" name="TextBox 33"/>
            <p:cNvSpPr txBox="1">
              <a:spLocks noChangeArrowheads="1"/>
            </p:cNvSpPr>
            <p:nvPr/>
          </p:nvSpPr>
          <p:spPr bwMode="auto">
            <a:xfrm>
              <a:off x="7681913" y="5735638"/>
              <a:ext cx="406983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8451" name="TextBox 35"/>
            <p:cNvSpPr txBox="1">
              <a:spLocks noChangeArrowheads="1"/>
            </p:cNvSpPr>
            <p:nvPr/>
          </p:nvSpPr>
          <p:spPr bwMode="auto">
            <a:xfrm>
              <a:off x="3565526" y="6042025"/>
              <a:ext cx="2266177" cy="34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Reduction in SBP (mmHg)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395288" y="1295400"/>
            <a:ext cx="317817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ko-KR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All-cause mortality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3446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nl-NL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Lancet </a:t>
            </a:r>
            <a:r>
              <a:rPr lang="nl-NL" altLang="ko-KR" sz="1000">
                <a:latin typeface="Calibri" panose="020F0502020204030204" pitchFamily="34" charset="0"/>
                <a:cs typeface="Arial" panose="020B0604020202020204" pitchFamily="34" charset="0"/>
              </a:rPr>
              <a:t>2016;387:957-967</a:t>
            </a:r>
          </a:p>
        </p:txBody>
      </p:sp>
      <p:sp>
        <p:nvSpPr>
          <p:cNvPr id="18437" name="직사각형 1"/>
          <p:cNvSpPr>
            <a:spLocks noChangeArrowheads="1"/>
          </p:cNvSpPr>
          <p:nvPr/>
        </p:nvSpPr>
        <p:spPr bwMode="auto">
          <a:xfrm>
            <a:off x="6950075" y="5175250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2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&lt;0.0001</a:t>
            </a:r>
            <a:endParaRPr kumimoji="1" lang="ko-KR" altLang="en-US" sz="12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18438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8403" r="10957" b="20708"/>
          <a:stretch>
            <a:fillRect/>
          </a:stretch>
        </p:blipFill>
        <p:spPr bwMode="auto">
          <a:xfrm>
            <a:off x="1992313" y="1401763"/>
            <a:ext cx="593248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40506" y="420688"/>
            <a:ext cx="71666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BP Lowering for Prevention of CVD and Death 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27677" y="116632"/>
            <a:ext cx="1670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Meta-analysis</a:t>
            </a:r>
            <a:endParaRPr lang="en-US" altLang="ko-KR" sz="2000" b="1" u="sng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Importance of Intensive BP Lowering</a:t>
            </a:r>
          </a:p>
        </p:txBody>
      </p:sp>
      <p:grpSp>
        <p:nvGrpSpPr>
          <p:cNvPr id="9219" name="그룹 2"/>
          <p:cNvGrpSpPr>
            <a:grpSpLocks/>
          </p:cNvGrpSpPr>
          <p:nvPr/>
        </p:nvGrpSpPr>
        <p:grpSpPr bwMode="auto">
          <a:xfrm>
            <a:off x="1187624" y="2060848"/>
            <a:ext cx="5486630" cy="2887782"/>
            <a:chOff x="1760402" y="2489202"/>
            <a:chExt cx="5485300" cy="2887613"/>
          </a:xfrm>
        </p:grpSpPr>
        <p:sp>
          <p:nvSpPr>
            <p:cNvPr id="9220" name="TextBox 3"/>
            <p:cNvSpPr txBox="1">
              <a:spLocks noChangeArrowheads="1"/>
            </p:cNvSpPr>
            <p:nvPr/>
          </p:nvSpPr>
          <p:spPr bwMode="auto">
            <a:xfrm>
              <a:off x="1760402" y="2489202"/>
              <a:ext cx="3407286" cy="6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BP, Risk Factor for CVD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4" name="TextBox 15"/>
            <p:cNvSpPr txBox="1">
              <a:spLocks noChangeArrowheads="1"/>
            </p:cNvSpPr>
            <p:nvPr/>
          </p:nvSpPr>
          <p:spPr bwMode="auto">
            <a:xfrm>
              <a:off x="1760402" y="3189017"/>
              <a:ext cx="4589631" cy="5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Effects of Intensive BP Lowering</a:t>
              </a:r>
              <a:endParaRPr kumimoji="1" lang="ko-KR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8" name="TextBox 18"/>
            <p:cNvSpPr txBox="1">
              <a:spLocks noChangeArrowheads="1"/>
            </p:cNvSpPr>
            <p:nvPr/>
          </p:nvSpPr>
          <p:spPr bwMode="auto">
            <a:xfrm>
              <a:off x="1760402" y="4787777"/>
              <a:ext cx="5485300" cy="5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Management of Hypertension in Korea</a:t>
              </a:r>
              <a:endParaRPr kumimoji="1" lang="ko-KR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1907265" y="3711415"/>
              <a:ext cx="3113559" cy="120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Char char="−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SPRINT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Char char="−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Meta-analysis Study</a:t>
              </a:r>
              <a:endParaRPr kumimoji="1" lang="ko-KR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3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19215" r="6911" b="20979"/>
          <a:stretch>
            <a:fillRect/>
          </a:stretch>
        </p:blipFill>
        <p:spPr bwMode="auto">
          <a:xfrm>
            <a:off x="1236663" y="1975197"/>
            <a:ext cx="68357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직사각형 27"/>
          <p:cNvSpPr>
            <a:spLocks noChangeArrowheads="1"/>
          </p:cNvSpPr>
          <p:nvPr/>
        </p:nvSpPr>
        <p:spPr bwMode="auto">
          <a:xfrm>
            <a:off x="1151731" y="1287463"/>
            <a:ext cx="705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200" b="1" dirty="0">
                <a:latin typeface="Calibri" panose="020F0502020204030204" pitchFamily="34" charset="0"/>
                <a:cs typeface="Arial" panose="020B0604020202020204" pitchFamily="34" charset="0"/>
              </a:rPr>
              <a:t>[Trends in awareness, treatment, control of high BP, over 30 years old, 1998-2012]</a:t>
            </a:r>
            <a:endParaRPr kumimoji="1" lang="ko-KR" alt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16"/>
          <p:cNvSpPr txBox="1">
            <a:spLocks noChangeArrowheads="1"/>
          </p:cNvSpPr>
          <p:nvPr/>
        </p:nvSpPr>
        <p:spPr bwMode="auto">
          <a:xfrm>
            <a:off x="1014413" y="2124422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80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TextBox 17"/>
          <p:cNvSpPr txBox="1">
            <a:spLocks noChangeArrowheads="1"/>
          </p:cNvSpPr>
          <p:nvPr/>
        </p:nvSpPr>
        <p:spPr bwMode="auto">
          <a:xfrm>
            <a:off x="1014413" y="2533997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70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TextBox 20"/>
          <p:cNvSpPr txBox="1">
            <a:spLocks noChangeArrowheads="1"/>
          </p:cNvSpPr>
          <p:nvPr/>
        </p:nvSpPr>
        <p:spPr bwMode="auto">
          <a:xfrm>
            <a:off x="1792288" y="5569297"/>
            <a:ext cx="550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1998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TextBox 21"/>
          <p:cNvSpPr txBox="1">
            <a:spLocks noChangeArrowheads="1"/>
          </p:cNvSpPr>
          <p:nvPr/>
        </p:nvSpPr>
        <p:spPr bwMode="auto">
          <a:xfrm>
            <a:off x="3114675" y="5569297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2001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TextBox 24"/>
          <p:cNvSpPr txBox="1">
            <a:spLocks noChangeArrowheads="1"/>
          </p:cNvSpPr>
          <p:nvPr/>
        </p:nvSpPr>
        <p:spPr bwMode="auto">
          <a:xfrm>
            <a:off x="4416425" y="5569297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2005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9" name="TextBox 25"/>
          <p:cNvSpPr txBox="1">
            <a:spLocks noChangeArrowheads="1"/>
          </p:cNvSpPr>
          <p:nvPr/>
        </p:nvSpPr>
        <p:spPr bwMode="auto">
          <a:xfrm>
            <a:off x="5481638" y="5569297"/>
            <a:ext cx="969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2007-2009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0" name="TextBox 26"/>
          <p:cNvSpPr txBox="1">
            <a:spLocks noChangeArrowheads="1"/>
          </p:cNvSpPr>
          <p:nvPr/>
        </p:nvSpPr>
        <p:spPr bwMode="auto">
          <a:xfrm>
            <a:off x="6807200" y="5569297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2010-2012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1" name="TextBox 29"/>
          <p:cNvSpPr txBox="1">
            <a:spLocks noChangeArrowheads="1"/>
          </p:cNvSpPr>
          <p:nvPr/>
        </p:nvSpPr>
        <p:spPr bwMode="auto">
          <a:xfrm>
            <a:off x="1014413" y="294198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60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2" name="TextBox 30"/>
          <p:cNvSpPr txBox="1">
            <a:spLocks noChangeArrowheads="1"/>
          </p:cNvSpPr>
          <p:nvPr/>
        </p:nvSpPr>
        <p:spPr bwMode="auto">
          <a:xfrm>
            <a:off x="1014413" y="3343622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3" name="TextBox 31"/>
          <p:cNvSpPr txBox="1">
            <a:spLocks noChangeArrowheads="1"/>
          </p:cNvSpPr>
          <p:nvPr/>
        </p:nvSpPr>
        <p:spPr bwMode="auto">
          <a:xfrm>
            <a:off x="1014413" y="3740497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40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4" name="TextBox 32"/>
          <p:cNvSpPr txBox="1">
            <a:spLocks noChangeArrowheads="1"/>
          </p:cNvSpPr>
          <p:nvPr/>
        </p:nvSpPr>
        <p:spPr bwMode="auto">
          <a:xfrm>
            <a:off x="1014413" y="416436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30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5" name="TextBox 33"/>
          <p:cNvSpPr txBox="1">
            <a:spLocks noChangeArrowheads="1"/>
          </p:cNvSpPr>
          <p:nvPr/>
        </p:nvSpPr>
        <p:spPr bwMode="auto">
          <a:xfrm>
            <a:off x="1014413" y="456441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6" name="TextBox 34"/>
          <p:cNvSpPr txBox="1">
            <a:spLocks noChangeArrowheads="1"/>
          </p:cNvSpPr>
          <p:nvPr/>
        </p:nvSpPr>
        <p:spPr bwMode="auto">
          <a:xfrm>
            <a:off x="1014413" y="4943822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7" name="TextBox 35"/>
          <p:cNvSpPr txBox="1">
            <a:spLocks noChangeArrowheads="1"/>
          </p:cNvSpPr>
          <p:nvPr/>
        </p:nvSpPr>
        <p:spPr bwMode="auto">
          <a:xfrm>
            <a:off x="1108075" y="536451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8" name="TextBox 36"/>
          <p:cNvSpPr txBox="1">
            <a:spLocks noChangeArrowheads="1"/>
          </p:cNvSpPr>
          <p:nvPr/>
        </p:nvSpPr>
        <p:spPr bwMode="auto">
          <a:xfrm>
            <a:off x="1003300" y="1856135"/>
            <a:ext cx="38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200">
                <a:latin typeface="Calibri" panose="020F0502020204030204" pitchFamily="34" charset="0"/>
                <a:cs typeface="Arial" panose="020B0604020202020204" pitchFamily="34" charset="0"/>
              </a:rPr>
              <a:t>(%)</a:t>
            </a:r>
            <a:endParaRPr kumimoji="1" lang="ko-KR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99" name="TextBox 37"/>
          <p:cNvSpPr txBox="1">
            <a:spLocks noChangeArrowheads="1"/>
          </p:cNvSpPr>
          <p:nvPr/>
        </p:nvSpPr>
        <p:spPr bwMode="auto">
          <a:xfrm>
            <a:off x="1798638" y="4169122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23.5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0" name="TextBox 38"/>
          <p:cNvSpPr txBox="1">
            <a:spLocks noChangeArrowheads="1"/>
          </p:cNvSpPr>
          <p:nvPr/>
        </p:nvSpPr>
        <p:spPr bwMode="auto">
          <a:xfrm>
            <a:off x="2952750" y="377066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34.1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1" name="TextBox 39"/>
          <p:cNvSpPr txBox="1">
            <a:spLocks noChangeArrowheads="1"/>
          </p:cNvSpPr>
          <p:nvPr/>
        </p:nvSpPr>
        <p:spPr bwMode="auto">
          <a:xfrm>
            <a:off x="4427538" y="2781647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57.1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2" name="TextBox 40"/>
          <p:cNvSpPr txBox="1">
            <a:spLocks noChangeArrowheads="1"/>
          </p:cNvSpPr>
          <p:nvPr/>
        </p:nvSpPr>
        <p:spPr bwMode="auto">
          <a:xfrm>
            <a:off x="5749925" y="2429222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66.3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3" name="TextBox 41"/>
          <p:cNvSpPr txBox="1">
            <a:spLocks noChangeArrowheads="1"/>
          </p:cNvSpPr>
          <p:nvPr/>
        </p:nvSpPr>
        <p:spPr bwMode="auto">
          <a:xfrm>
            <a:off x="7077075" y="244986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65.9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4" name="TextBox 42"/>
          <p:cNvSpPr txBox="1">
            <a:spLocks noChangeArrowheads="1"/>
          </p:cNvSpPr>
          <p:nvPr/>
        </p:nvSpPr>
        <p:spPr bwMode="auto">
          <a:xfrm>
            <a:off x="7051675" y="315471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60.7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5" name="TextBox 43"/>
          <p:cNvSpPr txBox="1">
            <a:spLocks noChangeArrowheads="1"/>
          </p:cNvSpPr>
          <p:nvPr/>
        </p:nvSpPr>
        <p:spPr bwMode="auto">
          <a:xfrm>
            <a:off x="5751513" y="3154710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60.3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6" name="TextBox 44"/>
          <p:cNvSpPr txBox="1">
            <a:spLocks noChangeArrowheads="1"/>
          </p:cNvSpPr>
          <p:nvPr/>
        </p:nvSpPr>
        <p:spPr bwMode="auto">
          <a:xfrm>
            <a:off x="4438650" y="3594447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49.6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7" name="TextBox 45"/>
          <p:cNvSpPr txBox="1">
            <a:spLocks noChangeArrowheads="1"/>
          </p:cNvSpPr>
          <p:nvPr/>
        </p:nvSpPr>
        <p:spPr bwMode="auto">
          <a:xfrm>
            <a:off x="3206750" y="420246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32.7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8" name="TextBox 46"/>
          <p:cNvSpPr txBox="1">
            <a:spLocks noChangeArrowheads="1"/>
          </p:cNvSpPr>
          <p:nvPr/>
        </p:nvSpPr>
        <p:spPr bwMode="auto">
          <a:xfrm>
            <a:off x="1798638" y="4708872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20.4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09" name="TextBox 48"/>
          <p:cNvSpPr txBox="1">
            <a:spLocks noChangeArrowheads="1"/>
          </p:cNvSpPr>
          <p:nvPr/>
        </p:nvSpPr>
        <p:spPr bwMode="auto">
          <a:xfrm>
            <a:off x="3155950" y="5102572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12.3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0" name="TextBox 49"/>
          <p:cNvSpPr txBox="1">
            <a:spLocks noChangeArrowheads="1"/>
          </p:cNvSpPr>
          <p:nvPr/>
        </p:nvSpPr>
        <p:spPr bwMode="auto">
          <a:xfrm>
            <a:off x="4460875" y="4515197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27.2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1" name="TextBox 50"/>
          <p:cNvSpPr txBox="1">
            <a:spLocks noChangeArrowheads="1"/>
          </p:cNvSpPr>
          <p:nvPr/>
        </p:nvSpPr>
        <p:spPr bwMode="auto">
          <a:xfrm>
            <a:off x="5749925" y="392941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42.1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2" name="TextBox 51"/>
          <p:cNvSpPr txBox="1">
            <a:spLocks noChangeArrowheads="1"/>
          </p:cNvSpPr>
          <p:nvPr/>
        </p:nvSpPr>
        <p:spPr bwMode="auto">
          <a:xfrm>
            <a:off x="7051675" y="386591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42.5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3" name="TextBox 47"/>
          <p:cNvSpPr txBox="1">
            <a:spLocks noChangeArrowheads="1"/>
          </p:cNvSpPr>
          <p:nvPr/>
        </p:nvSpPr>
        <p:spPr bwMode="auto">
          <a:xfrm>
            <a:off x="1892300" y="4981922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4.9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4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264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2013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KNHANES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PUBLIC HEALTH WEEKLY REPORT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KCDC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 2015;8:477-480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5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36099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KNHANES, Korean National Health and Nutrition Examination Survey 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516" name="그룹 49"/>
          <p:cNvGrpSpPr>
            <a:grpSpLocks/>
          </p:cNvGrpSpPr>
          <p:nvPr/>
        </p:nvGrpSpPr>
        <p:grpSpPr bwMode="auto">
          <a:xfrm>
            <a:off x="2222500" y="1868835"/>
            <a:ext cx="4391025" cy="469900"/>
            <a:chOff x="2222500" y="1668463"/>
            <a:chExt cx="4391087" cy="469900"/>
          </a:xfrm>
        </p:grpSpPr>
        <p:pic>
          <p:nvPicPr>
            <p:cNvPr id="20518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1" t="16273" r="30295" b="76863"/>
            <a:stretch>
              <a:fillRect/>
            </a:stretch>
          </p:blipFill>
          <p:spPr bwMode="auto">
            <a:xfrm>
              <a:off x="2222500" y="1668463"/>
              <a:ext cx="35909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9" name="TextBox 53"/>
            <p:cNvSpPr txBox="1">
              <a:spLocks noChangeArrowheads="1"/>
            </p:cNvSpPr>
            <p:nvPr/>
          </p:nvSpPr>
          <p:spPr bwMode="auto">
            <a:xfrm>
              <a:off x="2580622" y="1775572"/>
              <a:ext cx="1189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 b="1">
                  <a:latin typeface="Calibri" panose="020F0502020204030204" pitchFamily="34" charset="0"/>
                  <a:cs typeface="Arial" panose="020B0604020202020204" pitchFamily="34" charset="0"/>
                </a:rPr>
                <a:t>HTN Awareness</a:t>
              </a:r>
              <a:endParaRPr kumimoji="1" lang="ko-KR" altLang="en-US" sz="12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0" name="TextBox 54"/>
            <p:cNvSpPr txBox="1">
              <a:spLocks noChangeArrowheads="1"/>
            </p:cNvSpPr>
            <p:nvPr/>
          </p:nvSpPr>
          <p:spPr bwMode="auto">
            <a:xfrm>
              <a:off x="4124325" y="1775572"/>
              <a:ext cx="11580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 b="1">
                  <a:latin typeface="Calibri" panose="020F0502020204030204" pitchFamily="34" charset="0"/>
                  <a:cs typeface="Arial" panose="020B0604020202020204" pitchFamily="34" charset="0"/>
                </a:rPr>
                <a:t>HTN Treatment</a:t>
              </a:r>
              <a:endParaRPr kumimoji="1" lang="ko-KR" altLang="en-US" sz="12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1" name="TextBox 55"/>
            <p:cNvSpPr txBox="1">
              <a:spLocks noChangeArrowheads="1"/>
            </p:cNvSpPr>
            <p:nvPr/>
          </p:nvSpPr>
          <p:spPr bwMode="auto">
            <a:xfrm>
              <a:off x="5643563" y="1775572"/>
              <a:ext cx="9700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 b="1">
                  <a:latin typeface="Calibri" panose="020F0502020204030204" pitchFamily="34" charset="0"/>
                  <a:cs typeface="Arial" panose="020B0604020202020204" pitchFamily="34" charset="0"/>
                </a:rPr>
                <a:t>HTN Control</a:t>
              </a:r>
              <a:endParaRPr kumimoji="1" lang="ko-KR" altLang="en-US" sz="12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395536" y="396875"/>
            <a:ext cx="6790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Management of Hypertension in Korea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524000"/>
            <a:ext cx="3200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6796088" y="1638300"/>
            <a:ext cx="2024062" cy="665163"/>
            <a:chOff x="6796725" y="1120556"/>
            <a:chExt cx="2023344" cy="666392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7818712" y="1540430"/>
              <a:ext cx="1001357" cy="24651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PRESSURE!!</a:t>
              </a:r>
              <a:endParaRPr lang="ko-KR" alt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번개 11"/>
            <p:cNvSpPr>
              <a:spLocks noChangeAspect="1"/>
            </p:cNvSpPr>
            <p:nvPr/>
          </p:nvSpPr>
          <p:spPr>
            <a:xfrm>
              <a:off x="6796725" y="1195307"/>
              <a:ext cx="469733" cy="470768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번개 37"/>
            <p:cNvSpPr>
              <a:spLocks noChangeAspect="1"/>
            </p:cNvSpPr>
            <p:nvPr/>
          </p:nvSpPr>
          <p:spPr>
            <a:xfrm rot="3687505">
              <a:off x="7245310" y="1121073"/>
              <a:ext cx="470768" cy="46973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5354638" y="2105025"/>
            <a:ext cx="965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5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KNOCKDOWN</a:t>
            </a:r>
            <a:endParaRPr lang="ko-KR" altLang="en-US" sz="105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1162050" y="1309688"/>
            <a:ext cx="3324225" cy="2349500"/>
            <a:chOff x="1416571" y="764704"/>
            <a:chExt cx="3324225" cy="2350109"/>
          </a:xfrm>
        </p:grpSpPr>
        <p:pic>
          <p:nvPicPr>
            <p:cNvPr id="21515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571" y="980728"/>
              <a:ext cx="3200400" cy="213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17"/>
            <p:cNvSpPr txBox="1">
              <a:spLocks noChangeArrowheads="1"/>
            </p:cNvSpPr>
            <p:nvPr/>
          </p:nvSpPr>
          <p:spPr bwMode="auto">
            <a:xfrm>
              <a:off x="2621806" y="1633067"/>
              <a:ext cx="671979" cy="36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ko-KR" altLang="en-US">
                  <a:latin typeface="Calibri" panose="020F0502020204030204" pitchFamily="34" charset="0"/>
                  <a:cs typeface="Arial" panose="020B0604020202020204" pitchFamily="34" charset="0"/>
                </a:rPr>
                <a:t>♪</a:t>
              </a:r>
              <a:r>
                <a:rPr kumimoji="1" lang="en-US" altLang="ko-KR">
                  <a:latin typeface="Calibri" panose="020F0502020204030204" pitchFamily="34" charset="0"/>
                  <a:cs typeface="Arial" panose="020B0604020202020204" pitchFamily="34" charset="0"/>
                </a:rPr>
                <a:t>~</a:t>
              </a:r>
              <a:r>
                <a:rPr kumimoji="1" lang="ko-KR" altLang="en-US">
                  <a:latin typeface="Calibri" panose="020F0502020204030204" pitchFamily="34" charset="0"/>
                  <a:cs typeface="Arial" panose="020B0604020202020204" pitchFamily="34" charset="0"/>
                </a:rPr>
                <a:t>♫</a:t>
              </a:r>
            </a:p>
          </p:txBody>
        </p:sp>
        <p:sp>
          <p:nvSpPr>
            <p:cNvPr id="23" name="타원형 설명선 22"/>
            <p:cNvSpPr/>
            <p:nvPr/>
          </p:nvSpPr>
          <p:spPr>
            <a:xfrm>
              <a:off x="2821509" y="764704"/>
              <a:ext cx="1919287" cy="616110"/>
            </a:xfrm>
            <a:prstGeom prst="wedgeEllipseCallou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I have to keep it constantly!</a:t>
              </a:r>
              <a:endParaRPr lang="ko-KR" altLang="en-US" sz="1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41313" y="4000500"/>
            <a:ext cx="8761412" cy="2271713"/>
            <a:chOff x="842963" y="1661953"/>
            <a:chExt cx="8297863" cy="2271894"/>
          </a:xfrm>
        </p:grpSpPr>
        <p:sp>
          <p:nvSpPr>
            <p:cNvPr id="21512" name="TextBox 42"/>
            <p:cNvSpPr txBox="1">
              <a:spLocks noChangeArrowheads="1"/>
            </p:cNvSpPr>
            <p:nvPr/>
          </p:nvSpPr>
          <p:spPr bwMode="auto">
            <a:xfrm>
              <a:off x="842963" y="1661953"/>
              <a:ext cx="8297863" cy="6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High-normal BP is associated with a more than twofold increase in relative risk from CVD as compared with those with optimal BP</a:t>
              </a:r>
            </a:p>
          </p:txBody>
        </p:sp>
        <p:sp>
          <p:nvSpPr>
            <p:cNvPr id="21513" name="TextBox 42"/>
            <p:cNvSpPr txBox="1">
              <a:spLocks noChangeArrowheads="1"/>
            </p:cNvSpPr>
            <p:nvPr/>
          </p:nvSpPr>
          <p:spPr bwMode="auto">
            <a:xfrm>
              <a:off x="842963" y="2430817"/>
              <a:ext cx="7994650" cy="64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Incidence of primary outcome (composite of CVD events) and all-cause mortality were lowered in intensive BP lowering, than standard BP lowering</a:t>
              </a:r>
            </a:p>
          </p:txBody>
        </p:sp>
        <p:sp>
          <p:nvSpPr>
            <p:cNvPr id="21514" name="TextBox 42"/>
            <p:cNvSpPr txBox="1">
              <a:spLocks noChangeArrowheads="1"/>
            </p:cNvSpPr>
            <p:nvPr/>
          </p:nvSpPr>
          <p:spPr bwMode="auto">
            <a:xfrm>
              <a:off x="842963" y="3287528"/>
              <a:ext cx="8184127" cy="64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In Korea, the hypertension control rate has been increasing since 1998, but the rate has not reached 50% yet</a:t>
              </a:r>
            </a:p>
          </p:txBody>
        </p:sp>
      </p:grp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294062" y="362375"/>
            <a:ext cx="1901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42746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Efficacy of </a:t>
            </a:r>
            <a:r>
              <a:rPr lang="en-US" altLang="ko-KR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Combination </a:t>
            </a:r>
            <a:r>
              <a:rPr lang="en-US" altLang="ko-KR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Therapy</a:t>
            </a:r>
          </a:p>
        </p:txBody>
      </p:sp>
      <p:grpSp>
        <p:nvGrpSpPr>
          <p:cNvPr id="22531" name="그룹 7"/>
          <p:cNvGrpSpPr>
            <a:grpSpLocks/>
          </p:cNvGrpSpPr>
          <p:nvPr/>
        </p:nvGrpSpPr>
        <p:grpSpPr bwMode="auto">
          <a:xfrm>
            <a:off x="755576" y="2132856"/>
            <a:ext cx="6576865" cy="2662355"/>
            <a:chOff x="1229936" y="2600606"/>
            <a:chExt cx="6576186" cy="2662325"/>
          </a:xfrm>
        </p:grpSpPr>
        <p:sp>
          <p:nvSpPr>
            <p:cNvPr id="22556" name="TextBox 3"/>
            <p:cNvSpPr txBox="1">
              <a:spLocks noChangeArrowheads="1"/>
            </p:cNvSpPr>
            <p:nvPr/>
          </p:nvSpPr>
          <p:spPr bwMode="auto">
            <a:xfrm>
              <a:off x="1229936" y="2600606"/>
              <a:ext cx="3985104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Limitation of Monotherapy</a:t>
              </a:r>
              <a:endParaRPr kumimoji="1" lang="ko-KR" altLang="en-US" sz="24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2" name="TextBox 15"/>
            <p:cNvSpPr txBox="1">
              <a:spLocks noChangeArrowheads="1"/>
            </p:cNvSpPr>
            <p:nvPr/>
          </p:nvSpPr>
          <p:spPr bwMode="auto">
            <a:xfrm>
              <a:off x="1229936" y="3104606"/>
              <a:ext cx="6576186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Effect of Combination Therapy on BP Reduction</a:t>
              </a:r>
              <a:endParaRPr kumimoji="1" lang="ko-KR" altLang="en-US" sz="24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8" name="TextBox 18"/>
            <p:cNvSpPr txBox="1">
              <a:spLocks noChangeArrowheads="1"/>
            </p:cNvSpPr>
            <p:nvPr/>
          </p:nvSpPr>
          <p:spPr bwMode="auto">
            <a:xfrm>
              <a:off x="1229936" y="3608606"/>
              <a:ext cx="3673447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Hypertension Guidelines</a:t>
              </a:r>
              <a:endParaRPr kumimoji="1" lang="ko-KR" altLang="en-US" sz="24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4" name="TextBox 22"/>
            <p:cNvSpPr txBox="1">
              <a:spLocks noChangeArrowheads="1"/>
            </p:cNvSpPr>
            <p:nvPr/>
          </p:nvSpPr>
          <p:spPr bwMode="auto">
            <a:xfrm>
              <a:off x="1229936" y="4112605"/>
              <a:ext cx="6181824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The role of ARB &amp; CCB Combination Therapy</a:t>
              </a:r>
              <a:endParaRPr kumimoji="1" lang="ko-KR" altLang="en-US" sz="24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7" name="TextBox 25"/>
            <p:cNvSpPr txBox="1">
              <a:spLocks noChangeArrowheads="1"/>
            </p:cNvSpPr>
            <p:nvPr/>
          </p:nvSpPr>
          <p:spPr bwMode="auto">
            <a:xfrm>
              <a:off x="1229936" y="4616607"/>
              <a:ext cx="5275323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Adherence of Single-Pill Combination</a:t>
              </a:r>
              <a:endParaRPr kumimoji="1" lang="ko-KR" altLang="en-US" sz="24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1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2"/>
          <p:cNvPicPr>
            <a:picLocks noChangeAspect="1"/>
          </p:cNvPicPr>
          <p:nvPr/>
        </p:nvPicPr>
        <p:blipFill rotWithShape="1">
          <a:blip r:embed="rId3"/>
          <a:srcRect r="14349"/>
          <a:stretch/>
        </p:blipFill>
        <p:spPr bwMode="auto">
          <a:xfrm>
            <a:off x="2389188" y="2208213"/>
            <a:ext cx="4937125" cy="22875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211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Am J Manag Care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2005;11:S220-7, </a:t>
            </a:r>
          </a:p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Vasc Health Risk Manag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2010;6:321-325</a:t>
            </a:r>
          </a:p>
        </p:txBody>
      </p:sp>
      <p:sp>
        <p:nvSpPr>
          <p:cNvPr id="23556" name="TextBox 13"/>
          <p:cNvSpPr txBox="1">
            <a:spLocks noChangeArrowheads="1"/>
          </p:cNvSpPr>
          <p:nvPr/>
        </p:nvSpPr>
        <p:spPr bwMode="auto">
          <a:xfrm>
            <a:off x="168275" y="1516063"/>
            <a:ext cx="8724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2400" b="1">
                <a:solidFill>
                  <a:srgbClr val="F37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40% of hypertension patients </a:t>
            </a:r>
            <a:r>
              <a:rPr kumimoji="1" lang="en-US" altLang="ko-KR" sz="2400" b="1">
                <a:latin typeface="Calibri" panose="020F0502020204030204" pitchFamily="34" charset="0"/>
                <a:cs typeface="Arial" panose="020B0604020202020204" pitchFamily="34" charset="0"/>
              </a:rPr>
              <a:t>are initially treated with monotherapy</a:t>
            </a:r>
            <a:endParaRPr kumimoji="1" lang="ko-KR" altLang="en-US" sz="2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557" name="그룹 1"/>
          <p:cNvGrpSpPr>
            <a:grpSpLocks noChangeAspect="1"/>
          </p:cNvGrpSpPr>
          <p:nvPr/>
        </p:nvGrpSpPr>
        <p:grpSpPr bwMode="auto">
          <a:xfrm>
            <a:off x="2654300" y="2346325"/>
            <a:ext cx="4284663" cy="2247900"/>
            <a:chOff x="3171807" y="2532585"/>
            <a:chExt cx="3463356" cy="1817165"/>
          </a:xfrm>
        </p:grpSpPr>
        <p:sp>
          <p:nvSpPr>
            <p:cNvPr id="16" name="오른쪽 중괄호 15"/>
            <p:cNvSpPr/>
            <p:nvPr/>
          </p:nvSpPr>
          <p:spPr>
            <a:xfrm rot="16200000">
              <a:off x="3644653" y="2059739"/>
              <a:ext cx="304145" cy="1249836"/>
            </a:xfrm>
            <a:prstGeom prst="rightBrace">
              <a:avLst/>
            </a:prstGeom>
            <a:noFill/>
            <a:ln w="38100" cap="flat" cmpd="sng" algn="ctr">
              <a:solidFill>
                <a:srgbClr val="B7490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오른쪽 중괄호 19"/>
            <p:cNvSpPr/>
            <p:nvPr/>
          </p:nvSpPr>
          <p:spPr>
            <a:xfrm rot="16200000" flipH="1">
              <a:off x="5477704" y="3192291"/>
              <a:ext cx="305427" cy="2009491"/>
            </a:xfrm>
            <a:prstGeom prst="rightBrace">
              <a:avLst/>
            </a:prstGeom>
            <a:noFill/>
            <a:ln w="38100" cap="flat" cmpd="sng" algn="ctr">
              <a:solidFill>
                <a:srgbClr val="1B32A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1047750" y="4997450"/>
            <a:ext cx="6532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2000" b="1">
                <a:latin typeface="Calibri" panose="020F0502020204030204" pitchFamily="34" charset="0"/>
                <a:cs typeface="Arial" panose="020B0604020202020204" pitchFamily="34" charset="0"/>
              </a:rPr>
              <a:t>BUT, more than</a:t>
            </a:r>
            <a:r>
              <a:rPr kumimoji="1" lang="en-US" altLang="ko-KR" sz="2000" b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2400" b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60% of hypertension patients </a:t>
            </a:r>
            <a:r>
              <a:rPr kumimoji="1" lang="en-US" altLang="ko-KR" sz="2000" b="1">
                <a:latin typeface="Calibri" panose="020F0502020204030204" pitchFamily="34" charset="0"/>
                <a:cs typeface="Arial" panose="020B0604020202020204" pitchFamily="34" charset="0"/>
              </a:rPr>
              <a:t>require </a:t>
            </a:r>
          </a:p>
          <a:p>
            <a:pPr eaLnBrk="1" latinLnBrk="1" hangingPunct="1"/>
            <a:r>
              <a:rPr kumimoji="1" lang="en-US" altLang="ko-KR" sz="2000" b="1">
                <a:latin typeface="Calibri" panose="020F0502020204030204" pitchFamily="34" charset="0"/>
                <a:cs typeface="Arial" panose="020B0604020202020204" pitchFamily="34" charset="0"/>
              </a:rPr>
              <a:t>combination therapy</a:t>
            </a:r>
            <a:endParaRPr kumimoji="1" lang="ko-KR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312737" y="427832"/>
            <a:ext cx="4791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Limitation of Monotherapy</a:t>
            </a:r>
          </a:p>
        </p:txBody>
      </p:sp>
    </p:spTree>
    <p:extLst>
      <p:ext uri="{BB962C8B-B14F-4D97-AF65-F5344CB8AC3E}">
        <p14:creationId xmlns:p14="http://schemas.microsoft.com/office/powerpoint/2010/main" val="10193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Efficacy of </a:t>
            </a:r>
            <a:r>
              <a:rPr lang="en-US" altLang="ko-KR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Combination </a:t>
            </a: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Therapy</a:t>
            </a:r>
          </a:p>
        </p:txBody>
      </p:sp>
      <p:grpSp>
        <p:nvGrpSpPr>
          <p:cNvPr id="22531" name="그룹 7"/>
          <p:cNvGrpSpPr>
            <a:grpSpLocks/>
          </p:cNvGrpSpPr>
          <p:nvPr/>
        </p:nvGrpSpPr>
        <p:grpSpPr bwMode="auto">
          <a:xfrm>
            <a:off x="755576" y="2132856"/>
            <a:ext cx="6576865" cy="2662355"/>
            <a:chOff x="1229936" y="2600606"/>
            <a:chExt cx="6576186" cy="2662325"/>
          </a:xfrm>
        </p:grpSpPr>
        <p:sp>
          <p:nvSpPr>
            <p:cNvPr id="22556" name="TextBox 3"/>
            <p:cNvSpPr txBox="1">
              <a:spLocks noChangeArrowheads="1"/>
            </p:cNvSpPr>
            <p:nvPr/>
          </p:nvSpPr>
          <p:spPr bwMode="auto">
            <a:xfrm>
              <a:off x="1229936" y="2600606"/>
              <a:ext cx="3985104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Limitation of Monotherapy</a:t>
              </a:r>
              <a:endParaRPr kumimoji="1" lang="ko-KR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2" name="TextBox 15"/>
            <p:cNvSpPr txBox="1">
              <a:spLocks noChangeArrowheads="1"/>
            </p:cNvSpPr>
            <p:nvPr/>
          </p:nvSpPr>
          <p:spPr bwMode="auto">
            <a:xfrm>
              <a:off x="1229936" y="3104606"/>
              <a:ext cx="6576186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Effect of Combination Therapy on BP Reduction</a:t>
              </a:r>
              <a:endParaRPr kumimoji="1" lang="ko-K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8" name="TextBox 18"/>
            <p:cNvSpPr txBox="1">
              <a:spLocks noChangeArrowheads="1"/>
            </p:cNvSpPr>
            <p:nvPr/>
          </p:nvSpPr>
          <p:spPr bwMode="auto">
            <a:xfrm>
              <a:off x="1229936" y="3608606"/>
              <a:ext cx="3673447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Hypertension Guidelines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4" name="TextBox 22"/>
            <p:cNvSpPr txBox="1">
              <a:spLocks noChangeArrowheads="1"/>
            </p:cNvSpPr>
            <p:nvPr/>
          </p:nvSpPr>
          <p:spPr bwMode="auto">
            <a:xfrm>
              <a:off x="1229936" y="4112605"/>
              <a:ext cx="6181824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The role of ARB &amp; CCB Combination Therapy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7" name="TextBox 25"/>
            <p:cNvSpPr txBox="1">
              <a:spLocks noChangeArrowheads="1"/>
            </p:cNvSpPr>
            <p:nvPr/>
          </p:nvSpPr>
          <p:spPr bwMode="auto">
            <a:xfrm>
              <a:off x="1229936" y="4616607"/>
              <a:ext cx="5275323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Adherence of Single-Pill Combination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2"/>
          <p:cNvSpPr txBox="1">
            <a:spLocks noChangeArrowheads="1"/>
          </p:cNvSpPr>
          <p:nvPr/>
        </p:nvSpPr>
        <p:spPr bwMode="auto">
          <a:xfrm>
            <a:off x="3529013" y="360363"/>
            <a:ext cx="1706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Contents</a:t>
            </a:r>
          </a:p>
        </p:txBody>
      </p:sp>
      <p:grpSp>
        <p:nvGrpSpPr>
          <p:cNvPr id="7171" name="그룹 7"/>
          <p:cNvGrpSpPr>
            <a:grpSpLocks/>
          </p:cNvGrpSpPr>
          <p:nvPr/>
        </p:nvGrpSpPr>
        <p:grpSpPr bwMode="auto">
          <a:xfrm>
            <a:off x="903482" y="1621945"/>
            <a:ext cx="6549078" cy="3716389"/>
            <a:chOff x="1743956" y="1771569"/>
            <a:chExt cx="6549727" cy="3717592"/>
          </a:xfrm>
        </p:grpSpPr>
        <p:sp>
          <p:nvSpPr>
            <p:cNvPr id="7184" name="TextBox 3"/>
            <p:cNvSpPr txBox="1">
              <a:spLocks noChangeArrowheads="1"/>
            </p:cNvSpPr>
            <p:nvPr/>
          </p:nvSpPr>
          <p:spPr bwMode="auto">
            <a:xfrm>
              <a:off x="1757404" y="1771569"/>
              <a:ext cx="5220665" cy="72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200000"/>
                </a:lnSpc>
                <a:buFont typeface="Arial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Importance of Intensive BP Lowering</a:t>
              </a:r>
            </a:p>
          </p:txBody>
        </p:sp>
        <p:sp>
          <p:nvSpPr>
            <p:cNvPr id="7182" name="TextBox 15"/>
            <p:cNvSpPr txBox="1">
              <a:spLocks noChangeArrowheads="1"/>
            </p:cNvSpPr>
            <p:nvPr/>
          </p:nvSpPr>
          <p:spPr bwMode="auto">
            <a:xfrm>
              <a:off x="1743956" y="2467574"/>
              <a:ext cx="4650580" cy="72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200000"/>
                </a:lnSpc>
                <a:buFont typeface="Arial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Efficacy of Combination Therapy</a:t>
              </a:r>
            </a:p>
          </p:txBody>
        </p:sp>
        <p:sp>
          <p:nvSpPr>
            <p:cNvPr id="7180" name="TextBox 18"/>
            <p:cNvSpPr txBox="1">
              <a:spLocks noChangeArrowheads="1"/>
            </p:cNvSpPr>
            <p:nvPr/>
          </p:nvSpPr>
          <p:spPr bwMode="auto">
            <a:xfrm>
              <a:off x="1743956" y="3187574"/>
              <a:ext cx="6102468" cy="72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200000"/>
                </a:lnSpc>
                <a:buFont typeface="Arial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Combination of </a:t>
              </a:r>
              <a:r>
                <a:rPr kumimoji="1" lang="en-US" altLang="ko-KR" sz="2400" b="1" dirty="0" err="1">
                  <a:latin typeface="Calibri" panose="020F0502020204030204" pitchFamily="34" charset="0"/>
                  <a:cs typeface="Arial" panose="020B0604020202020204" pitchFamily="34" charset="0"/>
                </a:rPr>
                <a:t>Fimasartan</a:t>
              </a: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 and Amlodipine</a:t>
              </a:r>
            </a:p>
          </p:txBody>
        </p:sp>
        <p:sp>
          <p:nvSpPr>
            <p:cNvPr id="7178" name="TextBox 18"/>
            <p:cNvSpPr txBox="1">
              <a:spLocks noChangeArrowheads="1"/>
            </p:cNvSpPr>
            <p:nvPr/>
          </p:nvSpPr>
          <p:spPr bwMode="auto">
            <a:xfrm>
              <a:off x="1761888" y="3918993"/>
              <a:ext cx="6531795" cy="157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200000"/>
                </a:lnSpc>
                <a:buFont typeface="Arial" pitchFamily="34" charset="0"/>
                <a:buChar char="•"/>
              </a:pPr>
              <a:r>
                <a:rPr kumimoji="1" lang="en-US" altLang="ko-KR" sz="2400" b="1" i="1" dirty="0" err="1">
                  <a:latin typeface="Calibri" panose="020F0502020204030204" pitchFamily="34" charset="0"/>
                  <a:cs typeface="Arial" panose="020B0604020202020204" pitchFamily="34" charset="0"/>
                </a:rPr>
                <a:t>Dukarb</a:t>
              </a: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4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 for </a:t>
              </a: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Efficacy, Safety, Cost-effectiveness, </a:t>
              </a:r>
            </a:p>
            <a:p>
              <a:pPr marL="342900" indent="-342900" eaLnBrk="1" hangingPunct="1">
                <a:lnSpc>
                  <a:spcPct val="200000"/>
                </a:lnSpc>
                <a:buFont typeface="Arial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Adherence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2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1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de-DE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Am J Med </a:t>
            </a:r>
            <a:r>
              <a:rPr lang="de-DE" altLang="ko-KR" sz="1000">
                <a:latin typeface="Calibri" panose="020F0502020204030204" pitchFamily="34" charset="0"/>
                <a:cs typeface="Arial" panose="020B0604020202020204" pitchFamily="34" charset="0"/>
              </a:rPr>
              <a:t>2009;122:290-300</a:t>
            </a:r>
            <a:endParaRPr lang="en-US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557338" y="1295400"/>
            <a:ext cx="625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kumimoji="1" lang="en-US" altLang="ko-KR" sz="20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Adding a drug from another class </a:t>
            </a:r>
            <a:r>
              <a:rPr kumimoji="1" lang="en-US" altLang="ko-KR" sz="2000" b="1"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1" lang="en-US" altLang="ko-KR" sz="2000" b="1">
                <a:solidFill>
                  <a:srgbClr val="F57A3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kumimoji="1" lang="en-US" altLang="ko-KR" sz="20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times more effective </a:t>
            </a:r>
            <a:r>
              <a:rPr kumimoji="1" lang="en-US" altLang="ko-KR" sz="2000" b="1">
                <a:latin typeface="Calibri" panose="020F0502020204030204" pitchFamily="34" charset="0"/>
                <a:cs typeface="Arial" panose="020B0604020202020204" pitchFamily="34" charset="0"/>
              </a:rPr>
              <a:t>than Doubling doses of same drug</a:t>
            </a:r>
          </a:p>
        </p:txBody>
      </p:sp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240274" y="394694"/>
            <a:ext cx="8248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Effect of Combination Therapy on BP Reduction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5605" name="그룹 1"/>
          <p:cNvGrpSpPr>
            <a:grpSpLocks/>
          </p:cNvGrpSpPr>
          <p:nvPr/>
        </p:nvGrpSpPr>
        <p:grpSpPr bwMode="auto">
          <a:xfrm>
            <a:off x="347663" y="2308225"/>
            <a:ext cx="8526462" cy="4127500"/>
            <a:chOff x="593810" y="1341438"/>
            <a:chExt cx="8525290" cy="4127500"/>
          </a:xfrm>
        </p:grpSpPr>
        <p:pic>
          <p:nvPicPr>
            <p:cNvPr id="25606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7" t="21178" r="6911" b="29021"/>
            <a:stretch>
              <a:fillRect/>
            </a:stretch>
          </p:blipFill>
          <p:spPr bwMode="auto">
            <a:xfrm>
              <a:off x="1411288" y="1573213"/>
              <a:ext cx="7127875" cy="34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7" name="그룹 1"/>
            <p:cNvGrpSpPr>
              <a:grpSpLocks noChangeAspect="1"/>
            </p:cNvGrpSpPr>
            <p:nvPr/>
          </p:nvGrpSpPr>
          <p:grpSpPr bwMode="auto">
            <a:xfrm>
              <a:off x="593810" y="1341438"/>
              <a:ext cx="8007631" cy="4025748"/>
              <a:chOff x="105248" y="1341438"/>
              <a:chExt cx="8905043" cy="4477515"/>
            </a:xfrm>
          </p:grpSpPr>
          <p:grpSp>
            <p:nvGrpSpPr>
              <p:cNvPr id="25614" name="그룹 5"/>
              <p:cNvGrpSpPr>
                <a:grpSpLocks/>
              </p:cNvGrpSpPr>
              <p:nvPr/>
            </p:nvGrpSpPr>
            <p:grpSpPr bwMode="auto">
              <a:xfrm>
                <a:off x="105248" y="1341438"/>
                <a:ext cx="8905043" cy="3909487"/>
                <a:chOff x="105609" y="1340098"/>
                <a:chExt cx="8904171" cy="3910055"/>
              </a:xfrm>
            </p:grpSpPr>
            <p:sp>
              <p:nvSpPr>
                <p:cNvPr id="25618" name="TextBox 17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05609" y="1761951"/>
                  <a:ext cx="684379" cy="339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Incremental SBP reduction Ratio </a:t>
                  </a:r>
                </a:p>
                <a:p>
                  <a:pPr algn="ct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of Observed to Expected Additive Effects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729234" y="1701353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1.4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729234" y="2160697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1.2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729234" y="2644463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1.0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729234" y="3093927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0.8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314128" y="1743199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1.04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(0.88-1.20)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4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729234" y="3539624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0.6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5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29234" y="4012615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0.4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6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729234" y="4458311"/>
                  <a:ext cx="458391" cy="342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0.2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871723" y="4907775"/>
                  <a:ext cx="315901" cy="342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r" eaLnBrk="1" hangingPunct="1"/>
                  <a:r>
                    <a:rPr kumimoji="1" lang="en-US" altLang="ko-KR" sz="14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</a:t>
                  </a:r>
                  <a:endParaRPr kumimoji="1" lang="ko-KR" altLang="en-US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8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827530" y="1671192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1.00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(0.76­­­-1.24)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266456" y="1340098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1.16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(0.93-1.39)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0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706616" y="2031231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0.89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(0.69-1.09)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1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369724" y="2031231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1.01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(0.90-1.12)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004929" y="3875040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0.19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(0.08-0.30)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479378" y="3741509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0.23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(0.12-0.34)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4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5005530" y="3841425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0.2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(0.14-0.26)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6428277" y="3499048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0.37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(0.29-0.45)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6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8039886" y="3953224"/>
                  <a:ext cx="969894" cy="513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0.22</a:t>
                  </a:r>
                </a:p>
                <a:p>
                  <a:pPr algn="ctr"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(0.19-0.25)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5" name="그룹 4"/>
              <p:cNvGrpSpPr>
                <a:grpSpLocks/>
              </p:cNvGrpSpPr>
              <p:nvPr/>
            </p:nvGrpSpPr>
            <p:grpSpPr bwMode="auto">
              <a:xfrm>
                <a:off x="2053674" y="5411244"/>
                <a:ext cx="5534044" cy="407709"/>
                <a:chOff x="2762604" y="5410750"/>
                <a:chExt cx="5533786" cy="407447"/>
              </a:xfrm>
            </p:grpSpPr>
            <p:sp>
              <p:nvSpPr>
                <p:cNvPr id="25616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762604" y="5410750"/>
                  <a:ext cx="2563059" cy="407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tIns="72000" bIns="108000">
                  <a:spAutoFit/>
                </a:bodyPr>
                <a:lstStyle>
                  <a:lvl1pPr latinLnBrk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1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Adding a drug from another class</a:t>
                  </a:r>
                  <a:endParaRPr lang="ko-KR" altLang="en-US" sz="12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1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030695" y="5410915"/>
                  <a:ext cx="2265695" cy="407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tIns="72000" bIns="108000">
                  <a:spAutoFit/>
                </a:bodyPr>
                <a:lstStyle>
                  <a:lvl1pPr latinLnBrk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 latinLnBrk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1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Doubling doses of same drug</a:t>
                  </a:r>
                  <a:endParaRPr lang="ko-KR" altLang="en-US" sz="12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5608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1" t="73334" r="69566" b="17255"/>
            <a:stretch>
              <a:fillRect/>
            </a:stretch>
          </p:blipFill>
          <p:spPr bwMode="auto">
            <a:xfrm>
              <a:off x="2049463" y="4822825"/>
              <a:ext cx="457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그림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0" t="73334" r="42085" b="18555"/>
            <a:stretch>
              <a:fillRect/>
            </a:stretch>
          </p:blipFill>
          <p:spPr bwMode="auto">
            <a:xfrm>
              <a:off x="5035550" y="4840288"/>
              <a:ext cx="465138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직선 연결선 32"/>
            <p:cNvCxnSpPr/>
            <p:nvPr/>
          </p:nvCxnSpPr>
          <p:spPr>
            <a:xfrm>
              <a:off x="1703319" y="2198688"/>
              <a:ext cx="7180863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703319" y="4179888"/>
              <a:ext cx="7180863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8633392" y="2192338"/>
              <a:ext cx="0" cy="1978025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3" name="TextBox 35"/>
            <p:cNvSpPr txBox="1">
              <a:spLocks noChangeArrowheads="1"/>
            </p:cNvSpPr>
            <p:nvPr/>
          </p:nvSpPr>
          <p:spPr bwMode="auto">
            <a:xfrm>
              <a:off x="8195766" y="2905217"/>
              <a:ext cx="92333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Five-fold</a:t>
              </a:r>
              <a:endParaRPr lang="ko-KR" altLang="en-US" sz="16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9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Efficacy of </a:t>
            </a:r>
            <a:r>
              <a:rPr lang="en-US" altLang="ko-KR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Combination </a:t>
            </a: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Therapy</a:t>
            </a:r>
          </a:p>
        </p:txBody>
      </p:sp>
      <p:grpSp>
        <p:nvGrpSpPr>
          <p:cNvPr id="22531" name="그룹 7"/>
          <p:cNvGrpSpPr>
            <a:grpSpLocks/>
          </p:cNvGrpSpPr>
          <p:nvPr/>
        </p:nvGrpSpPr>
        <p:grpSpPr bwMode="auto">
          <a:xfrm>
            <a:off x="755576" y="2132856"/>
            <a:ext cx="6576865" cy="2662355"/>
            <a:chOff x="1229936" y="2600606"/>
            <a:chExt cx="6576186" cy="2662325"/>
          </a:xfrm>
        </p:grpSpPr>
        <p:sp>
          <p:nvSpPr>
            <p:cNvPr id="22556" name="TextBox 3"/>
            <p:cNvSpPr txBox="1">
              <a:spLocks noChangeArrowheads="1"/>
            </p:cNvSpPr>
            <p:nvPr/>
          </p:nvSpPr>
          <p:spPr bwMode="auto">
            <a:xfrm>
              <a:off x="1229936" y="2600606"/>
              <a:ext cx="3985104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Limitation of Monotherapy</a:t>
              </a:r>
              <a:endParaRPr kumimoji="1" lang="ko-KR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2" name="TextBox 15"/>
            <p:cNvSpPr txBox="1">
              <a:spLocks noChangeArrowheads="1"/>
            </p:cNvSpPr>
            <p:nvPr/>
          </p:nvSpPr>
          <p:spPr bwMode="auto">
            <a:xfrm>
              <a:off x="1229936" y="3104606"/>
              <a:ext cx="6576186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Effect of Combination Therapy on BP Reduction</a:t>
              </a:r>
              <a:endParaRPr kumimoji="1" lang="ko-KR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8" name="TextBox 18"/>
            <p:cNvSpPr txBox="1">
              <a:spLocks noChangeArrowheads="1"/>
            </p:cNvSpPr>
            <p:nvPr/>
          </p:nvSpPr>
          <p:spPr bwMode="auto">
            <a:xfrm>
              <a:off x="1229936" y="3608606"/>
              <a:ext cx="3673447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Hypertension Guidelines</a:t>
              </a:r>
              <a:endParaRPr kumimoji="1" lang="ko-K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4" name="TextBox 22"/>
            <p:cNvSpPr txBox="1">
              <a:spLocks noChangeArrowheads="1"/>
            </p:cNvSpPr>
            <p:nvPr/>
          </p:nvSpPr>
          <p:spPr bwMode="auto">
            <a:xfrm>
              <a:off x="1229936" y="4112605"/>
              <a:ext cx="6181824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The role of ARB &amp; CCB Combination Therapy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7" name="TextBox 25"/>
            <p:cNvSpPr txBox="1">
              <a:spLocks noChangeArrowheads="1"/>
            </p:cNvSpPr>
            <p:nvPr/>
          </p:nvSpPr>
          <p:spPr bwMode="auto">
            <a:xfrm>
              <a:off x="1229936" y="4616607"/>
              <a:ext cx="5275323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Adherence of Single-Pill Combination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6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95288" y="1155700"/>
            <a:ext cx="1803400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2013 ASH/ISH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288" y="3532188"/>
            <a:ext cx="1798637" cy="369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2013 ESH/ESC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직사각형 2"/>
          <p:cNvSpPr>
            <a:spLocks noChangeArrowheads="1"/>
          </p:cNvSpPr>
          <p:nvPr/>
        </p:nvSpPr>
        <p:spPr bwMode="auto">
          <a:xfrm>
            <a:off x="6440488" y="4767263"/>
            <a:ext cx="2481262" cy="1323975"/>
          </a:xfrm>
          <a:prstGeom prst="rect">
            <a:avLst/>
          </a:prstGeom>
          <a:noFill/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Green continuous lines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r>
              <a:rPr lang="en-US" altLang="ko-KR" sz="1000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preferred combinations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>
                <a:solidFill>
                  <a:srgbClr val="92D050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Green dashed line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 useful combination (with some limitations)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 smtClean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Black </a:t>
            </a:r>
            <a:r>
              <a:rPr lang="en-US" altLang="ko-KR" sz="1000" b="1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dashed </a:t>
            </a:r>
            <a:r>
              <a:rPr lang="en-US" altLang="ko-KR" sz="1000" b="1" dirty="0" smtClean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lines</a:t>
            </a:r>
            <a:endParaRPr lang="en-US" altLang="ko-KR" sz="1000" b="1" dirty="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r>
              <a:rPr lang="en-US" altLang="ko-KR" sz="1000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possible but less well-tested combinations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Red continuous line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000" b="1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r>
              <a:rPr lang="en-US" altLang="ko-KR" sz="1000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not recommended combination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73038" y="1495425"/>
          <a:ext cx="8797925" cy="196214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35815"/>
                <a:gridCol w="3031055"/>
                <a:gridCol w="3031055"/>
              </a:tblGrid>
              <a:tr h="594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Patient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b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First Drug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Add Second Drug If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Needed to Achieve a BP &lt; 140/90 mmHg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274369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A. When hypertension is the only or main condition</a:t>
                      </a:r>
                      <a:endParaRPr lang="ko-KR" alt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00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White and other non-black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patients: Younger than 60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ARB</a:t>
                      </a:r>
                      <a:r>
                        <a:rPr lang="en-US" altLang="ko-KR" sz="1100" baseline="30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or ACE inhibitor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CCB</a:t>
                      </a:r>
                      <a:r>
                        <a:rPr lang="en-US" altLang="ko-KR" sz="1100" baseline="30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of thiazide diuretic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6133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White and other non-black patients: 60 y and older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CCB</a:t>
                      </a:r>
                      <a:r>
                        <a:rPr lang="en-US" altLang="ko-KR" sz="1100" baseline="30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or thiazide diuretic (Although ACE inhibitors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altLang="ko-KR" sz="11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ARBs are also usually effective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ARB</a:t>
                      </a:r>
                      <a:r>
                        <a:rPr lang="en-US" altLang="ko-KR" sz="1100" baseline="30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or ACE inhibitor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ko-KR" sz="11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 CCB or thiazide if ACE inhibitor or ARB used first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399" marR="91399" marT="45724" marB="45724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673" name="그룹 1"/>
          <p:cNvGrpSpPr>
            <a:grpSpLocks/>
          </p:cNvGrpSpPr>
          <p:nvPr/>
        </p:nvGrpSpPr>
        <p:grpSpPr bwMode="auto">
          <a:xfrm>
            <a:off x="1663700" y="3573463"/>
            <a:ext cx="4564063" cy="3030537"/>
            <a:chOff x="1663916" y="3654332"/>
            <a:chExt cx="4563244" cy="3031517"/>
          </a:xfrm>
        </p:grpSpPr>
        <p:cxnSp>
          <p:nvCxnSpPr>
            <p:cNvPr id="24" name="직선 연결선 23"/>
            <p:cNvCxnSpPr/>
            <p:nvPr/>
          </p:nvCxnSpPr>
          <p:spPr>
            <a:xfrm flipH="1">
              <a:off x="4014582" y="4071979"/>
              <a:ext cx="0" cy="218828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4024105" y="4081507"/>
              <a:ext cx="979311" cy="162136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V="1">
              <a:off x="4014582" y="4634136"/>
              <a:ext cx="988835" cy="16038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그룹 48"/>
            <p:cNvGrpSpPr>
              <a:grpSpLocks/>
            </p:cNvGrpSpPr>
            <p:nvPr/>
          </p:nvGrpSpPr>
          <p:grpSpPr bwMode="auto">
            <a:xfrm>
              <a:off x="3006874" y="4071940"/>
              <a:ext cx="2006699" cy="2189129"/>
              <a:chOff x="3006874" y="4071940"/>
              <a:chExt cx="2006699" cy="2189129"/>
            </a:xfrm>
          </p:grpSpPr>
          <p:cxnSp>
            <p:nvCxnSpPr>
              <p:cNvPr id="3" name="직선 연결선 2"/>
              <p:cNvCxnSpPr/>
              <p:nvPr/>
            </p:nvCxnSpPr>
            <p:spPr>
              <a:xfrm flipH="1">
                <a:off x="3006700" y="4081507"/>
                <a:ext cx="1007882" cy="558981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 flipH="1" flipV="1">
                <a:off x="4014582" y="4071979"/>
                <a:ext cx="988835" cy="568509"/>
              </a:xfrm>
              <a:prstGeom prst="line">
                <a:avLst/>
              </a:prstGeom>
              <a:ln w="19050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5003417" y="4640488"/>
                <a:ext cx="0" cy="1094142"/>
              </a:xfrm>
              <a:prstGeom prst="line">
                <a:avLst/>
              </a:prstGeom>
              <a:ln w="19050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3027334" y="4632548"/>
                <a:ext cx="0" cy="109255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3038444" y="5717161"/>
                <a:ext cx="984073" cy="54468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 flipH="1">
                <a:off x="4005059" y="5702869"/>
                <a:ext cx="1007881" cy="558981"/>
              </a:xfrm>
              <a:prstGeom prst="line">
                <a:avLst/>
              </a:prstGeom>
              <a:ln w="19050" cmpd="sng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 flipH="1">
                <a:off x="3025747" y="4634136"/>
                <a:ext cx="19681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flipH="1">
                <a:off x="3025747" y="4634136"/>
                <a:ext cx="1968147" cy="107667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flipH="1" flipV="1">
                <a:off x="3025747" y="4634136"/>
                <a:ext cx="1968147" cy="108302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 flipH="1">
                <a:off x="3035270" y="4071979"/>
                <a:ext cx="979312" cy="163883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 flipH="1" flipV="1">
                <a:off x="3035270" y="5710809"/>
                <a:ext cx="1958624" cy="63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 flipH="1" flipV="1">
                <a:off x="3036858" y="4640488"/>
                <a:ext cx="977725" cy="161501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직사각형 49"/>
            <p:cNvSpPr>
              <a:spLocks/>
            </p:cNvSpPr>
            <p:nvPr/>
          </p:nvSpPr>
          <p:spPr>
            <a:xfrm>
              <a:off x="5108173" y="4464219"/>
              <a:ext cx="1118987" cy="3271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 b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Angiotensin-receptor blocker</a:t>
              </a:r>
              <a:endPara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직사각형 54"/>
            <p:cNvSpPr>
              <a:spLocks/>
            </p:cNvSpPr>
            <p:nvPr/>
          </p:nvSpPr>
          <p:spPr>
            <a:xfrm>
              <a:off x="3538418" y="3654332"/>
              <a:ext cx="953916" cy="346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 b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Thiazide diuretics</a:t>
              </a:r>
              <a:endPara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직사각형 55"/>
            <p:cNvSpPr>
              <a:spLocks/>
            </p:cNvSpPr>
            <p:nvPr/>
          </p:nvSpPr>
          <p:spPr>
            <a:xfrm>
              <a:off x="5108173" y="5694929"/>
              <a:ext cx="1118987" cy="328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 b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Calcium antagonists</a:t>
              </a:r>
              <a:endPara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직사각형 56"/>
            <p:cNvSpPr>
              <a:spLocks noChangeAspect="1"/>
            </p:cNvSpPr>
            <p:nvPr/>
          </p:nvSpPr>
          <p:spPr>
            <a:xfrm>
              <a:off x="1949615" y="4464219"/>
              <a:ext cx="953917" cy="290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 b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Beta-blockers</a:t>
              </a:r>
              <a:endPara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직사각형 57"/>
            <p:cNvSpPr>
              <a:spLocks/>
            </p:cNvSpPr>
            <p:nvPr/>
          </p:nvSpPr>
          <p:spPr>
            <a:xfrm>
              <a:off x="1663916" y="5694929"/>
              <a:ext cx="1239616" cy="346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 b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Other </a:t>
              </a:r>
              <a:r>
                <a:rPr lang="en-US" altLang="ko-KR" sz="9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Antihypertensives</a:t>
              </a:r>
              <a:endPara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직사각형 58"/>
            <p:cNvSpPr>
              <a:spLocks noChangeAspect="1"/>
            </p:cNvSpPr>
            <p:nvPr/>
          </p:nvSpPr>
          <p:spPr>
            <a:xfrm>
              <a:off x="3470167" y="6393655"/>
              <a:ext cx="1088830" cy="292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 b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9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ACE inhibitors</a:t>
              </a:r>
              <a:endPara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269081" y="332656"/>
            <a:ext cx="4373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Hypertension Guidelines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Efficacy of </a:t>
            </a:r>
            <a:r>
              <a:rPr lang="en-US" altLang="ko-KR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Combination </a:t>
            </a: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Therapy</a:t>
            </a:r>
          </a:p>
        </p:txBody>
      </p:sp>
      <p:grpSp>
        <p:nvGrpSpPr>
          <p:cNvPr id="22531" name="그룹 7"/>
          <p:cNvGrpSpPr>
            <a:grpSpLocks/>
          </p:cNvGrpSpPr>
          <p:nvPr/>
        </p:nvGrpSpPr>
        <p:grpSpPr bwMode="auto">
          <a:xfrm>
            <a:off x="755576" y="2132856"/>
            <a:ext cx="6576865" cy="2662355"/>
            <a:chOff x="1229936" y="2600606"/>
            <a:chExt cx="6576186" cy="2662325"/>
          </a:xfrm>
        </p:grpSpPr>
        <p:sp>
          <p:nvSpPr>
            <p:cNvPr id="22556" name="TextBox 3"/>
            <p:cNvSpPr txBox="1">
              <a:spLocks noChangeArrowheads="1"/>
            </p:cNvSpPr>
            <p:nvPr/>
          </p:nvSpPr>
          <p:spPr bwMode="auto">
            <a:xfrm>
              <a:off x="1229936" y="2600606"/>
              <a:ext cx="3985104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Limitation of Monotherapy</a:t>
              </a:r>
              <a:endParaRPr kumimoji="1" lang="ko-KR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2" name="TextBox 15"/>
            <p:cNvSpPr txBox="1">
              <a:spLocks noChangeArrowheads="1"/>
            </p:cNvSpPr>
            <p:nvPr/>
          </p:nvSpPr>
          <p:spPr bwMode="auto">
            <a:xfrm>
              <a:off x="1229936" y="3104606"/>
              <a:ext cx="6576186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Effect of Combination Therapy on BP Reduction</a:t>
              </a:r>
              <a:endParaRPr kumimoji="1" lang="ko-KR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8" name="TextBox 18"/>
            <p:cNvSpPr txBox="1">
              <a:spLocks noChangeArrowheads="1"/>
            </p:cNvSpPr>
            <p:nvPr/>
          </p:nvSpPr>
          <p:spPr bwMode="auto">
            <a:xfrm>
              <a:off x="1229936" y="3608606"/>
              <a:ext cx="3673447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Hypertension Guidelines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4" name="TextBox 22"/>
            <p:cNvSpPr txBox="1">
              <a:spLocks noChangeArrowheads="1"/>
            </p:cNvSpPr>
            <p:nvPr/>
          </p:nvSpPr>
          <p:spPr bwMode="auto">
            <a:xfrm>
              <a:off x="1229936" y="4112605"/>
              <a:ext cx="6181824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The role of ARB &amp; CCB Combination Therapy</a:t>
              </a:r>
              <a:endParaRPr kumimoji="1" lang="ko-K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7" name="TextBox 25"/>
            <p:cNvSpPr txBox="1">
              <a:spLocks noChangeArrowheads="1"/>
            </p:cNvSpPr>
            <p:nvPr/>
          </p:nvSpPr>
          <p:spPr bwMode="auto">
            <a:xfrm>
              <a:off x="1229936" y="4616607"/>
              <a:ext cx="5275323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Adherence of Single-Pill Combination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6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5288" y="1295400"/>
            <a:ext cx="392747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Adverse effect 1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Peripheral edema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직사각형 5"/>
          <p:cNvSpPr>
            <a:spLocks noChangeArrowheads="1"/>
          </p:cNvSpPr>
          <p:nvPr/>
        </p:nvSpPr>
        <p:spPr bwMode="auto">
          <a:xfrm>
            <a:off x="633413" y="1728788"/>
            <a:ext cx="477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- Incidence of ankle edema with various CCB (%)</a:t>
            </a:r>
            <a:endParaRPr kumimoji="1" lang="ko-KR" altLang="ko-K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287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de-DE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N Am J Med Sci </a:t>
            </a:r>
            <a:r>
              <a:rPr lang="de-DE" altLang="ko-KR" sz="1000">
                <a:latin typeface="Calibri" panose="020F0502020204030204" pitchFamily="34" charset="0"/>
                <a:cs typeface="Arial" panose="020B0604020202020204" pitchFamily="34" charset="0"/>
              </a:rPr>
              <a:t>2013;5:47-50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46088" y="2427288"/>
          <a:ext cx="8274049" cy="345281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27783"/>
                <a:gridCol w="1008672"/>
                <a:gridCol w="1728114"/>
                <a:gridCol w="1059735"/>
                <a:gridCol w="1728112"/>
                <a:gridCol w="1021633"/>
              </a:tblGrid>
              <a:tr h="565220"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Nifedipine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Amlodipine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6 - 15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Nicardipine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9243">
                <a:tc>
                  <a:txBody>
                    <a:bodyPr/>
                    <a:lstStyle/>
                    <a:p>
                      <a:pPr marL="0" marR="0" indent="0" algn="ctr" rtl="0" eaLnBrk="1" fontAlgn="base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Nifedipine</a:t>
                      </a:r>
                      <a:endParaRPr lang="en-US" altLang="ko-KR" sz="1400" b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rtl="0" eaLnBrk="1" fontAlgn="base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400" b="1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extended release</a:t>
                      </a:r>
                      <a:r>
                        <a:rPr lang="en-US" altLang="ko-KR" sz="1400" b="1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10 - 30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Diltiazem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6 - 10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Nisoldipine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6 - 19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3129"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Isradipine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Diltiazem</a:t>
                      </a:r>
                      <a:endParaRPr lang="en-US" altLang="ko-KR" sz="1400" b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rtl="0" eaLnBrk="1" fontAlgn="base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(extended release)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2 - 3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Manidipine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4.9 - 6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220"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Lacidipine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4 - 4.4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Lercandipine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1.2 - 9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Mibefradi</a:t>
                      </a:r>
                      <a:r>
                        <a:rPr lang="en-US" sz="1400" b="1" u="none" strike="noStrike" kern="12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6" marB="45726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200400" y="2400300"/>
            <a:ext cx="2755900" cy="576263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174203" y="395288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그룹 1"/>
          <p:cNvGrpSpPr>
            <a:grpSpLocks/>
          </p:cNvGrpSpPr>
          <p:nvPr/>
        </p:nvGrpSpPr>
        <p:grpSpPr bwMode="auto">
          <a:xfrm>
            <a:off x="157163" y="2354263"/>
            <a:ext cx="8829675" cy="3563937"/>
            <a:chOff x="196850" y="1595814"/>
            <a:chExt cx="8829202" cy="3564000"/>
          </a:xfrm>
        </p:grpSpPr>
        <p:cxnSp>
          <p:nvCxnSpPr>
            <p:cNvPr id="12" name="직선 연결선 11"/>
            <p:cNvCxnSpPr>
              <a:cxnSpLocks noChangeAspect="1"/>
            </p:cNvCxnSpPr>
            <p:nvPr/>
          </p:nvCxnSpPr>
          <p:spPr>
            <a:xfrm>
              <a:off x="4473346" y="1595814"/>
              <a:ext cx="0" cy="356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7" name="TextBox 13"/>
            <p:cNvSpPr txBox="1">
              <a:spLocks noChangeAspect="1"/>
            </p:cNvSpPr>
            <p:nvPr/>
          </p:nvSpPr>
          <p:spPr bwMode="auto">
            <a:xfrm>
              <a:off x="4757424" y="1739306"/>
              <a:ext cx="3947152" cy="33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600" b="1" u="sng"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CCB &amp; Angiotensin II type I Receptor Blocker</a:t>
              </a:r>
            </a:p>
          </p:txBody>
        </p:sp>
        <p:pic>
          <p:nvPicPr>
            <p:cNvPr id="30728" name="Picture 4" descr="NOV115 MO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9225" y="2152650"/>
              <a:ext cx="3043238" cy="249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Line 7"/>
            <p:cNvSpPr>
              <a:spLocks noChangeShapeType="1"/>
            </p:cNvSpPr>
            <p:nvPr/>
          </p:nvSpPr>
          <p:spPr bwMode="gray">
            <a:xfrm>
              <a:off x="5316538" y="3146425"/>
              <a:ext cx="56991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0" name="Line 8"/>
            <p:cNvSpPr>
              <a:spLocks noChangeShapeType="1"/>
            </p:cNvSpPr>
            <p:nvPr/>
          </p:nvSpPr>
          <p:spPr bwMode="gray">
            <a:xfrm>
              <a:off x="5316538" y="3355975"/>
              <a:ext cx="56991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1" name="Arc 9"/>
            <p:cNvSpPr>
              <a:spLocks/>
            </p:cNvSpPr>
            <p:nvPr/>
          </p:nvSpPr>
          <p:spPr bwMode="gray">
            <a:xfrm>
              <a:off x="6632575" y="2476500"/>
              <a:ext cx="781050" cy="798513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2" name="Arc 10"/>
            <p:cNvSpPr>
              <a:spLocks/>
            </p:cNvSpPr>
            <p:nvPr/>
          </p:nvSpPr>
          <p:spPr bwMode="gray">
            <a:xfrm flipV="1">
              <a:off x="6632575" y="3279775"/>
              <a:ext cx="781050" cy="796925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3" name="Arc 11"/>
            <p:cNvSpPr>
              <a:spLocks/>
            </p:cNvSpPr>
            <p:nvPr/>
          </p:nvSpPr>
          <p:spPr bwMode="gray">
            <a:xfrm flipH="1">
              <a:off x="6051550" y="2478088"/>
              <a:ext cx="781050" cy="798512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4" name="Arc 12"/>
            <p:cNvSpPr>
              <a:spLocks/>
            </p:cNvSpPr>
            <p:nvPr/>
          </p:nvSpPr>
          <p:spPr bwMode="gray">
            <a:xfrm flipH="1" flipV="1">
              <a:off x="5989638" y="3249613"/>
              <a:ext cx="782637" cy="796925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5" name="Line 13"/>
            <p:cNvSpPr>
              <a:spLocks noChangeShapeType="1"/>
            </p:cNvSpPr>
            <p:nvPr/>
          </p:nvSpPr>
          <p:spPr bwMode="gray">
            <a:xfrm>
              <a:off x="6011863" y="3240088"/>
              <a:ext cx="5699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6" name="Line 14"/>
            <p:cNvSpPr>
              <a:spLocks noChangeShapeType="1"/>
            </p:cNvSpPr>
            <p:nvPr/>
          </p:nvSpPr>
          <p:spPr bwMode="gray">
            <a:xfrm>
              <a:off x="6808788" y="3240088"/>
              <a:ext cx="56832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7" name="Line 15"/>
            <p:cNvSpPr>
              <a:spLocks noChangeShapeType="1"/>
            </p:cNvSpPr>
            <p:nvPr/>
          </p:nvSpPr>
          <p:spPr bwMode="gray">
            <a:xfrm>
              <a:off x="7608888" y="3146425"/>
              <a:ext cx="56991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8" name="Line 16"/>
            <p:cNvSpPr>
              <a:spLocks noChangeShapeType="1"/>
            </p:cNvSpPr>
            <p:nvPr/>
          </p:nvSpPr>
          <p:spPr bwMode="gray">
            <a:xfrm>
              <a:off x="7608888" y="3355975"/>
              <a:ext cx="56991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9" name="Line 17"/>
            <p:cNvSpPr>
              <a:spLocks noChangeShapeType="1"/>
            </p:cNvSpPr>
            <p:nvPr/>
          </p:nvSpPr>
          <p:spPr bwMode="gray">
            <a:xfrm flipV="1">
              <a:off x="7361238" y="2489200"/>
              <a:ext cx="147637" cy="119063"/>
            </a:xfrm>
            <a:prstGeom prst="line">
              <a:avLst/>
            </a:prstGeom>
            <a:noFill/>
            <a:ln w="38100" cap="rnd">
              <a:solidFill>
                <a:srgbClr val="0081C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40" name="Line 18"/>
            <p:cNvSpPr>
              <a:spLocks noChangeShapeType="1"/>
            </p:cNvSpPr>
            <p:nvPr/>
          </p:nvSpPr>
          <p:spPr bwMode="gray">
            <a:xfrm flipV="1">
              <a:off x="7443788" y="2611438"/>
              <a:ext cx="196850" cy="120650"/>
            </a:xfrm>
            <a:prstGeom prst="line">
              <a:avLst/>
            </a:prstGeom>
            <a:noFill/>
            <a:ln w="38100" cap="rnd">
              <a:solidFill>
                <a:srgbClr val="0081C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41" name="Line 19"/>
            <p:cNvSpPr>
              <a:spLocks noChangeShapeType="1"/>
            </p:cNvSpPr>
            <p:nvPr/>
          </p:nvSpPr>
          <p:spPr bwMode="gray">
            <a:xfrm>
              <a:off x="7380288" y="3883025"/>
              <a:ext cx="128587" cy="149225"/>
            </a:xfrm>
            <a:prstGeom prst="line">
              <a:avLst/>
            </a:prstGeom>
            <a:noFill/>
            <a:ln w="38100" cap="rnd">
              <a:solidFill>
                <a:srgbClr val="0081C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42" name="Line 20"/>
            <p:cNvSpPr>
              <a:spLocks noChangeShapeType="1"/>
            </p:cNvSpPr>
            <p:nvPr/>
          </p:nvSpPr>
          <p:spPr bwMode="gray">
            <a:xfrm>
              <a:off x="7462838" y="3757613"/>
              <a:ext cx="177800" cy="111125"/>
            </a:xfrm>
            <a:prstGeom prst="line">
              <a:avLst/>
            </a:prstGeom>
            <a:noFill/>
            <a:ln w="38100" cap="rnd">
              <a:solidFill>
                <a:srgbClr val="0081C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43" name="Text Box 4"/>
            <p:cNvSpPr txBox="1">
              <a:spLocks noChangeArrowheads="1"/>
            </p:cNvSpPr>
            <p:nvPr/>
          </p:nvSpPr>
          <p:spPr bwMode="gray">
            <a:xfrm>
              <a:off x="4572000" y="3011488"/>
              <a:ext cx="609600" cy="8617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Arterial</a:t>
              </a:r>
            </a:p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Dilation</a:t>
              </a:r>
            </a:p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(CCB and ARB)</a:t>
              </a:r>
            </a:p>
          </p:txBody>
        </p:sp>
        <p:sp>
          <p:nvSpPr>
            <p:cNvPr id="30744" name="Text Box 5"/>
            <p:cNvSpPr txBox="1">
              <a:spLocks noChangeArrowheads="1"/>
            </p:cNvSpPr>
            <p:nvPr/>
          </p:nvSpPr>
          <p:spPr bwMode="gray">
            <a:xfrm>
              <a:off x="8372475" y="3019738"/>
              <a:ext cx="653577" cy="553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Venous</a:t>
              </a:r>
            </a:p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Dilation</a:t>
              </a:r>
            </a:p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(ARB)</a:t>
              </a:r>
            </a:p>
          </p:txBody>
        </p:sp>
        <p:sp>
          <p:nvSpPr>
            <p:cNvPr id="30745" name="TextBox 53"/>
            <p:cNvSpPr txBox="1">
              <a:spLocks noChangeAspect="1"/>
            </p:cNvSpPr>
            <p:nvPr/>
          </p:nvSpPr>
          <p:spPr bwMode="auto">
            <a:xfrm>
              <a:off x="835025" y="4679950"/>
              <a:ext cx="689575" cy="26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Figure 1.</a:t>
              </a:r>
            </a:p>
          </p:txBody>
        </p:sp>
        <p:sp>
          <p:nvSpPr>
            <p:cNvPr id="30746" name="TextBox 54"/>
            <p:cNvSpPr txBox="1">
              <a:spLocks noChangeAspect="1"/>
            </p:cNvSpPr>
            <p:nvPr/>
          </p:nvSpPr>
          <p:spPr bwMode="auto">
            <a:xfrm>
              <a:off x="5168900" y="4679950"/>
              <a:ext cx="689575" cy="26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Figure 2.</a:t>
              </a:r>
            </a:p>
          </p:txBody>
        </p:sp>
        <p:sp>
          <p:nvSpPr>
            <p:cNvPr id="30747" name="TextBox 12"/>
            <p:cNvSpPr txBox="1">
              <a:spLocks noChangeAspect="1"/>
            </p:cNvSpPr>
            <p:nvPr/>
          </p:nvSpPr>
          <p:spPr bwMode="auto">
            <a:xfrm>
              <a:off x="1038448" y="1739306"/>
              <a:ext cx="2482405" cy="33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600" b="1" u="sng"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L-type Ca</a:t>
              </a:r>
              <a:r>
                <a:rPr kumimoji="1" lang="en-US" altLang="ko-KR" sz="1600" b="1" u="sng" baseline="30000"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2+ </a:t>
              </a:r>
              <a:r>
                <a:rPr kumimoji="1" lang="en-US" altLang="ko-KR" sz="1600" b="1" u="sng"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channel blocker</a:t>
              </a:r>
            </a:p>
          </p:txBody>
        </p:sp>
        <p:pic>
          <p:nvPicPr>
            <p:cNvPr id="30748" name="Picture 3" descr="NOV115 MOA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39148" y="2141538"/>
              <a:ext cx="2914650" cy="250507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49" name="Text Box 4"/>
            <p:cNvSpPr txBox="1">
              <a:spLocks noChangeArrowheads="1"/>
            </p:cNvSpPr>
            <p:nvPr/>
          </p:nvSpPr>
          <p:spPr bwMode="gray">
            <a:xfrm>
              <a:off x="196850" y="3024188"/>
              <a:ext cx="585788" cy="4001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Arterial</a:t>
              </a:r>
            </a:p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dilation</a:t>
              </a:r>
            </a:p>
          </p:txBody>
        </p:sp>
        <p:sp>
          <p:nvSpPr>
            <p:cNvPr id="30750" name="Text Box 5"/>
            <p:cNvSpPr txBox="1">
              <a:spLocks noChangeArrowheads="1"/>
            </p:cNvSpPr>
            <p:nvPr/>
          </p:nvSpPr>
          <p:spPr bwMode="gray">
            <a:xfrm>
              <a:off x="3779838" y="3024188"/>
              <a:ext cx="655637" cy="55399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No venous</a:t>
              </a:r>
            </a:p>
            <a:p>
              <a:pPr algn="ctr"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dilation</a:t>
              </a:r>
            </a:p>
          </p:txBody>
        </p:sp>
        <p:sp>
          <p:nvSpPr>
            <p:cNvPr id="30751" name="Line 6"/>
            <p:cNvSpPr>
              <a:spLocks noChangeShapeType="1"/>
            </p:cNvSpPr>
            <p:nvPr/>
          </p:nvSpPr>
          <p:spPr bwMode="gray">
            <a:xfrm>
              <a:off x="922338" y="3132138"/>
              <a:ext cx="547687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2" name="Line 7"/>
            <p:cNvSpPr>
              <a:spLocks noChangeShapeType="1"/>
            </p:cNvSpPr>
            <p:nvPr/>
          </p:nvSpPr>
          <p:spPr bwMode="gray">
            <a:xfrm>
              <a:off x="922338" y="3336925"/>
              <a:ext cx="547687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3" name="Arc 8"/>
            <p:cNvSpPr>
              <a:spLocks/>
            </p:cNvSpPr>
            <p:nvPr/>
          </p:nvSpPr>
          <p:spPr bwMode="gray">
            <a:xfrm>
              <a:off x="2262188" y="2416175"/>
              <a:ext cx="750887" cy="825500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4" name="Arc 9"/>
            <p:cNvSpPr>
              <a:spLocks/>
            </p:cNvSpPr>
            <p:nvPr/>
          </p:nvSpPr>
          <p:spPr bwMode="gray">
            <a:xfrm flipV="1">
              <a:off x="2254250" y="3233738"/>
              <a:ext cx="750888" cy="825500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5" name="Arc 10"/>
            <p:cNvSpPr>
              <a:spLocks/>
            </p:cNvSpPr>
            <p:nvPr/>
          </p:nvSpPr>
          <p:spPr bwMode="gray">
            <a:xfrm flipH="1">
              <a:off x="1612900" y="2436813"/>
              <a:ext cx="750888" cy="825500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6" name="Arc 11"/>
            <p:cNvSpPr>
              <a:spLocks/>
            </p:cNvSpPr>
            <p:nvPr/>
          </p:nvSpPr>
          <p:spPr bwMode="gray">
            <a:xfrm flipH="1" flipV="1">
              <a:off x="1612900" y="3201988"/>
              <a:ext cx="750888" cy="825500"/>
            </a:xfrm>
            <a:custGeom>
              <a:avLst/>
              <a:gdLst>
                <a:gd name="T0" fmla="*/ 2147483647 w 20227"/>
                <a:gd name="T1" fmla="*/ 0 h 21024"/>
                <a:gd name="T2" fmla="*/ 2147483647 w 20227"/>
                <a:gd name="T3" fmla="*/ 2147483647 h 21024"/>
                <a:gd name="T4" fmla="*/ 0 w 20227"/>
                <a:gd name="T5" fmla="*/ 2147483647 h 21024"/>
                <a:gd name="T6" fmla="*/ 0 60000 65536"/>
                <a:gd name="T7" fmla="*/ 0 60000 65536"/>
                <a:gd name="T8" fmla="*/ 0 60000 65536"/>
                <a:gd name="T9" fmla="*/ 0 w 20227"/>
                <a:gd name="T10" fmla="*/ 0 h 21024"/>
                <a:gd name="T11" fmla="*/ 20227 w 20227"/>
                <a:gd name="T12" fmla="*/ 21024 h 2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7" h="21024" fill="none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</a:path>
                <a:path w="20227" h="21024" stroke="0" extrusionOk="0">
                  <a:moveTo>
                    <a:pt x="4955" y="0"/>
                  </a:moveTo>
                  <a:cubicBezTo>
                    <a:pt x="11971" y="1653"/>
                    <a:pt x="17699" y="6697"/>
                    <a:pt x="20227" y="13446"/>
                  </a:cubicBezTo>
                  <a:lnTo>
                    <a:pt x="0" y="21024"/>
                  </a:lnTo>
                  <a:lnTo>
                    <a:pt x="4955" y="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7" name="Line 12"/>
            <p:cNvSpPr>
              <a:spLocks noChangeShapeType="1"/>
            </p:cNvSpPr>
            <p:nvPr/>
          </p:nvSpPr>
          <p:spPr bwMode="gray">
            <a:xfrm>
              <a:off x="1714500" y="3230563"/>
              <a:ext cx="547688" cy="158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58" name="Line 13"/>
            <p:cNvSpPr>
              <a:spLocks noChangeShapeType="1"/>
            </p:cNvSpPr>
            <p:nvPr/>
          </p:nvSpPr>
          <p:spPr bwMode="gray">
            <a:xfrm>
              <a:off x="2478088" y="3241675"/>
              <a:ext cx="547687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759" name="Group 14"/>
            <p:cNvGrpSpPr>
              <a:grpSpLocks/>
            </p:cNvGrpSpPr>
            <p:nvPr/>
          </p:nvGrpSpPr>
          <p:grpSpPr bwMode="auto">
            <a:xfrm>
              <a:off x="2624138" y="2259013"/>
              <a:ext cx="660400" cy="481012"/>
              <a:chOff x="3315" y="1045"/>
              <a:chExt cx="776" cy="534"/>
            </a:xfrm>
          </p:grpSpPr>
          <p:sp>
            <p:nvSpPr>
              <p:cNvPr id="30768" name="Line 15"/>
              <p:cNvSpPr>
                <a:spLocks noChangeShapeType="1"/>
              </p:cNvSpPr>
              <p:nvPr/>
            </p:nvSpPr>
            <p:spPr bwMode="gray">
              <a:xfrm flipV="1">
                <a:off x="3315" y="1045"/>
                <a:ext cx="87" cy="181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69" name="Line 16"/>
              <p:cNvSpPr>
                <a:spLocks noChangeShapeType="1"/>
              </p:cNvSpPr>
              <p:nvPr/>
            </p:nvSpPr>
            <p:spPr bwMode="gray">
              <a:xfrm flipV="1">
                <a:off x="3482" y="1085"/>
                <a:ext cx="168" cy="228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70" name="Line 17"/>
              <p:cNvSpPr>
                <a:spLocks noChangeShapeType="1"/>
              </p:cNvSpPr>
              <p:nvPr/>
            </p:nvSpPr>
            <p:spPr bwMode="gray">
              <a:xfrm flipV="1">
                <a:off x="3629" y="1179"/>
                <a:ext cx="242" cy="261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71" name="Line 18"/>
              <p:cNvSpPr>
                <a:spLocks noChangeShapeType="1"/>
              </p:cNvSpPr>
              <p:nvPr/>
            </p:nvSpPr>
            <p:spPr bwMode="gray">
              <a:xfrm flipV="1">
                <a:off x="3722" y="1331"/>
                <a:ext cx="369" cy="248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0760" name="Group 19"/>
            <p:cNvGrpSpPr>
              <a:grpSpLocks/>
            </p:cNvGrpSpPr>
            <p:nvPr/>
          </p:nvGrpSpPr>
          <p:grpSpPr bwMode="auto">
            <a:xfrm flipV="1">
              <a:off x="2624138" y="3729038"/>
              <a:ext cx="660400" cy="481012"/>
              <a:chOff x="3315" y="1045"/>
              <a:chExt cx="776" cy="534"/>
            </a:xfrm>
          </p:grpSpPr>
          <p:sp>
            <p:nvSpPr>
              <p:cNvPr id="30764" name="Line 20"/>
              <p:cNvSpPr>
                <a:spLocks noChangeShapeType="1"/>
              </p:cNvSpPr>
              <p:nvPr/>
            </p:nvSpPr>
            <p:spPr bwMode="gray">
              <a:xfrm flipV="1">
                <a:off x="3315" y="1045"/>
                <a:ext cx="87" cy="181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65" name="Line 21"/>
              <p:cNvSpPr>
                <a:spLocks noChangeShapeType="1"/>
              </p:cNvSpPr>
              <p:nvPr/>
            </p:nvSpPr>
            <p:spPr bwMode="gray">
              <a:xfrm flipV="1">
                <a:off x="3482" y="1085"/>
                <a:ext cx="168" cy="228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66" name="Line 22"/>
              <p:cNvSpPr>
                <a:spLocks noChangeShapeType="1"/>
              </p:cNvSpPr>
              <p:nvPr/>
            </p:nvSpPr>
            <p:spPr bwMode="gray">
              <a:xfrm flipV="1">
                <a:off x="3629" y="1179"/>
                <a:ext cx="242" cy="261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67" name="Line 23"/>
              <p:cNvSpPr>
                <a:spLocks noChangeShapeType="1"/>
              </p:cNvSpPr>
              <p:nvPr/>
            </p:nvSpPr>
            <p:spPr bwMode="gray">
              <a:xfrm flipV="1">
                <a:off x="3722" y="1331"/>
                <a:ext cx="369" cy="248"/>
              </a:xfrm>
              <a:prstGeom prst="line">
                <a:avLst/>
              </a:prstGeom>
              <a:noFill/>
              <a:ln w="38100" cap="rnd">
                <a:solidFill>
                  <a:srgbClr val="0081C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0761" name="Text Box 24"/>
            <p:cNvSpPr txBox="1">
              <a:spLocks noChangeArrowheads="1"/>
            </p:cNvSpPr>
            <p:nvPr/>
          </p:nvSpPr>
          <p:spPr bwMode="gray">
            <a:xfrm>
              <a:off x="2771800" y="4256088"/>
              <a:ext cx="862691" cy="246225"/>
            </a:xfrm>
            <a:prstGeom prst="rect">
              <a:avLst/>
            </a:prstGeom>
            <a:solidFill>
              <a:srgbClr val="008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Fluid leakage</a:t>
              </a:r>
            </a:p>
          </p:txBody>
        </p:sp>
        <p:sp>
          <p:nvSpPr>
            <p:cNvPr id="30762" name="Rectangle 25"/>
            <p:cNvSpPr>
              <a:spLocks noChangeArrowheads="1"/>
            </p:cNvSpPr>
            <p:nvPr/>
          </p:nvSpPr>
          <p:spPr bwMode="gray">
            <a:xfrm>
              <a:off x="912813" y="4264025"/>
              <a:ext cx="857560" cy="243660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00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Capillary bed</a:t>
              </a:r>
            </a:p>
          </p:txBody>
        </p:sp>
        <p:sp>
          <p:nvSpPr>
            <p:cNvPr id="30763" name="Line 26"/>
            <p:cNvSpPr>
              <a:spLocks noChangeShapeType="1"/>
            </p:cNvSpPr>
            <p:nvPr/>
          </p:nvSpPr>
          <p:spPr bwMode="gray">
            <a:xfrm>
              <a:off x="3149600" y="3241675"/>
              <a:ext cx="503238" cy="15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395288" y="1295400"/>
            <a:ext cx="392747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Adverse effect 1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Peripheral edema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직사각형 5"/>
          <p:cNvSpPr>
            <a:spLocks noChangeArrowheads="1"/>
          </p:cNvSpPr>
          <p:nvPr/>
        </p:nvSpPr>
        <p:spPr bwMode="auto">
          <a:xfrm>
            <a:off x="633413" y="1728788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- Effect of ARB &amp; CCB combination</a:t>
            </a:r>
            <a:endParaRPr kumimoji="1" lang="ko-K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64252" y="395288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7541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de-DE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J Clin Hypertens </a:t>
            </a:r>
            <a:r>
              <a:rPr lang="de-DE" altLang="ko-KR" sz="1000">
                <a:latin typeface="Calibri" panose="020F0502020204030204" pitchFamily="34" charset="0"/>
                <a:cs typeface="Arial" panose="020B0604020202020204" pitchFamily="34" charset="0"/>
              </a:rPr>
              <a:t>2011;13:459-466</a:t>
            </a:r>
          </a:p>
        </p:txBody>
      </p:sp>
      <p:sp>
        <p:nvSpPr>
          <p:cNvPr id="31747" name="object 5"/>
          <p:cNvSpPr txBox="1">
            <a:spLocks noChangeArrowheads="1"/>
          </p:cNvSpPr>
          <p:nvPr/>
        </p:nvSpPr>
        <p:spPr bwMode="auto">
          <a:xfrm>
            <a:off x="107950" y="6264275"/>
            <a:ext cx="1511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A, amlodipine; T, telmisartan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1748" name="그룹 1"/>
          <p:cNvGrpSpPr>
            <a:grpSpLocks/>
          </p:cNvGrpSpPr>
          <p:nvPr/>
        </p:nvGrpSpPr>
        <p:grpSpPr bwMode="auto">
          <a:xfrm>
            <a:off x="684213" y="2206625"/>
            <a:ext cx="7540625" cy="3984625"/>
            <a:chOff x="720736" y="2005013"/>
            <a:chExt cx="7539638" cy="3983970"/>
          </a:xfrm>
        </p:grpSpPr>
        <p:pic>
          <p:nvPicPr>
            <p:cNvPr id="3175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0" t="14510" r="7500" b="28040"/>
            <a:stretch>
              <a:fillRect/>
            </a:stretch>
          </p:blipFill>
          <p:spPr bwMode="auto">
            <a:xfrm>
              <a:off x="1282700" y="2055813"/>
              <a:ext cx="6570663" cy="358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Box 11"/>
            <p:cNvSpPr txBox="1">
              <a:spLocks noChangeArrowheads="1"/>
            </p:cNvSpPr>
            <p:nvPr/>
          </p:nvSpPr>
          <p:spPr bwMode="auto">
            <a:xfrm>
              <a:off x="1771084" y="5437188"/>
              <a:ext cx="7567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A5</a:t>
              </a:r>
            </a:p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(n=267)</a:t>
              </a:r>
            </a:p>
          </p:txBody>
        </p:sp>
        <p:sp>
          <p:nvSpPr>
            <p:cNvPr id="31754" name="TextBox 12"/>
            <p:cNvSpPr txBox="1">
              <a:spLocks noChangeArrowheads="1"/>
            </p:cNvSpPr>
            <p:nvPr/>
          </p:nvSpPr>
          <p:spPr bwMode="auto">
            <a:xfrm>
              <a:off x="3056959" y="5465763"/>
              <a:ext cx="7567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A10</a:t>
              </a:r>
            </a:p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(n=276)</a:t>
              </a:r>
            </a:p>
          </p:txBody>
        </p:sp>
        <p:sp>
          <p:nvSpPr>
            <p:cNvPr id="31755" name="TextBox 13"/>
            <p:cNvSpPr txBox="1">
              <a:spLocks noChangeArrowheads="1"/>
            </p:cNvSpPr>
            <p:nvPr/>
          </p:nvSpPr>
          <p:spPr bwMode="auto">
            <a:xfrm>
              <a:off x="4242821" y="5465763"/>
              <a:ext cx="7567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T40/A5</a:t>
              </a:r>
            </a:p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(n=277)</a:t>
              </a:r>
            </a:p>
          </p:txBody>
        </p:sp>
        <p:sp>
          <p:nvSpPr>
            <p:cNvPr id="31756" name="TextBox 14"/>
            <p:cNvSpPr txBox="1">
              <a:spLocks noChangeArrowheads="1"/>
            </p:cNvSpPr>
            <p:nvPr/>
          </p:nvSpPr>
          <p:spPr bwMode="auto">
            <a:xfrm>
              <a:off x="5444559" y="5465763"/>
              <a:ext cx="7567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T80/A5</a:t>
              </a:r>
            </a:p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(n=277)</a:t>
              </a:r>
            </a:p>
          </p:txBody>
        </p:sp>
        <p:sp>
          <p:nvSpPr>
            <p:cNvPr id="31757" name="TextBox 15"/>
            <p:cNvSpPr txBox="1">
              <a:spLocks noChangeArrowheads="1"/>
            </p:cNvSpPr>
            <p:nvPr/>
          </p:nvSpPr>
          <p:spPr bwMode="auto">
            <a:xfrm>
              <a:off x="6611395" y="5465763"/>
              <a:ext cx="999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T/A pooled</a:t>
              </a:r>
            </a:p>
            <a:p>
              <a:pPr algn="ctr" ea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(n=554)</a:t>
              </a:r>
            </a:p>
          </p:txBody>
        </p:sp>
        <p:sp>
          <p:nvSpPr>
            <p:cNvPr id="19" name="Text Box 240"/>
            <p:cNvSpPr txBox="1">
              <a:spLocks noChangeArrowheads="1"/>
            </p:cNvSpPr>
            <p:nvPr/>
          </p:nvSpPr>
          <p:spPr bwMode="auto">
            <a:xfrm>
              <a:off x="5609596" y="4052551"/>
              <a:ext cx="2650778" cy="25395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Tahoma" panose="020B0604030504040204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HK" sz="1050" i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 </a:t>
              </a:r>
              <a:r>
                <a:rPr lang="en-US" altLang="zh-HK" sz="105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&lt;0.001 for pooled T/A vs A10 monotherapy</a:t>
              </a:r>
              <a:endParaRPr lang="en-US" altLang="zh-HK" sz="105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59" name="TextBox 24"/>
            <p:cNvSpPr txBox="1">
              <a:spLocks noChangeArrowheads="1"/>
            </p:cNvSpPr>
            <p:nvPr/>
          </p:nvSpPr>
          <p:spPr bwMode="auto">
            <a:xfrm>
              <a:off x="2057400" y="3954463"/>
              <a:ext cx="415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8.6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0" name="TextBox 25"/>
            <p:cNvSpPr txBox="1">
              <a:spLocks noChangeArrowheads="1"/>
            </p:cNvSpPr>
            <p:nvPr/>
          </p:nvSpPr>
          <p:spPr bwMode="auto">
            <a:xfrm>
              <a:off x="3208338" y="2005013"/>
              <a:ext cx="5067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27.2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1" name="TextBox 26"/>
            <p:cNvSpPr txBox="1">
              <a:spLocks noChangeArrowheads="1"/>
            </p:cNvSpPr>
            <p:nvPr/>
          </p:nvSpPr>
          <p:spPr bwMode="auto">
            <a:xfrm>
              <a:off x="4438650" y="4398963"/>
              <a:ext cx="415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5.1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2" name="TextBox 27"/>
            <p:cNvSpPr txBox="1">
              <a:spLocks noChangeArrowheads="1"/>
            </p:cNvSpPr>
            <p:nvPr/>
          </p:nvSpPr>
          <p:spPr bwMode="auto">
            <a:xfrm>
              <a:off x="5716588" y="4535488"/>
              <a:ext cx="415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3.6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3" name="TextBox 31"/>
            <p:cNvSpPr txBox="1">
              <a:spLocks noChangeArrowheads="1"/>
            </p:cNvSpPr>
            <p:nvPr/>
          </p:nvSpPr>
          <p:spPr bwMode="auto">
            <a:xfrm>
              <a:off x="1168400" y="2027238"/>
              <a:ext cx="3673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4" name="TextBox 32"/>
            <p:cNvSpPr txBox="1">
              <a:spLocks noChangeArrowheads="1"/>
            </p:cNvSpPr>
            <p:nvPr/>
          </p:nvSpPr>
          <p:spPr bwMode="auto">
            <a:xfrm>
              <a:off x="1168400" y="3098800"/>
              <a:ext cx="3673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5" name="TextBox 33"/>
            <p:cNvSpPr txBox="1">
              <a:spLocks noChangeArrowheads="1"/>
            </p:cNvSpPr>
            <p:nvPr/>
          </p:nvSpPr>
          <p:spPr bwMode="auto">
            <a:xfrm>
              <a:off x="1168400" y="4183063"/>
              <a:ext cx="3673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6" name="TextBox 34"/>
            <p:cNvSpPr txBox="1">
              <a:spLocks noChangeArrowheads="1"/>
            </p:cNvSpPr>
            <p:nvPr/>
          </p:nvSpPr>
          <p:spPr bwMode="auto">
            <a:xfrm>
              <a:off x="1263650" y="5257800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7" name="TextBox 36"/>
            <p:cNvSpPr txBox="1">
              <a:spLocks noChangeArrowheads="1"/>
            </p:cNvSpPr>
            <p:nvPr/>
          </p:nvSpPr>
          <p:spPr bwMode="auto">
            <a:xfrm>
              <a:off x="6905625" y="4518025"/>
              <a:ext cx="43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4.3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1768" name="TextBox 39"/>
            <p:cNvSpPr txBox="1">
              <a:spLocks noChangeArrowheads="1"/>
            </p:cNvSpPr>
            <p:nvPr/>
          </p:nvSpPr>
          <p:spPr bwMode="auto">
            <a:xfrm rot="10800000">
              <a:off x="720736" y="2609916"/>
              <a:ext cx="400028" cy="179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Incidence of Edema (%)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395288" y="1295400"/>
            <a:ext cx="392747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Adverse effect 1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Peripheral edema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직사각형 5"/>
          <p:cNvSpPr>
            <a:spLocks noChangeArrowheads="1"/>
          </p:cNvSpPr>
          <p:nvPr/>
        </p:nvSpPr>
        <p:spPr bwMode="auto">
          <a:xfrm>
            <a:off x="633413" y="1728788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- Effect of ARB &amp; CCB combination</a:t>
            </a:r>
            <a:endParaRPr kumimoji="1" lang="ko-K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203927" y="403813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직사각형 66"/>
          <p:cNvSpPr>
            <a:spLocks noChangeArrowheads="1"/>
          </p:cNvSpPr>
          <p:nvPr/>
        </p:nvSpPr>
        <p:spPr bwMode="auto">
          <a:xfrm>
            <a:off x="107950" y="6372225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000" i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Hypertens Res</a:t>
            </a:r>
            <a:r>
              <a:rPr kumimoji="1" lang="en-US" altLang="ko-KR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2005;28:1003-1008,</a:t>
            </a:r>
            <a:endParaRPr kumimoji="1" lang="en-US" altLang="ko-KR" sz="1000" i="1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kumimoji="1" lang="en-US" altLang="ko-KR" sz="1000" i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Heart Vessels</a:t>
            </a:r>
            <a:r>
              <a:rPr kumimoji="1" lang="en-US" altLang="ko-KR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2013;28:480-489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395288" y="1295400"/>
            <a:ext cx="397192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Adverse effect 2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Reflex tachycardia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226723" y="395721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2773" name="그룹 57"/>
          <p:cNvGrpSpPr>
            <a:grpSpLocks/>
          </p:cNvGrpSpPr>
          <p:nvPr/>
        </p:nvGrpSpPr>
        <p:grpSpPr bwMode="auto">
          <a:xfrm>
            <a:off x="250825" y="1989138"/>
            <a:ext cx="8713788" cy="3748087"/>
            <a:chOff x="250825" y="1989138"/>
            <a:chExt cx="8713787" cy="3748067"/>
          </a:xfrm>
        </p:grpSpPr>
        <p:pic>
          <p:nvPicPr>
            <p:cNvPr id="32774" name="그림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7" t="23531" r="8824" b="33333"/>
            <a:stretch>
              <a:fillRect/>
            </a:stretch>
          </p:blipFill>
          <p:spPr bwMode="auto">
            <a:xfrm>
              <a:off x="5567363" y="2117725"/>
              <a:ext cx="3284537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5" name="그룹 10"/>
            <p:cNvGrpSpPr>
              <a:grpSpLocks/>
            </p:cNvGrpSpPr>
            <p:nvPr/>
          </p:nvGrpSpPr>
          <p:grpSpPr bwMode="auto">
            <a:xfrm>
              <a:off x="250825" y="1989138"/>
              <a:ext cx="4899024" cy="3748067"/>
              <a:chOff x="250954" y="1450975"/>
              <a:chExt cx="4899342" cy="3748068"/>
            </a:xfrm>
          </p:grpSpPr>
          <p:sp>
            <p:nvSpPr>
              <p:cNvPr id="88" name="직사각형 87"/>
              <p:cNvSpPr/>
              <p:nvPr/>
            </p:nvSpPr>
            <p:spPr bwMode="auto">
              <a:xfrm>
                <a:off x="250954" y="1624011"/>
                <a:ext cx="4899342" cy="35210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01" name="TextBox 60"/>
              <p:cNvSpPr txBox="1">
                <a:spLocks noChangeArrowheads="1"/>
              </p:cNvSpPr>
              <p:nvPr/>
            </p:nvSpPr>
            <p:spPr bwMode="auto">
              <a:xfrm>
                <a:off x="1482767" y="1450975"/>
                <a:ext cx="2209723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b="1"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Changes in pulse rate</a:t>
                </a:r>
                <a:endParaRPr kumimoji="1" lang="ko-KR" altLang="en-US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802" name="그룹 59410"/>
              <p:cNvGrpSpPr>
                <a:grpSpLocks/>
              </p:cNvGrpSpPr>
              <p:nvPr/>
            </p:nvGrpSpPr>
            <p:grpSpPr bwMode="auto">
              <a:xfrm>
                <a:off x="2636698" y="4886325"/>
                <a:ext cx="2463882" cy="312718"/>
                <a:chOff x="2555909" y="4916464"/>
                <a:chExt cx="2463851" cy="312741"/>
              </a:xfrm>
            </p:grpSpPr>
            <p:sp>
              <p:nvSpPr>
                <p:cNvPr id="32824" name="직사각형 59"/>
                <p:cNvSpPr>
                  <a:spLocks noChangeArrowheads="1"/>
                </p:cNvSpPr>
                <p:nvPr/>
              </p:nvSpPr>
              <p:spPr bwMode="auto">
                <a:xfrm>
                  <a:off x="2667711" y="4932340"/>
                  <a:ext cx="2352049" cy="230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hangingPunct="1"/>
                  <a:r>
                    <a:rPr kumimoji="1" lang="en-US" altLang="ko-KR" sz="900" i="1">
                      <a:latin typeface="Calibri" panose="020F05020202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, P</a:t>
                  </a:r>
                  <a:r>
                    <a:rPr kumimoji="1" lang="en-US" altLang="ko-KR" sz="900">
                      <a:latin typeface="Calibri" panose="020F05020202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&lt;0.1;          , </a:t>
                  </a:r>
                  <a:r>
                    <a:rPr kumimoji="1" lang="en-US" altLang="ko-KR" sz="900" i="1">
                      <a:latin typeface="Calibri" panose="020F05020202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kumimoji="1" lang="en-US" altLang="ko-KR" sz="900">
                      <a:latin typeface="Calibri" panose="020F05020202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&lt;0.05 vs. pretreatment values</a:t>
                  </a:r>
                  <a:endParaRPr kumimoji="1" lang="ko-KR" altLang="en-US" sz="900">
                    <a:latin typeface="Calibri" panose="020F050202020403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2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087164" y="4921405"/>
                  <a:ext cx="364221" cy="30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hangingPunct="1"/>
                  <a:r>
                    <a:rPr kumimoji="1" lang="en-US" altLang="ko-KR" sz="1400" b="1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**</a:t>
                  </a:r>
                  <a:endParaRPr kumimoji="1" lang="ko-KR" altLang="en-US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26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2555909" y="4916464"/>
                  <a:ext cx="274448" cy="30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hangingPunct="1"/>
                  <a:r>
                    <a:rPr kumimoji="1" lang="en-US" altLang="ko-KR" sz="1400" b="1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*</a:t>
                  </a:r>
                  <a:endParaRPr kumimoji="1" lang="ko-KR" altLang="en-US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803" name="TextBox 31"/>
              <p:cNvSpPr txBox="1">
                <a:spLocks noChangeArrowheads="1"/>
              </p:cNvSpPr>
              <p:nvPr/>
            </p:nvSpPr>
            <p:spPr bwMode="auto">
              <a:xfrm>
                <a:off x="502817" y="2339075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15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04" name="TextBox 32"/>
              <p:cNvSpPr txBox="1">
                <a:spLocks noChangeArrowheads="1"/>
              </p:cNvSpPr>
              <p:nvPr/>
            </p:nvSpPr>
            <p:spPr bwMode="auto">
              <a:xfrm>
                <a:off x="587775" y="3322787"/>
                <a:ext cx="26321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05" name="TextBox 33"/>
              <p:cNvSpPr txBox="1">
                <a:spLocks noChangeArrowheads="1"/>
              </p:cNvSpPr>
              <p:nvPr/>
            </p:nvSpPr>
            <p:spPr bwMode="auto">
              <a:xfrm>
                <a:off x="451521" y="3976517"/>
                <a:ext cx="37224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-10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06" name="TextBox 34"/>
              <p:cNvSpPr txBox="1">
                <a:spLocks noChangeArrowheads="1"/>
              </p:cNvSpPr>
              <p:nvPr/>
            </p:nvSpPr>
            <p:spPr bwMode="auto">
              <a:xfrm>
                <a:off x="451521" y="4304129"/>
                <a:ext cx="37224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-15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07" name="TextBox 35"/>
              <p:cNvSpPr txBox="1">
                <a:spLocks noChangeArrowheads="1"/>
              </p:cNvSpPr>
              <p:nvPr/>
            </p:nvSpPr>
            <p:spPr bwMode="auto">
              <a:xfrm>
                <a:off x="458246" y="2084318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bpm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08" name="TextBox 36"/>
              <p:cNvSpPr txBox="1">
                <a:spLocks noChangeArrowheads="1"/>
              </p:cNvSpPr>
              <p:nvPr/>
            </p:nvSpPr>
            <p:spPr bwMode="auto">
              <a:xfrm>
                <a:off x="502817" y="2663667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10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09" name="TextBox 37"/>
              <p:cNvSpPr txBox="1">
                <a:spLocks noChangeArrowheads="1"/>
              </p:cNvSpPr>
              <p:nvPr/>
            </p:nvSpPr>
            <p:spPr bwMode="auto">
              <a:xfrm>
                <a:off x="587775" y="3005369"/>
                <a:ext cx="26321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5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0" name="TextBox 38"/>
              <p:cNvSpPr txBox="1">
                <a:spLocks noChangeArrowheads="1"/>
              </p:cNvSpPr>
              <p:nvPr/>
            </p:nvSpPr>
            <p:spPr bwMode="auto">
              <a:xfrm>
                <a:off x="536479" y="3654104"/>
                <a:ext cx="30970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-5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1" name="TextBox 39"/>
              <p:cNvSpPr txBox="1">
                <a:spLocks noChangeArrowheads="1"/>
              </p:cNvSpPr>
              <p:nvPr/>
            </p:nvSpPr>
            <p:spPr bwMode="auto">
              <a:xfrm>
                <a:off x="1099149" y="2031231"/>
                <a:ext cx="52133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Clinic </a:t>
                </a:r>
              </a:p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PR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2" name="TextBox 40"/>
              <p:cNvSpPr txBox="1">
                <a:spLocks noChangeArrowheads="1"/>
              </p:cNvSpPr>
              <p:nvPr/>
            </p:nvSpPr>
            <p:spPr bwMode="auto">
              <a:xfrm>
                <a:off x="1859059" y="2020198"/>
                <a:ext cx="51652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24 hr </a:t>
                </a:r>
              </a:p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PR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3" name="TextBox 41"/>
              <p:cNvSpPr txBox="1">
                <a:spLocks noChangeArrowheads="1"/>
              </p:cNvSpPr>
              <p:nvPr/>
            </p:nvSpPr>
            <p:spPr bwMode="auto">
              <a:xfrm>
                <a:off x="2585420" y="2020198"/>
                <a:ext cx="69606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Daytime </a:t>
                </a:r>
              </a:p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PR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4" name="TextBox 42"/>
              <p:cNvSpPr txBox="1">
                <a:spLocks noChangeArrowheads="1"/>
              </p:cNvSpPr>
              <p:nvPr/>
            </p:nvSpPr>
            <p:spPr bwMode="auto">
              <a:xfrm>
                <a:off x="3372812" y="2020198"/>
                <a:ext cx="7874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Nighttime </a:t>
                </a:r>
              </a:p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PR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5" name="TextBox 43"/>
              <p:cNvSpPr txBox="1">
                <a:spLocks noChangeArrowheads="1"/>
              </p:cNvSpPr>
              <p:nvPr/>
            </p:nvSpPr>
            <p:spPr bwMode="auto">
              <a:xfrm>
                <a:off x="4215978" y="2031231"/>
                <a:ext cx="69442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Morning</a:t>
                </a:r>
              </a:p>
              <a:p>
                <a:pPr algn="ctr"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PR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6" name="TextBox 45"/>
              <p:cNvSpPr txBox="1">
                <a:spLocks noChangeArrowheads="1"/>
              </p:cNvSpPr>
              <p:nvPr/>
            </p:nvSpPr>
            <p:spPr bwMode="auto">
              <a:xfrm>
                <a:off x="1073673" y="3186760"/>
                <a:ext cx="4267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-0.6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7" name="TextBox 46"/>
              <p:cNvSpPr txBox="1">
                <a:spLocks noChangeArrowheads="1"/>
              </p:cNvSpPr>
              <p:nvPr/>
            </p:nvSpPr>
            <p:spPr bwMode="auto">
              <a:xfrm>
                <a:off x="1908718" y="3516486"/>
                <a:ext cx="3802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1.6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8" name="TextBox 47"/>
              <p:cNvSpPr txBox="1">
                <a:spLocks noChangeArrowheads="1"/>
              </p:cNvSpPr>
              <p:nvPr/>
            </p:nvSpPr>
            <p:spPr bwMode="auto">
              <a:xfrm>
                <a:off x="2694781" y="3516486"/>
                <a:ext cx="3802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1.7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19" name="TextBox 48"/>
              <p:cNvSpPr txBox="1">
                <a:spLocks noChangeArrowheads="1"/>
              </p:cNvSpPr>
              <p:nvPr/>
            </p:nvSpPr>
            <p:spPr bwMode="auto">
              <a:xfrm>
                <a:off x="3521895" y="3516486"/>
                <a:ext cx="3802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1.9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820" name="TextBox 49"/>
              <p:cNvSpPr txBox="1">
                <a:spLocks noChangeArrowheads="1"/>
              </p:cNvSpPr>
              <p:nvPr/>
            </p:nvSpPr>
            <p:spPr bwMode="auto">
              <a:xfrm>
                <a:off x="4326701" y="3516486"/>
                <a:ext cx="3802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1.3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32821" name="그룹 5"/>
              <p:cNvGrpSpPr>
                <a:grpSpLocks/>
              </p:cNvGrpSpPr>
              <p:nvPr/>
            </p:nvGrpSpPr>
            <p:grpSpPr bwMode="auto">
              <a:xfrm>
                <a:off x="2034618" y="4525686"/>
                <a:ext cx="1226054" cy="432048"/>
                <a:chOff x="1907704" y="4525686"/>
                <a:chExt cx="1226054" cy="432048"/>
              </a:xfrm>
            </p:grpSpPr>
            <p:sp>
              <p:nvSpPr>
                <p:cNvPr id="32822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2246919" y="4597480"/>
                  <a:ext cx="88683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amlodipine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823" name="그림 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437" t="66402" r="72050" b="27299"/>
                <a:stretch>
                  <a:fillRect/>
                </a:stretch>
              </p:blipFill>
              <p:spPr bwMode="auto">
                <a:xfrm>
                  <a:off x="1907704" y="4525686"/>
                  <a:ext cx="504056" cy="432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2776" name="그룹 11"/>
            <p:cNvGrpSpPr>
              <a:grpSpLocks/>
            </p:cNvGrpSpPr>
            <p:nvPr/>
          </p:nvGrpSpPr>
          <p:grpSpPr bwMode="auto">
            <a:xfrm>
              <a:off x="5238749" y="1989138"/>
              <a:ext cx="3725863" cy="3694112"/>
              <a:chOff x="5238873" y="1450975"/>
              <a:chExt cx="3725615" cy="3694113"/>
            </a:xfrm>
          </p:grpSpPr>
          <p:sp>
            <p:nvSpPr>
              <p:cNvPr id="67" name="직사각형 66"/>
              <p:cNvSpPr/>
              <p:nvPr/>
            </p:nvSpPr>
            <p:spPr bwMode="auto">
              <a:xfrm>
                <a:off x="5238873" y="1624011"/>
                <a:ext cx="3725615" cy="35210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82" name="TextBox 64"/>
              <p:cNvSpPr txBox="1">
                <a:spLocks noChangeArrowheads="1"/>
              </p:cNvSpPr>
              <p:nvPr/>
            </p:nvSpPr>
            <p:spPr bwMode="auto">
              <a:xfrm>
                <a:off x="6085176" y="1450975"/>
                <a:ext cx="221424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b="1"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Changes in heart rate</a:t>
                </a:r>
                <a:endParaRPr kumimoji="1" lang="ko-KR" altLang="en-US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83" name="TextBox 50"/>
              <p:cNvSpPr txBox="1">
                <a:spLocks noChangeArrowheads="1"/>
              </p:cNvSpPr>
              <p:nvPr/>
            </p:nvSpPr>
            <p:spPr bwMode="auto">
              <a:xfrm>
                <a:off x="5466750" y="2329401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80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84" name="TextBox 51"/>
              <p:cNvSpPr txBox="1">
                <a:spLocks noChangeArrowheads="1"/>
              </p:cNvSpPr>
              <p:nvPr/>
            </p:nvSpPr>
            <p:spPr bwMode="auto">
              <a:xfrm>
                <a:off x="5466750" y="3480519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74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85" name="TextBox 52"/>
              <p:cNvSpPr txBox="1">
                <a:spLocks noChangeArrowheads="1"/>
              </p:cNvSpPr>
              <p:nvPr/>
            </p:nvSpPr>
            <p:spPr bwMode="auto">
              <a:xfrm>
                <a:off x="5509229" y="4267388"/>
                <a:ext cx="26321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86" name="TextBox 53"/>
              <p:cNvSpPr txBox="1">
                <a:spLocks noChangeArrowheads="1"/>
              </p:cNvSpPr>
              <p:nvPr/>
            </p:nvSpPr>
            <p:spPr bwMode="auto">
              <a:xfrm>
                <a:off x="5415923" y="2086716"/>
                <a:ext cx="48282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bpm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87" name="TextBox 55"/>
              <p:cNvSpPr txBox="1">
                <a:spLocks noChangeArrowheads="1"/>
              </p:cNvSpPr>
              <p:nvPr/>
            </p:nvSpPr>
            <p:spPr bwMode="auto">
              <a:xfrm>
                <a:off x="5466750" y="2711754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78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88" name="TextBox 56"/>
              <p:cNvSpPr txBox="1">
                <a:spLocks noChangeArrowheads="1"/>
              </p:cNvSpPr>
              <p:nvPr/>
            </p:nvSpPr>
            <p:spPr bwMode="auto">
              <a:xfrm>
                <a:off x="5466750" y="3091672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76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89" name="TextBox 57"/>
              <p:cNvSpPr txBox="1">
                <a:spLocks noChangeArrowheads="1"/>
              </p:cNvSpPr>
              <p:nvPr/>
            </p:nvSpPr>
            <p:spPr bwMode="auto">
              <a:xfrm>
                <a:off x="5466750" y="3848508"/>
                <a:ext cx="34176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1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72</a:t>
                </a:r>
                <a:endParaRPr kumimoji="1" lang="ko-KR" altLang="en-US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0" name="TextBox 58"/>
              <p:cNvSpPr txBox="1">
                <a:spLocks noChangeArrowheads="1"/>
              </p:cNvSpPr>
              <p:nvPr/>
            </p:nvSpPr>
            <p:spPr bwMode="auto">
              <a:xfrm>
                <a:off x="5623567" y="4437111"/>
                <a:ext cx="3882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-12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1" name="TextBox 60"/>
              <p:cNvSpPr txBox="1">
                <a:spLocks noChangeArrowheads="1"/>
              </p:cNvSpPr>
              <p:nvPr/>
            </p:nvSpPr>
            <p:spPr bwMode="auto">
              <a:xfrm>
                <a:off x="6157629" y="4437112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2" name="TextBox 61"/>
              <p:cNvSpPr txBox="1">
                <a:spLocks noChangeArrowheads="1"/>
              </p:cNvSpPr>
              <p:nvPr/>
            </p:nvSpPr>
            <p:spPr bwMode="auto">
              <a:xfrm>
                <a:off x="6614063" y="4437112"/>
                <a:ext cx="3545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12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3" name="TextBox 62"/>
              <p:cNvSpPr txBox="1">
                <a:spLocks noChangeArrowheads="1"/>
              </p:cNvSpPr>
              <p:nvPr/>
            </p:nvSpPr>
            <p:spPr bwMode="auto">
              <a:xfrm>
                <a:off x="7118119" y="4437112"/>
                <a:ext cx="3545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24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4" name="TextBox 64"/>
              <p:cNvSpPr txBox="1">
                <a:spLocks noChangeArrowheads="1"/>
              </p:cNvSpPr>
              <p:nvPr/>
            </p:nvSpPr>
            <p:spPr bwMode="auto">
              <a:xfrm>
                <a:off x="7550167" y="4437112"/>
                <a:ext cx="3545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36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5" name="TextBox 65"/>
              <p:cNvSpPr txBox="1">
                <a:spLocks noChangeArrowheads="1"/>
              </p:cNvSpPr>
              <p:nvPr/>
            </p:nvSpPr>
            <p:spPr bwMode="auto">
              <a:xfrm>
                <a:off x="8021735" y="4437112"/>
                <a:ext cx="3545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48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2796" name="TextBox 68"/>
              <p:cNvSpPr txBox="1">
                <a:spLocks noChangeArrowheads="1"/>
              </p:cNvSpPr>
              <p:nvPr/>
            </p:nvSpPr>
            <p:spPr bwMode="auto">
              <a:xfrm>
                <a:off x="8501404" y="4437112"/>
                <a:ext cx="3545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60</a:t>
                </a:r>
                <a:endParaRPr kumimoji="1" lang="ko-KR" altLang="en-US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32797" name="그룹 9"/>
              <p:cNvGrpSpPr>
                <a:grpSpLocks/>
              </p:cNvGrpSpPr>
              <p:nvPr/>
            </p:nvGrpSpPr>
            <p:grpSpPr bwMode="auto">
              <a:xfrm>
                <a:off x="6356312" y="4528998"/>
                <a:ext cx="1499057" cy="584448"/>
                <a:chOff x="6445763" y="4528998"/>
                <a:chExt cx="1499057" cy="584448"/>
              </a:xfrm>
            </p:grpSpPr>
            <p:pic>
              <p:nvPicPr>
                <p:cNvPr id="32798" name="그림 7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44" t="66280" r="22440" b="25198"/>
                <a:stretch>
                  <a:fillRect/>
                </a:stretch>
              </p:blipFill>
              <p:spPr bwMode="auto">
                <a:xfrm>
                  <a:off x="6445763" y="4528998"/>
                  <a:ext cx="1016496" cy="58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99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7058098" y="4662844"/>
                  <a:ext cx="88672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eaLnBrk="1" hangingPunct="1"/>
                  <a:r>
                    <a:rPr kumimoji="1" lang="en-US" altLang="ko-KR" sz="1200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amlodipine</a:t>
                  </a:r>
                  <a:endParaRPr kumimoji="1" lang="ko-KR" altLang="en-US" sz="12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32777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531" r="47060" b="33333"/>
            <a:stretch>
              <a:fillRect/>
            </a:stretch>
          </p:blipFill>
          <p:spPr bwMode="auto">
            <a:xfrm>
              <a:off x="646113" y="2151063"/>
              <a:ext cx="4383087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TextBox 68"/>
            <p:cNvSpPr txBox="1">
              <a:spLocks noChangeArrowheads="1"/>
            </p:cNvSpPr>
            <p:nvPr/>
          </p:nvSpPr>
          <p:spPr bwMode="auto">
            <a:xfrm>
              <a:off x="2021539" y="321212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779" name="TextBox 68"/>
            <p:cNvSpPr txBox="1">
              <a:spLocks noChangeArrowheads="1"/>
            </p:cNvSpPr>
            <p:nvPr/>
          </p:nvSpPr>
          <p:spPr bwMode="auto">
            <a:xfrm>
              <a:off x="2821639" y="316640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780" name="TextBox 68"/>
            <p:cNvSpPr txBox="1">
              <a:spLocks noChangeArrowheads="1"/>
            </p:cNvSpPr>
            <p:nvPr/>
          </p:nvSpPr>
          <p:spPr bwMode="auto">
            <a:xfrm>
              <a:off x="3593664" y="316640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4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직사각형 66"/>
          <p:cNvSpPr>
            <a:spLocks noChangeArrowheads="1"/>
          </p:cNvSpPr>
          <p:nvPr/>
        </p:nvSpPr>
        <p:spPr bwMode="auto">
          <a:xfrm>
            <a:off x="107950" y="6516688"/>
            <a:ext cx="1552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000" i="1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 Heart J 2011;32:2499-506</a:t>
            </a:r>
          </a:p>
        </p:txBody>
      </p:sp>
      <p:sp>
        <p:nvSpPr>
          <p:cNvPr id="33795" name="object 5"/>
          <p:cNvSpPr txBox="1">
            <a:spLocks noChangeArrowheads="1"/>
          </p:cNvSpPr>
          <p:nvPr/>
        </p:nvSpPr>
        <p:spPr bwMode="auto">
          <a:xfrm>
            <a:off x="107950" y="6264275"/>
            <a:ext cx="34305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RAS, Renin-angiotensin system; SNS, Sympathetic nervous system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95288" y="1295400"/>
            <a:ext cx="397192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Adverse effect 2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Reflex tachycardia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직사각형 5"/>
          <p:cNvSpPr>
            <a:spLocks noChangeArrowheads="1"/>
          </p:cNvSpPr>
          <p:nvPr/>
        </p:nvSpPr>
        <p:spPr bwMode="auto">
          <a:xfrm>
            <a:off x="633413" y="1728788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- Effect of ARB &amp; CCB combination</a:t>
            </a:r>
            <a:endParaRPr kumimoji="1" lang="ko-K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42"/>
          <p:cNvSpPr txBox="1">
            <a:spLocks noChangeArrowheads="1"/>
          </p:cNvSpPr>
          <p:nvPr/>
        </p:nvSpPr>
        <p:spPr bwMode="auto">
          <a:xfrm>
            <a:off x="253642" y="433388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3799" name="그룹 1"/>
          <p:cNvGrpSpPr>
            <a:grpSpLocks/>
          </p:cNvGrpSpPr>
          <p:nvPr/>
        </p:nvGrpSpPr>
        <p:grpSpPr bwMode="auto">
          <a:xfrm>
            <a:off x="1271588" y="2374900"/>
            <a:ext cx="6600825" cy="3275013"/>
            <a:chOff x="1270794" y="2374900"/>
            <a:chExt cx="6602412" cy="3275013"/>
          </a:xfrm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6337724" y="4716463"/>
              <a:ext cx="1302063" cy="933450"/>
            </a:xfrm>
            <a:prstGeom prst="roundRect">
              <a:avLst/>
            </a:prstGeom>
            <a:solidFill>
              <a:srgbClr val="F37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 bwMode="auto">
            <a:xfrm>
              <a:off x="1736043" y="4716463"/>
              <a:ext cx="1302063" cy="933450"/>
            </a:xfrm>
            <a:prstGeom prst="roundRect">
              <a:avLst/>
            </a:prstGeom>
            <a:solidFill>
              <a:srgbClr val="1B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9" name="타원 48"/>
            <p:cNvSpPr/>
            <p:nvPr/>
          </p:nvSpPr>
          <p:spPr bwMode="auto">
            <a:xfrm>
              <a:off x="3565283" y="3044825"/>
              <a:ext cx="2110295" cy="5175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Calibri" panose="020F0502020204030204" pitchFamily="34" charset="0"/>
              </a:endParaRPr>
            </a:p>
          </p:txBody>
        </p:sp>
        <p:sp>
          <p:nvSpPr>
            <p:cNvPr id="50" name="타원 49"/>
            <p:cNvSpPr/>
            <p:nvPr/>
          </p:nvSpPr>
          <p:spPr bwMode="auto">
            <a:xfrm>
              <a:off x="3565283" y="2374900"/>
              <a:ext cx="2110295" cy="5175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Calibri" panose="020F0502020204030204" pitchFamily="34" charset="0"/>
              </a:endParaRPr>
            </a:p>
          </p:txBody>
        </p:sp>
        <p:sp>
          <p:nvSpPr>
            <p:cNvPr id="33804" name="TextBox 19"/>
            <p:cNvSpPr txBox="1">
              <a:spLocks noChangeArrowheads="1"/>
            </p:cNvSpPr>
            <p:nvPr/>
          </p:nvSpPr>
          <p:spPr bwMode="auto">
            <a:xfrm>
              <a:off x="4008648" y="2441568"/>
              <a:ext cx="1223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Natriuresis</a:t>
              </a:r>
              <a:endParaRPr kumimoji="1" lang="ko-KR" altLang="en-US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5" name="TextBox 32"/>
            <p:cNvSpPr txBox="1">
              <a:spLocks noChangeArrowheads="1"/>
            </p:cNvSpPr>
            <p:nvPr/>
          </p:nvSpPr>
          <p:spPr bwMode="auto">
            <a:xfrm>
              <a:off x="3936801" y="3111420"/>
              <a:ext cx="13672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Vasodilation</a:t>
              </a:r>
              <a:endParaRPr kumimoji="1" lang="ko-KR" altLang="en-US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6" name="TextBox 39"/>
            <p:cNvSpPr txBox="1">
              <a:spLocks noChangeArrowheads="1"/>
            </p:cNvSpPr>
            <p:nvPr/>
          </p:nvSpPr>
          <p:spPr bwMode="auto">
            <a:xfrm>
              <a:off x="1974513" y="4721818"/>
              <a:ext cx="824221" cy="92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kumimoji="1" lang="en-US" altLang="ko-KR" b="1">
                  <a:solidFill>
                    <a:srgbClr val="FFFF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RAS ↑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en-US" altLang="ko-KR" b="1">
                  <a:solidFill>
                    <a:srgbClr val="FFFF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SNS ↑</a:t>
              </a:r>
            </a:p>
          </p:txBody>
        </p:sp>
        <p:sp>
          <p:nvSpPr>
            <p:cNvPr id="33807" name="TextBox 40"/>
            <p:cNvSpPr txBox="1">
              <a:spLocks noChangeArrowheads="1"/>
            </p:cNvSpPr>
            <p:nvPr/>
          </p:nvSpPr>
          <p:spPr bwMode="auto">
            <a:xfrm>
              <a:off x="6577146" y="4722559"/>
              <a:ext cx="824221" cy="92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kumimoji="1"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RAS ↓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en-US" altLang="ko-KR" b="1">
                  <a:solidFill>
                    <a:schemeClr val="bg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SNS ↓</a:t>
              </a:r>
              <a:endParaRPr kumimoji="1" lang="ko-KR" altLang="en-US" b="1">
                <a:solidFill>
                  <a:schemeClr val="bg1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" name="대각선 방향의 모서리가 둥근 사각형 60"/>
            <p:cNvSpPr/>
            <p:nvPr/>
          </p:nvSpPr>
          <p:spPr bwMode="auto">
            <a:xfrm>
              <a:off x="1270794" y="3808413"/>
              <a:ext cx="1027359" cy="461962"/>
            </a:xfrm>
            <a:prstGeom prst="round2DiagRect">
              <a:avLst/>
            </a:prstGeom>
            <a:noFill/>
            <a:ln w="28575">
              <a:solidFill>
                <a:srgbClr val="1B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1B3282"/>
                  </a:solidFill>
                  <a:latin typeface="Calibri" panose="020F0502020204030204" pitchFamily="34" charset="0"/>
                </a:rPr>
                <a:t>CCB</a:t>
              </a:r>
            </a:p>
          </p:txBody>
        </p:sp>
        <p:sp>
          <p:nvSpPr>
            <p:cNvPr id="63" name="대각선 방향의 모서리가 둥근 사각형 62"/>
            <p:cNvSpPr/>
            <p:nvPr/>
          </p:nvSpPr>
          <p:spPr bwMode="auto">
            <a:xfrm>
              <a:off x="2414069" y="3808413"/>
              <a:ext cx="1027359" cy="461962"/>
            </a:xfrm>
            <a:prstGeom prst="round2DiagRect">
              <a:avLst/>
            </a:prstGeom>
            <a:noFill/>
            <a:ln w="28575">
              <a:solidFill>
                <a:srgbClr val="1B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1B3282"/>
                  </a:solidFill>
                  <a:latin typeface="Calibri" panose="020F0502020204030204" pitchFamily="34" charset="0"/>
                </a:rPr>
                <a:t>Diuretic</a:t>
              </a:r>
            </a:p>
          </p:txBody>
        </p:sp>
        <p:sp>
          <p:nvSpPr>
            <p:cNvPr id="65" name="대각선 방향의 모서리가 둥근 사각형 64"/>
            <p:cNvSpPr/>
            <p:nvPr/>
          </p:nvSpPr>
          <p:spPr bwMode="auto">
            <a:xfrm>
              <a:off x="6104306" y="3808413"/>
              <a:ext cx="1768900" cy="461962"/>
            </a:xfrm>
            <a:prstGeom prst="round2Diag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FF3300"/>
                  </a:solidFill>
                  <a:latin typeface="Calibri" panose="020F0502020204030204" pitchFamily="34" charset="0"/>
                </a:rPr>
                <a:t>RAS-blocker</a:t>
              </a:r>
            </a:p>
          </p:txBody>
        </p:sp>
        <p:sp>
          <p:nvSpPr>
            <p:cNvPr id="66" name="원호 65"/>
            <p:cNvSpPr/>
            <p:nvPr/>
          </p:nvSpPr>
          <p:spPr bwMode="auto">
            <a:xfrm rot="15857180">
              <a:off x="2365017" y="2839852"/>
              <a:ext cx="1441450" cy="1549773"/>
            </a:xfrm>
            <a:prstGeom prst="arc">
              <a:avLst>
                <a:gd name="adj1" fmla="val 16200000"/>
                <a:gd name="adj2" fmla="val 942461"/>
              </a:avLst>
            </a:prstGeom>
            <a:ln w="152400">
              <a:solidFill>
                <a:srgbClr val="0000AC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7" name="원호 66"/>
            <p:cNvSpPr/>
            <p:nvPr/>
          </p:nvSpPr>
          <p:spPr bwMode="auto">
            <a:xfrm rot="16361810" flipV="1">
              <a:off x="5337542" y="2873191"/>
              <a:ext cx="1527175" cy="1537069"/>
            </a:xfrm>
            <a:prstGeom prst="arc">
              <a:avLst>
                <a:gd name="adj1" fmla="val 16200000"/>
                <a:gd name="adj2" fmla="val 942461"/>
              </a:avLst>
            </a:prstGeom>
            <a:ln w="152400">
              <a:solidFill>
                <a:srgbClr val="FF3300"/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8" name="이등변 삼각형 67"/>
            <p:cNvSpPr/>
            <p:nvPr/>
          </p:nvSpPr>
          <p:spPr bwMode="auto">
            <a:xfrm rot="10800000">
              <a:off x="1766213" y="4351338"/>
              <a:ext cx="1241723" cy="290512"/>
            </a:xfrm>
            <a:prstGeom prst="triangl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9" name="이등변 삼각형 68"/>
            <p:cNvSpPr/>
            <p:nvPr/>
          </p:nvSpPr>
          <p:spPr bwMode="auto">
            <a:xfrm rot="10800000">
              <a:off x="6367894" y="4351338"/>
              <a:ext cx="1241723" cy="29051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390650"/>
            <a:ext cx="190976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34591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Am J Cardiovasc Drugs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2013;13:301-313</a:t>
            </a:r>
          </a:p>
        </p:txBody>
      </p:sp>
      <p:cxnSp>
        <p:nvCxnSpPr>
          <p:cNvPr id="6" name="직선 연결선 5"/>
          <p:cNvCxnSpPr/>
          <p:nvPr/>
        </p:nvCxnSpPr>
        <p:spPr>
          <a:xfrm flipH="1" flipV="1">
            <a:off x="2973388" y="2771775"/>
            <a:ext cx="1535112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TextBox 16"/>
          <p:cNvSpPr txBox="1">
            <a:spLocks noChangeArrowheads="1"/>
          </p:cNvSpPr>
          <p:nvPr/>
        </p:nvSpPr>
        <p:spPr bwMode="auto">
          <a:xfrm>
            <a:off x="673100" y="2508250"/>
            <a:ext cx="23415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 myocardial infarction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Atrial fibrillation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Heart failure</a:t>
            </a:r>
          </a:p>
        </p:txBody>
      </p:sp>
      <p:cxnSp>
        <p:nvCxnSpPr>
          <p:cNvPr id="27" name="직선 연결선 26"/>
          <p:cNvCxnSpPr/>
          <p:nvPr/>
        </p:nvCxnSpPr>
        <p:spPr>
          <a:xfrm flipH="1" flipV="1">
            <a:off x="4500563" y="2787650"/>
            <a:ext cx="985837" cy="2174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27"/>
          <p:cNvSpPr txBox="1">
            <a:spLocks noChangeArrowheads="1"/>
          </p:cNvSpPr>
          <p:nvPr/>
        </p:nvSpPr>
        <p:spPr bwMode="auto">
          <a:xfrm>
            <a:off x="5738813" y="2589213"/>
            <a:ext cx="33782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Isolated systolic hypertension (elderly)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Hypertension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Angina pectoris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Left ventricular hypertrophy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Coronary atherosclerosis</a:t>
            </a:r>
          </a:p>
        </p:txBody>
      </p:sp>
      <p:cxnSp>
        <p:nvCxnSpPr>
          <p:cNvPr id="29" name="직선 연결선 28"/>
          <p:cNvCxnSpPr/>
          <p:nvPr/>
        </p:nvCxnSpPr>
        <p:spPr>
          <a:xfrm flipH="1">
            <a:off x="2635250" y="3506788"/>
            <a:ext cx="1576388" cy="366712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29"/>
          <p:cNvSpPr txBox="1">
            <a:spLocks noChangeArrowheads="1"/>
          </p:cNvSpPr>
          <p:nvPr/>
        </p:nvSpPr>
        <p:spPr bwMode="auto">
          <a:xfrm>
            <a:off x="673100" y="3633788"/>
            <a:ext cx="27622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Diabetic nephropathy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Proteinuria / microalbuminuria</a:t>
            </a: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3276600" y="3506788"/>
            <a:ext cx="935038" cy="588962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31"/>
          <p:cNvSpPr txBox="1">
            <a:spLocks noChangeArrowheads="1"/>
          </p:cNvSpPr>
          <p:nvPr/>
        </p:nvSpPr>
        <p:spPr bwMode="auto">
          <a:xfrm>
            <a:off x="673100" y="5287963"/>
            <a:ext cx="218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Metabolic syndrome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kumimoji="1" lang="en-US" altLang="ko-KR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ACEi-induced cough</a:t>
            </a:r>
          </a:p>
        </p:txBody>
      </p:sp>
      <p:sp>
        <p:nvSpPr>
          <p:cNvPr id="34828" name="직사각형 4"/>
          <p:cNvSpPr>
            <a:spLocks noChangeArrowheads="1"/>
          </p:cNvSpPr>
          <p:nvPr/>
        </p:nvSpPr>
        <p:spPr bwMode="auto">
          <a:xfrm>
            <a:off x="5738813" y="5287963"/>
            <a:ext cx="11604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ko-KR" sz="160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Pregnancy</a:t>
            </a:r>
          </a:p>
        </p:txBody>
      </p:sp>
      <p:cxnSp>
        <p:nvCxnSpPr>
          <p:cNvPr id="22" name="직선 연결선 21"/>
          <p:cNvCxnSpPr/>
          <p:nvPr/>
        </p:nvCxnSpPr>
        <p:spPr>
          <a:xfrm flipH="1">
            <a:off x="2225675" y="2787650"/>
            <a:ext cx="2197100" cy="282575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>
            <a:off x="1882775" y="2820988"/>
            <a:ext cx="2616200" cy="51435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34823" idx="1"/>
          </p:cNvCxnSpPr>
          <p:nvPr/>
        </p:nvCxnSpPr>
        <p:spPr>
          <a:xfrm flipH="1" flipV="1">
            <a:off x="4513263" y="2820988"/>
            <a:ext cx="1225550" cy="71913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 flipV="1">
            <a:off x="4510088" y="2787650"/>
            <a:ext cx="1238250" cy="84613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 flipV="1">
            <a:off x="4508500" y="2820988"/>
            <a:ext cx="1239838" cy="115887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34" name="그룹 19"/>
          <p:cNvGrpSpPr>
            <a:grpSpLocks/>
          </p:cNvGrpSpPr>
          <p:nvPr/>
        </p:nvGrpSpPr>
        <p:grpSpPr bwMode="auto">
          <a:xfrm>
            <a:off x="5489575" y="2792413"/>
            <a:ext cx="258763" cy="368300"/>
            <a:chOff x="5767295" y="2509348"/>
            <a:chExt cx="258407" cy="369579"/>
          </a:xfrm>
        </p:grpSpPr>
        <p:cxnSp>
          <p:nvCxnSpPr>
            <p:cNvPr id="30" name="직선 연결선 29"/>
            <p:cNvCxnSpPr/>
            <p:nvPr/>
          </p:nvCxnSpPr>
          <p:spPr>
            <a:xfrm flipH="1" flipV="1">
              <a:off x="5767295" y="2722812"/>
              <a:ext cx="258407" cy="15611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rot="6900000" flipH="1" flipV="1">
              <a:off x="5760330" y="2560702"/>
              <a:ext cx="258068" cy="15536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207539" y="393700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24"/>
          <p:cNvGrpSpPr>
            <a:grpSpLocks/>
          </p:cNvGrpSpPr>
          <p:nvPr/>
        </p:nvGrpSpPr>
        <p:grpSpPr bwMode="auto">
          <a:xfrm>
            <a:off x="1250950" y="1331913"/>
            <a:ext cx="1095375" cy="1079500"/>
            <a:chOff x="1250843" y="1036792"/>
            <a:chExt cx="1095805" cy="1080120"/>
          </a:xfrm>
          <a:noFill/>
        </p:grpSpPr>
        <p:sp>
          <p:nvSpPr>
            <p:cNvPr id="43" name="타원 42"/>
            <p:cNvSpPr/>
            <p:nvPr/>
          </p:nvSpPr>
          <p:spPr>
            <a:xfrm>
              <a:off x="1250843" y="1036792"/>
              <a:ext cx="1095805" cy="108012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>
              <a:off x="1371600" y="1344613"/>
              <a:ext cx="717144" cy="4619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ko-KR" sz="2400" b="1" dirty="0" smtClean="0">
                  <a:solidFill>
                    <a:srgbClr val="FF3300"/>
                  </a:solidFill>
                  <a:latin typeface="Calibri" panose="020F0502020204030204" pitchFamily="34" charset="0"/>
                  <a:ea typeface="굴림" pitchFamily="50" charset="-127"/>
                  <a:cs typeface="Arial" charset="0"/>
                </a:rPr>
                <a:t>ARB</a:t>
              </a:r>
              <a:endParaRPr kumimoji="1" lang="ko-KR" altLang="en-US" sz="2400" b="1" dirty="0" smtClean="0">
                <a:solidFill>
                  <a:srgbClr val="FF3300"/>
                </a:solidFill>
                <a:latin typeface="Calibri" panose="020F0502020204030204" pitchFamily="34" charset="0"/>
                <a:ea typeface="굴림" pitchFamily="50" charset="-127"/>
                <a:cs typeface="Arial" charset="0"/>
              </a:endParaRPr>
            </a:p>
          </p:txBody>
        </p:sp>
      </p:grpSp>
      <p:grpSp>
        <p:nvGrpSpPr>
          <p:cNvPr id="45" name="그룹 25"/>
          <p:cNvGrpSpPr>
            <a:grpSpLocks/>
          </p:cNvGrpSpPr>
          <p:nvPr/>
        </p:nvGrpSpPr>
        <p:grpSpPr bwMode="auto">
          <a:xfrm>
            <a:off x="6627813" y="1331913"/>
            <a:ext cx="1096962" cy="1079500"/>
            <a:chOff x="6628490" y="1036792"/>
            <a:chExt cx="1095805" cy="1080120"/>
          </a:xfrm>
          <a:noFill/>
        </p:grpSpPr>
        <p:sp>
          <p:nvSpPr>
            <p:cNvPr id="46" name="타원 45"/>
            <p:cNvSpPr/>
            <p:nvPr/>
          </p:nvSpPr>
          <p:spPr>
            <a:xfrm>
              <a:off x="6628490" y="1036792"/>
              <a:ext cx="1095805" cy="1080120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24"/>
            <p:cNvSpPr txBox="1">
              <a:spLocks noChangeArrowheads="1"/>
            </p:cNvSpPr>
            <p:nvPr/>
          </p:nvSpPr>
          <p:spPr bwMode="auto">
            <a:xfrm>
              <a:off x="6750050" y="1344613"/>
              <a:ext cx="684081" cy="4619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ko-KR" sz="2400" b="1" dirty="0" smtClean="0">
                  <a:solidFill>
                    <a:srgbClr val="1B3282"/>
                  </a:solidFill>
                  <a:latin typeface="Calibri" panose="020F0502020204030204" pitchFamily="34" charset="0"/>
                  <a:ea typeface="굴림" pitchFamily="50" charset="-127"/>
                  <a:cs typeface="Arial" charset="0"/>
                </a:rPr>
                <a:t>CCB</a:t>
              </a:r>
              <a:endParaRPr kumimoji="1" lang="ko-KR" altLang="en-US" sz="2400" b="1" dirty="0" smtClean="0">
                <a:solidFill>
                  <a:srgbClr val="1B3282"/>
                </a:solidFill>
                <a:latin typeface="Calibri" panose="020F0502020204030204" pitchFamily="34" charset="0"/>
                <a:ea typeface="굴림" pitchFamily="50" charset="-127"/>
                <a:cs typeface="Arial" charset="0"/>
              </a:endParaRPr>
            </a:p>
          </p:txBody>
        </p:sp>
      </p:grpSp>
      <p:sp>
        <p:nvSpPr>
          <p:cNvPr id="48" name="1/2 액자 47"/>
          <p:cNvSpPr/>
          <p:nvPr/>
        </p:nvSpPr>
        <p:spPr>
          <a:xfrm rot="10800000">
            <a:off x="7439025" y="1858963"/>
            <a:ext cx="284163" cy="284162"/>
          </a:xfrm>
          <a:prstGeom prst="halfFrame">
            <a:avLst>
              <a:gd name="adj1" fmla="val 25104"/>
              <a:gd name="adj2" fmla="val 26853"/>
            </a:avLst>
          </a:prstGeom>
          <a:solidFill>
            <a:srgbClr val="000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1/2 액자 48"/>
          <p:cNvSpPr/>
          <p:nvPr/>
        </p:nvSpPr>
        <p:spPr>
          <a:xfrm>
            <a:off x="1254125" y="1563688"/>
            <a:ext cx="284163" cy="284162"/>
          </a:xfrm>
          <a:prstGeom prst="halfFrame">
            <a:avLst>
              <a:gd name="adj1" fmla="val 25104"/>
              <a:gd name="adj2" fmla="val 26853"/>
            </a:avLst>
          </a:prstGeom>
          <a:solidFill>
            <a:srgbClr val="F3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2"/>
          <p:cNvSpPr txBox="1">
            <a:spLocks noChangeArrowheads="1"/>
          </p:cNvSpPr>
          <p:nvPr/>
        </p:nvSpPr>
        <p:spPr bwMode="auto">
          <a:xfrm>
            <a:off x="107950" y="395288"/>
            <a:ext cx="7995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Target BP in Several Guidelines</a:t>
            </a:r>
          </a:p>
        </p:txBody>
      </p:sp>
      <p:sp>
        <p:nvSpPr>
          <p:cNvPr id="8195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3459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ko-KR" altLang="en-US" sz="1000" i="1">
                <a:latin typeface="Arial" panose="020B0604020202020204" pitchFamily="34" charset="0"/>
                <a:cs typeface="Arial" panose="020B0604020202020204" pitchFamily="34" charset="0"/>
              </a:rPr>
              <a:t>대한고혈압학회 진료지침 </a:t>
            </a:r>
            <a:r>
              <a:rPr lang="en-US" altLang="ko-KR" sz="1000" i="1">
                <a:latin typeface="Arial" panose="020B0604020202020204" pitchFamily="34" charset="0"/>
                <a:cs typeface="Arial" panose="020B0604020202020204" pitchFamily="34" charset="0"/>
              </a:rPr>
              <a:t>, 2011 NICE</a:t>
            </a:r>
          </a:p>
          <a:p>
            <a:pPr eaLnBrk="1" latinLnBrk="1" hangingPunct="1"/>
            <a:r>
              <a:rPr lang="en-US" altLang="ko-KR" sz="1000" i="1">
                <a:latin typeface="Arial" panose="020B0604020202020204" pitchFamily="34" charset="0"/>
                <a:cs typeface="Arial" panose="020B0604020202020204" pitchFamily="34" charset="0"/>
              </a:rPr>
              <a:t>Eur Heart J </a:t>
            </a:r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2013;34:2159-2219, </a:t>
            </a:r>
            <a:r>
              <a:rPr lang="en-US" altLang="ko-KR" sz="1000" i="1"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2014;311:507-520</a:t>
            </a:r>
          </a:p>
        </p:txBody>
      </p:sp>
      <p:sp>
        <p:nvSpPr>
          <p:cNvPr id="8196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23860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KSH, The Korean  society of hypertension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33400" y="1573213"/>
          <a:ext cx="8077200" cy="4298951"/>
        </p:xfrm>
        <a:graphic>
          <a:graphicData uri="http://schemas.openxmlformats.org/drawingml/2006/table">
            <a:tbl>
              <a:tblPr/>
              <a:tblGrid>
                <a:gridCol w="1039812"/>
                <a:gridCol w="1271121"/>
                <a:gridCol w="1332379"/>
                <a:gridCol w="1477963"/>
                <a:gridCol w="1477962"/>
                <a:gridCol w="1477963"/>
              </a:tblGrid>
              <a:tr h="704703"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NICE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(2011)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ESH/ESC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(2013)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KSH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(2013)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JNC 8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(2014)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18">
                <a:tc rowSpan="4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Target BP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(mmHg)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General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population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140/90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(Ages &lt;80)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140/90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140/90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140/90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Ages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&lt;60)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For elderly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150/90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Ages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≥80)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150/90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Ages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± 80)</a:t>
                      </a: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140-150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(DBP ≥60)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150/90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Ages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≥60)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140/90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Ages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&lt;80)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228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Adult with diabetes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140/85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140/85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140/90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5" marR="91445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2335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Arial" panose="020B0604020202020204" pitchFamily="34" charset="0"/>
                <a:cs typeface="Arial" panose="020B0604020202020204" pitchFamily="34" charset="0"/>
              </a:rPr>
              <a:t>Vasc Health Risk Manag</a:t>
            </a:r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 2010;6:253-260</a:t>
            </a: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 i="1">
                <a:latin typeface="Arial" panose="020B0604020202020204" pitchFamily="34" charset="0"/>
                <a:cs typeface="Arial" panose="020B0604020202020204" pitchFamily="34" charset="0"/>
              </a:rPr>
              <a:t>Eur Heart J </a:t>
            </a:r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2011;32:2499-2506</a:t>
            </a:r>
          </a:p>
        </p:txBody>
      </p:sp>
      <p:sp>
        <p:nvSpPr>
          <p:cNvPr id="35843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38496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RAS, Renin-angiotensin system; SNS, Sympathetic nervous system</a:t>
            </a:r>
            <a:endParaRPr lang="ko-KR" altLang="ko-K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206746" y="421508"/>
            <a:ext cx="8031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Role of ARB &amp; CCB Combination Therapy 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5845" name="그룹 1"/>
          <p:cNvGrpSpPr>
            <a:grpSpLocks/>
          </p:cNvGrpSpPr>
          <p:nvPr/>
        </p:nvGrpSpPr>
        <p:grpSpPr bwMode="auto">
          <a:xfrm>
            <a:off x="319088" y="1331913"/>
            <a:ext cx="8505825" cy="4718050"/>
            <a:chOff x="318740" y="1331913"/>
            <a:chExt cx="8506173" cy="4718228"/>
          </a:xfrm>
        </p:grpSpPr>
        <p:sp>
          <p:nvSpPr>
            <p:cNvPr id="35846" name="직사각형 1"/>
            <p:cNvSpPr>
              <a:spLocks noChangeArrowheads="1"/>
            </p:cNvSpPr>
            <p:nvPr/>
          </p:nvSpPr>
          <p:spPr bwMode="auto">
            <a:xfrm>
              <a:off x="3362325" y="4818063"/>
              <a:ext cx="23637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en-US" altLang="ko-KR" sz="2800" b="1">
                  <a:solidFill>
                    <a:srgbClr val="0000AC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Synergic effect</a:t>
              </a:r>
              <a:endParaRPr lang="ko-KR" altLang="en-US" sz="2800" b="1">
                <a:solidFill>
                  <a:srgbClr val="0000AC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7" name="TextBox 24"/>
            <p:cNvSpPr txBox="1">
              <a:spLocks noChangeArrowheads="1"/>
            </p:cNvSpPr>
            <p:nvPr/>
          </p:nvSpPr>
          <p:spPr bwMode="auto">
            <a:xfrm>
              <a:off x="318740" y="2387600"/>
              <a:ext cx="2783583" cy="366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Vasodilation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Attenuated peripheral edema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Effective in high-renin patients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No effect cardiac ischemia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RAS </a:t>
              </a: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↓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F3752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SNS ↓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endParaRPr kumimoji="1" lang="ko-KR" altLang="en-US" sz="1600" b="1">
                <a:solidFill>
                  <a:srgbClr val="F37521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35848" name="그룹 3"/>
            <p:cNvGrpSpPr>
              <a:grpSpLocks noChangeAspect="1"/>
            </p:cNvGrpSpPr>
            <p:nvPr/>
          </p:nvGrpSpPr>
          <p:grpSpPr bwMode="auto">
            <a:xfrm>
              <a:off x="3060700" y="1841500"/>
              <a:ext cx="3022600" cy="2882900"/>
              <a:chOff x="2032683" y="830341"/>
              <a:chExt cx="6037935" cy="5762556"/>
            </a:xfrm>
          </p:grpSpPr>
          <p:sp>
            <p:nvSpPr>
              <p:cNvPr id="29" name="타원 28"/>
              <p:cNvSpPr>
                <a:spLocks noChangeAspect="1"/>
              </p:cNvSpPr>
              <p:nvPr/>
            </p:nvSpPr>
            <p:spPr>
              <a:xfrm>
                <a:off x="3519559" y="2169526"/>
                <a:ext cx="3158629" cy="307496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원형 화살표 29"/>
              <p:cNvSpPr/>
              <p:nvPr/>
            </p:nvSpPr>
            <p:spPr>
              <a:xfrm rot="16200000">
                <a:off x="2222246" y="745005"/>
                <a:ext cx="5753253" cy="5943043"/>
              </a:xfrm>
              <a:prstGeom prst="circularArrow">
                <a:avLst>
                  <a:gd name="adj1" fmla="val 12500"/>
                  <a:gd name="adj2" fmla="val 903758"/>
                  <a:gd name="adj3" fmla="val 20457681"/>
                  <a:gd name="adj4" fmla="val 10800000"/>
                  <a:gd name="adj5" fmla="val 14060"/>
                </a:avLst>
              </a:prstGeom>
              <a:gradFill flip="none" rotWithShape="1">
                <a:gsLst>
                  <a:gs pos="1000">
                    <a:schemeClr val="accent6">
                      <a:lumMod val="40000"/>
                      <a:lumOff val="60000"/>
                    </a:schemeClr>
                  </a:gs>
                  <a:gs pos="26000">
                    <a:srgbClr val="FF6600"/>
                  </a:gs>
                  <a:gs pos="67000">
                    <a:srgbClr val="FF6600"/>
                  </a:gs>
                  <a:gs pos="95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  <a:tileRect/>
              </a:gradFill>
              <a:ln w="476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원형 화살표 30"/>
              <p:cNvSpPr/>
              <p:nvPr/>
            </p:nvSpPr>
            <p:spPr>
              <a:xfrm rot="5400000">
                <a:off x="2127107" y="735484"/>
                <a:ext cx="5753255" cy="5943043"/>
              </a:xfrm>
              <a:prstGeom prst="circularArrow">
                <a:avLst>
                  <a:gd name="adj1" fmla="val 12500"/>
                  <a:gd name="adj2" fmla="val 903758"/>
                  <a:gd name="adj3" fmla="val 20457681"/>
                  <a:gd name="adj4" fmla="val 10800000"/>
                  <a:gd name="adj5" fmla="val 14060"/>
                </a:avLst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23000">
                    <a:srgbClr val="1B3282"/>
                  </a:gs>
                  <a:gs pos="69000">
                    <a:srgbClr val="1B3282"/>
                  </a:gs>
                  <a:gs pos="97000">
                    <a:schemeClr val="accent5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76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 bwMode="auto">
            <a:xfrm>
              <a:off x="3716129" y="2752779"/>
              <a:ext cx="1757434" cy="110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ARB &amp; CCB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Combination </a:t>
              </a:r>
              <a:br>
                <a:rPr lang="en-US" altLang="ko-K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ko-K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therapy</a:t>
              </a:r>
            </a:p>
          </p:txBody>
        </p:sp>
        <p:sp>
          <p:nvSpPr>
            <p:cNvPr id="35850" name="TextBox 12"/>
            <p:cNvSpPr txBox="1">
              <a:spLocks noChangeArrowheads="1"/>
            </p:cNvSpPr>
            <p:nvPr/>
          </p:nvSpPr>
          <p:spPr bwMode="auto">
            <a:xfrm>
              <a:off x="6099175" y="2405063"/>
              <a:ext cx="2725738" cy="310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Arteriodilation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Peripheral edema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Effective in low-renin patients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Reduces cardiac ischemia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RAS ↑</a:t>
              </a:r>
            </a:p>
            <a:p>
              <a:pPr algn="ctr"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kumimoji="1" lang="en-US" altLang="ko-KR" sz="1600" b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SNS ↑</a:t>
              </a:r>
            </a:p>
          </p:txBody>
        </p:sp>
        <p:grpSp>
          <p:nvGrpSpPr>
            <p:cNvPr id="42" name="그룹 24"/>
            <p:cNvGrpSpPr>
              <a:grpSpLocks/>
            </p:cNvGrpSpPr>
            <p:nvPr/>
          </p:nvGrpSpPr>
          <p:grpSpPr bwMode="auto">
            <a:xfrm>
              <a:off x="1250950" y="1331913"/>
              <a:ext cx="1095375" cy="1079500"/>
              <a:chOff x="1250843" y="1036792"/>
              <a:chExt cx="1095805" cy="1080120"/>
            </a:xfrm>
            <a:noFill/>
          </p:grpSpPr>
          <p:sp>
            <p:nvSpPr>
              <p:cNvPr id="43" name="타원 42"/>
              <p:cNvSpPr/>
              <p:nvPr/>
            </p:nvSpPr>
            <p:spPr>
              <a:xfrm>
                <a:off x="1250843" y="1036792"/>
                <a:ext cx="1095805" cy="1080120"/>
              </a:xfrm>
              <a:prstGeom prst="ellipse">
                <a:avLst/>
              </a:prstGeom>
              <a:grpFill/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15"/>
              <p:cNvSpPr txBox="1">
                <a:spLocks noChangeArrowheads="1"/>
              </p:cNvSpPr>
              <p:nvPr/>
            </p:nvSpPr>
            <p:spPr bwMode="auto">
              <a:xfrm>
                <a:off x="1371600" y="1344613"/>
                <a:ext cx="854075" cy="4619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9pPr>
              </a:lstStyle>
              <a:p>
                <a:pPr eaLnBrk="1" hangingPunct="1">
                  <a:defRPr/>
                </a:pPr>
                <a:r>
                  <a:rPr kumimoji="1" lang="en-US" altLang="ko-KR" sz="2400" b="1" dirty="0" smtClean="0">
                    <a:solidFill>
                      <a:srgbClr val="FF3300"/>
                    </a:solidFill>
                    <a:latin typeface="Arial" charset="0"/>
                    <a:ea typeface="굴림" pitchFamily="50" charset="-127"/>
                    <a:cs typeface="Arial" charset="0"/>
                  </a:rPr>
                  <a:t>ARB</a:t>
                </a:r>
                <a:endParaRPr kumimoji="1" lang="ko-KR" altLang="en-US" sz="2400" b="1" dirty="0" smtClean="0">
                  <a:solidFill>
                    <a:srgbClr val="FF3300"/>
                  </a:solidFill>
                  <a:latin typeface="Arial" charset="0"/>
                  <a:ea typeface="굴림" pitchFamily="50" charset="-127"/>
                  <a:cs typeface="Arial" charset="0"/>
                </a:endParaRPr>
              </a:p>
            </p:txBody>
          </p:sp>
        </p:grpSp>
        <p:grpSp>
          <p:nvGrpSpPr>
            <p:cNvPr id="45" name="그룹 25"/>
            <p:cNvGrpSpPr>
              <a:grpSpLocks/>
            </p:cNvGrpSpPr>
            <p:nvPr/>
          </p:nvGrpSpPr>
          <p:grpSpPr bwMode="auto">
            <a:xfrm>
              <a:off x="6627813" y="1331913"/>
              <a:ext cx="1096962" cy="1079500"/>
              <a:chOff x="6628490" y="1036792"/>
              <a:chExt cx="1095805" cy="1080120"/>
            </a:xfrm>
            <a:noFill/>
          </p:grpSpPr>
          <p:sp>
            <p:nvSpPr>
              <p:cNvPr id="46" name="타원 45"/>
              <p:cNvSpPr/>
              <p:nvPr/>
            </p:nvSpPr>
            <p:spPr>
              <a:xfrm>
                <a:off x="6628490" y="1036792"/>
                <a:ext cx="1095805" cy="1080120"/>
              </a:xfrm>
              <a:prstGeom prst="ellipse">
                <a:avLst/>
              </a:prstGeom>
              <a:grpFill/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24"/>
              <p:cNvSpPr txBox="1">
                <a:spLocks noChangeArrowheads="1"/>
              </p:cNvSpPr>
              <p:nvPr/>
            </p:nvSpPr>
            <p:spPr bwMode="auto">
              <a:xfrm>
                <a:off x="6750050" y="1344613"/>
                <a:ext cx="852488" cy="4619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</a:defRPr>
                </a:lvl9pPr>
              </a:lstStyle>
              <a:p>
                <a:pPr eaLnBrk="1" hangingPunct="1">
                  <a:defRPr/>
                </a:pPr>
                <a:r>
                  <a:rPr kumimoji="1" lang="en-US" altLang="ko-KR" sz="2400" b="1" dirty="0" smtClean="0">
                    <a:solidFill>
                      <a:srgbClr val="1B3282"/>
                    </a:solidFill>
                    <a:latin typeface="Arial" charset="0"/>
                    <a:ea typeface="굴림" pitchFamily="50" charset="-127"/>
                    <a:cs typeface="Arial" charset="0"/>
                  </a:rPr>
                  <a:t>CCB</a:t>
                </a:r>
                <a:endParaRPr kumimoji="1" lang="ko-KR" altLang="en-US" sz="2400" b="1" dirty="0" smtClean="0">
                  <a:solidFill>
                    <a:srgbClr val="1B3282"/>
                  </a:solidFill>
                  <a:latin typeface="Arial" charset="0"/>
                  <a:ea typeface="굴림" pitchFamily="50" charset="-127"/>
                  <a:cs typeface="Arial" charset="0"/>
                </a:endParaRPr>
              </a:p>
            </p:txBody>
          </p:sp>
        </p:grpSp>
        <p:sp>
          <p:nvSpPr>
            <p:cNvPr id="48" name="1/2 액자 47"/>
            <p:cNvSpPr/>
            <p:nvPr/>
          </p:nvSpPr>
          <p:spPr>
            <a:xfrm>
              <a:off x="1253815" y="1563697"/>
              <a:ext cx="284175" cy="284173"/>
            </a:xfrm>
            <a:prstGeom prst="halfFrame">
              <a:avLst>
                <a:gd name="adj1" fmla="val 25104"/>
                <a:gd name="adj2" fmla="val 26853"/>
              </a:avLst>
            </a:prstGeom>
            <a:solidFill>
              <a:srgbClr val="F37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1/2 액자 48"/>
            <p:cNvSpPr/>
            <p:nvPr/>
          </p:nvSpPr>
          <p:spPr>
            <a:xfrm rot="10800000">
              <a:off x="7438968" y="1858983"/>
              <a:ext cx="284175" cy="284173"/>
            </a:xfrm>
            <a:prstGeom prst="halfFrame">
              <a:avLst>
                <a:gd name="adj1" fmla="val 25104"/>
                <a:gd name="adj2" fmla="val 26853"/>
              </a:avLst>
            </a:prstGeom>
            <a:solidFill>
              <a:srgbClr val="000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4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Efficacy of </a:t>
            </a:r>
            <a:r>
              <a:rPr lang="en-US" altLang="ko-KR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Combination </a:t>
            </a:r>
            <a:r>
              <a:rPr lang="en-US" altLang="ko-KR" b="1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Therapy</a:t>
            </a:r>
          </a:p>
        </p:txBody>
      </p:sp>
      <p:grpSp>
        <p:nvGrpSpPr>
          <p:cNvPr id="22531" name="그룹 7"/>
          <p:cNvGrpSpPr>
            <a:grpSpLocks/>
          </p:cNvGrpSpPr>
          <p:nvPr/>
        </p:nvGrpSpPr>
        <p:grpSpPr bwMode="auto">
          <a:xfrm>
            <a:off x="755576" y="2132856"/>
            <a:ext cx="6576865" cy="2605095"/>
            <a:chOff x="1229936" y="2600606"/>
            <a:chExt cx="6576186" cy="2605066"/>
          </a:xfrm>
        </p:grpSpPr>
        <p:sp>
          <p:nvSpPr>
            <p:cNvPr id="22556" name="TextBox 3"/>
            <p:cNvSpPr txBox="1">
              <a:spLocks noChangeArrowheads="1"/>
            </p:cNvSpPr>
            <p:nvPr/>
          </p:nvSpPr>
          <p:spPr bwMode="auto">
            <a:xfrm>
              <a:off x="1229936" y="2600606"/>
              <a:ext cx="3985104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Limitation of Monotherapy</a:t>
              </a:r>
              <a:endParaRPr kumimoji="1" lang="ko-KR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2" name="TextBox 15"/>
            <p:cNvSpPr txBox="1">
              <a:spLocks noChangeArrowheads="1"/>
            </p:cNvSpPr>
            <p:nvPr/>
          </p:nvSpPr>
          <p:spPr bwMode="auto">
            <a:xfrm>
              <a:off x="1229936" y="3104606"/>
              <a:ext cx="6576186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Effect of Combination Therapy on BP Reduction</a:t>
              </a:r>
              <a:endParaRPr kumimoji="1" lang="ko-KR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8" name="TextBox 18"/>
            <p:cNvSpPr txBox="1">
              <a:spLocks noChangeArrowheads="1"/>
            </p:cNvSpPr>
            <p:nvPr/>
          </p:nvSpPr>
          <p:spPr bwMode="auto">
            <a:xfrm>
              <a:off x="1229936" y="3608606"/>
              <a:ext cx="3673447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Hypertension Guidelines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4" name="TextBox 22"/>
            <p:cNvSpPr txBox="1">
              <a:spLocks noChangeArrowheads="1"/>
            </p:cNvSpPr>
            <p:nvPr/>
          </p:nvSpPr>
          <p:spPr bwMode="auto">
            <a:xfrm>
              <a:off x="1229936" y="4112605"/>
              <a:ext cx="6181824" cy="64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The role of ARB &amp; CCB Combination Therapy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7" name="TextBox 25"/>
            <p:cNvSpPr txBox="1">
              <a:spLocks noChangeArrowheads="1"/>
            </p:cNvSpPr>
            <p:nvPr/>
          </p:nvSpPr>
          <p:spPr bwMode="auto">
            <a:xfrm>
              <a:off x="1229936" y="4616607"/>
              <a:ext cx="5275323" cy="58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Adherence of Single-Pill Combination</a:t>
              </a:r>
              <a:endParaRPr kumimoji="1" lang="ko-K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7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그룹 5"/>
          <p:cNvGrpSpPr>
            <a:grpSpLocks/>
          </p:cNvGrpSpPr>
          <p:nvPr/>
        </p:nvGrpSpPr>
        <p:grpSpPr bwMode="auto">
          <a:xfrm>
            <a:off x="989013" y="1409700"/>
            <a:ext cx="5473700" cy="4670425"/>
            <a:chOff x="1806094" y="908721"/>
            <a:chExt cx="5471910" cy="5194018"/>
          </a:xfrm>
        </p:grpSpPr>
        <p:sp>
          <p:nvSpPr>
            <p:cNvPr id="37927" name="object 5"/>
            <p:cNvSpPr txBox="1">
              <a:spLocks noChangeArrowheads="1"/>
            </p:cNvSpPr>
            <p:nvPr/>
          </p:nvSpPr>
          <p:spPr bwMode="auto">
            <a:xfrm rot="-5400000">
              <a:off x="-381159" y="3095974"/>
              <a:ext cx="4805362" cy="43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Unadjusted odds ratio for compliance (&gt;80%)</a:t>
              </a:r>
            </a:p>
            <a:p>
              <a:pPr algn="ctr" eaLnBrk="1" latinLnBrk="1" hangingPunct="1"/>
              <a:r>
                <a:rPr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to both antihypertensive therapy and LLT</a:t>
              </a:r>
              <a:endParaRPr lang="ko-KR" altLang="ko-KR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28" name="object 5"/>
            <p:cNvSpPr txBox="1">
              <a:spLocks noChangeArrowheads="1"/>
            </p:cNvSpPr>
            <p:nvPr/>
          </p:nvSpPr>
          <p:spPr bwMode="auto">
            <a:xfrm>
              <a:off x="3464475" y="5863142"/>
              <a:ext cx="3546962" cy="23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Number of pre-existing prescription medications</a:t>
              </a:r>
              <a:endParaRPr lang="ko-KR" altLang="ko-KR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29" name="TextBox 2"/>
            <p:cNvSpPr txBox="1">
              <a:spLocks noChangeArrowheads="1"/>
            </p:cNvSpPr>
            <p:nvPr/>
          </p:nvSpPr>
          <p:spPr bwMode="auto">
            <a:xfrm>
              <a:off x="2391300" y="5215041"/>
              <a:ext cx="444155" cy="3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37930" name="TextBox 18"/>
            <p:cNvSpPr txBox="1">
              <a:spLocks noChangeArrowheads="1"/>
            </p:cNvSpPr>
            <p:nvPr/>
          </p:nvSpPr>
          <p:spPr bwMode="auto">
            <a:xfrm>
              <a:off x="2391300" y="3799804"/>
              <a:ext cx="444155" cy="3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37931" name="TextBox 20"/>
            <p:cNvSpPr txBox="1">
              <a:spLocks noChangeArrowheads="1"/>
            </p:cNvSpPr>
            <p:nvPr/>
          </p:nvSpPr>
          <p:spPr bwMode="auto">
            <a:xfrm>
              <a:off x="2391300" y="965310"/>
              <a:ext cx="444155" cy="3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2.0</a:t>
              </a:r>
            </a:p>
          </p:txBody>
        </p:sp>
        <p:sp>
          <p:nvSpPr>
            <p:cNvPr id="37932" name="TextBox 22"/>
            <p:cNvSpPr txBox="1">
              <a:spLocks noChangeArrowheads="1"/>
            </p:cNvSpPr>
            <p:nvPr/>
          </p:nvSpPr>
          <p:spPr bwMode="auto">
            <a:xfrm>
              <a:off x="2391300" y="2375855"/>
              <a:ext cx="444155" cy="3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37933" name="TextBox 28"/>
            <p:cNvSpPr txBox="1">
              <a:spLocks noChangeArrowheads="1"/>
            </p:cNvSpPr>
            <p:nvPr/>
          </p:nvSpPr>
          <p:spPr bwMode="auto">
            <a:xfrm>
              <a:off x="3332905" y="5479726"/>
              <a:ext cx="298357" cy="37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934" name="TextBox 29"/>
            <p:cNvSpPr txBox="1">
              <a:spLocks noChangeArrowheads="1"/>
            </p:cNvSpPr>
            <p:nvPr/>
          </p:nvSpPr>
          <p:spPr bwMode="auto">
            <a:xfrm>
              <a:off x="4212277" y="5481241"/>
              <a:ext cx="298357" cy="37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935" name="TextBox 30"/>
            <p:cNvSpPr txBox="1">
              <a:spLocks noChangeArrowheads="1"/>
            </p:cNvSpPr>
            <p:nvPr/>
          </p:nvSpPr>
          <p:spPr bwMode="auto">
            <a:xfrm>
              <a:off x="5113117" y="5480932"/>
              <a:ext cx="298357" cy="37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936" name="TextBox 31"/>
            <p:cNvSpPr txBox="1">
              <a:spLocks noChangeArrowheads="1"/>
            </p:cNvSpPr>
            <p:nvPr/>
          </p:nvSpPr>
          <p:spPr bwMode="auto">
            <a:xfrm>
              <a:off x="5936101" y="5474477"/>
              <a:ext cx="455371" cy="3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3-5</a:t>
              </a:r>
            </a:p>
          </p:txBody>
        </p:sp>
        <p:sp>
          <p:nvSpPr>
            <p:cNvPr id="37937" name="TextBox 32"/>
            <p:cNvSpPr txBox="1">
              <a:spLocks noChangeArrowheads="1"/>
            </p:cNvSpPr>
            <p:nvPr/>
          </p:nvSpPr>
          <p:spPr bwMode="auto">
            <a:xfrm>
              <a:off x="6840258" y="5479726"/>
              <a:ext cx="437746" cy="37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6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≥ 6</a:t>
              </a:r>
            </a:p>
          </p:txBody>
        </p:sp>
      </p:grpSp>
      <p:sp>
        <p:nvSpPr>
          <p:cNvPr id="37891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214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Vasc Health Risk Manag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2010;6:321-325 </a:t>
            </a: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Arch intern med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2005;165:1147-1152</a:t>
            </a:r>
          </a:p>
        </p:txBody>
      </p:sp>
      <p:sp>
        <p:nvSpPr>
          <p:cNvPr id="37892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2146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LLT, lipid-lowering therapy; OR, odd ratio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446588" y="1376363"/>
          <a:ext cx="407828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429"/>
                <a:gridCol w="1359429"/>
                <a:gridCol w="1359429"/>
              </a:tblGrid>
              <a:tr h="4572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of drugs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Unadjusted OR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1.73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(1.56-1.90)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&lt;0.001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1.25 (1.13-1.39)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&lt;0.001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0.96 (0.86-1.06)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 0.41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0.87 (0.79-0.94)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&lt;0.001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0.65 (0.59-0.71)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&lt;0.001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모서리가 둥근 사각형 설명선 1"/>
          <p:cNvSpPr/>
          <p:nvPr/>
        </p:nvSpPr>
        <p:spPr bwMode="auto">
          <a:xfrm>
            <a:off x="5462588" y="3394075"/>
            <a:ext cx="3506787" cy="735013"/>
          </a:xfrm>
          <a:prstGeom prst="wedgeRoundRectCallout">
            <a:avLst>
              <a:gd name="adj1" fmla="val -36946"/>
              <a:gd name="adj2" fmla="val 73604"/>
              <a:gd name="adj3" fmla="val 16667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8740" y="3457773"/>
            <a:ext cx="3430811" cy="405880"/>
          </a:xfrm>
          <a:prstGeom prst="rect">
            <a:avLst/>
          </a:prstGeom>
          <a:blipFill rotWithShape="0">
            <a:blip r:embed="rId3"/>
            <a:stretch>
              <a:fillRect l="-534" b="-13433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pic>
        <p:nvPicPr>
          <p:cNvPr id="37925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12941" r="17793" b="16078"/>
          <a:stretch>
            <a:fillRect/>
          </a:stretch>
        </p:blipFill>
        <p:spPr bwMode="auto">
          <a:xfrm>
            <a:off x="1627188" y="1409700"/>
            <a:ext cx="50688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230391" y="392867"/>
            <a:ext cx="4056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Medication Adherence</a:t>
            </a:r>
          </a:p>
        </p:txBody>
      </p:sp>
    </p:spTree>
    <p:extLst>
      <p:ext uri="{BB962C8B-B14F-4D97-AF65-F5344CB8AC3E}">
        <p14:creationId xmlns:p14="http://schemas.microsoft.com/office/powerpoint/2010/main" val="31712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6557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Hypertension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2010;55:399-407.</a:t>
            </a:r>
          </a:p>
        </p:txBody>
      </p:sp>
      <p:graphicFrame>
        <p:nvGraphicFramePr>
          <p:cNvPr id="5" name="표 4"/>
          <p:cNvGraphicFramePr>
            <a:graphicFrameLocks noGrp="1" noChangeAspect="1"/>
          </p:cNvGraphicFramePr>
          <p:nvPr/>
        </p:nvGraphicFramePr>
        <p:xfrm>
          <a:off x="611188" y="1693863"/>
          <a:ext cx="7993062" cy="3870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2535"/>
                <a:gridCol w="2232291"/>
                <a:gridCol w="1728236"/>
              </a:tblGrid>
              <a:tr h="30475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Trial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Schweizer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et al. 2007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1.08 (0.75, 1.54)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Asplund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et al. 1984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1.74 (0.96, 3.15)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Subtotal (I-squared=45.6%, </a:t>
                      </a:r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=0.175)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1.22 (0.90, 1.66)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Cohort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Taylor et al. 2003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1.09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(0.80, 1.51)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Gerbino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et al. 2004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1.28 (0.93, 1.75)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Dickson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et al. 2008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1.29 (0.89, 1.89)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Subtotal (I-squared=0.0%, </a:t>
                      </a:r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=0.740)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1.21 (1.00, 1.47)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Heterogeneity between groups: </a:t>
                      </a:r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=0.960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Overall (I-squared=0.0%, </a:t>
                      </a:r>
                      <a:r>
                        <a:rPr lang="en-US" altLang="ko-KR" sz="12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=0.655)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1.21 (1.03, 1.43)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8" marB="4569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997" name="그룹 1"/>
          <p:cNvGrpSpPr>
            <a:grpSpLocks/>
          </p:cNvGrpSpPr>
          <p:nvPr/>
        </p:nvGrpSpPr>
        <p:grpSpPr bwMode="auto">
          <a:xfrm>
            <a:off x="4319588" y="1581150"/>
            <a:ext cx="2570162" cy="4598988"/>
            <a:chOff x="4319588" y="1030288"/>
            <a:chExt cx="2570162" cy="4598987"/>
          </a:xfrm>
        </p:grpSpPr>
        <p:grpSp>
          <p:nvGrpSpPr>
            <p:cNvPr id="38999" name="그룹 29"/>
            <p:cNvGrpSpPr>
              <a:grpSpLocks/>
            </p:cNvGrpSpPr>
            <p:nvPr/>
          </p:nvGrpSpPr>
          <p:grpSpPr bwMode="auto">
            <a:xfrm>
              <a:off x="4319588" y="1030288"/>
              <a:ext cx="2570162" cy="4598987"/>
              <a:chOff x="4318954" y="1031023"/>
              <a:chExt cx="2570979" cy="4597510"/>
            </a:xfrm>
          </p:grpSpPr>
          <p:cxnSp>
            <p:nvCxnSpPr>
              <p:cNvPr id="7" name="직선 연결선 6"/>
              <p:cNvCxnSpPr/>
              <p:nvPr/>
            </p:nvCxnSpPr>
            <p:spPr>
              <a:xfrm>
                <a:off x="5549657" y="1031023"/>
                <a:ext cx="0" cy="43927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5808502" y="1031023"/>
                <a:ext cx="0" cy="424837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003" name="그룹 9"/>
              <p:cNvGrpSpPr>
                <a:grpSpLocks/>
              </p:cNvGrpSpPr>
              <p:nvPr/>
            </p:nvGrpSpPr>
            <p:grpSpPr bwMode="auto">
              <a:xfrm>
                <a:off x="4499992" y="5233764"/>
                <a:ext cx="2095221" cy="181786"/>
                <a:chOff x="4499992" y="6038164"/>
                <a:chExt cx="2095221" cy="181786"/>
              </a:xfrm>
            </p:grpSpPr>
            <p:grpSp>
              <p:nvGrpSpPr>
                <p:cNvPr id="39024" name="그룹 8"/>
                <p:cNvGrpSpPr>
                  <a:grpSpLocks/>
                </p:cNvGrpSpPr>
                <p:nvPr/>
              </p:nvGrpSpPr>
              <p:grpSpPr bwMode="auto">
                <a:xfrm>
                  <a:off x="4499992" y="6038164"/>
                  <a:ext cx="2095221" cy="180000"/>
                  <a:chOff x="4499992" y="6038164"/>
                  <a:chExt cx="2095221" cy="180000"/>
                </a:xfrm>
              </p:grpSpPr>
              <p:cxnSp>
                <p:nvCxnSpPr>
                  <p:cNvPr id="13" name="직선 연결선 12"/>
                  <p:cNvCxnSpPr/>
                  <p:nvPr/>
                </p:nvCxnSpPr>
                <p:spPr>
                  <a:xfrm flipH="1" flipV="1">
                    <a:off x="4507927" y="6047294"/>
                    <a:ext cx="2086638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직선 연결선 15"/>
                  <p:cNvCxnSpPr/>
                  <p:nvPr/>
                </p:nvCxnSpPr>
                <p:spPr>
                  <a:xfrm rot="5400000" flipH="1" flipV="1">
                    <a:off x="4409528" y="6128231"/>
                    <a:ext cx="180918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직선 연결선 16"/>
                  <p:cNvCxnSpPr/>
                  <p:nvPr/>
                </p:nvCxnSpPr>
                <p:spPr>
                  <a:xfrm rot="5400000" flipH="1" flipV="1">
                    <a:off x="6497753" y="6128231"/>
                    <a:ext cx="180918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직선 연결선 17"/>
                <p:cNvCxnSpPr/>
                <p:nvPr/>
              </p:nvCxnSpPr>
              <p:spPr>
                <a:xfrm rot="5400000" flipH="1" flipV="1">
                  <a:off x="5992768" y="6129819"/>
                  <a:ext cx="18091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004" name="TextBox 13"/>
              <p:cNvSpPr txBox="1">
                <a:spLocks noChangeArrowheads="1"/>
              </p:cNvSpPr>
              <p:nvPr/>
            </p:nvSpPr>
            <p:spPr bwMode="auto">
              <a:xfrm>
                <a:off x="4318954" y="5382312"/>
                <a:ext cx="36099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0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0.5</a:t>
                </a:r>
                <a:endParaRPr kumimoji="1" lang="ko-KR" altLang="en-US" sz="10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9005" name="TextBox 21"/>
              <p:cNvSpPr txBox="1">
                <a:spLocks noChangeArrowheads="1"/>
              </p:cNvSpPr>
              <p:nvPr/>
            </p:nvSpPr>
            <p:spPr bwMode="auto">
              <a:xfrm>
                <a:off x="5363132" y="5382312"/>
                <a:ext cx="36099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0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1.0</a:t>
                </a:r>
                <a:endParaRPr kumimoji="1" lang="ko-KR" altLang="en-US" sz="10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9006" name="TextBox 22"/>
              <p:cNvSpPr txBox="1">
                <a:spLocks noChangeArrowheads="1"/>
              </p:cNvSpPr>
              <p:nvPr/>
            </p:nvSpPr>
            <p:spPr bwMode="auto">
              <a:xfrm>
                <a:off x="5888396" y="5382312"/>
                <a:ext cx="36099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0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1.5</a:t>
                </a:r>
                <a:endParaRPr kumimoji="1" lang="ko-KR" altLang="en-US" sz="10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9007" name="TextBox 23"/>
              <p:cNvSpPr txBox="1">
                <a:spLocks noChangeArrowheads="1"/>
              </p:cNvSpPr>
              <p:nvPr/>
            </p:nvSpPr>
            <p:spPr bwMode="auto">
              <a:xfrm>
                <a:off x="6405152" y="5382312"/>
                <a:ext cx="36099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0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2.0</a:t>
                </a:r>
                <a:endParaRPr kumimoji="1" lang="ko-KR" altLang="en-US" sz="10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39008" name="그룹 20"/>
              <p:cNvGrpSpPr>
                <a:grpSpLocks/>
              </p:cNvGrpSpPr>
              <p:nvPr/>
            </p:nvGrpSpPr>
            <p:grpSpPr bwMode="auto">
              <a:xfrm>
                <a:off x="4993342" y="1783164"/>
                <a:ext cx="1044000" cy="108000"/>
                <a:chOff x="4993342" y="1783164"/>
                <a:chExt cx="1044000" cy="108000"/>
              </a:xfrm>
            </p:grpSpPr>
            <p:cxnSp>
              <p:nvCxnSpPr>
                <p:cNvPr id="25" name="직선 연결선 24"/>
                <p:cNvCxnSpPr/>
                <p:nvPr/>
              </p:nvCxnSpPr>
              <p:spPr>
                <a:xfrm flipV="1">
                  <a:off x="4993855" y="1837213"/>
                  <a:ext cx="104332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직사각형 19"/>
                <p:cNvSpPr>
                  <a:spLocks noChangeAspect="1"/>
                </p:cNvSpPr>
                <p:nvPr/>
              </p:nvSpPr>
              <p:spPr>
                <a:xfrm>
                  <a:off x="5460729" y="1783256"/>
                  <a:ext cx="109573" cy="10791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009" name="그룹 30"/>
              <p:cNvGrpSpPr>
                <a:grpSpLocks/>
              </p:cNvGrpSpPr>
              <p:nvPr/>
            </p:nvGrpSpPr>
            <p:grpSpPr bwMode="auto">
              <a:xfrm>
                <a:off x="5485933" y="2096864"/>
                <a:ext cx="1404000" cy="108000"/>
                <a:chOff x="4993342" y="1783164"/>
                <a:chExt cx="1404000" cy="108000"/>
              </a:xfrm>
            </p:grpSpPr>
            <p:cxnSp>
              <p:nvCxnSpPr>
                <p:cNvPr id="32" name="직선 연결선 31"/>
                <p:cNvCxnSpPr/>
                <p:nvPr/>
              </p:nvCxnSpPr>
              <p:spPr>
                <a:xfrm flipV="1">
                  <a:off x="4993546" y="1837737"/>
                  <a:ext cx="1403796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2"/>
                <p:cNvSpPr>
                  <a:spLocks noChangeAspect="1"/>
                </p:cNvSpPr>
                <p:nvPr/>
              </p:nvSpPr>
              <p:spPr>
                <a:xfrm>
                  <a:off x="5641452" y="1783780"/>
                  <a:ext cx="107984" cy="10791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010" name="그룹 35"/>
              <p:cNvGrpSpPr>
                <a:grpSpLocks/>
              </p:cNvGrpSpPr>
              <p:nvPr/>
            </p:nvGrpSpPr>
            <p:grpSpPr bwMode="auto">
              <a:xfrm>
                <a:off x="5145742" y="3184401"/>
                <a:ext cx="972000" cy="108000"/>
                <a:chOff x="4993342" y="1783164"/>
                <a:chExt cx="972000" cy="108000"/>
              </a:xfrm>
            </p:grpSpPr>
            <p:cxnSp>
              <p:nvCxnSpPr>
                <p:cNvPr id="37" name="직선 연결선 36"/>
                <p:cNvCxnSpPr/>
                <p:nvPr/>
              </p:nvCxnSpPr>
              <p:spPr>
                <a:xfrm flipV="1">
                  <a:off x="4993904" y="1837289"/>
                  <a:ext cx="971859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직사각형 37"/>
                <p:cNvSpPr>
                  <a:spLocks noChangeAspect="1"/>
                </p:cNvSpPr>
                <p:nvPr/>
              </p:nvSpPr>
              <p:spPr>
                <a:xfrm>
                  <a:off x="5460778" y="1783332"/>
                  <a:ext cx="109573" cy="10791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011" name="그룹 39"/>
              <p:cNvGrpSpPr>
                <a:grpSpLocks/>
              </p:cNvGrpSpPr>
              <p:nvPr/>
            </p:nvGrpSpPr>
            <p:grpSpPr bwMode="auto">
              <a:xfrm>
                <a:off x="5404392" y="3465016"/>
                <a:ext cx="972000" cy="108000"/>
                <a:chOff x="4993342" y="1783164"/>
                <a:chExt cx="972000" cy="108000"/>
              </a:xfrm>
            </p:grpSpPr>
            <p:cxnSp>
              <p:nvCxnSpPr>
                <p:cNvPr id="41" name="직선 연결선 40"/>
                <p:cNvCxnSpPr/>
                <p:nvPr/>
              </p:nvCxnSpPr>
              <p:spPr>
                <a:xfrm flipV="1">
                  <a:off x="4994099" y="1837571"/>
                  <a:ext cx="971859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직사각형 41"/>
                <p:cNvSpPr>
                  <a:spLocks noChangeAspect="1"/>
                </p:cNvSpPr>
                <p:nvPr/>
              </p:nvSpPr>
              <p:spPr>
                <a:xfrm>
                  <a:off x="5460973" y="1783614"/>
                  <a:ext cx="109572" cy="10791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직선 연결선 47"/>
              <p:cNvCxnSpPr/>
              <p:nvPr/>
            </p:nvCxnSpPr>
            <p:spPr bwMode="auto">
              <a:xfrm flipV="1">
                <a:off x="5313045" y="3787625"/>
                <a:ext cx="115130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다이아몬드 28"/>
              <p:cNvSpPr>
                <a:spLocks/>
              </p:cNvSpPr>
              <p:nvPr/>
            </p:nvSpPr>
            <p:spPr>
              <a:xfrm>
                <a:off x="5440085" y="2303789"/>
                <a:ext cx="719366" cy="217418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다이아몬드 52"/>
              <p:cNvSpPr>
                <a:spLocks/>
              </p:cNvSpPr>
              <p:nvPr/>
            </p:nvSpPr>
            <p:spPr>
              <a:xfrm>
                <a:off x="5540129" y="3962194"/>
                <a:ext cx="541510" cy="215831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다이아몬드 53"/>
              <p:cNvSpPr>
                <a:spLocks/>
              </p:cNvSpPr>
              <p:nvPr/>
            </p:nvSpPr>
            <p:spPr>
              <a:xfrm>
                <a:off x="5570302" y="4779493"/>
                <a:ext cx="468461" cy="217418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6" name="직사각형 35"/>
            <p:cNvSpPr>
              <a:spLocks noChangeAspect="1"/>
            </p:cNvSpPr>
            <p:nvPr/>
          </p:nvSpPr>
          <p:spPr bwMode="auto">
            <a:xfrm>
              <a:off x="5854700" y="3735387"/>
              <a:ext cx="109538" cy="1079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249760" y="415180"/>
            <a:ext cx="648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Adherence of single-Pill Combination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>
            <a:grpSpLocks/>
          </p:cNvGrpSpPr>
          <p:nvPr/>
        </p:nvGrpSpPr>
        <p:grpSpPr bwMode="auto">
          <a:xfrm>
            <a:off x="4538663" y="1658938"/>
            <a:ext cx="3200400" cy="2400300"/>
            <a:chOff x="4537957" y="1269214"/>
            <a:chExt cx="3200400" cy="2400300"/>
          </a:xfrm>
        </p:grpSpPr>
        <p:pic>
          <p:nvPicPr>
            <p:cNvPr id="39957" name="그림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957" y="1269214"/>
              <a:ext cx="32004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50807" y="1934376"/>
              <a:ext cx="293687" cy="738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00082" y="2061376"/>
              <a:ext cx="474662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CCB</a:t>
              </a:r>
            </a:p>
          </p:txBody>
        </p:sp>
      </p:grp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1789113" y="1136650"/>
            <a:ext cx="2822575" cy="2919413"/>
            <a:chOff x="1789939" y="603111"/>
            <a:chExt cx="2822325" cy="2918767"/>
          </a:xfrm>
        </p:grpSpPr>
        <p:pic>
          <p:nvPicPr>
            <p:cNvPr id="3995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029" y="775220"/>
              <a:ext cx="2783235" cy="274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1" name="TextBox 42"/>
            <p:cNvSpPr txBox="1">
              <a:spLocks noChangeArrowheads="1"/>
            </p:cNvSpPr>
            <p:nvPr/>
          </p:nvSpPr>
          <p:spPr bwMode="auto">
            <a:xfrm>
              <a:off x="3304001" y="603111"/>
              <a:ext cx="327305" cy="46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2400" b="1">
                  <a:latin typeface="Calibri" panose="020F0502020204030204" pitchFamily="34" charset="0"/>
                  <a:ea typeface="굴림" panose="020B0600000101010101" pitchFamily="50" charset="-127"/>
                </a:rPr>
                <a:t>?</a:t>
              </a:r>
              <a:endParaRPr lang="ko-KR" altLang="en-US" sz="2400" b="1">
                <a:latin typeface="Calibri" panose="020F050202020403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9952" name="TextBox 43"/>
            <p:cNvSpPr txBox="1">
              <a:spLocks noChangeArrowheads="1"/>
            </p:cNvSpPr>
            <p:nvPr/>
          </p:nvSpPr>
          <p:spPr bwMode="auto">
            <a:xfrm>
              <a:off x="1789939" y="894354"/>
              <a:ext cx="327305" cy="46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2400" b="1">
                  <a:latin typeface="Calibri" panose="020F0502020204030204" pitchFamily="34" charset="0"/>
                  <a:ea typeface="굴림" panose="020B0600000101010101" pitchFamily="50" charset="-127"/>
                </a:rPr>
                <a:t>?</a:t>
              </a:r>
              <a:endParaRPr lang="ko-KR" altLang="en-US" sz="2400" b="1">
                <a:latin typeface="Calibri" panose="020F050202020403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9953" name="TextBox 44"/>
            <p:cNvSpPr txBox="1">
              <a:spLocks noChangeArrowheads="1"/>
            </p:cNvSpPr>
            <p:nvPr/>
          </p:nvSpPr>
          <p:spPr bwMode="auto">
            <a:xfrm>
              <a:off x="3335432" y="2373794"/>
              <a:ext cx="434695" cy="27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CCB</a:t>
              </a:r>
              <a:endParaRPr kumimoji="1" lang="ko-KR" altLang="en-US" sz="12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9954" name="TextBox 45"/>
            <p:cNvSpPr txBox="1">
              <a:spLocks noChangeArrowheads="1"/>
            </p:cNvSpPr>
            <p:nvPr/>
          </p:nvSpPr>
          <p:spPr bwMode="auto">
            <a:xfrm>
              <a:off x="2195736" y="2503929"/>
              <a:ext cx="654865" cy="27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blocker</a:t>
              </a:r>
              <a:endParaRPr kumimoji="1" lang="ko-KR" altLang="en-US" sz="12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9955" name="TextBox 46"/>
            <p:cNvSpPr txBox="1">
              <a:spLocks noChangeArrowheads="1"/>
            </p:cNvSpPr>
            <p:nvPr/>
          </p:nvSpPr>
          <p:spPr bwMode="auto">
            <a:xfrm>
              <a:off x="3635896" y="2795959"/>
              <a:ext cx="671919" cy="26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Thiazide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9956" name="TextBox 47"/>
            <p:cNvSpPr txBox="1">
              <a:spLocks noChangeArrowheads="1"/>
            </p:cNvSpPr>
            <p:nvPr/>
          </p:nvSpPr>
          <p:spPr bwMode="auto">
            <a:xfrm>
              <a:off x="2684890" y="3007642"/>
              <a:ext cx="450724" cy="27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en-US" altLang="ko-KR" sz="1200" b="1">
                  <a:latin typeface="Calibri" panose="020F0502020204030204" pitchFamily="34" charset="0"/>
                  <a:cs typeface="Arial" panose="020B0604020202020204" pitchFamily="34" charset="0"/>
                </a:rPr>
                <a:t>ARB</a:t>
              </a:r>
              <a:endParaRPr lang="ko-KR" altLang="en-US" sz="12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그룹 19"/>
          <p:cNvGrpSpPr>
            <a:grpSpLocks/>
          </p:cNvGrpSpPr>
          <p:nvPr/>
        </p:nvGrpSpPr>
        <p:grpSpPr bwMode="auto">
          <a:xfrm>
            <a:off x="5413375" y="1169988"/>
            <a:ext cx="2759075" cy="892175"/>
            <a:chOff x="5413723" y="543785"/>
            <a:chExt cx="2758676" cy="893458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5413723" y="1036628"/>
              <a:ext cx="1307926" cy="400615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dirty="0">
                  <a:ln w="0"/>
                  <a:gradFill flip="none" rotWithShape="1">
                    <a:gsLst>
                      <a:gs pos="0">
                        <a:srgbClr val="FF0000"/>
                      </a:gs>
                      <a:gs pos="59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53000" endA="300" endPos="355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Synergy !!!</a:t>
              </a:r>
              <a:endParaRPr lang="ko-KR" altLang="en-US" sz="2000" dirty="0">
                <a:ln w="0"/>
                <a:gradFill flip="none" rotWithShape="1">
                  <a:gsLst>
                    <a:gs pos="0">
                      <a:srgbClr val="FF0000"/>
                    </a:gs>
                    <a:gs pos="59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타원형 설명선 16"/>
            <p:cNvSpPr/>
            <p:nvPr/>
          </p:nvSpPr>
          <p:spPr>
            <a:xfrm>
              <a:off x="6823219" y="543785"/>
              <a:ext cx="1349180" cy="613656"/>
            </a:xfrm>
            <a:prstGeom prst="wedgeEllipse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1+1=3</a:t>
              </a:r>
              <a:endPara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그룹 27"/>
          <p:cNvGrpSpPr>
            <a:grpSpLocks/>
          </p:cNvGrpSpPr>
          <p:nvPr/>
        </p:nvGrpSpPr>
        <p:grpSpPr bwMode="auto">
          <a:xfrm>
            <a:off x="228600" y="4295775"/>
            <a:ext cx="8709025" cy="1901825"/>
            <a:chOff x="538987" y="3413910"/>
            <a:chExt cx="8519431" cy="1902042"/>
          </a:xfrm>
        </p:grpSpPr>
        <p:grpSp>
          <p:nvGrpSpPr>
            <p:cNvPr id="39943" name="그룹 2"/>
            <p:cNvGrpSpPr>
              <a:grpSpLocks/>
            </p:cNvGrpSpPr>
            <p:nvPr/>
          </p:nvGrpSpPr>
          <p:grpSpPr bwMode="auto">
            <a:xfrm>
              <a:off x="538987" y="3498023"/>
              <a:ext cx="8519431" cy="1817929"/>
              <a:chOff x="536445" y="3284169"/>
              <a:chExt cx="8320357" cy="1818362"/>
            </a:xfrm>
          </p:grpSpPr>
          <p:sp>
            <p:nvSpPr>
              <p:cNvPr id="39945" name="TextBox 42"/>
              <p:cNvSpPr txBox="1">
                <a:spLocks noChangeArrowheads="1"/>
              </p:cNvSpPr>
              <p:nvPr/>
            </p:nvSpPr>
            <p:spPr bwMode="auto">
              <a:xfrm>
                <a:off x="842809" y="3284169"/>
                <a:ext cx="8013993" cy="369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ko-KR" sz="18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9946" name="TextBox 42"/>
              <p:cNvSpPr txBox="1">
                <a:spLocks noChangeArrowheads="1"/>
              </p:cNvSpPr>
              <p:nvPr/>
            </p:nvSpPr>
            <p:spPr bwMode="auto">
              <a:xfrm>
                <a:off x="537001" y="3920690"/>
                <a:ext cx="8319662" cy="369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latinLnBrk="1" hangingPunct="1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ko-KR" b="1">
                    <a:latin typeface="Calibri" panose="020F0502020204030204" pitchFamily="34" charset="0"/>
                    <a:cs typeface="Arial" panose="020B0604020202020204" pitchFamily="34" charset="0"/>
                  </a:rPr>
                  <a:t>US and Europe hypertension guidelines recommend ARB &amp; CCB combination therapy</a:t>
                </a:r>
                <a:endParaRPr lang="en-US" altLang="ko-KR" b="1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47" name="TextBox 42"/>
              <p:cNvSpPr txBox="1">
                <a:spLocks noChangeArrowheads="1"/>
              </p:cNvSpPr>
              <p:nvPr/>
            </p:nvSpPr>
            <p:spPr bwMode="auto">
              <a:xfrm>
                <a:off x="536445" y="4456230"/>
                <a:ext cx="8212675" cy="646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latinLnBrk="1" hangingPunct="1">
                  <a:spcBef>
                    <a:spcPct val="20000"/>
                  </a:spcBef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ko-KR" b="1">
                    <a:latin typeface="Calibri" panose="020F0502020204030204" pitchFamily="34" charset="0"/>
                    <a:cs typeface="Arial" panose="020B0604020202020204" pitchFamily="34" charset="0"/>
                  </a:rPr>
                  <a:t>ARB &amp; CCB combination therapy has synergy effects, and Single-Pill Combination shows better medication adherence than free-drug combination</a:t>
                </a:r>
              </a:p>
            </p:txBody>
          </p:sp>
        </p:grpSp>
        <p:sp>
          <p:nvSpPr>
            <p:cNvPr id="39944" name="TextBox 42"/>
            <p:cNvSpPr txBox="1">
              <a:spLocks noChangeArrowheads="1"/>
            </p:cNvSpPr>
            <p:nvPr/>
          </p:nvSpPr>
          <p:spPr bwMode="auto">
            <a:xfrm>
              <a:off x="549361" y="3413910"/>
              <a:ext cx="8398127" cy="64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Most of hypertensive patients need ≥2 antihypertensive medications to achieve BP goal</a:t>
              </a:r>
              <a:endParaRPr kumimoji="1" lang="ko-KR" altLang="en-US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42"/>
          <p:cNvSpPr txBox="1">
            <a:spLocks noChangeArrowheads="1"/>
          </p:cNvSpPr>
          <p:nvPr/>
        </p:nvSpPr>
        <p:spPr bwMode="auto">
          <a:xfrm>
            <a:off x="238979" y="389707"/>
            <a:ext cx="1901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2909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2"/>
          <p:cNvSpPr txBox="1">
            <a:spLocks noChangeArrowheads="1"/>
          </p:cNvSpPr>
          <p:nvPr/>
        </p:nvSpPr>
        <p:spPr bwMode="auto">
          <a:xfrm>
            <a:off x="269875" y="1368425"/>
            <a:ext cx="8604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4000" b="1" dirty="0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Combination of</a:t>
            </a:r>
          </a:p>
          <a:p>
            <a:pPr eaLnBrk="1" latinLnBrk="1" hangingPunct="1"/>
            <a:r>
              <a:rPr lang="en-US" altLang="ko-KR" sz="4000" b="1" dirty="0" err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Fimasartan</a:t>
            </a:r>
            <a:r>
              <a:rPr lang="en-US" altLang="ko-KR" sz="4000" b="1" dirty="0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Amlodipine</a:t>
            </a:r>
          </a:p>
          <a:p>
            <a:pPr eaLnBrk="1" latinLnBrk="1" hangingPunct="1"/>
            <a:r>
              <a:rPr lang="en-US" altLang="ko-KR" sz="4000" b="1" dirty="0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Phase II study</a:t>
            </a:r>
            <a:endParaRPr lang="en-US" altLang="ko-KR" sz="4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Box 42"/>
          <p:cNvSpPr txBox="1">
            <a:spLocks noChangeArrowheads="1"/>
          </p:cNvSpPr>
          <p:nvPr/>
        </p:nvSpPr>
        <p:spPr bwMode="auto">
          <a:xfrm>
            <a:off x="268288" y="3600450"/>
            <a:ext cx="86074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ts val="3000"/>
              </a:lnSpc>
              <a:buFont typeface="Arial" panose="020B0604020202020204" pitchFamily="34" charset="0"/>
              <a:buNone/>
            </a:pPr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A randomized, double-blind, placebo-controlled, 3ⅹ3 factorial design, phase II study to evaluate the antihypertensive efficacy and safety of combination of fimasartan and amlodipine in patients with essential hypertension</a:t>
            </a:r>
          </a:p>
        </p:txBody>
      </p:sp>
    </p:spTree>
    <p:extLst>
      <p:ext uri="{BB962C8B-B14F-4D97-AF65-F5344CB8AC3E}">
        <p14:creationId xmlns:p14="http://schemas.microsoft.com/office/powerpoint/2010/main" val="23115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42"/>
          <p:cNvSpPr txBox="1">
            <a:spLocks noChangeArrowheads="1"/>
          </p:cNvSpPr>
          <p:nvPr/>
        </p:nvSpPr>
        <p:spPr bwMode="auto">
          <a:xfrm>
            <a:off x="242093" y="401663"/>
            <a:ext cx="3698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Overall Study Design</a:t>
            </a:r>
          </a:p>
        </p:txBody>
      </p:sp>
      <p:grpSp>
        <p:nvGrpSpPr>
          <p:cNvPr id="41987" name="그룹 1"/>
          <p:cNvGrpSpPr>
            <a:grpSpLocks/>
          </p:cNvGrpSpPr>
          <p:nvPr/>
        </p:nvGrpSpPr>
        <p:grpSpPr bwMode="auto">
          <a:xfrm>
            <a:off x="603250" y="1725613"/>
            <a:ext cx="7937500" cy="4248150"/>
            <a:chOff x="603250" y="1430338"/>
            <a:chExt cx="7937500" cy="4248150"/>
          </a:xfrm>
        </p:grpSpPr>
        <p:cxnSp>
          <p:nvCxnSpPr>
            <p:cNvPr id="3" name="직선 연결선 2"/>
            <p:cNvCxnSpPr/>
            <p:nvPr/>
          </p:nvCxnSpPr>
          <p:spPr bwMode="auto">
            <a:xfrm>
              <a:off x="1854200" y="2466975"/>
              <a:ext cx="0" cy="23399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 bwMode="auto">
            <a:xfrm>
              <a:off x="1144588" y="2451100"/>
              <a:ext cx="0" cy="23399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 bwMode="auto">
            <a:xfrm>
              <a:off x="1144588" y="4852988"/>
              <a:ext cx="611187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 bwMode="auto">
            <a:xfrm>
              <a:off x="1855788" y="4868863"/>
              <a:ext cx="1223962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 bwMode="auto">
            <a:xfrm>
              <a:off x="3190875" y="4867275"/>
              <a:ext cx="1223963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 bwMode="auto">
            <a:xfrm>
              <a:off x="4500563" y="4868863"/>
              <a:ext cx="1223962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 bwMode="auto">
            <a:xfrm>
              <a:off x="5795963" y="4872038"/>
              <a:ext cx="2197100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6" name="TextBox 9"/>
            <p:cNvSpPr txBox="1">
              <a:spLocks noChangeArrowheads="1"/>
            </p:cNvSpPr>
            <p:nvPr/>
          </p:nvSpPr>
          <p:spPr bwMode="auto">
            <a:xfrm>
              <a:off x="603250" y="5059363"/>
              <a:ext cx="1090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screening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 bwMode="auto">
            <a:xfrm>
              <a:off x="3195638" y="2441575"/>
              <a:ext cx="0" cy="23399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 bwMode="auto">
            <a:xfrm>
              <a:off x="7956550" y="2498725"/>
              <a:ext cx="0" cy="23399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9" name="TextBox 12"/>
            <p:cNvSpPr txBox="1">
              <a:spLocks noChangeArrowheads="1"/>
            </p:cNvSpPr>
            <p:nvPr/>
          </p:nvSpPr>
          <p:spPr bwMode="auto">
            <a:xfrm>
              <a:off x="2652713" y="5048250"/>
              <a:ext cx="10906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Baseline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2000" name="TextBox 13"/>
            <p:cNvSpPr txBox="1">
              <a:spLocks noChangeArrowheads="1"/>
            </p:cNvSpPr>
            <p:nvPr/>
          </p:nvSpPr>
          <p:spPr bwMode="auto">
            <a:xfrm>
              <a:off x="3990975" y="5059363"/>
              <a:ext cx="1092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Week 2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1" name="TextBox 14"/>
            <p:cNvSpPr txBox="1">
              <a:spLocks noChangeArrowheads="1"/>
            </p:cNvSpPr>
            <p:nvPr/>
          </p:nvSpPr>
          <p:spPr bwMode="auto">
            <a:xfrm>
              <a:off x="5303838" y="5051425"/>
              <a:ext cx="1092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Week 4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2" name="TextBox 15"/>
            <p:cNvSpPr txBox="1">
              <a:spLocks noChangeArrowheads="1"/>
            </p:cNvSpPr>
            <p:nvPr/>
          </p:nvSpPr>
          <p:spPr bwMode="auto">
            <a:xfrm>
              <a:off x="7448550" y="5054600"/>
              <a:ext cx="1092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Week 8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3" name="직사각형 16"/>
            <p:cNvSpPr>
              <a:spLocks noChangeArrowheads="1"/>
            </p:cNvSpPr>
            <p:nvPr/>
          </p:nvSpPr>
          <p:spPr bwMode="auto">
            <a:xfrm>
              <a:off x="1169956" y="3495675"/>
              <a:ext cx="5779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200">
                  <a:latin typeface="Calibri" panose="020F0502020204030204" pitchFamily="34" charset="0"/>
                  <a:cs typeface="Arial" panose="020B0604020202020204" pitchFamily="34" charset="0"/>
                </a:rPr>
                <a:t>7 days</a:t>
              </a:r>
              <a:endParaRPr kumimoji="1" lang="ko-KR" altLang="en-US" sz="1200" baseline="300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4" name="직사각형 17"/>
            <p:cNvSpPr>
              <a:spLocks noChangeArrowheads="1"/>
            </p:cNvSpPr>
            <p:nvPr/>
          </p:nvSpPr>
          <p:spPr bwMode="auto">
            <a:xfrm>
              <a:off x="2157000" y="3484563"/>
              <a:ext cx="6564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200">
                  <a:latin typeface="Calibri" panose="020F0502020204030204" pitchFamily="34" charset="0"/>
                  <a:cs typeface="Arial" panose="020B0604020202020204" pitchFamily="34" charset="0"/>
                </a:rPr>
                <a:t>14 days</a:t>
              </a:r>
              <a:endParaRPr kumimoji="1" lang="ko-KR" altLang="en-US" sz="12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5" name="TextBox 18"/>
            <p:cNvSpPr txBox="1">
              <a:spLocks noChangeArrowheads="1"/>
            </p:cNvSpPr>
            <p:nvPr/>
          </p:nvSpPr>
          <p:spPr bwMode="auto">
            <a:xfrm>
              <a:off x="2435225" y="2130425"/>
              <a:ext cx="155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Rnadomization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3195638" y="1430338"/>
              <a:ext cx="4778375" cy="6191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Treatment period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</a:t>
              </a:r>
              <a:r>
                <a:rPr lang="ko-KR" alt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weeks (n=419)</a:t>
              </a:r>
              <a:endParaRPr lang="ko-KR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1147763" y="2701925"/>
              <a:ext cx="693737" cy="6191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3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Washout</a:t>
              </a:r>
              <a:endParaRPr lang="ko-KR" alt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1873250" y="2701925"/>
              <a:ext cx="1317625" cy="6191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Placebo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run-in</a:t>
              </a:r>
              <a:endParaRPr lang="ko-KR" alt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9" name="TextBox 22"/>
            <p:cNvSpPr txBox="1">
              <a:spLocks noChangeArrowheads="1"/>
            </p:cNvSpPr>
            <p:nvPr/>
          </p:nvSpPr>
          <p:spPr bwMode="auto">
            <a:xfrm>
              <a:off x="4232275" y="2579688"/>
              <a:ext cx="3438185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Placebo (n=51)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fimasartan 30 mg (n=45)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fimasartan 60 mg (n=45)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amlodipine 5 mg (n=46)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amlodipine 10 mg (n=45)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fimasartan 30 mg / amlodipine 5 mg (n=45)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fimasartan 30 mg / amlodipine 10 mg (n=48)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fimasartan 60 mg / amlodipine 5 mg (n=47)</a:t>
              </a:r>
            </a:p>
            <a:p>
              <a:pPr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fimasartan 60 mg / amlodipine 10 mg (n=47)</a:t>
              </a:r>
            </a:p>
          </p:txBody>
        </p:sp>
        <p:sp>
          <p:nvSpPr>
            <p:cNvPr id="24" name="왼쪽 중괄호 23"/>
            <p:cNvSpPr/>
            <p:nvPr/>
          </p:nvSpPr>
          <p:spPr bwMode="auto">
            <a:xfrm>
              <a:off x="4035425" y="2713038"/>
              <a:ext cx="241300" cy="1741487"/>
            </a:xfrm>
            <a:prstGeom prst="leftBrac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11" name="직사각형 24"/>
            <p:cNvSpPr>
              <a:spLocks noChangeArrowheads="1"/>
            </p:cNvSpPr>
            <p:nvPr/>
          </p:nvSpPr>
          <p:spPr bwMode="auto">
            <a:xfrm>
              <a:off x="3253551" y="3446463"/>
              <a:ext cx="735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200" b="1">
                  <a:latin typeface="Calibri" panose="020F0502020204030204" pitchFamily="34" charset="0"/>
                  <a:cs typeface="Arial" panose="020B0604020202020204" pitchFamily="34" charset="0"/>
                </a:rPr>
                <a:t>9 groups</a:t>
              </a:r>
              <a:endParaRPr kumimoji="1" lang="ko-KR" altLang="en-US" sz="12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12" name="TextBox 26"/>
            <p:cNvSpPr txBox="1">
              <a:spLocks noChangeArrowheads="1"/>
            </p:cNvSpPr>
            <p:nvPr/>
          </p:nvSpPr>
          <p:spPr bwMode="auto">
            <a:xfrm>
              <a:off x="3730625" y="5402263"/>
              <a:ext cx="1560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200">
                  <a:latin typeface="Calibri" panose="020F0502020204030204" pitchFamily="34" charset="0"/>
                  <a:cs typeface="Arial" panose="020B0604020202020204" pitchFamily="34" charset="0"/>
                </a:rPr>
                <a:t>(Telephone Visit)</a:t>
              </a:r>
              <a:endParaRPr kumimoji="1" lang="ko-KR" altLang="en-US" sz="12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988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</p:spTree>
    <p:extLst>
      <p:ext uri="{BB962C8B-B14F-4D97-AF65-F5344CB8AC3E}">
        <p14:creationId xmlns:p14="http://schemas.microsoft.com/office/powerpoint/2010/main" val="26858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6"/>
          <p:cNvSpPr txBox="1">
            <a:spLocks noChangeArrowheads="1"/>
          </p:cNvSpPr>
          <p:nvPr/>
        </p:nvSpPr>
        <p:spPr bwMode="auto">
          <a:xfrm>
            <a:off x="684213" y="3317875"/>
            <a:ext cx="82105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DBP ≥115 mmHg</a:t>
            </a:r>
            <a:r>
              <a: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or SBP ≥185 mmHg </a:t>
            </a: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Secondary hypertension</a:t>
            </a: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Symptomatic orthostatic hypertension</a:t>
            </a: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Systemic diseases that may affect the absorption, distribution, metabolism, or excretion of fimasartan/amlodipine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History of myocardial infarction or coronary artery disease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Clinically significant congestive heart failure or cardiac valve defect identified within the past 6 months</a:t>
            </a: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Type 1 diabetes or uncontrolled diabetes</a:t>
            </a: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Serum creatinine levels ≥1.5 times the upper limit of normal</a:t>
            </a:r>
          </a:p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ALT or AST levels ≥2 times the upper limit of normal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288" y="1295400"/>
            <a:ext cx="2058987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Inclusion criteria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288" y="3041650"/>
            <a:ext cx="2881312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Exclusion criteria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677863" y="1587500"/>
            <a:ext cx="8210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Age: 20-75</a:t>
            </a: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DBP: 95-114 mmHg</a:t>
            </a: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Essential hypertension patients</a:t>
            </a: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Consented to participate</a:t>
            </a:r>
            <a:endParaRPr kumimoji="1" lang="ko-KR" altLang="en-US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257969" y="425450"/>
            <a:ext cx="3102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25652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직사각형 3"/>
          <p:cNvSpPr>
            <a:spLocks noChangeArrowheads="1"/>
          </p:cNvSpPr>
          <p:nvPr/>
        </p:nvSpPr>
        <p:spPr bwMode="auto">
          <a:xfrm>
            <a:off x="107950" y="6264275"/>
            <a:ext cx="22971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/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TEAEs, Treatment-Emergent Adverse Events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95288" y="1295400"/>
            <a:ext cx="7200900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Primary efficacy endpoint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673100" y="1703388"/>
            <a:ext cx="82105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Change in DBP from baseline after 8 weeks of treatment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95288" y="2386013"/>
            <a:ext cx="7200900" cy="3683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Secondary efficacy endpoint</a:t>
            </a:r>
          </a:p>
        </p:txBody>
      </p:sp>
      <p:sp>
        <p:nvSpPr>
          <p:cNvPr id="44038" name="TextBox 12"/>
          <p:cNvSpPr txBox="1">
            <a:spLocks noChangeArrowheads="1"/>
          </p:cNvSpPr>
          <p:nvPr/>
        </p:nvSpPr>
        <p:spPr bwMode="auto">
          <a:xfrm>
            <a:off x="673100" y="2732088"/>
            <a:ext cx="82105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Change in DBP from baseline at week 4</a:t>
            </a: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Change in SBP from baseline at weeks 4 and 8</a:t>
            </a: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Response rate at week 8 from week 0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95288" y="4027488"/>
            <a:ext cx="7200900" cy="369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Additional efficacy endpoint</a:t>
            </a:r>
          </a:p>
        </p:txBody>
      </p:sp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673100" y="4375150"/>
            <a:ext cx="82105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Dose response relationship between the dose increment of fimasartan/amlodipine and the reduction in BP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95288" y="5187950"/>
            <a:ext cx="7200900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Safety endpoints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673100" y="5548313"/>
            <a:ext cx="82105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kumimoji="1"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TEAEs, clinical laboratory tests, physical examinations, and ECG readings</a:t>
            </a:r>
          </a:p>
        </p:txBody>
      </p:sp>
      <p:sp>
        <p:nvSpPr>
          <p:cNvPr id="44043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395288" y="396875"/>
            <a:ext cx="191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9196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88913" y="1500188"/>
          <a:ext cx="8775699" cy="4303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849"/>
                <a:gridCol w="785885"/>
                <a:gridCol w="785885"/>
                <a:gridCol w="785885"/>
                <a:gridCol w="785885"/>
                <a:gridCol w="785885"/>
                <a:gridCol w="785885"/>
                <a:gridCol w="785885"/>
                <a:gridCol w="785885"/>
                <a:gridCol w="785885"/>
                <a:gridCol w="785885"/>
              </a:tblGrid>
              <a:tr h="53180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50)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5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mg</a:t>
                      </a:r>
                    </a:p>
                    <a:p>
                      <a:pPr algn="ctr"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(n= 44)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10 mg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= 44)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 30 mg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44)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 60 mg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 44)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F30/A5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 44)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F30/A10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48)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F60/A5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47)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F60/A10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47)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(n = 412)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Age, y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56.5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(8.1)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54.7 (8.7)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57.8 (9.0)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54.8 (8.7)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56.4 (10.0)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54.1 (10.7)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54.4 (11.2)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54.8 (10.1)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54.1 (9.8)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55.3 (9.6)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000" b="1" i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= 0.5617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 Male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79</a:t>
                      </a:r>
                    </a:p>
                    <a:p>
                      <a:pPr algn="ctr" latinLnBrk="1"/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0.5424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Height, cm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165.4 (7.8)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167.3 (5.2)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167.5 (8.5)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166.8 (6.2)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167.5 (8.5)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168.1 (8.3)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165.7 (8.4)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165.9 (7.5)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167.6 (7.9)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166.8 (7.5)</a:t>
                      </a:r>
                    </a:p>
                    <a:p>
                      <a:pPr algn="ctr" latinLnBrk="1"/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0.6387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Weight,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69.0 (9.4)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71.3 (9.6)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71.5 (9.8)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72.8 (11.3)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71.6 (9.5)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72.2 (10.4)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71.3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(10.7)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70.2 (11.5)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70.3 (9.7)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71.1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(10.2)</a:t>
                      </a:r>
                    </a:p>
                    <a:p>
                      <a:pPr algn="ctr" latinLnBrk="1"/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0.7891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altLang="ko-KR" sz="1000" baseline="30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000" baseline="30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25.2 (2.5)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25.4 (2.8)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25.5 (2.8)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26.1 (3.0)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25.5 (2.5)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25.5 (3.0)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25.9 (3.1)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25.5 (3.7)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25.0 (2.4)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25.5 (2.9)</a:t>
                      </a:r>
                    </a:p>
                    <a:p>
                      <a:pPr algn="ctr" latinLnBrk="1"/>
                      <a:r>
                        <a:rPr lang="en-US" altLang="ko-KR" sz="1000" i="1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0.7561</a:t>
                      </a:r>
                      <a:endParaRPr lang="ko-KR" alt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SBP,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mmHg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161.1 (12.8)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157.2 (13.0)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160.4 (10.3)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158.4 (13.1)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158.7 (12.9)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158.7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(11.3)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157.9 (12.7)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159.0 (13.5)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158.8 (11.2)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158.9 (12.3)</a:t>
                      </a:r>
                    </a:p>
                    <a:p>
                      <a:pPr algn="ctr" latinLnBrk="1"/>
                      <a:r>
                        <a:rPr lang="en-US" altLang="ko-KR" sz="1000" b="1" i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0.8918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DBP, mmHg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100.6 (6.3)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100.5 (5.3)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100.5 (6.3)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99.8. (6.8)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100.9 (5.2)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100.4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(99.0)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99.4 (5.3)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99.2 (6.1)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101.2 (5.6)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100.3 (5.8)</a:t>
                      </a:r>
                    </a:p>
                    <a:p>
                      <a:pPr algn="ctr" latinLnBrk="1"/>
                      <a:r>
                        <a:rPr lang="en-US" altLang="ko-KR" sz="1000" b="1" i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0.7853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Pulse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rate, beats/min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71.8 (9.2)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73.7 (10.3)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70.5 (10.1)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70.3 (9.0)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73.9 (12.6)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69.4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(9.7)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71.9 (11.1)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71.2 (8.8)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72.9 (9.6)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71.7 (10.1)</a:t>
                      </a:r>
                    </a:p>
                    <a:p>
                      <a:pPr algn="ctr" latinLnBrk="1"/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= 0.3684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75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Previous antihypertensive medication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 (78.0)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 (72.7)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 (84.1)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 (72.7)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 (70.5)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 (63.6)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34 (70.8)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34 (72.3)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37 (78.7)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304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 (73.8)</a:t>
                      </a:r>
                    </a:p>
                    <a:p>
                      <a:pPr algn="ctr" latinLnBrk="1"/>
                      <a:r>
                        <a:rPr lang="en-US" altLang="ko-KR" sz="1000" i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Arial" panose="020B0604020202020204" pitchFamily="34" charset="0"/>
                        </a:rPr>
                        <a:t>= 0.6960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995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5189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323528" y="379043"/>
            <a:ext cx="4187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5255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Importance of Intensive BP Lowering</a:t>
            </a:r>
          </a:p>
        </p:txBody>
      </p:sp>
      <p:grpSp>
        <p:nvGrpSpPr>
          <p:cNvPr id="9219" name="그룹 2"/>
          <p:cNvGrpSpPr>
            <a:grpSpLocks/>
          </p:cNvGrpSpPr>
          <p:nvPr/>
        </p:nvGrpSpPr>
        <p:grpSpPr bwMode="auto">
          <a:xfrm>
            <a:off x="1187624" y="2060848"/>
            <a:ext cx="5486630" cy="2945040"/>
            <a:chOff x="1760402" y="2489202"/>
            <a:chExt cx="5485300" cy="2944868"/>
          </a:xfrm>
        </p:grpSpPr>
        <p:sp>
          <p:nvSpPr>
            <p:cNvPr id="9220" name="TextBox 3"/>
            <p:cNvSpPr txBox="1">
              <a:spLocks noChangeArrowheads="1"/>
            </p:cNvSpPr>
            <p:nvPr/>
          </p:nvSpPr>
          <p:spPr bwMode="auto">
            <a:xfrm>
              <a:off x="1760402" y="2489202"/>
              <a:ext cx="3407286" cy="5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BP, Risk Factor for CVD</a:t>
              </a:r>
              <a:endParaRPr kumimoji="1" lang="ko-KR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4" name="TextBox 15"/>
            <p:cNvSpPr txBox="1">
              <a:spLocks noChangeArrowheads="1"/>
            </p:cNvSpPr>
            <p:nvPr/>
          </p:nvSpPr>
          <p:spPr bwMode="auto">
            <a:xfrm>
              <a:off x="1760402" y="3189017"/>
              <a:ext cx="4589631" cy="6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Effects of Intensive BP Lowering</a:t>
              </a:r>
              <a:endParaRPr kumimoji="1" lang="ko-KR" altLang="en-US" sz="24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8" name="TextBox 18"/>
            <p:cNvSpPr txBox="1">
              <a:spLocks noChangeArrowheads="1"/>
            </p:cNvSpPr>
            <p:nvPr/>
          </p:nvSpPr>
          <p:spPr bwMode="auto">
            <a:xfrm>
              <a:off x="1760402" y="4787777"/>
              <a:ext cx="5485300" cy="6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Management of Hypertension in Korea</a:t>
              </a:r>
              <a:endParaRPr kumimoji="1" lang="ko-KR" altLang="en-US" sz="24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1907265" y="3711415"/>
              <a:ext cx="3113559" cy="120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−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SPRINT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−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Meta-analysis Study</a:t>
              </a:r>
              <a:endParaRPr kumimoji="1" lang="ko-KR" altLang="en-US" sz="24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4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0"/>
          <p:cNvSpPr txBox="1">
            <a:spLocks noChangeArrowheads="1"/>
          </p:cNvSpPr>
          <p:nvPr/>
        </p:nvSpPr>
        <p:spPr bwMode="auto">
          <a:xfrm>
            <a:off x="1308100" y="20208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3" name="TextBox 41"/>
          <p:cNvSpPr txBox="1">
            <a:spLocks noChangeArrowheads="1"/>
          </p:cNvSpPr>
          <p:nvPr/>
        </p:nvSpPr>
        <p:spPr bwMode="auto">
          <a:xfrm>
            <a:off x="1249363" y="264477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4" name="TextBox 42"/>
          <p:cNvSpPr txBox="1">
            <a:spLocks noChangeArrowheads="1"/>
          </p:cNvSpPr>
          <p:nvPr/>
        </p:nvSpPr>
        <p:spPr bwMode="auto">
          <a:xfrm rot="-2400000">
            <a:off x="1727200" y="1666875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5" name="TextBox 45"/>
          <p:cNvSpPr txBox="1">
            <a:spLocks noChangeArrowheads="1"/>
          </p:cNvSpPr>
          <p:nvPr/>
        </p:nvSpPr>
        <p:spPr bwMode="auto">
          <a:xfrm>
            <a:off x="1149350" y="321151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6" name="TextBox 46"/>
          <p:cNvSpPr txBox="1">
            <a:spLocks noChangeArrowheads="1"/>
          </p:cNvSpPr>
          <p:nvPr/>
        </p:nvSpPr>
        <p:spPr bwMode="auto">
          <a:xfrm>
            <a:off x="1149350" y="385921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7" name="TextBox 47"/>
          <p:cNvSpPr txBox="1">
            <a:spLocks noChangeArrowheads="1"/>
          </p:cNvSpPr>
          <p:nvPr/>
        </p:nvSpPr>
        <p:spPr bwMode="auto">
          <a:xfrm>
            <a:off x="1149350" y="447516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8" name="TextBox 48"/>
          <p:cNvSpPr txBox="1">
            <a:spLocks noChangeArrowheads="1"/>
          </p:cNvSpPr>
          <p:nvPr/>
        </p:nvSpPr>
        <p:spPr bwMode="auto">
          <a:xfrm>
            <a:off x="1149350" y="50927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89" name="TextBox 53"/>
          <p:cNvSpPr txBox="1">
            <a:spLocks noChangeArrowheads="1"/>
          </p:cNvSpPr>
          <p:nvPr/>
        </p:nvSpPr>
        <p:spPr bwMode="auto">
          <a:xfrm rot="-2400000">
            <a:off x="2141538" y="1782763"/>
            <a:ext cx="385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0" name="TextBox 54"/>
          <p:cNvSpPr txBox="1">
            <a:spLocks noChangeArrowheads="1"/>
          </p:cNvSpPr>
          <p:nvPr/>
        </p:nvSpPr>
        <p:spPr bwMode="auto">
          <a:xfrm rot="-2400000">
            <a:off x="2500313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1" name="TextBox 55"/>
          <p:cNvSpPr txBox="1">
            <a:spLocks noChangeArrowheads="1"/>
          </p:cNvSpPr>
          <p:nvPr/>
        </p:nvSpPr>
        <p:spPr bwMode="auto">
          <a:xfrm rot="-2400000">
            <a:off x="3324225" y="1666875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2" name="TextBox 56"/>
          <p:cNvSpPr txBox="1">
            <a:spLocks noChangeArrowheads="1"/>
          </p:cNvSpPr>
          <p:nvPr/>
        </p:nvSpPr>
        <p:spPr bwMode="auto">
          <a:xfrm rot="-2400000">
            <a:off x="3778250" y="1782763"/>
            <a:ext cx="385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3" name="TextBox 60"/>
          <p:cNvSpPr txBox="1">
            <a:spLocks noChangeArrowheads="1"/>
          </p:cNvSpPr>
          <p:nvPr/>
        </p:nvSpPr>
        <p:spPr bwMode="auto">
          <a:xfrm rot="-2400000">
            <a:off x="4192588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4" name="TextBox 61"/>
          <p:cNvSpPr txBox="1">
            <a:spLocks noChangeArrowheads="1"/>
          </p:cNvSpPr>
          <p:nvPr/>
        </p:nvSpPr>
        <p:spPr bwMode="auto">
          <a:xfrm rot="-2400000">
            <a:off x="4945063" y="1635125"/>
            <a:ext cx="811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5" name="TextBox 62"/>
          <p:cNvSpPr txBox="1">
            <a:spLocks noChangeArrowheads="1"/>
          </p:cNvSpPr>
          <p:nvPr/>
        </p:nvSpPr>
        <p:spPr bwMode="auto">
          <a:xfrm rot="-2400000">
            <a:off x="5427663" y="17494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6" name="TextBox 63"/>
          <p:cNvSpPr txBox="1">
            <a:spLocks noChangeArrowheads="1"/>
          </p:cNvSpPr>
          <p:nvPr/>
        </p:nvSpPr>
        <p:spPr bwMode="auto">
          <a:xfrm rot="-2400000">
            <a:off x="5832475" y="1757363"/>
            <a:ext cx="44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7" name="TextBox 64"/>
          <p:cNvSpPr txBox="1">
            <a:spLocks noChangeArrowheads="1"/>
          </p:cNvSpPr>
          <p:nvPr/>
        </p:nvSpPr>
        <p:spPr bwMode="auto">
          <a:xfrm rot="-2400000">
            <a:off x="6607175" y="1635125"/>
            <a:ext cx="81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8" name="TextBox 65"/>
          <p:cNvSpPr txBox="1">
            <a:spLocks noChangeArrowheads="1"/>
          </p:cNvSpPr>
          <p:nvPr/>
        </p:nvSpPr>
        <p:spPr bwMode="auto">
          <a:xfrm rot="-2400000">
            <a:off x="7089775" y="1749425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099" name="TextBox 66"/>
          <p:cNvSpPr txBox="1">
            <a:spLocks noChangeArrowheads="1"/>
          </p:cNvSpPr>
          <p:nvPr/>
        </p:nvSpPr>
        <p:spPr bwMode="auto">
          <a:xfrm rot="-2400000">
            <a:off x="7481888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6100" name="TextBox 5"/>
          <p:cNvSpPr txBox="1">
            <a:spLocks noChangeArrowheads="1"/>
          </p:cNvSpPr>
          <p:nvPr/>
        </p:nvSpPr>
        <p:spPr bwMode="auto">
          <a:xfrm>
            <a:off x="1408113" y="5900738"/>
            <a:ext cx="3421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Overall: Monotherapy vs. Combination therapy </a:t>
            </a:r>
            <a:r>
              <a:rPr kumimoji="1" lang="en-US" altLang="ko-KR" sz="1100" b="1" i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&lt;0.05</a:t>
            </a:r>
          </a:p>
        </p:txBody>
      </p:sp>
      <p:sp>
        <p:nvSpPr>
          <p:cNvPr id="46101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46102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46103" name="TextBox 14"/>
          <p:cNvSpPr txBox="1">
            <a:spLocks noChangeArrowheads="1"/>
          </p:cNvSpPr>
          <p:nvPr/>
        </p:nvSpPr>
        <p:spPr bwMode="auto">
          <a:xfrm rot="-5400000">
            <a:off x="-905668" y="3528219"/>
            <a:ext cx="372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Mean Change in DBP (mmHg)</a:t>
            </a:r>
          </a:p>
        </p:txBody>
      </p:sp>
      <p:grpSp>
        <p:nvGrpSpPr>
          <p:cNvPr id="46104" name="그룹 1"/>
          <p:cNvGrpSpPr>
            <a:grpSpLocks/>
          </p:cNvGrpSpPr>
          <p:nvPr/>
        </p:nvGrpSpPr>
        <p:grpSpPr bwMode="auto">
          <a:xfrm>
            <a:off x="1498600" y="5694363"/>
            <a:ext cx="2562225" cy="279400"/>
            <a:chOff x="1498600" y="5694363"/>
            <a:chExt cx="2561904" cy="279400"/>
          </a:xfrm>
        </p:grpSpPr>
        <p:sp>
          <p:nvSpPr>
            <p:cNvPr id="46155" name="직사각형 87"/>
            <p:cNvSpPr>
              <a:spLocks noChangeArrowheads="1"/>
            </p:cNvSpPr>
            <p:nvPr/>
          </p:nvSpPr>
          <p:spPr bwMode="auto">
            <a:xfrm>
              <a:off x="1500188" y="5694363"/>
              <a:ext cx="25603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&lt;0.05;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&lt;0.01;  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 0.0001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56" name="직사각형 3"/>
            <p:cNvSpPr>
              <a:spLocks noChangeArrowheads="1"/>
            </p:cNvSpPr>
            <p:nvPr/>
          </p:nvSpPr>
          <p:spPr bwMode="auto">
            <a:xfrm>
              <a:off x="2998788" y="5757863"/>
              <a:ext cx="269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57" name="직사각형 3"/>
            <p:cNvSpPr>
              <a:spLocks noChangeArrowheads="1"/>
            </p:cNvSpPr>
            <p:nvPr/>
          </p:nvSpPr>
          <p:spPr bwMode="auto">
            <a:xfrm>
              <a:off x="2220913" y="5757863"/>
              <a:ext cx="1793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58" name="직사각형 3"/>
            <p:cNvSpPr>
              <a:spLocks noChangeArrowheads="1"/>
            </p:cNvSpPr>
            <p:nvPr/>
          </p:nvSpPr>
          <p:spPr bwMode="auto">
            <a:xfrm>
              <a:off x="1498600" y="5757863"/>
              <a:ext cx="904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>
            <a:grpSpLocks/>
          </p:cNvGrpSpPr>
          <p:nvPr/>
        </p:nvGrpSpPr>
        <p:grpSpPr bwMode="auto">
          <a:xfrm>
            <a:off x="1546225" y="2057400"/>
            <a:ext cx="7570788" cy="4035425"/>
            <a:chOff x="1546225" y="2057400"/>
            <a:chExt cx="7570881" cy="4035227"/>
          </a:xfrm>
        </p:grpSpPr>
        <p:pic>
          <p:nvPicPr>
            <p:cNvPr id="46109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5" t="30000" r="294" b="36078"/>
            <a:stretch>
              <a:fillRect/>
            </a:stretch>
          </p:blipFill>
          <p:spPr bwMode="auto">
            <a:xfrm>
              <a:off x="1990164" y="2057400"/>
              <a:ext cx="7126942" cy="232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0" name="TextBox 30"/>
            <p:cNvSpPr txBox="1">
              <a:spLocks noChangeArrowheads="1"/>
            </p:cNvSpPr>
            <p:nvPr/>
          </p:nvSpPr>
          <p:spPr bwMode="auto">
            <a:xfrm>
              <a:off x="1972717" y="3591204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-10.6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1" name="TextBox 31"/>
            <p:cNvSpPr txBox="1">
              <a:spLocks noChangeArrowheads="1"/>
            </p:cNvSpPr>
            <p:nvPr/>
          </p:nvSpPr>
          <p:spPr bwMode="auto">
            <a:xfrm>
              <a:off x="2406055" y="3536298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-10.1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2" name="TextBox 33"/>
            <p:cNvSpPr txBox="1">
              <a:spLocks noChangeArrowheads="1"/>
            </p:cNvSpPr>
            <p:nvPr/>
          </p:nvSpPr>
          <p:spPr bwMode="auto">
            <a:xfrm>
              <a:off x="3626322" y="3625246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-10.6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3" name="TextBox 34"/>
            <p:cNvSpPr txBox="1">
              <a:spLocks noChangeArrowheads="1"/>
            </p:cNvSpPr>
            <p:nvPr/>
          </p:nvSpPr>
          <p:spPr bwMode="auto">
            <a:xfrm>
              <a:off x="4066422" y="3895091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-13.0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4" name="TextBox 36"/>
            <p:cNvSpPr txBox="1">
              <a:spLocks noChangeArrowheads="1"/>
            </p:cNvSpPr>
            <p:nvPr/>
          </p:nvSpPr>
          <p:spPr bwMode="auto">
            <a:xfrm>
              <a:off x="5303924" y="4215406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-15.9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5" name="TextBox 37"/>
            <p:cNvSpPr txBox="1">
              <a:spLocks noChangeArrowheads="1"/>
            </p:cNvSpPr>
            <p:nvPr/>
          </p:nvSpPr>
          <p:spPr bwMode="auto">
            <a:xfrm>
              <a:off x="5710624" y="3536298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-10.1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6" name="TextBox 39"/>
            <p:cNvSpPr txBox="1">
              <a:spLocks noChangeArrowheads="1"/>
            </p:cNvSpPr>
            <p:nvPr/>
          </p:nvSpPr>
          <p:spPr bwMode="auto">
            <a:xfrm>
              <a:off x="6972177" y="4232607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-15.9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17" name="TextBox 43"/>
            <p:cNvSpPr txBox="1">
              <a:spLocks noChangeArrowheads="1"/>
            </p:cNvSpPr>
            <p:nvPr/>
          </p:nvSpPr>
          <p:spPr bwMode="auto">
            <a:xfrm>
              <a:off x="7389117" y="3899094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-13.0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59" name="직선 연결선 58"/>
            <p:cNvCxnSpPr/>
            <p:nvPr/>
          </p:nvCxnSpPr>
          <p:spPr bwMode="auto">
            <a:xfrm>
              <a:off x="1841504" y="4582989"/>
              <a:ext cx="3175" cy="31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 bwMode="auto">
            <a:xfrm>
              <a:off x="2251084" y="3960720"/>
              <a:ext cx="3175" cy="934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 bwMode="auto">
            <a:xfrm>
              <a:off x="1841504" y="4895711"/>
              <a:ext cx="4159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 bwMode="auto">
            <a:xfrm>
              <a:off x="1757366" y="4586164"/>
              <a:ext cx="6350" cy="62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 bwMode="auto">
            <a:xfrm>
              <a:off x="2624151" y="3840076"/>
              <a:ext cx="3175" cy="1368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 bwMode="auto">
            <a:xfrm>
              <a:off x="1760541" y="5210020"/>
              <a:ext cx="8667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24" name="TextBox 16"/>
            <p:cNvSpPr txBox="1">
              <a:spLocks noChangeArrowheads="1"/>
            </p:cNvSpPr>
            <p:nvPr/>
          </p:nvSpPr>
          <p:spPr bwMode="auto">
            <a:xfrm>
              <a:off x="1868182" y="4899025"/>
              <a:ext cx="3642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25" name="TextBox 16"/>
            <p:cNvSpPr txBox="1">
              <a:spLocks noChangeArrowheads="1"/>
            </p:cNvSpPr>
            <p:nvPr/>
          </p:nvSpPr>
          <p:spPr bwMode="auto">
            <a:xfrm>
              <a:off x="1996352" y="5230813"/>
              <a:ext cx="4539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74" name="직선 연결선 73"/>
            <p:cNvCxnSpPr/>
            <p:nvPr/>
          </p:nvCxnSpPr>
          <p:spPr bwMode="auto">
            <a:xfrm>
              <a:off x="3511574" y="4727444"/>
              <a:ext cx="3175" cy="314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 bwMode="auto">
            <a:xfrm>
              <a:off x="3889404" y="3913097"/>
              <a:ext cx="3175" cy="1128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 bwMode="auto">
            <a:xfrm>
              <a:off x="3511574" y="5041754"/>
              <a:ext cx="3810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 bwMode="auto">
            <a:xfrm flipH="1">
              <a:off x="3413148" y="4724269"/>
              <a:ext cx="3175" cy="593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 bwMode="auto">
            <a:xfrm flipH="1">
              <a:off x="4292634" y="4182959"/>
              <a:ext cx="3175" cy="1135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 bwMode="auto">
            <a:xfrm>
              <a:off x="3413148" y="5317965"/>
              <a:ext cx="8826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2" name="TextBox 16"/>
            <p:cNvSpPr txBox="1">
              <a:spLocks noChangeArrowheads="1"/>
            </p:cNvSpPr>
            <p:nvPr/>
          </p:nvSpPr>
          <p:spPr bwMode="auto">
            <a:xfrm>
              <a:off x="3481594" y="5045075"/>
              <a:ext cx="4539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33" name="TextBox 16"/>
            <p:cNvSpPr txBox="1">
              <a:spLocks noChangeArrowheads="1"/>
            </p:cNvSpPr>
            <p:nvPr/>
          </p:nvSpPr>
          <p:spPr bwMode="auto">
            <a:xfrm>
              <a:off x="3640424" y="5318125"/>
              <a:ext cx="2744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82" name="직선 연결선 81"/>
            <p:cNvCxnSpPr/>
            <p:nvPr/>
          </p:nvCxnSpPr>
          <p:spPr bwMode="auto">
            <a:xfrm>
              <a:off x="5157832" y="4989369"/>
              <a:ext cx="0" cy="152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 bwMode="auto">
            <a:xfrm>
              <a:off x="5554712" y="4597275"/>
              <a:ext cx="0" cy="539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 bwMode="auto">
            <a:xfrm>
              <a:off x="5154657" y="5143349"/>
              <a:ext cx="396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 bwMode="auto">
            <a:xfrm>
              <a:off x="5059406" y="4989369"/>
              <a:ext cx="0" cy="449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 bwMode="auto">
            <a:xfrm>
              <a:off x="5950004" y="3887698"/>
              <a:ext cx="0" cy="154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 bwMode="auto">
            <a:xfrm>
              <a:off x="5056231" y="5437022"/>
              <a:ext cx="8890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40" name="TextBox 16"/>
            <p:cNvSpPr txBox="1">
              <a:spLocks noChangeArrowheads="1"/>
            </p:cNvSpPr>
            <p:nvPr/>
          </p:nvSpPr>
          <p:spPr bwMode="auto">
            <a:xfrm>
              <a:off x="5183616" y="5137150"/>
              <a:ext cx="2744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41" name="TextBox 16"/>
            <p:cNvSpPr txBox="1">
              <a:spLocks noChangeArrowheads="1"/>
            </p:cNvSpPr>
            <p:nvPr/>
          </p:nvSpPr>
          <p:spPr bwMode="auto">
            <a:xfrm>
              <a:off x="5235148" y="5424488"/>
              <a:ext cx="4539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90" name="직선 연결선 89"/>
            <p:cNvCxnSpPr/>
            <p:nvPr/>
          </p:nvCxnSpPr>
          <p:spPr bwMode="auto">
            <a:xfrm>
              <a:off x="6808853" y="5332252"/>
              <a:ext cx="4762" cy="201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 bwMode="auto">
            <a:xfrm>
              <a:off x="7189857" y="4614738"/>
              <a:ext cx="0" cy="919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 bwMode="auto">
            <a:xfrm>
              <a:off x="6808853" y="5533854"/>
              <a:ext cx="379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 bwMode="auto">
            <a:xfrm>
              <a:off x="6715188" y="5325903"/>
              <a:ext cx="0" cy="463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 bwMode="auto">
            <a:xfrm flipH="1">
              <a:off x="7623250" y="4197245"/>
              <a:ext cx="4763" cy="1587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 bwMode="auto">
            <a:xfrm>
              <a:off x="6715188" y="5789430"/>
              <a:ext cx="91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48" name="TextBox 16"/>
            <p:cNvSpPr txBox="1">
              <a:spLocks noChangeArrowheads="1"/>
            </p:cNvSpPr>
            <p:nvPr/>
          </p:nvSpPr>
          <p:spPr bwMode="auto">
            <a:xfrm>
              <a:off x="6820049" y="5534025"/>
              <a:ext cx="3642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49" name="TextBox 16"/>
            <p:cNvSpPr txBox="1">
              <a:spLocks noChangeArrowheads="1"/>
            </p:cNvSpPr>
            <p:nvPr/>
          </p:nvSpPr>
          <p:spPr bwMode="auto">
            <a:xfrm>
              <a:off x="6948648" y="5784850"/>
              <a:ext cx="3642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46150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1" t="30588" r="22647" b="28235"/>
            <a:stretch>
              <a:fillRect/>
            </a:stretch>
          </p:blipFill>
          <p:spPr bwMode="auto">
            <a:xfrm>
              <a:off x="1546225" y="2097088"/>
              <a:ext cx="5527675" cy="282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1" name="TextBox 29"/>
            <p:cNvSpPr txBox="1">
              <a:spLocks noChangeArrowheads="1"/>
            </p:cNvSpPr>
            <p:nvPr/>
          </p:nvSpPr>
          <p:spPr bwMode="auto">
            <a:xfrm>
              <a:off x="1583790" y="4286496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-16.2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52" name="TextBox 32"/>
            <p:cNvSpPr txBox="1">
              <a:spLocks noChangeArrowheads="1"/>
            </p:cNvSpPr>
            <p:nvPr/>
          </p:nvSpPr>
          <p:spPr bwMode="auto">
            <a:xfrm>
              <a:off x="3234990" y="4331250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-16.6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53" name="TextBox 35"/>
            <p:cNvSpPr txBox="1">
              <a:spLocks noChangeArrowheads="1"/>
            </p:cNvSpPr>
            <p:nvPr/>
          </p:nvSpPr>
          <p:spPr bwMode="auto">
            <a:xfrm>
              <a:off x="4874268" y="4672398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-19.5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154" name="TextBox 38"/>
            <p:cNvSpPr txBox="1">
              <a:spLocks noChangeArrowheads="1"/>
            </p:cNvSpPr>
            <p:nvPr/>
          </p:nvSpPr>
          <p:spPr bwMode="auto">
            <a:xfrm>
              <a:off x="6518710" y="4883411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-21.5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247153" y="450056"/>
            <a:ext cx="5450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 in mean DBP at week 8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6107" name="TextBox 42"/>
          <p:cNvSpPr txBox="1">
            <a:spLocks noChangeArrowheads="1"/>
          </p:cNvSpPr>
          <p:nvPr/>
        </p:nvSpPr>
        <p:spPr bwMode="auto">
          <a:xfrm>
            <a:off x="127000" y="142120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Primary Endpoint</a:t>
            </a:r>
          </a:p>
        </p:txBody>
      </p:sp>
      <p:pic>
        <p:nvPicPr>
          <p:cNvPr id="46108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6" r="13089" b="20784"/>
          <a:stretch>
            <a:fillRect/>
          </a:stretch>
        </p:blipFill>
        <p:spPr bwMode="auto">
          <a:xfrm>
            <a:off x="0" y="2070100"/>
            <a:ext cx="79470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42"/>
          <p:cNvSpPr txBox="1">
            <a:spLocks noChangeArrowheads="1"/>
          </p:cNvSpPr>
          <p:nvPr/>
        </p:nvSpPr>
        <p:spPr bwMode="auto">
          <a:xfrm rot="-2400000">
            <a:off x="1727200" y="1666875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07" name="TextBox 53"/>
          <p:cNvSpPr txBox="1">
            <a:spLocks noChangeArrowheads="1"/>
          </p:cNvSpPr>
          <p:nvPr/>
        </p:nvSpPr>
        <p:spPr bwMode="auto">
          <a:xfrm rot="-2400000">
            <a:off x="2141538" y="1782763"/>
            <a:ext cx="385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08" name="TextBox 54"/>
          <p:cNvSpPr txBox="1">
            <a:spLocks noChangeArrowheads="1"/>
          </p:cNvSpPr>
          <p:nvPr/>
        </p:nvSpPr>
        <p:spPr bwMode="auto">
          <a:xfrm rot="-2400000">
            <a:off x="2500313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09" name="TextBox 55"/>
          <p:cNvSpPr txBox="1">
            <a:spLocks noChangeArrowheads="1"/>
          </p:cNvSpPr>
          <p:nvPr/>
        </p:nvSpPr>
        <p:spPr bwMode="auto">
          <a:xfrm rot="-2400000">
            <a:off x="3325813" y="1666875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0" name="TextBox 56"/>
          <p:cNvSpPr txBox="1">
            <a:spLocks noChangeArrowheads="1"/>
          </p:cNvSpPr>
          <p:nvPr/>
        </p:nvSpPr>
        <p:spPr bwMode="auto">
          <a:xfrm rot="-2400000">
            <a:off x="3779838" y="1782763"/>
            <a:ext cx="384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1" name="TextBox 60"/>
          <p:cNvSpPr txBox="1">
            <a:spLocks noChangeArrowheads="1"/>
          </p:cNvSpPr>
          <p:nvPr/>
        </p:nvSpPr>
        <p:spPr bwMode="auto">
          <a:xfrm rot="-2400000">
            <a:off x="4192588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2" name="TextBox 61"/>
          <p:cNvSpPr txBox="1">
            <a:spLocks noChangeArrowheads="1"/>
          </p:cNvSpPr>
          <p:nvPr/>
        </p:nvSpPr>
        <p:spPr bwMode="auto">
          <a:xfrm rot="-2400000">
            <a:off x="4945063" y="1635125"/>
            <a:ext cx="811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3" name="TextBox 62"/>
          <p:cNvSpPr txBox="1">
            <a:spLocks noChangeArrowheads="1"/>
          </p:cNvSpPr>
          <p:nvPr/>
        </p:nvSpPr>
        <p:spPr bwMode="auto">
          <a:xfrm rot="-2400000">
            <a:off x="5429250" y="1749425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4" name="TextBox 63"/>
          <p:cNvSpPr txBox="1">
            <a:spLocks noChangeArrowheads="1"/>
          </p:cNvSpPr>
          <p:nvPr/>
        </p:nvSpPr>
        <p:spPr bwMode="auto">
          <a:xfrm rot="-2400000">
            <a:off x="5834063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5" name="TextBox 64"/>
          <p:cNvSpPr txBox="1">
            <a:spLocks noChangeArrowheads="1"/>
          </p:cNvSpPr>
          <p:nvPr/>
        </p:nvSpPr>
        <p:spPr bwMode="auto">
          <a:xfrm rot="-2400000">
            <a:off x="6608763" y="1635125"/>
            <a:ext cx="80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6" name="TextBox 65"/>
          <p:cNvSpPr txBox="1">
            <a:spLocks noChangeArrowheads="1"/>
          </p:cNvSpPr>
          <p:nvPr/>
        </p:nvSpPr>
        <p:spPr bwMode="auto">
          <a:xfrm rot="-2400000">
            <a:off x="7091363" y="17494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7" name="TextBox 66"/>
          <p:cNvSpPr txBox="1">
            <a:spLocks noChangeArrowheads="1"/>
          </p:cNvSpPr>
          <p:nvPr/>
        </p:nvSpPr>
        <p:spPr bwMode="auto">
          <a:xfrm rot="-2400000">
            <a:off x="7483475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18" name="TextBox 14"/>
          <p:cNvSpPr txBox="1">
            <a:spLocks noChangeArrowheads="1"/>
          </p:cNvSpPr>
          <p:nvPr/>
        </p:nvSpPr>
        <p:spPr bwMode="auto">
          <a:xfrm rot="-5400000">
            <a:off x="-905668" y="3528219"/>
            <a:ext cx="372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Mean Change in SBP (mmHg)</a:t>
            </a:r>
          </a:p>
        </p:txBody>
      </p:sp>
      <p:sp>
        <p:nvSpPr>
          <p:cNvPr id="47119" name="TextBox 40"/>
          <p:cNvSpPr txBox="1">
            <a:spLocks noChangeArrowheads="1"/>
          </p:cNvSpPr>
          <p:nvPr/>
        </p:nvSpPr>
        <p:spPr bwMode="auto">
          <a:xfrm>
            <a:off x="1308100" y="20208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20" name="TextBox 41"/>
          <p:cNvSpPr txBox="1">
            <a:spLocks noChangeArrowheads="1"/>
          </p:cNvSpPr>
          <p:nvPr/>
        </p:nvSpPr>
        <p:spPr bwMode="auto">
          <a:xfrm>
            <a:off x="1249363" y="264477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21" name="TextBox 45"/>
          <p:cNvSpPr txBox="1">
            <a:spLocks noChangeArrowheads="1"/>
          </p:cNvSpPr>
          <p:nvPr/>
        </p:nvSpPr>
        <p:spPr bwMode="auto">
          <a:xfrm>
            <a:off x="1149350" y="321151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22" name="TextBox 46"/>
          <p:cNvSpPr txBox="1">
            <a:spLocks noChangeArrowheads="1"/>
          </p:cNvSpPr>
          <p:nvPr/>
        </p:nvSpPr>
        <p:spPr bwMode="auto">
          <a:xfrm>
            <a:off x="1149350" y="385921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23" name="TextBox 47"/>
          <p:cNvSpPr txBox="1">
            <a:spLocks noChangeArrowheads="1"/>
          </p:cNvSpPr>
          <p:nvPr/>
        </p:nvSpPr>
        <p:spPr bwMode="auto">
          <a:xfrm>
            <a:off x="1149350" y="447516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24" name="TextBox 48"/>
          <p:cNvSpPr txBox="1">
            <a:spLocks noChangeArrowheads="1"/>
          </p:cNvSpPr>
          <p:nvPr/>
        </p:nvSpPr>
        <p:spPr bwMode="auto">
          <a:xfrm>
            <a:off x="1149350" y="50927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125" name="TextBox 5"/>
          <p:cNvSpPr txBox="1">
            <a:spLocks noChangeArrowheads="1"/>
          </p:cNvSpPr>
          <p:nvPr/>
        </p:nvSpPr>
        <p:spPr bwMode="auto">
          <a:xfrm>
            <a:off x="1408113" y="5900738"/>
            <a:ext cx="3421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Overall: Monotherapy vs. Combination therapy </a:t>
            </a:r>
            <a:r>
              <a:rPr kumimoji="1" lang="en-US" altLang="ko-KR" sz="1100" b="1" i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&lt;0.05</a:t>
            </a:r>
          </a:p>
        </p:txBody>
      </p: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1425575" y="188913"/>
            <a:ext cx="7718425" cy="5873750"/>
            <a:chOff x="1425575" y="188913"/>
            <a:chExt cx="7718424" cy="5873552"/>
          </a:xfrm>
        </p:grpSpPr>
        <p:pic>
          <p:nvPicPr>
            <p:cNvPr id="47137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1" t="29608" b="27647"/>
            <a:stretch>
              <a:fillRect/>
            </a:stretch>
          </p:blipFill>
          <p:spPr bwMode="auto">
            <a:xfrm>
              <a:off x="1963270" y="2030506"/>
              <a:ext cx="7180729" cy="293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8" name="TextBox 64"/>
            <p:cNvSpPr txBox="1">
              <a:spLocks noChangeArrowheads="1"/>
            </p:cNvSpPr>
            <p:nvPr/>
          </p:nvSpPr>
          <p:spPr bwMode="auto">
            <a:xfrm>
              <a:off x="1955800" y="3597171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-16.8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39" name="TextBox 65"/>
            <p:cNvSpPr txBox="1">
              <a:spLocks noChangeArrowheads="1"/>
            </p:cNvSpPr>
            <p:nvPr/>
          </p:nvSpPr>
          <p:spPr bwMode="auto">
            <a:xfrm>
              <a:off x="2420631" y="364016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-17.7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0" name="TextBox 67"/>
            <p:cNvSpPr txBox="1">
              <a:spLocks noChangeArrowheads="1"/>
            </p:cNvSpPr>
            <p:nvPr/>
          </p:nvSpPr>
          <p:spPr bwMode="auto">
            <a:xfrm>
              <a:off x="3645764" y="355634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-16.8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1" name="TextBox 71"/>
            <p:cNvSpPr txBox="1">
              <a:spLocks noChangeArrowheads="1"/>
            </p:cNvSpPr>
            <p:nvPr/>
          </p:nvSpPr>
          <p:spPr bwMode="auto">
            <a:xfrm>
              <a:off x="4083809" y="392883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-21.3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2" name="TextBox 73"/>
            <p:cNvSpPr txBox="1">
              <a:spLocks noChangeArrowheads="1"/>
            </p:cNvSpPr>
            <p:nvPr/>
          </p:nvSpPr>
          <p:spPr bwMode="auto">
            <a:xfrm>
              <a:off x="5330810" y="4224945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-25.0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3" name="TextBox 74"/>
            <p:cNvSpPr txBox="1">
              <a:spLocks noChangeArrowheads="1"/>
            </p:cNvSpPr>
            <p:nvPr/>
          </p:nvSpPr>
          <p:spPr bwMode="auto">
            <a:xfrm>
              <a:off x="5710830" y="3667178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-17.7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4" name="TextBox 76"/>
            <p:cNvSpPr txBox="1">
              <a:spLocks noChangeArrowheads="1"/>
            </p:cNvSpPr>
            <p:nvPr/>
          </p:nvSpPr>
          <p:spPr bwMode="auto">
            <a:xfrm>
              <a:off x="6963242" y="423413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-25.0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5" name="TextBox 77"/>
            <p:cNvSpPr txBox="1">
              <a:spLocks noChangeArrowheads="1"/>
            </p:cNvSpPr>
            <p:nvPr/>
          </p:nvSpPr>
          <p:spPr bwMode="auto">
            <a:xfrm>
              <a:off x="7373565" y="3920542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-21.3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47146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8" t="2745" r="22794" b="26274"/>
            <a:stretch>
              <a:fillRect/>
            </a:stretch>
          </p:blipFill>
          <p:spPr bwMode="auto">
            <a:xfrm>
              <a:off x="1425575" y="188913"/>
              <a:ext cx="5634131" cy="486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7" name="TextBox 63"/>
            <p:cNvSpPr txBox="1">
              <a:spLocks noChangeArrowheads="1"/>
            </p:cNvSpPr>
            <p:nvPr/>
          </p:nvSpPr>
          <p:spPr bwMode="auto">
            <a:xfrm>
              <a:off x="1603781" y="421169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-24.8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8" name="TextBox 66"/>
            <p:cNvSpPr txBox="1">
              <a:spLocks noChangeArrowheads="1"/>
            </p:cNvSpPr>
            <p:nvPr/>
          </p:nvSpPr>
          <p:spPr bwMode="auto">
            <a:xfrm>
              <a:off x="3244037" y="4475134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-28.6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49" name="TextBox 72"/>
            <p:cNvSpPr txBox="1">
              <a:spLocks noChangeArrowheads="1"/>
            </p:cNvSpPr>
            <p:nvPr/>
          </p:nvSpPr>
          <p:spPr bwMode="auto">
            <a:xfrm>
              <a:off x="4903954" y="479120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-32.9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50" name="TextBox 75"/>
            <p:cNvSpPr txBox="1">
              <a:spLocks noChangeArrowheads="1"/>
            </p:cNvSpPr>
            <p:nvPr/>
          </p:nvSpPr>
          <p:spPr bwMode="auto">
            <a:xfrm>
              <a:off x="6559142" y="4896197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-34.5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06" name="직선 연결선 105"/>
            <p:cNvCxnSpPr/>
            <p:nvPr/>
          </p:nvCxnSpPr>
          <p:spPr bwMode="auto">
            <a:xfrm>
              <a:off x="1928813" y="4616301"/>
              <a:ext cx="3175" cy="31590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 bwMode="auto">
            <a:xfrm>
              <a:off x="2338388" y="3994022"/>
              <a:ext cx="3175" cy="9350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 bwMode="auto">
            <a:xfrm>
              <a:off x="1928813" y="4929028"/>
              <a:ext cx="41592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 bwMode="auto">
            <a:xfrm>
              <a:off x="1844675" y="4619476"/>
              <a:ext cx="6350" cy="6238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 bwMode="auto">
            <a:xfrm>
              <a:off x="2711450" y="3873376"/>
              <a:ext cx="3175" cy="13683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 bwMode="auto">
            <a:xfrm>
              <a:off x="1847850" y="5243343"/>
              <a:ext cx="8667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57" name="TextBox 16"/>
            <p:cNvSpPr txBox="1">
              <a:spLocks noChangeArrowheads="1"/>
            </p:cNvSpPr>
            <p:nvPr/>
          </p:nvSpPr>
          <p:spPr bwMode="auto">
            <a:xfrm>
              <a:off x="1957328" y="493250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58" name="TextBox 16"/>
            <p:cNvSpPr txBox="1">
              <a:spLocks noChangeArrowheads="1"/>
            </p:cNvSpPr>
            <p:nvPr/>
          </p:nvSpPr>
          <p:spPr bwMode="auto">
            <a:xfrm>
              <a:off x="2152828" y="524684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20" name="직선 연결선 119"/>
            <p:cNvCxnSpPr/>
            <p:nvPr/>
          </p:nvCxnSpPr>
          <p:spPr bwMode="auto">
            <a:xfrm>
              <a:off x="3598863" y="4697261"/>
              <a:ext cx="3175" cy="31431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 bwMode="auto">
            <a:xfrm>
              <a:off x="3976688" y="3882900"/>
              <a:ext cx="3175" cy="11286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 bwMode="auto">
            <a:xfrm>
              <a:off x="3598863" y="5011575"/>
              <a:ext cx="381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 bwMode="auto">
            <a:xfrm flipH="1">
              <a:off x="3500438" y="4694086"/>
              <a:ext cx="3175" cy="59370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 bwMode="auto">
            <a:xfrm flipH="1">
              <a:off x="4324350" y="4152766"/>
              <a:ext cx="3175" cy="11350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 bwMode="auto">
            <a:xfrm>
              <a:off x="3500438" y="5287791"/>
              <a:ext cx="8239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65" name="TextBox 16"/>
            <p:cNvSpPr txBox="1">
              <a:spLocks noChangeArrowheads="1"/>
            </p:cNvSpPr>
            <p:nvPr/>
          </p:nvSpPr>
          <p:spPr bwMode="auto">
            <a:xfrm>
              <a:off x="3603650" y="5015059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66" name="TextBox 16"/>
            <p:cNvSpPr txBox="1">
              <a:spLocks noChangeArrowheads="1"/>
            </p:cNvSpPr>
            <p:nvPr/>
          </p:nvSpPr>
          <p:spPr bwMode="auto">
            <a:xfrm>
              <a:off x="3765593" y="5288127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28" name="직선 연결선 127"/>
            <p:cNvCxnSpPr/>
            <p:nvPr/>
          </p:nvCxnSpPr>
          <p:spPr bwMode="auto">
            <a:xfrm>
              <a:off x="5232400" y="5022687"/>
              <a:ext cx="0" cy="1523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 bwMode="auto">
            <a:xfrm>
              <a:off x="5561012" y="4630588"/>
              <a:ext cx="0" cy="5397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/>
            <p:cNvCxnSpPr/>
            <p:nvPr/>
          </p:nvCxnSpPr>
          <p:spPr bwMode="auto">
            <a:xfrm>
              <a:off x="5229225" y="5176670"/>
              <a:ext cx="3460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/>
            <p:cNvCxnSpPr/>
            <p:nvPr/>
          </p:nvCxnSpPr>
          <p:spPr bwMode="auto">
            <a:xfrm>
              <a:off x="5133975" y="5022687"/>
              <a:ext cx="0" cy="4492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 bwMode="auto">
            <a:xfrm>
              <a:off x="5956299" y="3920999"/>
              <a:ext cx="0" cy="154776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/>
            <p:cNvCxnSpPr/>
            <p:nvPr/>
          </p:nvCxnSpPr>
          <p:spPr bwMode="auto">
            <a:xfrm>
              <a:off x="5130800" y="5470347"/>
              <a:ext cx="8255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73" name="TextBox 16"/>
            <p:cNvSpPr txBox="1">
              <a:spLocks noChangeArrowheads="1"/>
            </p:cNvSpPr>
            <p:nvPr/>
          </p:nvSpPr>
          <p:spPr bwMode="auto">
            <a:xfrm>
              <a:off x="5240377" y="5170644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74" name="TextBox 16"/>
            <p:cNvSpPr txBox="1">
              <a:spLocks noChangeArrowheads="1"/>
            </p:cNvSpPr>
            <p:nvPr/>
          </p:nvSpPr>
          <p:spPr bwMode="auto">
            <a:xfrm>
              <a:off x="5334041" y="5458001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36" name="직선 연결선 135"/>
            <p:cNvCxnSpPr/>
            <p:nvPr/>
          </p:nvCxnSpPr>
          <p:spPr bwMode="auto">
            <a:xfrm>
              <a:off x="6896099" y="5302078"/>
              <a:ext cx="4763" cy="2016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/>
            <p:cNvCxnSpPr/>
            <p:nvPr/>
          </p:nvCxnSpPr>
          <p:spPr bwMode="auto">
            <a:xfrm>
              <a:off x="7277099" y="4584552"/>
              <a:ext cx="0" cy="9191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/>
            <p:cNvCxnSpPr/>
            <p:nvPr/>
          </p:nvCxnSpPr>
          <p:spPr bwMode="auto">
            <a:xfrm>
              <a:off x="6896099" y="5503684"/>
              <a:ext cx="37941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138"/>
            <p:cNvCxnSpPr/>
            <p:nvPr/>
          </p:nvCxnSpPr>
          <p:spPr bwMode="auto">
            <a:xfrm>
              <a:off x="6802437" y="5295728"/>
              <a:ext cx="0" cy="4635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139"/>
            <p:cNvCxnSpPr/>
            <p:nvPr/>
          </p:nvCxnSpPr>
          <p:spPr bwMode="auto">
            <a:xfrm flipH="1">
              <a:off x="7591424" y="4167054"/>
              <a:ext cx="4763" cy="158744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/>
            <p:nvPr/>
          </p:nvCxnSpPr>
          <p:spPr bwMode="auto">
            <a:xfrm>
              <a:off x="6802437" y="5759262"/>
              <a:ext cx="77946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81" name="TextBox 16"/>
            <p:cNvSpPr txBox="1">
              <a:spLocks noChangeArrowheads="1"/>
            </p:cNvSpPr>
            <p:nvPr/>
          </p:nvSpPr>
          <p:spPr bwMode="auto">
            <a:xfrm>
              <a:off x="6896155" y="5504041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82" name="TextBox 16"/>
            <p:cNvSpPr txBox="1">
              <a:spLocks noChangeArrowheads="1"/>
            </p:cNvSpPr>
            <p:nvPr/>
          </p:nvSpPr>
          <p:spPr bwMode="auto">
            <a:xfrm>
              <a:off x="6989763" y="5754688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7127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47128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86" name="TextBox 42"/>
          <p:cNvSpPr txBox="1">
            <a:spLocks noChangeArrowheads="1"/>
          </p:cNvSpPr>
          <p:nvPr/>
        </p:nvSpPr>
        <p:spPr bwMode="auto">
          <a:xfrm>
            <a:off x="259010" y="395288"/>
            <a:ext cx="5386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 in mean SBP at week 8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7130" name="TextBox 42"/>
          <p:cNvSpPr txBox="1">
            <a:spLocks noChangeArrowheads="1"/>
          </p:cNvSpPr>
          <p:nvPr/>
        </p:nvSpPr>
        <p:spPr bwMode="auto">
          <a:xfrm>
            <a:off x="107950" y="50800"/>
            <a:ext cx="231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2000" b="1" u="sng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Secondary Endpoint</a:t>
            </a:r>
          </a:p>
        </p:txBody>
      </p:sp>
      <p:pic>
        <p:nvPicPr>
          <p:cNvPr id="47131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30196" r="12646" b="20784"/>
          <a:stretch>
            <a:fillRect/>
          </a:stretch>
        </p:blipFill>
        <p:spPr bwMode="auto">
          <a:xfrm>
            <a:off x="1263650" y="2070100"/>
            <a:ext cx="6724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2" name="그룹 77"/>
          <p:cNvGrpSpPr>
            <a:grpSpLocks/>
          </p:cNvGrpSpPr>
          <p:nvPr/>
        </p:nvGrpSpPr>
        <p:grpSpPr bwMode="auto">
          <a:xfrm>
            <a:off x="1498600" y="5694363"/>
            <a:ext cx="2562225" cy="279400"/>
            <a:chOff x="1498600" y="5694363"/>
            <a:chExt cx="2561904" cy="279400"/>
          </a:xfrm>
        </p:grpSpPr>
        <p:sp>
          <p:nvSpPr>
            <p:cNvPr id="47133" name="직사각형 87"/>
            <p:cNvSpPr>
              <a:spLocks noChangeArrowheads="1"/>
            </p:cNvSpPr>
            <p:nvPr/>
          </p:nvSpPr>
          <p:spPr bwMode="auto">
            <a:xfrm>
              <a:off x="1500188" y="5694363"/>
              <a:ext cx="25603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&lt;0.05;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&lt;0.01;  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 0.0001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34" name="직사각형 3"/>
            <p:cNvSpPr>
              <a:spLocks noChangeArrowheads="1"/>
            </p:cNvSpPr>
            <p:nvPr/>
          </p:nvSpPr>
          <p:spPr bwMode="auto">
            <a:xfrm>
              <a:off x="2998788" y="5757863"/>
              <a:ext cx="269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35" name="직사각형 3"/>
            <p:cNvSpPr>
              <a:spLocks noChangeArrowheads="1"/>
            </p:cNvSpPr>
            <p:nvPr/>
          </p:nvSpPr>
          <p:spPr bwMode="auto">
            <a:xfrm>
              <a:off x="2220913" y="5757863"/>
              <a:ext cx="1793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136" name="직사각형 3"/>
            <p:cNvSpPr>
              <a:spLocks noChangeArrowheads="1"/>
            </p:cNvSpPr>
            <p:nvPr/>
          </p:nvSpPr>
          <p:spPr bwMode="auto">
            <a:xfrm>
              <a:off x="1498600" y="5757863"/>
              <a:ext cx="904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>
            <a:grpSpLocks/>
          </p:cNvGrpSpPr>
          <p:nvPr/>
        </p:nvGrpSpPr>
        <p:grpSpPr bwMode="auto">
          <a:xfrm>
            <a:off x="1519238" y="0"/>
            <a:ext cx="7624762" cy="5949950"/>
            <a:chOff x="1519238" y="0"/>
            <a:chExt cx="7624761" cy="5949752"/>
          </a:xfrm>
        </p:grpSpPr>
        <p:pic>
          <p:nvPicPr>
            <p:cNvPr id="48161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7" r="22647" b="27255"/>
            <a:stretch>
              <a:fillRect/>
            </a:stretch>
          </p:blipFill>
          <p:spPr bwMode="auto">
            <a:xfrm>
              <a:off x="1519238" y="0"/>
              <a:ext cx="5554662" cy="498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62" name="그림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1" t="29021" b="35686"/>
            <a:stretch>
              <a:fillRect/>
            </a:stretch>
          </p:blipFill>
          <p:spPr bwMode="auto">
            <a:xfrm>
              <a:off x="1963270" y="1990164"/>
              <a:ext cx="7180729" cy="242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63" name="TextBox 52"/>
            <p:cNvSpPr txBox="1">
              <a:spLocks noChangeArrowheads="1"/>
            </p:cNvSpPr>
            <p:nvPr/>
          </p:nvSpPr>
          <p:spPr bwMode="auto">
            <a:xfrm>
              <a:off x="2018688" y="3429847"/>
              <a:ext cx="40748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-9.5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4" name="TextBox 53"/>
            <p:cNvSpPr txBox="1">
              <a:spLocks noChangeArrowheads="1"/>
            </p:cNvSpPr>
            <p:nvPr/>
          </p:nvSpPr>
          <p:spPr bwMode="auto">
            <a:xfrm>
              <a:off x="2369982" y="3600097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-10.6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5" name="TextBox 55"/>
            <p:cNvSpPr txBox="1">
              <a:spLocks noChangeArrowheads="1"/>
            </p:cNvSpPr>
            <p:nvPr/>
          </p:nvSpPr>
          <p:spPr bwMode="auto">
            <a:xfrm>
              <a:off x="3667982" y="3426543"/>
              <a:ext cx="40748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-9.5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6" name="TextBox 56"/>
            <p:cNvSpPr txBox="1">
              <a:spLocks noChangeArrowheads="1"/>
            </p:cNvSpPr>
            <p:nvPr/>
          </p:nvSpPr>
          <p:spPr bwMode="auto">
            <a:xfrm>
              <a:off x="4067438" y="3892204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-13.0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7" name="TextBox 61"/>
            <p:cNvSpPr txBox="1">
              <a:spLocks noChangeArrowheads="1"/>
            </p:cNvSpPr>
            <p:nvPr/>
          </p:nvSpPr>
          <p:spPr bwMode="auto">
            <a:xfrm>
              <a:off x="5290350" y="4280208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-14.6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8" name="TextBox 62"/>
            <p:cNvSpPr txBox="1">
              <a:spLocks noChangeArrowheads="1"/>
            </p:cNvSpPr>
            <p:nvPr/>
          </p:nvSpPr>
          <p:spPr bwMode="auto">
            <a:xfrm>
              <a:off x="5727858" y="357346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-10.6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9" name="TextBox 64"/>
            <p:cNvSpPr txBox="1">
              <a:spLocks noChangeArrowheads="1"/>
            </p:cNvSpPr>
            <p:nvPr/>
          </p:nvSpPr>
          <p:spPr bwMode="auto">
            <a:xfrm>
              <a:off x="6940147" y="4214620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-14.6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70" name="TextBox 65"/>
            <p:cNvSpPr txBox="1">
              <a:spLocks noChangeArrowheads="1"/>
            </p:cNvSpPr>
            <p:nvPr/>
          </p:nvSpPr>
          <p:spPr bwMode="auto">
            <a:xfrm>
              <a:off x="7352470" y="3892204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-13.0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71" name="TextBox 51"/>
            <p:cNvSpPr txBox="1">
              <a:spLocks noChangeArrowheads="1"/>
            </p:cNvSpPr>
            <p:nvPr/>
          </p:nvSpPr>
          <p:spPr bwMode="auto">
            <a:xfrm>
              <a:off x="1590568" y="3972807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-13.8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72" name="TextBox 54"/>
            <p:cNvSpPr txBox="1">
              <a:spLocks noChangeArrowheads="1"/>
            </p:cNvSpPr>
            <p:nvPr/>
          </p:nvSpPr>
          <p:spPr bwMode="auto">
            <a:xfrm>
              <a:off x="3243014" y="428120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-16.5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73" name="TextBox 60"/>
            <p:cNvSpPr txBox="1">
              <a:spLocks noChangeArrowheads="1"/>
            </p:cNvSpPr>
            <p:nvPr/>
          </p:nvSpPr>
          <p:spPr bwMode="auto">
            <a:xfrm>
              <a:off x="4885924" y="4640146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-19.2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74" name="TextBox 63"/>
            <p:cNvSpPr txBox="1">
              <a:spLocks noChangeArrowheads="1"/>
            </p:cNvSpPr>
            <p:nvPr/>
          </p:nvSpPr>
          <p:spPr bwMode="auto">
            <a:xfrm>
              <a:off x="6526611" y="4885103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86" name="직선 연결선 85"/>
            <p:cNvCxnSpPr/>
            <p:nvPr/>
          </p:nvCxnSpPr>
          <p:spPr bwMode="auto">
            <a:xfrm>
              <a:off x="1809750" y="4359130"/>
              <a:ext cx="3175" cy="31590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 bwMode="auto">
            <a:xfrm>
              <a:off x="2193925" y="3913058"/>
              <a:ext cx="3175" cy="75562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 bwMode="auto">
            <a:xfrm>
              <a:off x="1809750" y="4671858"/>
              <a:ext cx="39211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78" name="TextBox 16"/>
            <p:cNvSpPr txBox="1">
              <a:spLocks noChangeArrowheads="1"/>
            </p:cNvSpPr>
            <p:nvPr/>
          </p:nvSpPr>
          <p:spPr bwMode="auto">
            <a:xfrm>
              <a:off x="1825625" y="4675187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90" name="직선 연결선 89"/>
            <p:cNvCxnSpPr/>
            <p:nvPr/>
          </p:nvCxnSpPr>
          <p:spPr bwMode="auto">
            <a:xfrm>
              <a:off x="3467100" y="4630584"/>
              <a:ext cx="3175" cy="31431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 bwMode="auto">
            <a:xfrm>
              <a:off x="3844925" y="3816223"/>
              <a:ext cx="3175" cy="11286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 bwMode="auto">
            <a:xfrm>
              <a:off x="3467100" y="4944898"/>
              <a:ext cx="381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82" name="TextBox 16"/>
            <p:cNvSpPr txBox="1">
              <a:spLocks noChangeArrowheads="1"/>
            </p:cNvSpPr>
            <p:nvPr/>
          </p:nvSpPr>
          <p:spPr bwMode="auto">
            <a:xfrm>
              <a:off x="3473450" y="4948237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00" name="직선 연결선 99"/>
            <p:cNvCxnSpPr/>
            <p:nvPr/>
          </p:nvCxnSpPr>
          <p:spPr bwMode="auto">
            <a:xfrm>
              <a:off x="5221288" y="5054432"/>
              <a:ext cx="0" cy="1523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 bwMode="auto">
            <a:xfrm>
              <a:off x="5551487" y="4524224"/>
              <a:ext cx="0" cy="68260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 bwMode="auto">
            <a:xfrm>
              <a:off x="5218113" y="5208415"/>
              <a:ext cx="3460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 bwMode="auto">
            <a:xfrm>
              <a:off x="5122863" y="5054432"/>
              <a:ext cx="0" cy="4492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 bwMode="auto">
            <a:xfrm>
              <a:off x="5945187" y="3954331"/>
              <a:ext cx="0" cy="154776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 bwMode="auto">
            <a:xfrm>
              <a:off x="5119688" y="5502092"/>
              <a:ext cx="8255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89" name="TextBox 16"/>
            <p:cNvSpPr txBox="1">
              <a:spLocks noChangeArrowheads="1"/>
            </p:cNvSpPr>
            <p:nvPr/>
          </p:nvSpPr>
          <p:spPr bwMode="auto">
            <a:xfrm>
              <a:off x="5227637" y="5202237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90" name="TextBox 16"/>
            <p:cNvSpPr txBox="1">
              <a:spLocks noChangeArrowheads="1"/>
            </p:cNvSpPr>
            <p:nvPr/>
          </p:nvSpPr>
          <p:spPr bwMode="auto">
            <a:xfrm>
              <a:off x="5368925" y="548957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14" name="직선 연결선 113"/>
            <p:cNvCxnSpPr/>
            <p:nvPr/>
          </p:nvCxnSpPr>
          <p:spPr bwMode="auto">
            <a:xfrm>
              <a:off x="6899274" y="5189365"/>
              <a:ext cx="4763" cy="20160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 bwMode="auto">
            <a:xfrm>
              <a:off x="7280274" y="4473426"/>
              <a:ext cx="0" cy="9191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 bwMode="auto">
            <a:xfrm>
              <a:off x="6899274" y="5390971"/>
              <a:ext cx="37941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 bwMode="auto">
            <a:xfrm>
              <a:off x="6805612" y="5183016"/>
              <a:ext cx="0" cy="46353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 bwMode="auto">
            <a:xfrm flipH="1">
              <a:off x="7589837" y="4211498"/>
              <a:ext cx="4762" cy="143981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 bwMode="auto">
            <a:xfrm>
              <a:off x="6805612" y="5646550"/>
              <a:ext cx="77946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97" name="TextBox 16"/>
            <p:cNvSpPr txBox="1">
              <a:spLocks noChangeArrowheads="1"/>
            </p:cNvSpPr>
            <p:nvPr/>
          </p:nvSpPr>
          <p:spPr bwMode="auto">
            <a:xfrm>
              <a:off x="6908800" y="5391150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98" name="TextBox 16"/>
            <p:cNvSpPr txBox="1">
              <a:spLocks noChangeArrowheads="1"/>
            </p:cNvSpPr>
            <p:nvPr/>
          </p:nvSpPr>
          <p:spPr bwMode="auto">
            <a:xfrm>
              <a:off x="7010400" y="564197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48131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28824" r="11765" b="20784"/>
          <a:stretch>
            <a:fillRect/>
          </a:stretch>
        </p:blipFill>
        <p:spPr bwMode="auto">
          <a:xfrm>
            <a:off x="1425575" y="1976438"/>
            <a:ext cx="66421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73"/>
          <p:cNvSpPr txBox="1">
            <a:spLocks noChangeArrowheads="1"/>
          </p:cNvSpPr>
          <p:nvPr/>
        </p:nvSpPr>
        <p:spPr bwMode="auto">
          <a:xfrm rot="-2400000">
            <a:off x="4945063" y="1635125"/>
            <a:ext cx="811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3" name="TextBox 76"/>
          <p:cNvSpPr txBox="1">
            <a:spLocks noChangeArrowheads="1"/>
          </p:cNvSpPr>
          <p:nvPr/>
        </p:nvSpPr>
        <p:spPr bwMode="auto">
          <a:xfrm rot="-2400000">
            <a:off x="6607175" y="1635125"/>
            <a:ext cx="81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4" name="TextBox 32"/>
          <p:cNvSpPr txBox="1">
            <a:spLocks noChangeArrowheads="1"/>
          </p:cNvSpPr>
          <p:nvPr/>
        </p:nvSpPr>
        <p:spPr bwMode="auto">
          <a:xfrm>
            <a:off x="1290638" y="202247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5" name="TextBox 33"/>
          <p:cNvSpPr txBox="1">
            <a:spLocks noChangeArrowheads="1"/>
          </p:cNvSpPr>
          <p:nvPr/>
        </p:nvSpPr>
        <p:spPr bwMode="auto">
          <a:xfrm>
            <a:off x="1231900" y="2617788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6" name="TextBox 35"/>
          <p:cNvSpPr txBox="1">
            <a:spLocks noChangeArrowheads="1"/>
          </p:cNvSpPr>
          <p:nvPr/>
        </p:nvSpPr>
        <p:spPr bwMode="auto">
          <a:xfrm>
            <a:off x="1131888" y="3240088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7" name="TextBox 36"/>
          <p:cNvSpPr txBox="1">
            <a:spLocks noChangeArrowheads="1"/>
          </p:cNvSpPr>
          <p:nvPr/>
        </p:nvSpPr>
        <p:spPr bwMode="auto">
          <a:xfrm>
            <a:off x="1131888" y="3832225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8" name="TextBox 37"/>
          <p:cNvSpPr txBox="1">
            <a:spLocks noChangeArrowheads="1"/>
          </p:cNvSpPr>
          <p:nvPr/>
        </p:nvSpPr>
        <p:spPr bwMode="auto">
          <a:xfrm>
            <a:off x="1131888" y="447516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39" name="TextBox 38"/>
          <p:cNvSpPr txBox="1">
            <a:spLocks noChangeArrowheads="1"/>
          </p:cNvSpPr>
          <p:nvPr/>
        </p:nvSpPr>
        <p:spPr bwMode="auto">
          <a:xfrm>
            <a:off x="1131888" y="506571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0" name="TextBox 66"/>
          <p:cNvSpPr txBox="1">
            <a:spLocks noChangeArrowheads="1"/>
          </p:cNvSpPr>
          <p:nvPr/>
        </p:nvSpPr>
        <p:spPr bwMode="auto">
          <a:xfrm rot="-2400000">
            <a:off x="1727200" y="1668463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1" name="TextBox 68"/>
          <p:cNvSpPr txBox="1">
            <a:spLocks noChangeArrowheads="1"/>
          </p:cNvSpPr>
          <p:nvPr/>
        </p:nvSpPr>
        <p:spPr bwMode="auto">
          <a:xfrm rot="-2400000">
            <a:off x="2141538" y="1782763"/>
            <a:ext cx="38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2" name="TextBox 69"/>
          <p:cNvSpPr txBox="1">
            <a:spLocks noChangeArrowheads="1"/>
          </p:cNvSpPr>
          <p:nvPr/>
        </p:nvSpPr>
        <p:spPr bwMode="auto">
          <a:xfrm rot="-2400000">
            <a:off x="2500313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3" name="TextBox 70"/>
          <p:cNvSpPr txBox="1">
            <a:spLocks noChangeArrowheads="1"/>
          </p:cNvSpPr>
          <p:nvPr/>
        </p:nvSpPr>
        <p:spPr bwMode="auto">
          <a:xfrm rot="-2400000">
            <a:off x="3324225" y="1668463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4" name="TextBox 71"/>
          <p:cNvSpPr txBox="1">
            <a:spLocks noChangeArrowheads="1"/>
          </p:cNvSpPr>
          <p:nvPr/>
        </p:nvSpPr>
        <p:spPr bwMode="auto">
          <a:xfrm rot="-2400000">
            <a:off x="3778250" y="1782763"/>
            <a:ext cx="38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5" name="TextBox 72"/>
          <p:cNvSpPr txBox="1">
            <a:spLocks noChangeArrowheads="1"/>
          </p:cNvSpPr>
          <p:nvPr/>
        </p:nvSpPr>
        <p:spPr bwMode="auto">
          <a:xfrm rot="-2400000">
            <a:off x="4192588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6" name="TextBox 74"/>
          <p:cNvSpPr txBox="1">
            <a:spLocks noChangeArrowheads="1"/>
          </p:cNvSpPr>
          <p:nvPr/>
        </p:nvSpPr>
        <p:spPr bwMode="auto">
          <a:xfrm rot="-2400000">
            <a:off x="5427663" y="1751013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7" name="TextBox 75"/>
          <p:cNvSpPr txBox="1">
            <a:spLocks noChangeArrowheads="1"/>
          </p:cNvSpPr>
          <p:nvPr/>
        </p:nvSpPr>
        <p:spPr bwMode="auto">
          <a:xfrm rot="-2400000">
            <a:off x="5832475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8" name="TextBox 77"/>
          <p:cNvSpPr txBox="1">
            <a:spLocks noChangeArrowheads="1"/>
          </p:cNvSpPr>
          <p:nvPr/>
        </p:nvSpPr>
        <p:spPr bwMode="auto">
          <a:xfrm rot="-2400000">
            <a:off x="7089775" y="175101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49" name="TextBox 78"/>
          <p:cNvSpPr txBox="1">
            <a:spLocks noChangeArrowheads="1"/>
          </p:cNvSpPr>
          <p:nvPr/>
        </p:nvSpPr>
        <p:spPr bwMode="auto">
          <a:xfrm rot="-2400000">
            <a:off x="7481888" y="17573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8150" name="TextBox 14"/>
          <p:cNvSpPr txBox="1">
            <a:spLocks noChangeArrowheads="1"/>
          </p:cNvSpPr>
          <p:nvPr/>
        </p:nvSpPr>
        <p:spPr bwMode="auto">
          <a:xfrm rot="-5400000">
            <a:off x="-905668" y="3528219"/>
            <a:ext cx="372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Mean Change in DBP (mmHg)</a:t>
            </a:r>
          </a:p>
        </p:txBody>
      </p:sp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1408113" y="5900738"/>
            <a:ext cx="3421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Overall: Monotherapy vs. Combination therapy </a:t>
            </a:r>
            <a:r>
              <a:rPr kumimoji="1" lang="en-US" altLang="ko-KR" sz="1100" b="1" i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&lt;0.05</a:t>
            </a:r>
          </a:p>
        </p:txBody>
      </p:sp>
      <p:sp>
        <p:nvSpPr>
          <p:cNvPr id="48152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48153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232352" y="431567"/>
            <a:ext cx="5450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 in mean DBP at week 4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155" name="TextBox 42"/>
          <p:cNvSpPr txBox="1">
            <a:spLocks noChangeArrowheads="1"/>
          </p:cNvSpPr>
          <p:nvPr/>
        </p:nvSpPr>
        <p:spPr bwMode="auto">
          <a:xfrm>
            <a:off x="107950" y="50800"/>
            <a:ext cx="231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2000" b="1" u="sng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Secondary Endpoint</a:t>
            </a:r>
          </a:p>
        </p:txBody>
      </p:sp>
      <p:grpSp>
        <p:nvGrpSpPr>
          <p:cNvPr id="48156" name="그룹 69"/>
          <p:cNvGrpSpPr>
            <a:grpSpLocks/>
          </p:cNvGrpSpPr>
          <p:nvPr/>
        </p:nvGrpSpPr>
        <p:grpSpPr bwMode="auto">
          <a:xfrm>
            <a:off x="1498600" y="5694363"/>
            <a:ext cx="2562225" cy="279400"/>
            <a:chOff x="1498600" y="5694363"/>
            <a:chExt cx="2561904" cy="279400"/>
          </a:xfrm>
        </p:grpSpPr>
        <p:sp>
          <p:nvSpPr>
            <p:cNvPr id="48157" name="직사각형 87"/>
            <p:cNvSpPr>
              <a:spLocks noChangeArrowheads="1"/>
            </p:cNvSpPr>
            <p:nvPr/>
          </p:nvSpPr>
          <p:spPr bwMode="auto">
            <a:xfrm>
              <a:off x="1500188" y="5694363"/>
              <a:ext cx="25603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&lt;0.05;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&lt;0.01;  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 0.0001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58" name="직사각형 3"/>
            <p:cNvSpPr>
              <a:spLocks noChangeArrowheads="1"/>
            </p:cNvSpPr>
            <p:nvPr/>
          </p:nvSpPr>
          <p:spPr bwMode="auto">
            <a:xfrm>
              <a:off x="2998788" y="5757863"/>
              <a:ext cx="269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59" name="직사각형 3"/>
            <p:cNvSpPr>
              <a:spLocks noChangeArrowheads="1"/>
            </p:cNvSpPr>
            <p:nvPr/>
          </p:nvSpPr>
          <p:spPr bwMode="auto">
            <a:xfrm>
              <a:off x="2220913" y="5757863"/>
              <a:ext cx="1793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160" name="직사각형 3"/>
            <p:cNvSpPr>
              <a:spLocks noChangeArrowheads="1"/>
            </p:cNvSpPr>
            <p:nvPr/>
          </p:nvSpPr>
          <p:spPr bwMode="auto">
            <a:xfrm>
              <a:off x="1498600" y="5757863"/>
              <a:ext cx="904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3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29214" r="11913" b="20981"/>
          <a:stretch>
            <a:fillRect/>
          </a:stretch>
        </p:blipFill>
        <p:spPr bwMode="auto">
          <a:xfrm>
            <a:off x="1425575" y="2003425"/>
            <a:ext cx="6629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7"/>
          <p:cNvSpPr txBox="1">
            <a:spLocks noChangeArrowheads="1"/>
          </p:cNvSpPr>
          <p:nvPr/>
        </p:nvSpPr>
        <p:spPr bwMode="auto">
          <a:xfrm>
            <a:off x="1304925" y="2039938"/>
            <a:ext cx="2841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56" name="TextBox 39"/>
          <p:cNvSpPr txBox="1">
            <a:spLocks noChangeArrowheads="1"/>
          </p:cNvSpPr>
          <p:nvPr/>
        </p:nvSpPr>
        <p:spPr bwMode="auto">
          <a:xfrm>
            <a:off x="1146175" y="277971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57" name="TextBox 40"/>
          <p:cNvSpPr txBox="1">
            <a:spLocks noChangeArrowheads="1"/>
          </p:cNvSpPr>
          <p:nvPr/>
        </p:nvSpPr>
        <p:spPr bwMode="auto">
          <a:xfrm>
            <a:off x="1146175" y="3570288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58" name="TextBox 41"/>
          <p:cNvSpPr txBox="1">
            <a:spLocks noChangeArrowheads="1"/>
          </p:cNvSpPr>
          <p:nvPr/>
        </p:nvSpPr>
        <p:spPr bwMode="auto">
          <a:xfrm>
            <a:off x="1146175" y="433705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-30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59" name="TextBox 42"/>
          <p:cNvSpPr txBox="1">
            <a:spLocks noChangeArrowheads="1"/>
          </p:cNvSpPr>
          <p:nvPr/>
        </p:nvSpPr>
        <p:spPr bwMode="auto">
          <a:xfrm>
            <a:off x="1146175" y="5113338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-40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0" name="TextBox 88"/>
          <p:cNvSpPr txBox="1">
            <a:spLocks noChangeArrowheads="1"/>
          </p:cNvSpPr>
          <p:nvPr/>
        </p:nvSpPr>
        <p:spPr bwMode="auto">
          <a:xfrm rot="-2400000">
            <a:off x="1727200" y="1666875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1" name="TextBox 90"/>
          <p:cNvSpPr txBox="1">
            <a:spLocks noChangeArrowheads="1"/>
          </p:cNvSpPr>
          <p:nvPr/>
        </p:nvSpPr>
        <p:spPr bwMode="auto">
          <a:xfrm rot="-2400000">
            <a:off x="2141538" y="1781175"/>
            <a:ext cx="38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2" name="TextBox 91"/>
          <p:cNvSpPr txBox="1">
            <a:spLocks noChangeArrowheads="1"/>
          </p:cNvSpPr>
          <p:nvPr/>
        </p:nvSpPr>
        <p:spPr bwMode="auto">
          <a:xfrm rot="-2400000">
            <a:off x="2500313" y="1757363"/>
            <a:ext cx="447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3" name="TextBox 92"/>
          <p:cNvSpPr txBox="1">
            <a:spLocks noChangeArrowheads="1"/>
          </p:cNvSpPr>
          <p:nvPr/>
        </p:nvSpPr>
        <p:spPr bwMode="auto">
          <a:xfrm rot="-2400000">
            <a:off x="3324225" y="1666875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4" name="TextBox 93"/>
          <p:cNvSpPr txBox="1">
            <a:spLocks noChangeArrowheads="1"/>
          </p:cNvSpPr>
          <p:nvPr/>
        </p:nvSpPr>
        <p:spPr bwMode="auto">
          <a:xfrm rot="-2400000">
            <a:off x="3779838" y="17811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5" name="TextBox 94"/>
          <p:cNvSpPr txBox="1">
            <a:spLocks noChangeArrowheads="1"/>
          </p:cNvSpPr>
          <p:nvPr/>
        </p:nvSpPr>
        <p:spPr bwMode="auto">
          <a:xfrm rot="-2400000">
            <a:off x="4192588" y="1757363"/>
            <a:ext cx="447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6" name="TextBox 95"/>
          <p:cNvSpPr txBox="1">
            <a:spLocks noChangeArrowheads="1"/>
          </p:cNvSpPr>
          <p:nvPr/>
        </p:nvSpPr>
        <p:spPr bwMode="auto">
          <a:xfrm rot="-2400000">
            <a:off x="4945063" y="1635125"/>
            <a:ext cx="811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7" name="TextBox 96"/>
          <p:cNvSpPr txBox="1">
            <a:spLocks noChangeArrowheads="1"/>
          </p:cNvSpPr>
          <p:nvPr/>
        </p:nvSpPr>
        <p:spPr bwMode="auto">
          <a:xfrm rot="-2400000">
            <a:off x="5427663" y="17494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8" name="TextBox 97"/>
          <p:cNvSpPr txBox="1">
            <a:spLocks noChangeArrowheads="1"/>
          </p:cNvSpPr>
          <p:nvPr/>
        </p:nvSpPr>
        <p:spPr bwMode="auto">
          <a:xfrm rot="-2400000">
            <a:off x="5832475" y="1757363"/>
            <a:ext cx="4492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69" name="TextBox 98"/>
          <p:cNvSpPr txBox="1">
            <a:spLocks noChangeArrowheads="1"/>
          </p:cNvSpPr>
          <p:nvPr/>
        </p:nvSpPr>
        <p:spPr bwMode="auto">
          <a:xfrm rot="-2400000">
            <a:off x="6607175" y="1635125"/>
            <a:ext cx="81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70" name="TextBox 99"/>
          <p:cNvSpPr txBox="1">
            <a:spLocks noChangeArrowheads="1"/>
          </p:cNvSpPr>
          <p:nvPr/>
        </p:nvSpPr>
        <p:spPr bwMode="auto">
          <a:xfrm rot="-2400000">
            <a:off x="7089775" y="1749425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71" name="TextBox 100"/>
          <p:cNvSpPr txBox="1">
            <a:spLocks noChangeArrowheads="1"/>
          </p:cNvSpPr>
          <p:nvPr/>
        </p:nvSpPr>
        <p:spPr bwMode="auto">
          <a:xfrm rot="-2400000">
            <a:off x="7481888" y="1757363"/>
            <a:ext cx="447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9172" name="TextBox 14"/>
          <p:cNvSpPr txBox="1">
            <a:spLocks noChangeArrowheads="1"/>
          </p:cNvSpPr>
          <p:nvPr/>
        </p:nvSpPr>
        <p:spPr bwMode="auto">
          <a:xfrm rot="-5400000">
            <a:off x="-905668" y="3528219"/>
            <a:ext cx="372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Mean Change in SBP (mmHg)</a:t>
            </a:r>
          </a:p>
        </p:txBody>
      </p:sp>
      <p:sp>
        <p:nvSpPr>
          <p:cNvPr id="49173" name="TextBox 5"/>
          <p:cNvSpPr txBox="1">
            <a:spLocks noChangeArrowheads="1"/>
          </p:cNvSpPr>
          <p:nvPr/>
        </p:nvSpPr>
        <p:spPr bwMode="auto">
          <a:xfrm>
            <a:off x="1408113" y="5900738"/>
            <a:ext cx="3421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Overall: Monotherapy vs. Combination therapy </a:t>
            </a:r>
            <a:r>
              <a:rPr kumimoji="1" lang="en-US" altLang="ko-KR" sz="1100" b="1" i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 b="1" u="sng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&lt;0.05</a:t>
            </a:r>
          </a:p>
        </p:txBody>
      </p:sp>
      <p:sp>
        <p:nvSpPr>
          <p:cNvPr id="4917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49175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81" name="TextBox 42"/>
          <p:cNvSpPr txBox="1">
            <a:spLocks noChangeArrowheads="1"/>
          </p:cNvSpPr>
          <p:nvPr/>
        </p:nvSpPr>
        <p:spPr bwMode="auto">
          <a:xfrm>
            <a:off x="291306" y="423069"/>
            <a:ext cx="5386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Change in mean SBP at week 4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9177" name="TextBox 42"/>
          <p:cNvSpPr txBox="1">
            <a:spLocks noChangeArrowheads="1"/>
          </p:cNvSpPr>
          <p:nvPr/>
        </p:nvSpPr>
        <p:spPr bwMode="auto">
          <a:xfrm>
            <a:off x="107950" y="50800"/>
            <a:ext cx="231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2000" b="1" u="sng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Secondary Endpoint</a:t>
            </a:r>
          </a:p>
        </p:txBody>
      </p: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1587500" y="0"/>
            <a:ext cx="7556500" cy="5897563"/>
            <a:chOff x="1587500" y="0"/>
            <a:chExt cx="7556499" cy="5897544"/>
          </a:xfrm>
        </p:grpSpPr>
        <p:pic>
          <p:nvPicPr>
            <p:cNvPr id="49184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2" r="22501" b="27058"/>
            <a:stretch>
              <a:fillRect/>
            </a:stretch>
          </p:blipFill>
          <p:spPr bwMode="auto">
            <a:xfrm>
              <a:off x="1587500" y="0"/>
              <a:ext cx="5499100" cy="500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5" name="TextBox 69"/>
            <p:cNvSpPr txBox="1">
              <a:spLocks noChangeArrowheads="1"/>
            </p:cNvSpPr>
            <p:nvPr/>
          </p:nvSpPr>
          <p:spPr bwMode="auto">
            <a:xfrm>
              <a:off x="1607295" y="3989515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-22.4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186" name="TextBox 73"/>
            <p:cNvSpPr txBox="1">
              <a:spLocks noChangeArrowheads="1"/>
            </p:cNvSpPr>
            <p:nvPr/>
          </p:nvSpPr>
          <p:spPr bwMode="auto">
            <a:xfrm>
              <a:off x="4899176" y="4636693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-31.1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187" name="TextBox 82"/>
            <p:cNvSpPr txBox="1">
              <a:spLocks noChangeArrowheads="1"/>
            </p:cNvSpPr>
            <p:nvPr/>
          </p:nvSpPr>
          <p:spPr bwMode="auto">
            <a:xfrm>
              <a:off x="6559448" y="4832592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-33.6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188" name="TextBox 85"/>
            <p:cNvSpPr txBox="1">
              <a:spLocks noChangeArrowheads="1"/>
            </p:cNvSpPr>
            <p:nvPr/>
          </p:nvSpPr>
          <p:spPr bwMode="auto">
            <a:xfrm>
              <a:off x="3209928" y="438398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-27.5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04" name="직선 연결선 103"/>
            <p:cNvCxnSpPr/>
            <p:nvPr/>
          </p:nvCxnSpPr>
          <p:spPr bwMode="auto">
            <a:xfrm>
              <a:off x="1814513" y="4306874"/>
              <a:ext cx="3175" cy="31591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 bwMode="auto">
            <a:xfrm>
              <a:off x="2198688" y="3860788"/>
              <a:ext cx="3175" cy="7556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 bwMode="auto">
            <a:xfrm>
              <a:off x="1814513" y="4619610"/>
              <a:ext cx="392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92" name="TextBox 16"/>
            <p:cNvSpPr txBox="1">
              <a:spLocks noChangeArrowheads="1"/>
            </p:cNvSpPr>
            <p:nvPr/>
          </p:nvSpPr>
          <p:spPr bwMode="auto">
            <a:xfrm>
              <a:off x="1870016" y="4622921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08" name="직선 연결선 107"/>
            <p:cNvCxnSpPr/>
            <p:nvPr/>
          </p:nvCxnSpPr>
          <p:spPr bwMode="auto">
            <a:xfrm>
              <a:off x="5221288" y="4962509"/>
              <a:ext cx="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 bwMode="auto">
            <a:xfrm>
              <a:off x="5549899" y="4430699"/>
              <a:ext cx="0" cy="6842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 bwMode="auto">
            <a:xfrm>
              <a:off x="5218113" y="5116497"/>
              <a:ext cx="3460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 bwMode="auto">
            <a:xfrm>
              <a:off x="5122863" y="4962509"/>
              <a:ext cx="0" cy="44926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 bwMode="auto">
            <a:xfrm>
              <a:off x="5945187" y="3968737"/>
              <a:ext cx="0" cy="143985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 bwMode="auto">
            <a:xfrm>
              <a:off x="5119688" y="5410183"/>
              <a:ext cx="8255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99" name="TextBox 16"/>
            <p:cNvSpPr txBox="1">
              <a:spLocks noChangeArrowheads="1"/>
            </p:cNvSpPr>
            <p:nvPr/>
          </p:nvSpPr>
          <p:spPr bwMode="auto">
            <a:xfrm>
              <a:off x="5220112" y="5110313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00" name="TextBox 16"/>
            <p:cNvSpPr txBox="1">
              <a:spLocks noChangeArrowheads="1"/>
            </p:cNvSpPr>
            <p:nvPr/>
          </p:nvSpPr>
          <p:spPr bwMode="auto">
            <a:xfrm>
              <a:off x="5327907" y="5397669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16" name="직선 연결선 115"/>
            <p:cNvCxnSpPr/>
            <p:nvPr/>
          </p:nvCxnSpPr>
          <p:spPr bwMode="auto">
            <a:xfrm>
              <a:off x="6872287" y="5137133"/>
              <a:ext cx="4762" cy="20161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 bwMode="auto">
            <a:xfrm>
              <a:off x="7253287" y="4421174"/>
              <a:ext cx="0" cy="9191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 bwMode="auto">
            <a:xfrm>
              <a:off x="6872287" y="5338746"/>
              <a:ext cx="3794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 bwMode="auto">
            <a:xfrm>
              <a:off x="6778624" y="5130783"/>
              <a:ext cx="0" cy="46354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 bwMode="auto">
            <a:xfrm flipH="1">
              <a:off x="7562849" y="4159237"/>
              <a:ext cx="4763" cy="143985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 bwMode="auto">
            <a:xfrm>
              <a:off x="6778624" y="5594332"/>
              <a:ext cx="77946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07" name="TextBox 16"/>
            <p:cNvSpPr txBox="1">
              <a:spLocks noChangeArrowheads="1"/>
            </p:cNvSpPr>
            <p:nvPr/>
          </p:nvSpPr>
          <p:spPr bwMode="auto">
            <a:xfrm>
              <a:off x="6864471" y="5338927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08" name="TextBox 16"/>
            <p:cNvSpPr txBox="1">
              <a:spLocks noChangeArrowheads="1"/>
            </p:cNvSpPr>
            <p:nvPr/>
          </p:nvSpPr>
          <p:spPr bwMode="auto">
            <a:xfrm>
              <a:off x="6984105" y="5589767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24" name="직선 연결선 123"/>
            <p:cNvCxnSpPr/>
            <p:nvPr/>
          </p:nvCxnSpPr>
          <p:spPr bwMode="auto">
            <a:xfrm>
              <a:off x="3511550" y="4725973"/>
              <a:ext cx="3175" cy="31432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 bwMode="auto">
            <a:xfrm>
              <a:off x="3889375" y="3911587"/>
              <a:ext cx="3175" cy="112870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 bwMode="auto">
            <a:xfrm>
              <a:off x="3511550" y="5040297"/>
              <a:ext cx="381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 bwMode="auto">
            <a:xfrm flipH="1">
              <a:off x="3413125" y="4722798"/>
              <a:ext cx="3175" cy="59372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 bwMode="auto">
            <a:xfrm flipH="1">
              <a:off x="4237038" y="4181462"/>
              <a:ext cx="3175" cy="11350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 bwMode="auto">
            <a:xfrm>
              <a:off x="3413125" y="5316521"/>
              <a:ext cx="823913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15" name="TextBox 16"/>
            <p:cNvSpPr txBox="1">
              <a:spLocks noChangeArrowheads="1"/>
            </p:cNvSpPr>
            <p:nvPr/>
          </p:nvSpPr>
          <p:spPr bwMode="auto">
            <a:xfrm>
              <a:off x="3499115" y="5043634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16" name="TextBox 16"/>
            <p:cNvSpPr txBox="1">
              <a:spLocks noChangeArrowheads="1"/>
            </p:cNvSpPr>
            <p:nvPr/>
          </p:nvSpPr>
          <p:spPr bwMode="auto">
            <a:xfrm>
              <a:off x="3707930" y="5316701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49217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1" t="28824" b="37843"/>
            <a:stretch>
              <a:fillRect/>
            </a:stretch>
          </p:blipFill>
          <p:spPr bwMode="auto">
            <a:xfrm>
              <a:off x="1963270" y="1976718"/>
              <a:ext cx="7180729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8" name="TextBox 69"/>
            <p:cNvSpPr txBox="1">
              <a:spLocks noChangeArrowheads="1"/>
            </p:cNvSpPr>
            <p:nvPr/>
          </p:nvSpPr>
          <p:spPr bwMode="auto">
            <a:xfrm>
              <a:off x="1976059" y="3429000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19" name="TextBox 69"/>
            <p:cNvSpPr txBox="1">
              <a:spLocks noChangeArrowheads="1"/>
            </p:cNvSpPr>
            <p:nvPr/>
          </p:nvSpPr>
          <p:spPr bwMode="auto">
            <a:xfrm>
              <a:off x="2391926" y="3658890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-18.4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20" name="TextBox 69"/>
            <p:cNvSpPr txBox="1">
              <a:spLocks noChangeArrowheads="1"/>
            </p:cNvSpPr>
            <p:nvPr/>
          </p:nvSpPr>
          <p:spPr bwMode="auto">
            <a:xfrm>
              <a:off x="3660208" y="3439336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21" name="TextBox 69"/>
            <p:cNvSpPr txBox="1">
              <a:spLocks noChangeArrowheads="1"/>
            </p:cNvSpPr>
            <p:nvPr/>
          </p:nvSpPr>
          <p:spPr bwMode="auto">
            <a:xfrm>
              <a:off x="4045081" y="3855202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22" name="TextBox 69"/>
            <p:cNvSpPr txBox="1">
              <a:spLocks noChangeArrowheads="1"/>
            </p:cNvSpPr>
            <p:nvPr/>
          </p:nvSpPr>
          <p:spPr bwMode="auto">
            <a:xfrm>
              <a:off x="5297865" y="4054096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-23.3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23" name="TextBox 69"/>
            <p:cNvSpPr txBox="1">
              <a:spLocks noChangeArrowheads="1"/>
            </p:cNvSpPr>
            <p:nvPr/>
          </p:nvSpPr>
          <p:spPr bwMode="auto">
            <a:xfrm>
              <a:off x="5713731" y="3695056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-18.4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24" name="TextBox 69"/>
            <p:cNvSpPr txBox="1">
              <a:spLocks noChangeArrowheads="1"/>
            </p:cNvSpPr>
            <p:nvPr/>
          </p:nvSpPr>
          <p:spPr bwMode="auto">
            <a:xfrm>
              <a:off x="6966512" y="4110928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-23.3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225" name="TextBox 69"/>
            <p:cNvSpPr txBox="1">
              <a:spLocks noChangeArrowheads="1"/>
            </p:cNvSpPr>
            <p:nvPr/>
          </p:nvSpPr>
          <p:spPr bwMode="auto">
            <a:xfrm>
              <a:off x="7428873" y="3906869"/>
              <a:ext cx="4796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-21.0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9179" name="그룹 72"/>
          <p:cNvGrpSpPr>
            <a:grpSpLocks/>
          </p:cNvGrpSpPr>
          <p:nvPr/>
        </p:nvGrpSpPr>
        <p:grpSpPr bwMode="auto">
          <a:xfrm>
            <a:off x="1498600" y="5694363"/>
            <a:ext cx="2562225" cy="279400"/>
            <a:chOff x="1498600" y="5694363"/>
            <a:chExt cx="2561904" cy="279400"/>
          </a:xfrm>
        </p:grpSpPr>
        <p:sp>
          <p:nvSpPr>
            <p:cNvPr id="49180" name="직사각형 87"/>
            <p:cNvSpPr>
              <a:spLocks noChangeArrowheads="1"/>
            </p:cNvSpPr>
            <p:nvPr/>
          </p:nvSpPr>
          <p:spPr bwMode="auto">
            <a:xfrm>
              <a:off x="1500188" y="5694363"/>
              <a:ext cx="25603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&lt;0.05;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&lt;0.01;  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 0.0001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181" name="직사각형 3"/>
            <p:cNvSpPr>
              <a:spLocks noChangeArrowheads="1"/>
            </p:cNvSpPr>
            <p:nvPr/>
          </p:nvSpPr>
          <p:spPr bwMode="auto">
            <a:xfrm>
              <a:off x="2998788" y="5757863"/>
              <a:ext cx="269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182" name="직사각형 3"/>
            <p:cNvSpPr>
              <a:spLocks noChangeArrowheads="1"/>
            </p:cNvSpPr>
            <p:nvPr/>
          </p:nvSpPr>
          <p:spPr bwMode="auto">
            <a:xfrm>
              <a:off x="2220913" y="5757863"/>
              <a:ext cx="1793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9183" name="직사각형 3"/>
            <p:cNvSpPr>
              <a:spLocks noChangeArrowheads="1"/>
            </p:cNvSpPr>
            <p:nvPr/>
          </p:nvSpPr>
          <p:spPr bwMode="auto">
            <a:xfrm>
              <a:off x="1498600" y="5757863"/>
              <a:ext cx="904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9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25882" r="12646" b="20392"/>
          <a:stretch>
            <a:fillRect/>
          </a:stretch>
        </p:blipFill>
        <p:spPr bwMode="auto">
          <a:xfrm>
            <a:off x="1103313" y="1774825"/>
            <a:ext cx="688498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Box 42"/>
          <p:cNvSpPr txBox="1">
            <a:spLocks noChangeArrowheads="1"/>
          </p:cNvSpPr>
          <p:nvPr/>
        </p:nvSpPr>
        <p:spPr bwMode="auto">
          <a:xfrm>
            <a:off x="330201" y="403303"/>
            <a:ext cx="4163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Results [Response rate]</a:t>
            </a:r>
          </a:p>
        </p:txBody>
      </p:sp>
      <p:sp>
        <p:nvSpPr>
          <p:cNvPr id="50180" name="TextBox 84"/>
          <p:cNvSpPr txBox="1">
            <a:spLocks noChangeArrowheads="1"/>
          </p:cNvSpPr>
          <p:nvPr/>
        </p:nvSpPr>
        <p:spPr bwMode="auto">
          <a:xfrm rot="-2400000">
            <a:off x="4530725" y="5514975"/>
            <a:ext cx="811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1" name="TextBox 87"/>
          <p:cNvSpPr txBox="1">
            <a:spLocks noChangeArrowheads="1"/>
          </p:cNvSpPr>
          <p:nvPr/>
        </p:nvSpPr>
        <p:spPr bwMode="auto">
          <a:xfrm rot="-2400000">
            <a:off x="6156325" y="5514975"/>
            <a:ext cx="809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2" name="TextBox 14"/>
          <p:cNvSpPr txBox="1">
            <a:spLocks noChangeArrowheads="1"/>
          </p:cNvSpPr>
          <p:nvPr/>
        </p:nvSpPr>
        <p:spPr bwMode="auto">
          <a:xfrm rot="-5400000">
            <a:off x="-891381" y="3528219"/>
            <a:ext cx="372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Response Rate at week 8 (%)</a:t>
            </a:r>
          </a:p>
        </p:txBody>
      </p:sp>
      <p:sp>
        <p:nvSpPr>
          <p:cNvPr id="50183" name="TextBox 32"/>
          <p:cNvSpPr txBox="1">
            <a:spLocks noChangeArrowheads="1"/>
          </p:cNvSpPr>
          <p:nvPr/>
        </p:nvSpPr>
        <p:spPr bwMode="auto">
          <a:xfrm>
            <a:off x="1104900" y="2033588"/>
            <a:ext cx="45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4" name="TextBox 33"/>
          <p:cNvSpPr txBox="1">
            <a:spLocks noChangeArrowheads="1"/>
          </p:cNvSpPr>
          <p:nvPr/>
        </p:nvSpPr>
        <p:spPr bwMode="auto">
          <a:xfrm>
            <a:off x="1204913" y="262890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5" name="TextBox 34"/>
          <p:cNvSpPr txBox="1">
            <a:spLocks noChangeArrowheads="1"/>
          </p:cNvSpPr>
          <p:nvPr/>
        </p:nvSpPr>
        <p:spPr bwMode="auto">
          <a:xfrm>
            <a:off x="1204913" y="3249613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60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6" name="TextBox 35"/>
          <p:cNvSpPr txBox="1">
            <a:spLocks noChangeArrowheads="1"/>
          </p:cNvSpPr>
          <p:nvPr/>
        </p:nvSpPr>
        <p:spPr bwMode="auto">
          <a:xfrm>
            <a:off x="1204913" y="3843338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7" name="TextBox 36"/>
          <p:cNvSpPr txBox="1">
            <a:spLocks noChangeArrowheads="1"/>
          </p:cNvSpPr>
          <p:nvPr/>
        </p:nvSpPr>
        <p:spPr bwMode="auto">
          <a:xfrm>
            <a:off x="1204913" y="445452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8" name="TextBox 52"/>
          <p:cNvSpPr txBox="1">
            <a:spLocks noChangeArrowheads="1"/>
          </p:cNvSpPr>
          <p:nvPr/>
        </p:nvSpPr>
        <p:spPr bwMode="auto">
          <a:xfrm>
            <a:off x="1304925" y="509270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89" name="TextBox 77"/>
          <p:cNvSpPr txBox="1">
            <a:spLocks noChangeArrowheads="1"/>
          </p:cNvSpPr>
          <p:nvPr/>
        </p:nvSpPr>
        <p:spPr bwMode="auto">
          <a:xfrm rot="-2400000">
            <a:off x="1295400" y="5481638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0" name="TextBox 79"/>
          <p:cNvSpPr txBox="1">
            <a:spLocks noChangeArrowheads="1"/>
          </p:cNvSpPr>
          <p:nvPr/>
        </p:nvSpPr>
        <p:spPr bwMode="auto">
          <a:xfrm rot="-2400000">
            <a:off x="2020888" y="5367338"/>
            <a:ext cx="38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1" name="TextBox 80"/>
          <p:cNvSpPr txBox="1">
            <a:spLocks noChangeArrowheads="1"/>
          </p:cNvSpPr>
          <p:nvPr/>
        </p:nvSpPr>
        <p:spPr bwMode="auto">
          <a:xfrm rot="-2400000">
            <a:off x="2379663" y="5392738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2" name="TextBox 81"/>
          <p:cNvSpPr txBox="1">
            <a:spLocks noChangeArrowheads="1"/>
          </p:cNvSpPr>
          <p:nvPr/>
        </p:nvSpPr>
        <p:spPr bwMode="auto">
          <a:xfrm rot="-2400000">
            <a:off x="2924175" y="5481638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3" name="TextBox 82"/>
          <p:cNvSpPr txBox="1">
            <a:spLocks noChangeArrowheads="1"/>
          </p:cNvSpPr>
          <p:nvPr/>
        </p:nvSpPr>
        <p:spPr bwMode="auto">
          <a:xfrm rot="-2400000">
            <a:off x="3657600" y="5367338"/>
            <a:ext cx="38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4" name="TextBox 83"/>
          <p:cNvSpPr txBox="1">
            <a:spLocks noChangeArrowheads="1"/>
          </p:cNvSpPr>
          <p:nvPr/>
        </p:nvSpPr>
        <p:spPr bwMode="auto">
          <a:xfrm rot="-2400000">
            <a:off x="4071938" y="5392738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5" name="TextBox 85"/>
          <p:cNvSpPr txBox="1">
            <a:spLocks noChangeArrowheads="1"/>
          </p:cNvSpPr>
          <p:nvPr/>
        </p:nvSpPr>
        <p:spPr bwMode="auto">
          <a:xfrm rot="-2400000">
            <a:off x="5307013" y="5399088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6" name="TextBox 86"/>
          <p:cNvSpPr txBox="1">
            <a:spLocks noChangeArrowheads="1"/>
          </p:cNvSpPr>
          <p:nvPr/>
        </p:nvSpPr>
        <p:spPr bwMode="auto">
          <a:xfrm rot="-2400000">
            <a:off x="5711825" y="5392738"/>
            <a:ext cx="44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F30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7" name="TextBox 88"/>
          <p:cNvSpPr txBox="1">
            <a:spLocks noChangeArrowheads="1"/>
          </p:cNvSpPr>
          <p:nvPr/>
        </p:nvSpPr>
        <p:spPr bwMode="auto">
          <a:xfrm rot="-2400000">
            <a:off x="6969125" y="5399088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A10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8" name="TextBox 89"/>
          <p:cNvSpPr txBox="1">
            <a:spLocks noChangeArrowheads="1"/>
          </p:cNvSpPr>
          <p:nvPr/>
        </p:nvSpPr>
        <p:spPr bwMode="auto">
          <a:xfrm rot="-2400000">
            <a:off x="7361238" y="5392738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0199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50200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1290638" y="161925"/>
            <a:ext cx="7840662" cy="5284788"/>
            <a:chOff x="1290638" y="161925"/>
            <a:chExt cx="7839915" cy="5284134"/>
          </a:xfrm>
        </p:grpSpPr>
        <p:pic>
          <p:nvPicPr>
            <p:cNvPr id="5020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7" t="2354" r="22794" b="22549"/>
            <a:stretch>
              <a:fillRect/>
            </a:stretch>
          </p:blipFill>
          <p:spPr bwMode="auto">
            <a:xfrm>
              <a:off x="1290638" y="161925"/>
              <a:ext cx="5768975" cy="514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8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3" t="34312" r="146" b="20589"/>
            <a:stretch>
              <a:fillRect/>
            </a:stretch>
          </p:blipFill>
          <p:spPr bwMode="auto">
            <a:xfrm>
              <a:off x="1949824" y="2353234"/>
              <a:ext cx="7180729" cy="309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9" name="TextBox 65"/>
            <p:cNvSpPr txBox="1">
              <a:spLocks noChangeArrowheads="1"/>
            </p:cNvSpPr>
            <p:nvPr/>
          </p:nvSpPr>
          <p:spPr bwMode="auto">
            <a:xfrm>
              <a:off x="1628193" y="2654339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72.7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0" name="TextBox 68"/>
            <p:cNvSpPr txBox="1">
              <a:spLocks noChangeArrowheads="1"/>
            </p:cNvSpPr>
            <p:nvPr/>
          </p:nvSpPr>
          <p:spPr bwMode="auto">
            <a:xfrm>
              <a:off x="4927710" y="2181511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87.5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1" name="TextBox 71"/>
            <p:cNvSpPr txBox="1">
              <a:spLocks noChangeArrowheads="1"/>
            </p:cNvSpPr>
            <p:nvPr/>
          </p:nvSpPr>
          <p:spPr bwMode="auto">
            <a:xfrm>
              <a:off x="6560861" y="2148723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89.4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2" name="TextBox 74"/>
            <p:cNvSpPr txBox="1">
              <a:spLocks noChangeArrowheads="1"/>
            </p:cNvSpPr>
            <p:nvPr/>
          </p:nvSpPr>
          <p:spPr bwMode="auto">
            <a:xfrm>
              <a:off x="3280873" y="2458552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78.7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3" name="TextBox 29"/>
            <p:cNvSpPr txBox="1">
              <a:spLocks noChangeArrowheads="1"/>
            </p:cNvSpPr>
            <p:nvPr/>
          </p:nvSpPr>
          <p:spPr bwMode="auto">
            <a:xfrm>
              <a:off x="7127543" y="1427163"/>
              <a:ext cx="3642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**</a:t>
              </a:r>
              <a:endParaRPr kumimoji="1" lang="ko-KR" altLang="en-US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214" name="그룹 8"/>
            <p:cNvGrpSpPr>
              <a:grpSpLocks/>
            </p:cNvGrpSpPr>
            <p:nvPr/>
          </p:nvGrpSpPr>
          <p:grpSpPr bwMode="auto">
            <a:xfrm>
              <a:off x="1784350" y="1646238"/>
              <a:ext cx="5878513" cy="1854200"/>
              <a:chOff x="1784350" y="1646238"/>
              <a:chExt cx="5878513" cy="1854200"/>
            </a:xfrm>
          </p:grpSpPr>
          <p:sp>
            <p:nvSpPr>
              <p:cNvPr id="50223" name="TextBox 24"/>
              <p:cNvSpPr txBox="1">
                <a:spLocks noChangeArrowheads="1"/>
              </p:cNvSpPr>
              <p:nvPr/>
            </p:nvSpPr>
            <p:spPr bwMode="auto">
              <a:xfrm>
                <a:off x="6969112" y="1667135"/>
                <a:ext cx="2744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*</a:t>
                </a:r>
                <a:endParaRPr kumimoji="1" lang="ko-KR" altLang="en-US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224" name="그룹 59"/>
              <p:cNvGrpSpPr>
                <a:grpSpLocks/>
              </p:cNvGrpSpPr>
              <p:nvPr/>
            </p:nvGrpSpPr>
            <p:grpSpPr bwMode="auto">
              <a:xfrm flipV="1">
                <a:off x="5076327" y="1952685"/>
                <a:ext cx="898552" cy="1188021"/>
                <a:chOff x="1738355" y="4060012"/>
                <a:chExt cx="448235" cy="1513967"/>
              </a:xfrm>
            </p:grpSpPr>
            <p:cxnSp>
              <p:nvCxnSpPr>
                <p:cNvPr id="115" name="직선 연결선 114"/>
                <p:cNvCxnSpPr/>
                <p:nvPr/>
              </p:nvCxnSpPr>
              <p:spPr>
                <a:xfrm>
                  <a:off x="1741591" y="5345762"/>
                  <a:ext cx="0" cy="228577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115"/>
                <p:cNvCxnSpPr/>
                <p:nvPr/>
              </p:nvCxnSpPr>
              <p:spPr>
                <a:xfrm>
                  <a:off x="2186602" y="4067354"/>
                  <a:ext cx="0" cy="150496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116"/>
                <p:cNvCxnSpPr/>
                <p:nvPr/>
              </p:nvCxnSpPr>
              <p:spPr>
                <a:xfrm>
                  <a:off x="1738423" y="5572315"/>
                  <a:ext cx="446595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25" name="TextBox 27"/>
              <p:cNvSpPr txBox="1">
                <a:spLocks noChangeArrowheads="1"/>
              </p:cNvSpPr>
              <p:nvPr/>
            </p:nvSpPr>
            <p:spPr bwMode="auto">
              <a:xfrm>
                <a:off x="5282742" y="1739247"/>
                <a:ext cx="4539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***</a:t>
                </a:r>
                <a:endParaRPr kumimoji="1" lang="ko-KR" altLang="en-US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226" name="그룹 64"/>
              <p:cNvGrpSpPr>
                <a:grpSpLocks/>
              </p:cNvGrpSpPr>
              <p:nvPr/>
            </p:nvGrpSpPr>
            <p:grpSpPr bwMode="auto">
              <a:xfrm flipV="1">
                <a:off x="6732560" y="1646238"/>
                <a:ext cx="930303" cy="1262568"/>
                <a:chOff x="1752674" y="3951491"/>
                <a:chExt cx="524312" cy="1609375"/>
              </a:xfrm>
            </p:grpSpPr>
            <p:cxnSp>
              <p:nvCxnSpPr>
                <p:cNvPr id="112" name="직선 연결선 111"/>
                <p:cNvCxnSpPr/>
                <p:nvPr/>
              </p:nvCxnSpPr>
              <p:spPr>
                <a:xfrm>
                  <a:off x="1752398" y="5111926"/>
                  <a:ext cx="0" cy="44917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112"/>
                <p:cNvCxnSpPr/>
                <p:nvPr/>
              </p:nvCxnSpPr>
              <p:spPr>
                <a:xfrm>
                  <a:off x="2276644" y="3958639"/>
                  <a:ext cx="0" cy="159841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113"/>
                <p:cNvCxnSpPr/>
                <p:nvPr/>
              </p:nvCxnSpPr>
              <p:spPr>
                <a:xfrm>
                  <a:off x="1752398" y="5559078"/>
                  <a:ext cx="52335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27" name="그룹 59"/>
              <p:cNvGrpSpPr>
                <a:grpSpLocks/>
              </p:cNvGrpSpPr>
              <p:nvPr/>
            </p:nvGrpSpPr>
            <p:grpSpPr bwMode="auto">
              <a:xfrm flipV="1">
                <a:off x="1784350" y="2385380"/>
                <a:ext cx="477852" cy="1115058"/>
                <a:chOff x="1785354" y="4157055"/>
                <a:chExt cx="238607" cy="1420971"/>
              </a:xfrm>
            </p:grpSpPr>
            <p:cxnSp>
              <p:nvCxnSpPr>
                <p:cNvPr id="109" name="직선 연결선 108"/>
                <p:cNvCxnSpPr/>
                <p:nvPr/>
              </p:nvCxnSpPr>
              <p:spPr>
                <a:xfrm>
                  <a:off x="1788501" y="5391474"/>
                  <a:ext cx="0" cy="17598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직선 연결선 109"/>
                <p:cNvCxnSpPr/>
                <p:nvPr/>
              </p:nvCxnSpPr>
              <p:spPr>
                <a:xfrm>
                  <a:off x="2023908" y="4157581"/>
                  <a:ext cx="0" cy="141998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직선 연결선 110"/>
                <p:cNvCxnSpPr/>
                <p:nvPr/>
              </p:nvCxnSpPr>
              <p:spPr>
                <a:xfrm>
                  <a:off x="1785331" y="5571502"/>
                  <a:ext cx="236992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28" name="TextBox 33"/>
              <p:cNvSpPr txBox="1">
                <a:spLocks noChangeArrowheads="1"/>
              </p:cNvSpPr>
              <p:nvPr/>
            </p:nvSpPr>
            <p:spPr bwMode="auto">
              <a:xfrm>
                <a:off x="1852288" y="2161735"/>
                <a:ext cx="36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**</a:t>
                </a:r>
                <a:endParaRPr kumimoji="1" lang="ko-KR" altLang="en-US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229" name="그룹 59"/>
              <p:cNvGrpSpPr>
                <a:grpSpLocks/>
              </p:cNvGrpSpPr>
              <p:nvPr/>
            </p:nvGrpSpPr>
            <p:grpSpPr bwMode="auto">
              <a:xfrm flipV="1">
                <a:off x="3527477" y="2206147"/>
                <a:ext cx="473089" cy="1221330"/>
                <a:chOff x="1788124" y="4015619"/>
                <a:chExt cx="235837" cy="1558485"/>
              </a:xfrm>
            </p:grpSpPr>
            <p:cxnSp>
              <p:nvCxnSpPr>
                <p:cNvPr id="106" name="직선 연결선 105"/>
                <p:cNvCxnSpPr/>
                <p:nvPr/>
              </p:nvCxnSpPr>
              <p:spPr>
                <a:xfrm>
                  <a:off x="1787992" y="5340885"/>
                  <a:ext cx="0" cy="22888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직선 연결선 106"/>
                <p:cNvCxnSpPr/>
                <p:nvPr/>
              </p:nvCxnSpPr>
              <p:spPr>
                <a:xfrm>
                  <a:off x="2023799" y="4016216"/>
                  <a:ext cx="0" cy="15576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직선 연결선 107"/>
                <p:cNvCxnSpPr/>
                <p:nvPr/>
              </p:nvCxnSpPr>
              <p:spPr>
                <a:xfrm>
                  <a:off x="1787992" y="5571791"/>
                  <a:ext cx="235017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30" name="TextBox 35"/>
              <p:cNvSpPr txBox="1">
                <a:spLocks noChangeArrowheads="1"/>
              </p:cNvSpPr>
              <p:nvPr/>
            </p:nvSpPr>
            <p:spPr bwMode="auto">
              <a:xfrm>
                <a:off x="3544974" y="1969811"/>
                <a:ext cx="4539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***</a:t>
                </a:r>
                <a:endParaRPr kumimoji="1" lang="ko-KR" altLang="en-US" sz="1400" b="1"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231" name="그룹 64"/>
              <p:cNvGrpSpPr>
                <a:grpSpLocks/>
              </p:cNvGrpSpPr>
              <p:nvPr/>
            </p:nvGrpSpPr>
            <p:grpSpPr bwMode="auto">
              <a:xfrm flipV="1">
                <a:off x="6810351" y="1900020"/>
                <a:ext cx="420699" cy="650318"/>
                <a:chOff x="1752674" y="4730737"/>
                <a:chExt cx="237280" cy="830129"/>
              </a:xfrm>
            </p:grpSpPr>
            <p:cxnSp>
              <p:nvCxnSpPr>
                <p:cNvPr id="103" name="직선 연결선 102"/>
                <p:cNvCxnSpPr/>
                <p:nvPr/>
              </p:nvCxnSpPr>
              <p:spPr>
                <a:xfrm>
                  <a:off x="1752391" y="5423081"/>
                  <a:ext cx="0" cy="13778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103"/>
                <p:cNvCxnSpPr/>
                <p:nvPr/>
              </p:nvCxnSpPr>
              <p:spPr>
                <a:xfrm>
                  <a:off x="1988747" y="4730124"/>
                  <a:ext cx="0" cy="82668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104"/>
                <p:cNvCxnSpPr/>
                <p:nvPr/>
              </p:nvCxnSpPr>
              <p:spPr>
                <a:xfrm>
                  <a:off x="1752391" y="5558837"/>
                  <a:ext cx="23725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215" name="TextBox 65"/>
            <p:cNvSpPr txBox="1">
              <a:spLocks noChangeArrowheads="1"/>
            </p:cNvSpPr>
            <p:nvPr/>
          </p:nvSpPr>
          <p:spPr bwMode="auto">
            <a:xfrm>
              <a:off x="2022639" y="3465642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45.5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6" name="TextBox 65"/>
            <p:cNvSpPr txBox="1">
              <a:spLocks noChangeArrowheads="1"/>
            </p:cNvSpPr>
            <p:nvPr/>
          </p:nvSpPr>
          <p:spPr bwMode="auto">
            <a:xfrm>
              <a:off x="2430532" y="3228079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54.6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7" name="TextBox 65"/>
            <p:cNvSpPr txBox="1">
              <a:spLocks noChangeArrowheads="1"/>
            </p:cNvSpPr>
            <p:nvPr/>
          </p:nvSpPr>
          <p:spPr bwMode="auto">
            <a:xfrm>
              <a:off x="3658692" y="3514949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45.5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8" name="TextBox 65"/>
            <p:cNvSpPr txBox="1">
              <a:spLocks noChangeArrowheads="1"/>
            </p:cNvSpPr>
            <p:nvPr/>
          </p:nvSpPr>
          <p:spPr bwMode="auto">
            <a:xfrm>
              <a:off x="4066585" y="3008446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61.4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19" name="TextBox 65"/>
            <p:cNvSpPr txBox="1">
              <a:spLocks noChangeArrowheads="1"/>
            </p:cNvSpPr>
            <p:nvPr/>
          </p:nvSpPr>
          <p:spPr bwMode="auto">
            <a:xfrm>
              <a:off x="5308421" y="2671355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72.7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20" name="TextBox 65"/>
            <p:cNvSpPr txBox="1">
              <a:spLocks noChangeArrowheads="1"/>
            </p:cNvSpPr>
            <p:nvPr/>
          </p:nvSpPr>
          <p:spPr bwMode="auto">
            <a:xfrm>
              <a:off x="5708171" y="3182437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54.6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21" name="TextBox 65"/>
            <p:cNvSpPr txBox="1">
              <a:spLocks noChangeArrowheads="1"/>
            </p:cNvSpPr>
            <p:nvPr/>
          </p:nvSpPr>
          <p:spPr bwMode="auto">
            <a:xfrm>
              <a:off x="6955401" y="2604091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72.7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22" name="TextBox 65"/>
            <p:cNvSpPr txBox="1">
              <a:spLocks noChangeArrowheads="1"/>
            </p:cNvSpPr>
            <p:nvPr/>
          </p:nvSpPr>
          <p:spPr bwMode="auto">
            <a:xfrm>
              <a:off x="7390277" y="2992344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2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61.4</a:t>
              </a:r>
              <a:endParaRPr kumimoji="1" lang="ko-KR" altLang="en-US" sz="12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0202" name="그룹 69"/>
          <p:cNvGrpSpPr>
            <a:grpSpLocks/>
          </p:cNvGrpSpPr>
          <p:nvPr/>
        </p:nvGrpSpPr>
        <p:grpSpPr bwMode="auto">
          <a:xfrm>
            <a:off x="1466850" y="1428750"/>
            <a:ext cx="2562225" cy="279400"/>
            <a:chOff x="1498600" y="5694363"/>
            <a:chExt cx="2561904" cy="279400"/>
          </a:xfrm>
        </p:grpSpPr>
        <p:sp>
          <p:nvSpPr>
            <p:cNvPr id="50203" name="직사각형 87"/>
            <p:cNvSpPr>
              <a:spLocks noChangeArrowheads="1"/>
            </p:cNvSpPr>
            <p:nvPr/>
          </p:nvSpPr>
          <p:spPr bwMode="auto">
            <a:xfrm>
              <a:off x="1500188" y="5694363"/>
              <a:ext cx="25603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&lt;0.05;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&lt;0.01;           , </a:t>
              </a:r>
              <a:r>
                <a:rPr kumimoji="1" lang="en-US" altLang="ko-KR" sz="1100" i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kumimoji="1" lang="en-US" altLang="ko-KR" sz="11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&lt; 0.0001</a:t>
              </a:r>
              <a:endParaRPr kumimoji="1" lang="ko-KR" altLang="en-US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04" name="직사각형 3"/>
            <p:cNvSpPr>
              <a:spLocks noChangeArrowheads="1"/>
            </p:cNvSpPr>
            <p:nvPr/>
          </p:nvSpPr>
          <p:spPr bwMode="auto">
            <a:xfrm>
              <a:off x="2998788" y="5757863"/>
              <a:ext cx="269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05" name="직사각형 3"/>
            <p:cNvSpPr>
              <a:spLocks noChangeArrowheads="1"/>
            </p:cNvSpPr>
            <p:nvPr/>
          </p:nvSpPr>
          <p:spPr bwMode="auto">
            <a:xfrm>
              <a:off x="2220913" y="5757863"/>
              <a:ext cx="179387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0206" name="직사각형 3"/>
            <p:cNvSpPr>
              <a:spLocks noChangeArrowheads="1"/>
            </p:cNvSpPr>
            <p:nvPr/>
          </p:nvSpPr>
          <p:spPr bwMode="auto">
            <a:xfrm>
              <a:off x="1498600" y="5757863"/>
              <a:ext cx="904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0" lvl="2" eaLnBrk="1" latinLnBrk="1" hangingPunct="1">
                <a:buFont typeface="Arial" panose="020B0604020202020204" pitchFamily="34" charset="0"/>
                <a:buNone/>
              </a:pPr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</a:t>
              </a:r>
              <a:endPara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73"/>
          <p:cNvSpPr txBox="1">
            <a:spLocks noChangeArrowheads="1"/>
          </p:cNvSpPr>
          <p:nvPr/>
        </p:nvSpPr>
        <p:spPr bwMode="auto">
          <a:xfrm>
            <a:off x="1716088" y="5846763"/>
            <a:ext cx="77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(mmHg)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51203" name="그룹 2"/>
          <p:cNvGrpSpPr>
            <a:grpSpLocks/>
          </p:cNvGrpSpPr>
          <p:nvPr/>
        </p:nvGrpSpPr>
        <p:grpSpPr bwMode="auto">
          <a:xfrm>
            <a:off x="1514475" y="1306513"/>
            <a:ext cx="6096000" cy="4597400"/>
            <a:chOff x="1514432" y="1225550"/>
            <a:chExt cx="6096043" cy="4597400"/>
          </a:xfrm>
        </p:grpSpPr>
        <p:pic>
          <p:nvPicPr>
            <p:cNvPr id="51233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9" t="19412" r="16765" b="18823"/>
            <a:stretch>
              <a:fillRect/>
            </a:stretch>
          </p:blipFill>
          <p:spPr bwMode="auto">
            <a:xfrm>
              <a:off x="1976438" y="1587500"/>
              <a:ext cx="5634037" cy="423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4" name="TextBox 7"/>
            <p:cNvSpPr txBox="1">
              <a:spLocks noChangeArrowheads="1"/>
            </p:cNvSpPr>
            <p:nvPr/>
          </p:nvSpPr>
          <p:spPr bwMode="auto">
            <a:xfrm>
              <a:off x="4943475" y="1225550"/>
              <a:ext cx="12500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Fimasartan</a:t>
              </a:r>
              <a:endParaRPr kumimoji="1" lang="ko-KR" altLang="en-US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35" name="TextBox 71"/>
            <p:cNvSpPr txBox="1">
              <a:spLocks noChangeArrowheads="1"/>
            </p:cNvSpPr>
            <p:nvPr/>
          </p:nvSpPr>
          <p:spPr bwMode="auto">
            <a:xfrm rot="-2182541">
              <a:off x="1514432" y="1790978"/>
              <a:ext cx="1289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Amlodipine</a:t>
              </a:r>
              <a:endParaRPr kumimoji="1" lang="ko-KR" altLang="en-US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36" name="TextBox 19"/>
            <p:cNvSpPr txBox="1">
              <a:spLocks noChangeArrowheads="1"/>
            </p:cNvSpPr>
            <p:nvPr/>
          </p:nvSpPr>
          <p:spPr bwMode="auto">
            <a:xfrm>
              <a:off x="1922463" y="2820988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37" name="TextBox 20"/>
            <p:cNvSpPr txBox="1">
              <a:spLocks noChangeArrowheads="1"/>
            </p:cNvSpPr>
            <p:nvPr/>
          </p:nvSpPr>
          <p:spPr bwMode="auto">
            <a:xfrm>
              <a:off x="1863725" y="3354388"/>
              <a:ext cx="342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38" name="TextBox 21"/>
            <p:cNvSpPr txBox="1">
              <a:spLocks noChangeArrowheads="1"/>
            </p:cNvSpPr>
            <p:nvPr/>
          </p:nvSpPr>
          <p:spPr bwMode="auto">
            <a:xfrm>
              <a:off x="1763713" y="3868738"/>
              <a:ext cx="421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39" name="TextBox 22"/>
            <p:cNvSpPr txBox="1">
              <a:spLocks noChangeArrowheads="1"/>
            </p:cNvSpPr>
            <p:nvPr/>
          </p:nvSpPr>
          <p:spPr bwMode="auto">
            <a:xfrm>
              <a:off x="1763713" y="4373563"/>
              <a:ext cx="421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0" name="TextBox 23"/>
            <p:cNvSpPr txBox="1">
              <a:spLocks noChangeArrowheads="1"/>
            </p:cNvSpPr>
            <p:nvPr/>
          </p:nvSpPr>
          <p:spPr bwMode="auto">
            <a:xfrm>
              <a:off x="1763713" y="4948238"/>
              <a:ext cx="421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1" name="TextBox 24"/>
            <p:cNvSpPr txBox="1">
              <a:spLocks noChangeArrowheads="1"/>
            </p:cNvSpPr>
            <p:nvPr/>
          </p:nvSpPr>
          <p:spPr bwMode="auto">
            <a:xfrm>
              <a:off x="1763713" y="5453063"/>
              <a:ext cx="421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2" name="TextBox 25"/>
            <p:cNvSpPr txBox="1">
              <a:spLocks noChangeArrowheads="1"/>
            </p:cNvSpPr>
            <p:nvPr/>
          </p:nvSpPr>
          <p:spPr bwMode="auto">
            <a:xfrm rot="600000">
              <a:off x="2708468" y="1792387"/>
              <a:ext cx="583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 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3" name="TextBox 26"/>
            <p:cNvSpPr txBox="1">
              <a:spLocks noChangeArrowheads="1"/>
            </p:cNvSpPr>
            <p:nvPr/>
          </p:nvSpPr>
          <p:spPr bwMode="auto">
            <a:xfrm rot="600000">
              <a:off x="2314962" y="2091631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4" name="TextBox 27"/>
            <p:cNvSpPr txBox="1">
              <a:spLocks noChangeArrowheads="1"/>
            </p:cNvSpPr>
            <p:nvPr/>
          </p:nvSpPr>
          <p:spPr bwMode="auto">
            <a:xfrm rot="600000">
              <a:off x="1866051" y="2428974"/>
              <a:ext cx="6351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5" name="TextBox 31"/>
            <p:cNvSpPr txBox="1">
              <a:spLocks noChangeArrowheads="1"/>
            </p:cNvSpPr>
            <p:nvPr/>
          </p:nvSpPr>
          <p:spPr bwMode="auto">
            <a:xfrm>
              <a:off x="3849688" y="1620838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6" name="TextBox 34"/>
            <p:cNvSpPr txBox="1">
              <a:spLocks noChangeArrowheads="1"/>
            </p:cNvSpPr>
            <p:nvPr/>
          </p:nvSpPr>
          <p:spPr bwMode="auto">
            <a:xfrm>
              <a:off x="5078413" y="1620838"/>
              <a:ext cx="6351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1247" name="TextBox 35"/>
            <p:cNvSpPr txBox="1">
              <a:spLocks noChangeArrowheads="1"/>
            </p:cNvSpPr>
            <p:nvPr/>
          </p:nvSpPr>
          <p:spPr bwMode="auto">
            <a:xfrm>
              <a:off x="6300788" y="1620838"/>
              <a:ext cx="6351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5120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3455988" y="1868488"/>
            <a:ext cx="914400" cy="1049337"/>
            <a:chOff x="3455894" y="1600200"/>
            <a:chExt cx="914400" cy="1048871"/>
          </a:xfrm>
        </p:grpSpPr>
        <p:pic>
          <p:nvPicPr>
            <p:cNvPr id="51231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4" t="23334" r="52206" b="61372"/>
            <a:stretch>
              <a:fillRect/>
            </a:stretch>
          </p:blipFill>
          <p:spPr bwMode="auto">
            <a:xfrm>
              <a:off x="3455894" y="1600200"/>
              <a:ext cx="914400" cy="104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2" name="TextBox 2"/>
            <p:cNvSpPr txBox="1">
              <a:spLocks noChangeArrowheads="1"/>
            </p:cNvSpPr>
            <p:nvPr/>
          </p:nvSpPr>
          <p:spPr bwMode="auto">
            <a:xfrm>
              <a:off x="3807444" y="2218852"/>
              <a:ext cx="470000" cy="3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-6.0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7" name="그룹 6"/>
          <p:cNvGrpSpPr>
            <a:grpSpLocks/>
          </p:cNvGrpSpPr>
          <p:nvPr/>
        </p:nvGrpSpPr>
        <p:grpSpPr bwMode="auto">
          <a:xfrm>
            <a:off x="3079750" y="2352675"/>
            <a:ext cx="887413" cy="1317625"/>
            <a:chOff x="3079376" y="2084294"/>
            <a:chExt cx="887506" cy="1317812"/>
          </a:xfrm>
        </p:grpSpPr>
        <p:pic>
          <p:nvPicPr>
            <p:cNvPr id="51229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6" t="30392" r="56618" b="50392"/>
            <a:stretch>
              <a:fillRect/>
            </a:stretch>
          </p:blipFill>
          <p:spPr bwMode="auto">
            <a:xfrm>
              <a:off x="3079376" y="2084294"/>
              <a:ext cx="887506" cy="131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0" name="TextBox 11"/>
            <p:cNvSpPr txBox="1">
              <a:spLocks noChangeArrowheads="1"/>
            </p:cNvSpPr>
            <p:nvPr/>
          </p:nvSpPr>
          <p:spPr bwMode="auto">
            <a:xfrm>
              <a:off x="3337580" y="2992887"/>
              <a:ext cx="561431" cy="3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2662238" y="2676525"/>
            <a:ext cx="820737" cy="1882775"/>
            <a:chOff x="2662518" y="2407024"/>
            <a:chExt cx="820270" cy="1882588"/>
          </a:xfrm>
        </p:grpSpPr>
        <p:pic>
          <p:nvPicPr>
            <p:cNvPr id="51227" name="그림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8" t="35098" r="61913" b="37451"/>
            <a:stretch>
              <a:fillRect/>
            </a:stretch>
          </p:blipFill>
          <p:spPr bwMode="auto">
            <a:xfrm>
              <a:off x="2662518" y="2407024"/>
              <a:ext cx="820270" cy="18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8" name="TextBox 12"/>
            <p:cNvSpPr txBox="1">
              <a:spLocks noChangeArrowheads="1"/>
            </p:cNvSpPr>
            <p:nvPr/>
          </p:nvSpPr>
          <p:spPr bwMode="auto">
            <a:xfrm>
              <a:off x="2776753" y="3934960"/>
              <a:ext cx="561053" cy="30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-15.9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" name="그룹 19"/>
          <p:cNvGrpSpPr>
            <a:grpSpLocks/>
          </p:cNvGrpSpPr>
          <p:nvPr/>
        </p:nvGrpSpPr>
        <p:grpSpPr bwMode="auto">
          <a:xfrm>
            <a:off x="4748213" y="1974850"/>
            <a:ext cx="914400" cy="1385888"/>
            <a:chOff x="4748400" y="1706400"/>
            <a:chExt cx="914400" cy="1385048"/>
          </a:xfrm>
        </p:grpSpPr>
        <p:pic>
          <p:nvPicPr>
            <p:cNvPr id="51225" name="그림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2" t="24902" r="38087" b="54901"/>
            <a:stretch>
              <a:fillRect/>
            </a:stretch>
          </p:blipFill>
          <p:spPr bwMode="auto">
            <a:xfrm>
              <a:off x="4748400" y="1706400"/>
              <a:ext cx="914400" cy="138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6" name="TextBox 13"/>
            <p:cNvSpPr txBox="1">
              <a:spLocks noChangeArrowheads="1"/>
            </p:cNvSpPr>
            <p:nvPr/>
          </p:nvSpPr>
          <p:spPr bwMode="auto">
            <a:xfrm>
              <a:off x="5059342" y="1998820"/>
              <a:ext cx="561372" cy="30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-10.1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18"/>
          <p:cNvGrpSpPr>
            <a:grpSpLocks/>
          </p:cNvGrpSpPr>
          <p:nvPr/>
        </p:nvGrpSpPr>
        <p:grpSpPr bwMode="auto">
          <a:xfrm>
            <a:off x="4316413" y="2312988"/>
            <a:ext cx="901700" cy="1976437"/>
            <a:chOff x="4316506" y="2043953"/>
            <a:chExt cx="900953" cy="1976718"/>
          </a:xfrm>
        </p:grpSpPr>
        <p:pic>
          <p:nvPicPr>
            <p:cNvPr id="51223" name="그림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06" t="29805" r="42941" b="41373"/>
            <a:stretch>
              <a:fillRect/>
            </a:stretch>
          </p:blipFill>
          <p:spPr bwMode="auto">
            <a:xfrm>
              <a:off x="4316506" y="2043953"/>
              <a:ext cx="900953" cy="197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4" name="TextBox 14"/>
            <p:cNvSpPr txBox="1">
              <a:spLocks noChangeArrowheads="1"/>
            </p:cNvSpPr>
            <p:nvPr/>
          </p:nvSpPr>
          <p:spPr bwMode="auto">
            <a:xfrm>
              <a:off x="4595833" y="3551269"/>
              <a:ext cx="560907" cy="3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-16.2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925888" y="2635250"/>
            <a:ext cx="901700" cy="2273300"/>
            <a:chOff x="3926540" y="2366682"/>
            <a:chExt cx="900953" cy="2272553"/>
          </a:xfrm>
        </p:grpSpPr>
        <p:pic>
          <p:nvPicPr>
            <p:cNvPr id="51221" name="그림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41" t="34509" r="47206" b="32353"/>
            <a:stretch>
              <a:fillRect/>
            </a:stretch>
          </p:blipFill>
          <p:spPr bwMode="auto">
            <a:xfrm>
              <a:off x="3926540" y="2366682"/>
              <a:ext cx="900953" cy="227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TextBox 15"/>
            <p:cNvSpPr txBox="1">
              <a:spLocks noChangeArrowheads="1"/>
            </p:cNvSpPr>
            <p:nvPr/>
          </p:nvSpPr>
          <p:spPr bwMode="auto">
            <a:xfrm>
              <a:off x="3971525" y="4211293"/>
              <a:ext cx="560907" cy="30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-19.5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2"/>
          <p:cNvGrpSpPr>
            <a:grpSpLocks/>
          </p:cNvGrpSpPr>
          <p:nvPr/>
        </p:nvGrpSpPr>
        <p:grpSpPr bwMode="auto">
          <a:xfrm>
            <a:off x="6064250" y="1990725"/>
            <a:ext cx="847725" cy="1679575"/>
            <a:chOff x="6064624" y="1721224"/>
            <a:chExt cx="847164" cy="1680882"/>
          </a:xfrm>
        </p:grpSpPr>
        <p:pic>
          <p:nvPicPr>
            <p:cNvPr id="51219" name="그림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22" t="25098" r="24413" b="50392"/>
            <a:stretch>
              <a:fillRect/>
            </a:stretch>
          </p:blipFill>
          <p:spPr bwMode="auto">
            <a:xfrm>
              <a:off x="6064624" y="1721224"/>
              <a:ext cx="847164" cy="168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0" name="TextBox 16"/>
            <p:cNvSpPr txBox="1">
              <a:spLocks noChangeArrowheads="1"/>
            </p:cNvSpPr>
            <p:nvPr/>
          </p:nvSpPr>
          <p:spPr bwMode="auto">
            <a:xfrm>
              <a:off x="6346055" y="2877951"/>
              <a:ext cx="561025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-13.0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5" name="그룹 24"/>
          <p:cNvGrpSpPr>
            <a:grpSpLocks/>
          </p:cNvGrpSpPr>
          <p:nvPr/>
        </p:nvGrpSpPr>
        <p:grpSpPr bwMode="auto">
          <a:xfrm>
            <a:off x="5634038" y="2325688"/>
            <a:ext cx="847725" cy="2057400"/>
            <a:chOff x="5634318" y="2057400"/>
            <a:chExt cx="847164" cy="2057400"/>
          </a:xfrm>
        </p:grpSpPr>
        <p:pic>
          <p:nvPicPr>
            <p:cNvPr id="51217" name="그림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18" t="30000" r="29117" b="39999"/>
            <a:stretch>
              <a:fillRect/>
            </a:stretch>
          </p:blipFill>
          <p:spPr bwMode="auto">
            <a:xfrm>
              <a:off x="5634318" y="2057400"/>
              <a:ext cx="847164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Box 17"/>
            <p:cNvSpPr txBox="1">
              <a:spLocks noChangeArrowheads="1"/>
            </p:cNvSpPr>
            <p:nvPr/>
          </p:nvSpPr>
          <p:spPr bwMode="auto">
            <a:xfrm>
              <a:off x="5891608" y="3604572"/>
              <a:ext cx="5612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7" name="그룹 26"/>
          <p:cNvGrpSpPr>
            <a:grpSpLocks/>
          </p:cNvGrpSpPr>
          <p:nvPr/>
        </p:nvGrpSpPr>
        <p:grpSpPr bwMode="auto">
          <a:xfrm>
            <a:off x="5110163" y="2662238"/>
            <a:ext cx="954087" cy="2528887"/>
            <a:chOff x="5109882" y="2393576"/>
            <a:chExt cx="954742" cy="2528048"/>
          </a:xfrm>
        </p:grpSpPr>
        <p:pic>
          <p:nvPicPr>
            <p:cNvPr id="51215" name="그림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82" t="34901" r="33676" b="28236"/>
            <a:stretch>
              <a:fillRect/>
            </a:stretch>
          </p:blipFill>
          <p:spPr bwMode="auto">
            <a:xfrm>
              <a:off x="5109882" y="2393576"/>
              <a:ext cx="954742" cy="2528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TextBox 18"/>
            <p:cNvSpPr txBox="1">
              <a:spLocks noChangeArrowheads="1"/>
            </p:cNvSpPr>
            <p:nvPr/>
          </p:nvSpPr>
          <p:spPr bwMode="auto">
            <a:xfrm>
              <a:off x="5317103" y="4485305"/>
              <a:ext cx="561757" cy="30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solidFill>
                    <a:schemeClr val="bg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-21.5</a:t>
              </a:r>
              <a:endParaRPr kumimoji="1" lang="ko-KR" altLang="en-US" sz="1400" b="1">
                <a:solidFill>
                  <a:schemeClr val="bg1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268195" y="404813"/>
            <a:ext cx="7031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[Change in mean DBP at week 8]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73"/>
          <p:cNvSpPr txBox="1">
            <a:spLocks noChangeArrowheads="1"/>
          </p:cNvSpPr>
          <p:nvPr/>
        </p:nvSpPr>
        <p:spPr bwMode="auto">
          <a:xfrm>
            <a:off x="1716088" y="5819775"/>
            <a:ext cx="77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(mmHg)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52227" name="그룹 1"/>
          <p:cNvGrpSpPr>
            <a:grpSpLocks/>
          </p:cNvGrpSpPr>
          <p:nvPr/>
        </p:nvGrpSpPr>
        <p:grpSpPr bwMode="auto">
          <a:xfrm>
            <a:off x="1514475" y="1319213"/>
            <a:ext cx="6002338" cy="4567237"/>
            <a:chOff x="1514415" y="1198563"/>
            <a:chExt cx="6002398" cy="4567465"/>
          </a:xfrm>
        </p:grpSpPr>
        <p:pic>
          <p:nvPicPr>
            <p:cNvPr id="52257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7" t="20197" r="17793" b="21568"/>
            <a:stretch>
              <a:fillRect/>
            </a:stretch>
          </p:blipFill>
          <p:spPr bwMode="auto">
            <a:xfrm>
              <a:off x="1801813" y="1612900"/>
              <a:ext cx="5715000" cy="399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8" name="TextBox 20"/>
            <p:cNvSpPr txBox="1">
              <a:spLocks noChangeArrowheads="1"/>
            </p:cNvSpPr>
            <p:nvPr/>
          </p:nvSpPr>
          <p:spPr bwMode="auto">
            <a:xfrm>
              <a:off x="1900667" y="2846309"/>
              <a:ext cx="284038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59" name="TextBox 21"/>
            <p:cNvSpPr txBox="1">
              <a:spLocks noChangeArrowheads="1"/>
            </p:cNvSpPr>
            <p:nvPr/>
          </p:nvSpPr>
          <p:spPr bwMode="auto">
            <a:xfrm>
              <a:off x="1841358" y="3190648"/>
              <a:ext cx="343347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0" name="TextBox 22"/>
            <p:cNvSpPr txBox="1">
              <a:spLocks noChangeArrowheads="1"/>
            </p:cNvSpPr>
            <p:nvPr/>
          </p:nvSpPr>
          <p:spPr bwMode="auto">
            <a:xfrm>
              <a:off x="1741977" y="3586104"/>
              <a:ext cx="4219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1" name="TextBox 23"/>
            <p:cNvSpPr txBox="1">
              <a:spLocks noChangeArrowheads="1"/>
            </p:cNvSpPr>
            <p:nvPr/>
          </p:nvSpPr>
          <p:spPr bwMode="auto">
            <a:xfrm>
              <a:off x="1741977" y="3946130"/>
              <a:ext cx="4219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2" name="TextBox 24"/>
            <p:cNvSpPr txBox="1">
              <a:spLocks noChangeArrowheads="1"/>
            </p:cNvSpPr>
            <p:nvPr/>
          </p:nvSpPr>
          <p:spPr bwMode="auto">
            <a:xfrm>
              <a:off x="1741977" y="4306155"/>
              <a:ext cx="4219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3" name="TextBox 25"/>
            <p:cNvSpPr txBox="1">
              <a:spLocks noChangeArrowheads="1"/>
            </p:cNvSpPr>
            <p:nvPr/>
          </p:nvSpPr>
          <p:spPr bwMode="auto">
            <a:xfrm>
              <a:off x="1741977" y="4718442"/>
              <a:ext cx="4219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4" name="TextBox 32"/>
            <p:cNvSpPr txBox="1">
              <a:spLocks noChangeArrowheads="1"/>
            </p:cNvSpPr>
            <p:nvPr/>
          </p:nvSpPr>
          <p:spPr bwMode="auto">
            <a:xfrm>
              <a:off x="1752678" y="5078467"/>
              <a:ext cx="4219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5" name="TextBox 33"/>
            <p:cNvSpPr txBox="1">
              <a:spLocks noChangeArrowheads="1"/>
            </p:cNvSpPr>
            <p:nvPr/>
          </p:nvSpPr>
          <p:spPr bwMode="auto">
            <a:xfrm>
              <a:off x="1752678" y="5458237"/>
              <a:ext cx="4219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-35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6" name="TextBox 7"/>
            <p:cNvSpPr txBox="1">
              <a:spLocks noChangeArrowheads="1"/>
            </p:cNvSpPr>
            <p:nvPr/>
          </p:nvSpPr>
          <p:spPr bwMode="auto">
            <a:xfrm>
              <a:off x="4942755" y="1198563"/>
              <a:ext cx="1250022" cy="3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Fimasartan</a:t>
              </a:r>
              <a:endParaRPr kumimoji="1" lang="ko-KR" altLang="en-US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7" name="TextBox 71"/>
            <p:cNvSpPr txBox="1">
              <a:spLocks noChangeArrowheads="1"/>
            </p:cNvSpPr>
            <p:nvPr/>
          </p:nvSpPr>
          <p:spPr bwMode="auto">
            <a:xfrm rot="-2182541">
              <a:off x="1514415" y="1763857"/>
              <a:ext cx="1289135" cy="3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Amlodipine</a:t>
              </a:r>
              <a:endParaRPr kumimoji="1" lang="ko-KR" altLang="en-US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8" name="TextBox 37"/>
            <p:cNvSpPr txBox="1">
              <a:spLocks noChangeArrowheads="1"/>
            </p:cNvSpPr>
            <p:nvPr/>
          </p:nvSpPr>
          <p:spPr bwMode="auto">
            <a:xfrm rot="600000">
              <a:off x="2707986" y="1766483"/>
              <a:ext cx="583814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 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69" name="TextBox 38"/>
            <p:cNvSpPr txBox="1">
              <a:spLocks noChangeArrowheads="1"/>
            </p:cNvSpPr>
            <p:nvPr/>
          </p:nvSpPr>
          <p:spPr bwMode="auto">
            <a:xfrm rot="600000">
              <a:off x="2314259" y="2065173"/>
              <a:ext cx="543739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70" name="TextBox 39"/>
            <p:cNvSpPr txBox="1">
              <a:spLocks noChangeArrowheads="1"/>
            </p:cNvSpPr>
            <p:nvPr/>
          </p:nvSpPr>
          <p:spPr bwMode="auto">
            <a:xfrm rot="600000">
              <a:off x="1865778" y="2401873"/>
              <a:ext cx="6351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71" name="TextBox 40"/>
            <p:cNvSpPr txBox="1">
              <a:spLocks noChangeArrowheads="1"/>
            </p:cNvSpPr>
            <p:nvPr/>
          </p:nvSpPr>
          <p:spPr bwMode="auto">
            <a:xfrm>
              <a:off x="3849163" y="1594927"/>
              <a:ext cx="543739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72" name="TextBox 41"/>
            <p:cNvSpPr txBox="1">
              <a:spLocks noChangeArrowheads="1"/>
            </p:cNvSpPr>
            <p:nvPr/>
          </p:nvSpPr>
          <p:spPr bwMode="auto">
            <a:xfrm>
              <a:off x="5078704" y="1594927"/>
              <a:ext cx="6351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2273" name="TextBox 42"/>
            <p:cNvSpPr txBox="1">
              <a:spLocks noChangeArrowheads="1"/>
            </p:cNvSpPr>
            <p:nvPr/>
          </p:nvSpPr>
          <p:spPr bwMode="auto">
            <a:xfrm>
              <a:off x="6300326" y="1594927"/>
              <a:ext cx="635110" cy="30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60 mg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52228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3482975" y="2003425"/>
            <a:ext cx="914400" cy="833438"/>
            <a:chOff x="3482788" y="1721224"/>
            <a:chExt cx="914400" cy="833717"/>
          </a:xfrm>
        </p:grpSpPr>
        <p:pic>
          <p:nvPicPr>
            <p:cNvPr id="52255" name="그림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7" t="25098" r="51912" b="62746"/>
            <a:stretch>
              <a:fillRect/>
            </a:stretch>
          </p:blipFill>
          <p:spPr bwMode="auto">
            <a:xfrm>
              <a:off x="3482788" y="1721224"/>
              <a:ext cx="914400" cy="833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6" name="TextBox 9"/>
            <p:cNvSpPr txBox="1">
              <a:spLocks noChangeArrowheads="1"/>
            </p:cNvSpPr>
            <p:nvPr/>
          </p:nvSpPr>
          <p:spPr bwMode="auto">
            <a:xfrm>
              <a:off x="3810645" y="2158248"/>
              <a:ext cx="470000" cy="30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-7.8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7" name="그룹 6"/>
          <p:cNvGrpSpPr>
            <a:grpSpLocks/>
          </p:cNvGrpSpPr>
          <p:nvPr/>
        </p:nvGrpSpPr>
        <p:grpSpPr bwMode="auto">
          <a:xfrm>
            <a:off x="2971800" y="2259013"/>
            <a:ext cx="968375" cy="1587500"/>
            <a:chOff x="2971800" y="1976718"/>
            <a:chExt cx="968188" cy="1586753"/>
          </a:xfrm>
        </p:grpSpPr>
        <p:pic>
          <p:nvPicPr>
            <p:cNvPr id="52253" name="그림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8824" r="56912" b="48039"/>
            <a:stretch>
              <a:fillRect/>
            </a:stretch>
          </p:blipFill>
          <p:spPr bwMode="auto">
            <a:xfrm>
              <a:off x="2971800" y="1976718"/>
              <a:ext cx="968188" cy="158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4" name="TextBox 10"/>
            <p:cNvSpPr txBox="1">
              <a:spLocks noChangeArrowheads="1"/>
            </p:cNvSpPr>
            <p:nvPr/>
          </p:nvSpPr>
          <p:spPr bwMode="auto">
            <a:xfrm>
              <a:off x="3354692" y="3116564"/>
              <a:ext cx="561194" cy="30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-16.8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2554288" y="2622550"/>
            <a:ext cx="968375" cy="2151063"/>
            <a:chOff x="2554941" y="2339788"/>
            <a:chExt cx="968188" cy="2151530"/>
          </a:xfrm>
        </p:grpSpPr>
        <p:pic>
          <p:nvPicPr>
            <p:cNvPr id="52251" name="그림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0" t="34119" r="61472" b="34509"/>
            <a:stretch>
              <a:fillRect/>
            </a:stretch>
          </p:blipFill>
          <p:spPr bwMode="auto">
            <a:xfrm>
              <a:off x="2554941" y="2339788"/>
              <a:ext cx="968188" cy="215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2" name="TextBox 11"/>
            <p:cNvSpPr txBox="1">
              <a:spLocks noChangeArrowheads="1"/>
            </p:cNvSpPr>
            <p:nvPr/>
          </p:nvSpPr>
          <p:spPr bwMode="auto">
            <a:xfrm>
              <a:off x="2743120" y="4107436"/>
              <a:ext cx="561264" cy="3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-25.0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18"/>
          <p:cNvGrpSpPr>
            <a:grpSpLocks/>
          </p:cNvGrpSpPr>
          <p:nvPr/>
        </p:nvGrpSpPr>
        <p:grpSpPr bwMode="auto">
          <a:xfrm>
            <a:off x="4733925" y="1978025"/>
            <a:ext cx="954088" cy="1654175"/>
            <a:chOff x="4734000" y="1695600"/>
            <a:chExt cx="954741" cy="1653990"/>
          </a:xfrm>
        </p:grpSpPr>
        <p:pic>
          <p:nvPicPr>
            <p:cNvPr id="52249" name="그림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5" t="24706" r="37794" b="51176"/>
            <a:stretch>
              <a:fillRect/>
            </a:stretch>
          </p:blipFill>
          <p:spPr bwMode="auto">
            <a:xfrm>
              <a:off x="4734000" y="1695600"/>
              <a:ext cx="954741" cy="165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0" name="TextBox 12"/>
            <p:cNvSpPr txBox="1">
              <a:spLocks noChangeArrowheads="1"/>
            </p:cNvSpPr>
            <p:nvPr/>
          </p:nvSpPr>
          <p:spPr bwMode="auto">
            <a:xfrm>
              <a:off x="5058258" y="1949782"/>
              <a:ext cx="561756" cy="30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-17.7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16"/>
          <p:cNvGrpSpPr>
            <a:grpSpLocks/>
          </p:cNvGrpSpPr>
          <p:nvPr/>
        </p:nvGrpSpPr>
        <p:grpSpPr bwMode="auto">
          <a:xfrm>
            <a:off x="4356100" y="2298700"/>
            <a:ext cx="874713" cy="2205038"/>
            <a:chOff x="4356000" y="2016000"/>
            <a:chExt cx="874059" cy="2205318"/>
          </a:xfrm>
        </p:grpSpPr>
        <p:pic>
          <p:nvPicPr>
            <p:cNvPr id="52247" name="그림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47" t="29411" r="42793" b="38429"/>
            <a:stretch>
              <a:fillRect/>
            </a:stretch>
          </p:blipFill>
          <p:spPr bwMode="auto">
            <a:xfrm>
              <a:off x="4356000" y="2016000"/>
              <a:ext cx="874059" cy="220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8" name="TextBox 13"/>
            <p:cNvSpPr txBox="1">
              <a:spLocks noChangeArrowheads="1"/>
            </p:cNvSpPr>
            <p:nvPr/>
          </p:nvSpPr>
          <p:spPr bwMode="auto">
            <a:xfrm>
              <a:off x="4628703" y="3695855"/>
              <a:ext cx="560952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-24.8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3940175" y="2703513"/>
            <a:ext cx="820738" cy="2701925"/>
            <a:chOff x="3939988" y="2420470"/>
            <a:chExt cx="820271" cy="2702859"/>
          </a:xfrm>
        </p:grpSpPr>
        <p:pic>
          <p:nvPicPr>
            <p:cNvPr id="52245" name="그림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8" t="35294" r="47942" b="25294"/>
            <a:stretch>
              <a:fillRect/>
            </a:stretch>
          </p:blipFill>
          <p:spPr bwMode="auto">
            <a:xfrm>
              <a:off x="3939988" y="2420470"/>
              <a:ext cx="820271" cy="270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6" name="TextBox 14"/>
            <p:cNvSpPr txBox="1">
              <a:spLocks noChangeArrowheads="1"/>
            </p:cNvSpPr>
            <p:nvPr/>
          </p:nvSpPr>
          <p:spPr bwMode="auto">
            <a:xfrm>
              <a:off x="4007173" y="4691194"/>
              <a:ext cx="561053" cy="30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-32.9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2"/>
          <p:cNvGrpSpPr>
            <a:grpSpLocks/>
          </p:cNvGrpSpPr>
          <p:nvPr/>
        </p:nvGrpSpPr>
        <p:grpSpPr bwMode="auto">
          <a:xfrm>
            <a:off x="6078538" y="2044700"/>
            <a:ext cx="873125" cy="1787525"/>
            <a:chOff x="6078071" y="1761565"/>
            <a:chExt cx="874058" cy="1788460"/>
          </a:xfrm>
        </p:grpSpPr>
        <p:pic>
          <p:nvPicPr>
            <p:cNvPr id="52243" name="그림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70" t="25687" r="23972" b="48236"/>
            <a:stretch>
              <a:fillRect/>
            </a:stretch>
          </p:blipFill>
          <p:spPr bwMode="auto">
            <a:xfrm>
              <a:off x="6078071" y="1761565"/>
              <a:ext cx="874058" cy="178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4" name="TextBox 15"/>
            <p:cNvSpPr txBox="1">
              <a:spLocks noChangeArrowheads="1"/>
            </p:cNvSpPr>
            <p:nvPr/>
          </p:nvSpPr>
          <p:spPr bwMode="auto">
            <a:xfrm>
              <a:off x="6353451" y="3093575"/>
              <a:ext cx="561972" cy="30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-21.3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7" name="그룹 26"/>
          <p:cNvGrpSpPr>
            <a:grpSpLocks/>
          </p:cNvGrpSpPr>
          <p:nvPr/>
        </p:nvGrpSpPr>
        <p:grpSpPr bwMode="auto">
          <a:xfrm>
            <a:off x="5594350" y="2339975"/>
            <a:ext cx="914400" cy="2379663"/>
            <a:chOff x="5593976" y="2057400"/>
            <a:chExt cx="914400" cy="2380129"/>
          </a:xfrm>
        </p:grpSpPr>
        <p:pic>
          <p:nvPicPr>
            <p:cNvPr id="52241" name="그림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76" t="30000" r="28824" b="35294"/>
            <a:stretch>
              <a:fillRect/>
            </a:stretch>
          </p:blipFill>
          <p:spPr bwMode="auto">
            <a:xfrm>
              <a:off x="5593976" y="2057400"/>
              <a:ext cx="914400" cy="238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2" name="TextBox 16"/>
            <p:cNvSpPr txBox="1">
              <a:spLocks noChangeArrowheads="1"/>
            </p:cNvSpPr>
            <p:nvPr/>
          </p:nvSpPr>
          <p:spPr bwMode="auto">
            <a:xfrm>
              <a:off x="5904312" y="3938249"/>
              <a:ext cx="561372" cy="30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-28.6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6" name="그룹 25"/>
          <p:cNvGrpSpPr>
            <a:grpSpLocks/>
          </p:cNvGrpSpPr>
          <p:nvPr/>
        </p:nvGrpSpPr>
        <p:grpSpPr bwMode="auto">
          <a:xfrm>
            <a:off x="5083175" y="2676525"/>
            <a:ext cx="981075" cy="2809875"/>
            <a:chOff x="5082988" y="2393577"/>
            <a:chExt cx="981636" cy="2810436"/>
          </a:xfrm>
        </p:grpSpPr>
        <p:pic>
          <p:nvPicPr>
            <p:cNvPr id="52239" name="그림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9" t="34901" r="33676" b="24118"/>
            <a:stretch>
              <a:fillRect/>
            </a:stretch>
          </p:blipFill>
          <p:spPr bwMode="auto">
            <a:xfrm>
              <a:off x="5082988" y="2393577"/>
              <a:ext cx="981636" cy="2810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0" name="TextBox 17"/>
            <p:cNvSpPr txBox="1">
              <a:spLocks noChangeArrowheads="1"/>
            </p:cNvSpPr>
            <p:nvPr/>
          </p:nvSpPr>
          <p:spPr bwMode="auto">
            <a:xfrm>
              <a:off x="5273072" y="4812947"/>
              <a:ext cx="561693" cy="3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solidFill>
                    <a:schemeClr val="bg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-34.5</a:t>
              </a:r>
              <a:endParaRPr kumimoji="1" lang="ko-KR" altLang="en-US" sz="1400" b="1">
                <a:solidFill>
                  <a:schemeClr val="bg1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224286" y="394751"/>
            <a:ext cx="6967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[Change in mean SBP at week 8]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42"/>
          <p:cNvSpPr txBox="1">
            <a:spLocks noChangeArrowheads="1"/>
          </p:cNvSpPr>
          <p:nvPr/>
        </p:nvSpPr>
        <p:spPr bwMode="auto">
          <a:xfrm>
            <a:off x="276250" y="404664"/>
            <a:ext cx="2822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[Safety]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187450" y="1922463"/>
          <a:ext cx="6840538" cy="2522536"/>
        </p:xfrm>
        <a:graphic>
          <a:graphicData uri="http://schemas.openxmlformats.org/drawingml/2006/table">
            <a:tbl>
              <a:tblPr/>
              <a:tblGrid>
                <a:gridCol w="1236663"/>
                <a:gridCol w="1120775"/>
                <a:gridCol w="1120775"/>
                <a:gridCol w="1120775"/>
                <a:gridCol w="1120775"/>
                <a:gridCol w="1120775"/>
              </a:tblGrid>
              <a:tr h="601825"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Placebo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(n=51)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F-mono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(n=90)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A-mono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(n=91)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F/A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(n=187)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(n=419)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</a:tr>
              <a:tr h="640237"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TEAEs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-value </a:t>
                      </a:r>
                      <a:r>
                        <a:rPr kumimoji="0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[1]</a:t>
                      </a:r>
                      <a:endParaRPr kumimoji="0" lang="ko-KR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6(11.8)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[10]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20(22.2)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[32]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14(15.4)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[16]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35(18.7)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[48]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75(17.9)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[106]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0.0884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37"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SAEs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-value </a:t>
                      </a:r>
                      <a:r>
                        <a:rPr kumimoji="0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[2]</a:t>
                      </a:r>
                      <a:endParaRPr kumimoji="0" lang="ko-KR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0(0.00)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[0]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2(2.2)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[2]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2(2.2)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[2]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0(0.00)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[0]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4(0.95)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[4]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0.0799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</a:tr>
              <a:tr h="640237"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ADRs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-value </a:t>
                      </a:r>
                      <a:r>
                        <a:rPr kumimoji="0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[2]</a:t>
                      </a:r>
                      <a:endParaRPr kumimoji="0" lang="ko-KR" alt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2(3.9)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[3]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3(3.3)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[4]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3(3.3)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[4]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8(4.3)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[9]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16(3.82)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[20]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0.9921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42" marR="91442" marT="45725" marB="45725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6" name="직사각형 6"/>
          <p:cNvSpPr>
            <a:spLocks noChangeArrowheads="1"/>
          </p:cNvSpPr>
          <p:nvPr/>
        </p:nvSpPr>
        <p:spPr bwMode="auto">
          <a:xfrm>
            <a:off x="1187450" y="4575175"/>
            <a:ext cx="5724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100" baseline="30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[1]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Difference between treatment group(chi-square test) </a:t>
            </a:r>
            <a:endParaRPr kumimoji="1" lang="en-US" altLang="ko-KR" sz="1100" baseline="300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latinLnBrk="1" hangingPunct="1"/>
            <a:r>
              <a:rPr kumimoji="1" lang="en-US" altLang="ko-KR" sz="1100" baseline="30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[2]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Difference between treatment group(Fisher’s exact test)</a:t>
            </a:r>
          </a:p>
          <a:p>
            <a:pPr eaLnBrk="1" latin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SAEs include erythema nodosum, ligament rupture, contusion, intervertebral disc protrusion 	</a:t>
            </a:r>
          </a:p>
        </p:txBody>
      </p:sp>
      <p:sp>
        <p:nvSpPr>
          <p:cNvPr id="53287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5192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53288" name="직사각형 3"/>
          <p:cNvSpPr>
            <a:spLocks noChangeArrowheads="1"/>
          </p:cNvSpPr>
          <p:nvPr/>
        </p:nvSpPr>
        <p:spPr bwMode="auto">
          <a:xfrm>
            <a:off x="107950" y="6048375"/>
            <a:ext cx="6340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F-mono, fimasartan monotheraphy; A-mono, amlodipine monotherapy; F/A, fimasartan/amlodipine combination therapy;</a:t>
            </a:r>
          </a:p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TEAEs, Treatment Emergent Adverse Events; SAEs, Serious Adverse Events; ADRs, Adverse Drug Reactions</a:t>
            </a:r>
          </a:p>
        </p:txBody>
      </p:sp>
    </p:spTree>
    <p:extLst>
      <p:ext uri="{BB962C8B-B14F-4D97-AF65-F5344CB8AC3E}">
        <p14:creationId xmlns:p14="http://schemas.microsoft.com/office/powerpoint/2010/main" val="36850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그룹 2"/>
          <p:cNvGrpSpPr>
            <a:grpSpLocks/>
          </p:cNvGrpSpPr>
          <p:nvPr/>
        </p:nvGrpSpPr>
        <p:grpSpPr bwMode="auto">
          <a:xfrm>
            <a:off x="295275" y="1935163"/>
            <a:ext cx="8607425" cy="3586162"/>
            <a:chOff x="874713" y="1928813"/>
            <a:chExt cx="7932737" cy="3584550"/>
          </a:xfrm>
        </p:grpSpPr>
        <p:sp>
          <p:nvSpPr>
            <p:cNvPr id="54276" name="TextBox 42"/>
            <p:cNvSpPr txBox="1">
              <a:spLocks noChangeArrowheads="1"/>
            </p:cNvSpPr>
            <p:nvPr/>
          </p:nvSpPr>
          <p:spPr bwMode="auto">
            <a:xfrm>
              <a:off x="874713" y="3081338"/>
              <a:ext cx="7921625" cy="8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sz="2000" b="1">
                  <a:latin typeface="Calibri" panose="020F0502020204030204" pitchFamily="34" charset="0"/>
                  <a:cs typeface="Arial" panose="020B0604020202020204" pitchFamily="34" charset="0"/>
                </a:rPr>
                <a:t>In addition, both fimasartan and amlodipine have clear dose-dependent additive effects in BP reduction</a:t>
              </a:r>
            </a:p>
          </p:txBody>
        </p:sp>
        <p:sp>
          <p:nvSpPr>
            <p:cNvPr id="54277" name="TextBox 42"/>
            <p:cNvSpPr txBox="1">
              <a:spLocks noChangeArrowheads="1"/>
            </p:cNvSpPr>
            <p:nvPr/>
          </p:nvSpPr>
          <p:spPr bwMode="auto">
            <a:xfrm>
              <a:off x="885825" y="4221163"/>
              <a:ext cx="7910513" cy="12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sz="2000" b="1">
                  <a:latin typeface="Calibri" panose="020F0502020204030204" pitchFamily="34" charset="0"/>
                  <a:cs typeface="Arial" panose="020B0604020202020204" pitchFamily="34" charset="0"/>
                </a:rPr>
                <a:t>The fimasartan and amlodipine combination therapy group had similarly low AEs compared with either monotherapy group up to the fimasartan 60 mg and amlodipine 10 mg dose</a:t>
              </a:r>
              <a:endParaRPr kumimoji="1" lang="en-US" altLang="ko-KR" sz="20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78" name="TextBox 42"/>
            <p:cNvSpPr txBox="1">
              <a:spLocks noChangeArrowheads="1"/>
            </p:cNvSpPr>
            <p:nvPr/>
          </p:nvSpPr>
          <p:spPr bwMode="auto">
            <a:xfrm>
              <a:off x="885825" y="1928813"/>
              <a:ext cx="7921625" cy="89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sz="2000" b="1" dirty="0" err="1">
                  <a:latin typeface="Calibri" panose="020F0502020204030204" pitchFamily="34" charset="0"/>
                  <a:cs typeface="Arial" panose="020B0604020202020204" pitchFamily="34" charset="0"/>
                </a:rPr>
                <a:t>Fimasartan</a:t>
              </a:r>
              <a:r>
                <a:rPr kumimoji="1" lang="en-US" altLang="ko-KR" sz="2000" b="1" dirty="0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ko-KR" sz="20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combined </a:t>
              </a:r>
              <a:r>
                <a:rPr kumimoji="1" lang="en-US" altLang="ko-KR" sz="2000" b="1" dirty="0">
                  <a:latin typeface="Calibri" panose="020F0502020204030204" pitchFamily="34" charset="0"/>
                  <a:cs typeface="Arial" panose="020B0604020202020204" pitchFamily="34" charset="0"/>
                </a:rPr>
                <a:t>with amlodipine produced superior reductions in BP compared with either monotherapy group</a:t>
              </a:r>
            </a:p>
          </p:txBody>
        </p:sp>
      </p:grp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395536" y="404664"/>
            <a:ext cx="180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Summary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2"/>
          <p:cNvSpPr txBox="1">
            <a:spLocks noChangeArrowheads="1"/>
          </p:cNvSpPr>
          <p:nvPr/>
        </p:nvSpPr>
        <p:spPr bwMode="auto">
          <a:xfrm>
            <a:off x="200025" y="3600450"/>
            <a:ext cx="87439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A randomized, double-blind, multicenter, phase III study to evaluate the efficacy and safety of combination of fimasartan/amlodipine versus fimasartan monotherapy in patients with essential hypertension who fail to respond adequately to fimasartan monotherapy</a:t>
            </a:r>
          </a:p>
        </p:txBody>
      </p:sp>
      <p:sp>
        <p:nvSpPr>
          <p:cNvPr id="55299" name="TextBox 42"/>
          <p:cNvSpPr txBox="1">
            <a:spLocks noChangeArrowheads="1"/>
          </p:cNvSpPr>
          <p:nvPr/>
        </p:nvSpPr>
        <p:spPr bwMode="auto">
          <a:xfrm>
            <a:off x="269875" y="1368425"/>
            <a:ext cx="8604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40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Combination of</a:t>
            </a:r>
          </a:p>
          <a:p>
            <a:pPr eaLnBrk="1" latinLnBrk="1" hangingPunct="1"/>
            <a:r>
              <a:rPr lang="en-US" altLang="ko-KR" sz="40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Fimasartan and Amlodipine</a:t>
            </a:r>
          </a:p>
          <a:p>
            <a:pPr eaLnBrk="1" latinLnBrk="1" hangingPunct="1"/>
            <a:r>
              <a:rPr lang="en-US" altLang="ko-KR" sz="40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Phase III study</a:t>
            </a:r>
            <a:endParaRPr lang="en-US" altLang="ko-KR" sz="4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03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N Engl J Med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2001;345:1291-1297</a:t>
            </a:r>
          </a:p>
        </p:txBody>
      </p:sp>
      <p:grpSp>
        <p:nvGrpSpPr>
          <p:cNvPr id="10243" name="그룹 11"/>
          <p:cNvGrpSpPr>
            <a:grpSpLocks/>
          </p:cNvGrpSpPr>
          <p:nvPr/>
        </p:nvGrpSpPr>
        <p:grpSpPr bwMode="auto">
          <a:xfrm>
            <a:off x="179388" y="1331913"/>
            <a:ext cx="912812" cy="977900"/>
            <a:chOff x="225752" y="837185"/>
            <a:chExt cx="912813" cy="977284"/>
          </a:xfrm>
        </p:grpSpPr>
        <p:grpSp>
          <p:nvGrpSpPr>
            <p:cNvPr id="10273" name="그룹 4"/>
            <p:cNvGrpSpPr>
              <a:grpSpLocks/>
            </p:cNvGrpSpPr>
            <p:nvPr/>
          </p:nvGrpSpPr>
          <p:grpSpPr bwMode="auto">
            <a:xfrm>
              <a:off x="225752" y="837185"/>
              <a:ext cx="912813" cy="669399"/>
              <a:chOff x="392309" y="-740396"/>
              <a:chExt cx="912813" cy="669399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489146" y="-740396"/>
                <a:ext cx="719139" cy="669503"/>
              </a:xfrm>
              <a:prstGeom prst="ellipse">
                <a:avLst/>
              </a:prstGeom>
              <a:solidFill>
                <a:srgbClr val="FFFF00">
                  <a:alpha val="5098"/>
                </a:srgbClr>
              </a:solidFill>
              <a:ln w="38100">
                <a:solidFill>
                  <a:srgbClr val="FF3399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77" name="TextBox 3"/>
              <p:cNvSpPr txBox="1">
                <a:spLocks noChangeArrowheads="1"/>
              </p:cNvSpPr>
              <p:nvPr/>
            </p:nvSpPr>
            <p:spPr bwMode="auto">
              <a:xfrm>
                <a:off x="392309" y="-559586"/>
                <a:ext cx="9128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hangingPunct="1"/>
                <a:r>
                  <a:rPr kumimoji="1" lang="en-US" altLang="ko-KR" sz="12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Women</a:t>
                </a:r>
                <a:endParaRPr kumimoji="1" lang="ko-KR" altLang="en-US" sz="12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6" name="직선 연결선 35"/>
            <p:cNvCxnSpPr/>
            <p:nvPr/>
          </p:nvCxnSpPr>
          <p:spPr>
            <a:xfrm flipV="1">
              <a:off x="684540" y="1506688"/>
              <a:ext cx="0" cy="307781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467052" y="1682789"/>
              <a:ext cx="433387" cy="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4" name="그룹 1"/>
          <p:cNvGrpSpPr>
            <a:grpSpLocks/>
          </p:cNvGrpSpPr>
          <p:nvPr/>
        </p:nvGrpSpPr>
        <p:grpSpPr bwMode="auto">
          <a:xfrm>
            <a:off x="747713" y="1589088"/>
            <a:ext cx="7650162" cy="4497387"/>
            <a:chOff x="1209670" y="806450"/>
            <a:chExt cx="7650168" cy="4497444"/>
          </a:xfrm>
        </p:grpSpPr>
        <p:grpSp>
          <p:nvGrpSpPr>
            <p:cNvPr id="10246" name="그룹 1"/>
            <p:cNvGrpSpPr>
              <a:grpSpLocks noChangeAspect="1"/>
            </p:cNvGrpSpPr>
            <p:nvPr/>
          </p:nvGrpSpPr>
          <p:grpSpPr bwMode="auto">
            <a:xfrm>
              <a:off x="1209670" y="1250950"/>
              <a:ext cx="7650168" cy="4052944"/>
              <a:chOff x="919092" y="910949"/>
              <a:chExt cx="8501599" cy="4504791"/>
            </a:xfrm>
          </p:grpSpPr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7424750" y="2730426"/>
                <a:ext cx="1762171" cy="718388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 smtClean="0">
                    <a:solidFill>
                      <a:srgbClr val="014A88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Normal</a:t>
                </a:r>
                <a:r>
                  <a:rPr lang="en-US" altLang="ko-KR" sz="1200" dirty="0">
                    <a:solidFill>
                      <a:srgbClr val="014A88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altLang="ko-KR" sz="1200" dirty="0" smtClean="0">
                  <a:solidFill>
                    <a:srgbClr val="014A88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120-129 mmHg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DBP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80-84 mmHg</a:t>
                </a:r>
                <a:endParaRPr lang="en-US" altLang="ko-KR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7424749" y="3738489"/>
                <a:ext cx="1995941" cy="72397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 smtClean="0">
                    <a:solidFill>
                      <a:srgbClr val="00B5F8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Optimal: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SBP &lt;120 mmHg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DBP &lt; 80 mmHg</a:t>
                </a: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7456500" y="1000052"/>
                <a:ext cx="1964191" cy="7182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1016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High-normal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altLang="ko-KR" sz="12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130-139 mmHg </a:t>
                </a:r>
                <a:endParaRPr lang="en-US" altLang="ko-KR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DBP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85-89 mmHg</a:t>
                </a:r>
                <a:endParaRPr lang="en-US" altLang="ko-KR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7" name="TextBox 4"/>
              <p:cNvSpPr txBox="1">
                <a:spLocks noChangeArrowheads="1"/>
              </p:cNvSpPr>
              <p:nvPr/>
            </p:nvSpPr>
            <p:spPr bwMode="auto">
              <a:xfrm rot="10800000">
                <a:off x="919092" y="1722176"/>
                <a:ext cx="444641" cy="215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Cumulative Incidence (%)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58" name="TextBox 6"/>
              <p:cNvSpPr txBox="1">
                <a:spLocks noChangeArrowheads="1"/>
              </p:cNvSpPr>
              <p:nvPr/>
            </p:nvSpPr>
            <p:spPr bwMode="auto">
              <a:xfrm>
                <a:off x="1283976" y="910949"/>
                <a:ext cx="408299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59" name="TextBox 18"/>
              <p:cNvSpPr txBox="1">
                <a:spLocks noChangeArrowheads="1"/>
              </p:cNvSpPr>
              <p:nvPr/>
            </p:nvSpPr>
            <p:spPr bwMode="auto">
              <a:xfrm>
                <a:off x="1376615" y="1631674"/>
                <a:ext cx="31565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8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0" name="TextBox 19"/>
              <p:cNvSpPr txBox="1">
                <a:spLocks noChangeArrowheads="1"/>
              </p:cNvSpPr>
              <p:nvPr/>
            </p:nvSpPr>
            <p:spPr bwMode="auto">
              <a:xfrm>
                <a:off x="1376615" y="2350813"/>
                <a:ext cx="31565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6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1" name="TextBox 20"/>
              <p:cNvSpPr txBox="1">
                <a:spLocks noChangeArrowheads="1"/>
              </p:cNvSpPr>
              <p:nvPr/>
            </p:nvSpPr>
            <p:spPr bwMode="auto">
              <a:xfrm>
                <a:off x="1376615" y="3071537"/>
                <a:ext cx="31565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2" name="TextBox 21"/>
              <p:cNvSpPr txBox="1">
                <a:spLocks noChangeArrowheads="1"/>
              </p:cNvSpPr>
              <p:nvPr/>
            </p:nvSpPr>
            <p:spPr bwMode="auto">
              <a:xfrm>
                <a:off x="1376615" y="3819251"/>
                <a:ext cx="31565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3" name="TextBox 22"/>
              <p:cNvSpPr txBox="1">
                <a:spLocks noChangeArrowheads="1"/>
              </p:cNvSpPr>
              <p:nvPr/>
            </p:nvSpPr>
            <p:spPr bwMode="auto">
              <a:xfrm>
                <a:off x="1376615" y="4492349"/>
                <a:ext cx="31565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4" name="TextBox 23"/>
              <p:cNvSpPr txBox="1">
                <a:spLocks noChangeArrowheads="1"/>
              </p:cNvSpPr>
              <p:nvPr/>
            </p:nvSpPr>
            <p:spPr bwMode="auto">
              <a:xfrm>
                <a:off x="1617663" y="4765676"/>
                <a:ext cx="315658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5" name="TextBox 26"/>
              <p:cNvSpPr txBox="1">
                <a:spLocks noChangeArrowheads="1"/>
              </p:cNvSpPr>
              <p:nvPr/>
            </p:nvSpPr>
            <p:spPr bwMode="auto">
              <a:xfrm>
                <a:off x="2487613" y="4765676"/>
                <a:ext cx="315658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6" name="TextBox 27"/>
              <p:cNvSpPr txBox="1">
                <a:spLocks noChangeArrowheads="1"/>
              </p:cNvSpPr>
              <p:nvPr/>
            </p:nvSpPr>
            <p:spPr bwMode="auto">
              <a:xfrm>
                <a:off x="3381375" y="4765676"/>
                <a:ext cx="315658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7" name="TextBox 28"/>
              <p:cNvSpPr txBox="1">
                <a:spLocks noChangeArrowheads="1"/>
              </p:cNvSpPr>
              <p:nvPr/>
            </p:nvSpPr>
            <p:spPr bwMode="auto">
              <a:xfrm>
                <a:off x="4254500" y="4765676"/>
                <a:ext cx="315658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6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8" name="TextBox 29"/>
              <p:cNvSpPr txBox="1">
                <a:spLocks noChangeArrowheads="1"/>
              </p:cNvSpPr>
              <p:nvPr/>
            </p:nvSpPr>
            <p:spPr bwMode="auto">
              <a:xfrm>
                <a:off x="5151438" y="4765676"/>
                <a:ext cx="315658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8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69" name="TextBox 30"/>
              <p:cNvSpPr txBox="1">
                <a:spLocks noChangeArrowheads="1"/>
              </p:cNvSpPr>
              <p:nvPr/>
            </p:nvSpPr>
            <p:spPr bwMode="auto">
              <a:xfrm>
                <a:off x="5976938" y="4765676"/>
                <a:ext cx="408299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70" name="TextBox 31"/>
              <p:cNvSpPr txBox="1">
                <a:spLocks noChangeArrowheads="1"/>
              </p:cNvSpPr>
              <p:nvPr/>
            </p:nvSpPr>
            <p:spPr bwMode="auto">
              <a:xfrm>
                <a:off x="6862764" y="4765676"/>
                <a:ext cx="408299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12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71" name="TextBox 32"/>
              <p:cNvSpPr txBox="1">
                <a:spLocks noChangeArrowheads="1"/>
              </p:cNvSpPr>
              <p:nvPr/>
            </p:nvSpPr>
            <p:spPr bwMode="auto">
              <a:xfrm>
                <a:off x="7726362" y="4765676"/>
                <a:ext cx="408299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14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72" name="TextBox 1"/>
              <p:cNvSpPr txBox="1">
                <a:spLocks noChangeArrowheads="1"/>
              </p:cNvSpPr>
              <p:nvPr/>
            </p:nvSpPr>
            <p:spPr bwMode="auto">
              <a:xfrm>
                <a:off x="4316413" y="5073650"/>
                <a:ext cx="933816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Time (yr)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247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2" t="10963" r="11292" b="22623"/>
            <a:stretch>
              <a:fillRect/>
            </a:stretch>
          </p:blipFill>
          <p:spPr bwMode="auto">
            <a:xfrm>
              <a:off x="1774825" y="806450"/>
              <a:ext cx="5921375" cy="40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224953" y="385962"/>
            <a:ext cx="403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BP, Risk Factor for CVD (1)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558533"/>
            <a:ext cx="335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Longitudinal data from Framingham Heart Study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42"/>
          <p:cNvSpPr txBox="1">
            <a:spLocks noChangeArrowheads="1"/>
          </p:cNvSpPr>
          <p:nvPr/>
        </p:nvSpPr>
        <p:spPr bwMode="auto">
          <a:xfrm>
            <a:off x="246062" y="376238"/>
            <a:ext cx="3698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Overall Study Design</a:t>
            </a:r>
          </a:p>
        </p:txBody>
      </p:sp>
      <p:grpSp>
        <p:nvGrpSpPr>
          <p:cNvPr id="56323" name="그룹 1"/>
          <p:cNvGrpSpPr>
            <a:grpSpLocks/>
          </p:cNvGrpSpPr>
          <p:nvPr/>
        </p:nvGrpSpPr>
        <p:grpSpPr bwMode="auto">
          <a:xfrm>
            <a:off x="420688" y="1730375"/>
            <a:ext cx="8302625" cy="4122738"/>
            <a:chOff x="446088" y="1676026"/>
            <a:chExt cx="8302625" cy="4122738"/>
          </a:xfrm>
        </p:grpSpPr>
        <p:cxnSp>
          <p:nvCxnSpPr>
            <p:cNvPr id="5" name="직선 연결선 4"/>
            <p:cNvCxnSpPr/>
            <p:nvPr/>
          </p:nvCxnSpPr>
          <p:spPr bwMode="auto">
            <a:xfrm>
              <a:off x="981075" y="2571376"/>
              <a:ext cx="0" cy="23479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 bwMode="auto">
            <a:xfrm>
              <a:off x="1108075" y="4981201"/>
              <a:ext cx="2379663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 bwMode="auto">
            <a:xfrm>
              <a:off x="3598863" y="4979614"/>
              <a:ext cx="2228850" cy="0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 bwMode="auto">
            <a:xfrm flipV="1">
              <a:off x="5878513" y="4979614"/>
              <a:ext cx="2279650" cy="1587"/>
            </a:xfrm>
            <a:prstGeom prst="straightConnector1">
              <a:avLst/>
            </a:prstGeom>
            <a:ln w="53975" cap="rnd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29" name="TextBox 8"/>
            <p:cNvSpPr txBox="1">
              <a:spLocks noChangeArrowheads="1"/>
            </p:cNvSpPr>
            <p:nvPr/>
          </p:nvSpPr>
          <p:spPr bwMode="auto">
            <a:xfrm>
              <a:off x="461963" y="5268539"/>
              <a:ext cx="1279525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Screening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 bwMode="auto">
            <a:xfrm>
              <a:off x="3473450" y="2560264"/>
              <a:ext cx="0" cy="23479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 bwMode="auto">
            <a:xfrm>
              <a:off x="8158163" y="2603126"/>
              <a:ext cx="0" cy="23479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2" name="TextBox 11"/>
            <p:cNvSpPr txBox="1">
              <a:spLocks noChangeArrowheads="1"/>
            </p:cNvSpPr>
            <p:nvPr/>
          </p:nvSpPr>
          <p:spPr bwMode="auto">
            <a:xfrm>
              <a:off x="2838450" y="5268539"/>
              <a:ext cx="1281113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Baseline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333" name="TextBox 12"/>
            <p:cNvSpPr txBox="1">
              <a:spLocks noChangeArrowheads="1"/>
            </p:cNvSpPr>
            <p:nvPr/>
          </p:nvSpPr>
          <p:spPr bwMode="auto">
            <a:xfrm>
              <a:off x="5105400" y="5100264"/>
              <a:ext cx="1279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4W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34" name="TextBox 13"/>
            <p:cNvSpPr txBox="1">
              <a:spLocks noChangeArrowheads="1"/>
            </p:cNvSpPr>
            <p:nvPr/>
          </p:nvSpPr>
          <p:spPr bwMode="auto">
            <a:xfrm>
              <a:off x="7469188" y="5092326"/>
              <a:ext cx="127952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8W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35" name="직사각형 14"/>
            <p:cNvSpPr>
              <a:spLocks noChangeArrowheads="1"/>
            </p:cNvSpPr>
            <p:nvPr/>
          </p:nvSpPr>
          <p:spPr bwMode="auto">
            <a:xfrm>
              <a:off x="1523878" y="3771526"/>
              <a:ext cx="14829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cs typeface="Arial" panose="020B0604020202020204" pitchFamily="34" charset="0"/>
                </a:rPr>
                <a:t>fimasartan 60 mg</a:t>
              </a:r>
            </a:p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(n=355)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36" name="TextBox 15"/>
            <p:cNvSpPr txBox="1">
              <a:spLocks noChangeArrowheads="1"/>
            </p:cNvSpPr>
            <p:nvPr/>
          </p:nvSpPr>
          <p:spPr bwMode="auto">
            <a:xfrm>
              <a:off x="2624138" y="2309439"/>
              <a:ext cx="1819275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Randomization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3487738" y="1676026"/>
              <a:ext cx="4670425" cy="62071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Treatment Period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(8</a:t>
              </a:r>
              <a:r>
                <a:rPr lang="ko-KR" alt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weeks)</a:t>
              </a:r>
              <a:endParaRPr lang="ko-KR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981075" y="1676026"/>
              <a:ext cx="2478088" cy="6207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Run-in Period</a:t>
              </a:r>
              <a:endParaRPr lang="ko-KR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39" name="직사각형 18"/>
            <p:cNvSpPr>
              <a:spLocks noChangeArrowheads="1"/>
            </p:cNvSpPr>
            <p:nvPr/>
          </p:nvSpPr>
          <p:spPr bwMode="auto">
            <a:xfrm>
              <a:off x="4867153" y="4071564"/>
              <a:ext cx="1482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fimasartan 60 mg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340" name="TextBox 19"/>
            <p:cNvSpPr txBox="1">
              <a:spLocks noChangeArrowheads="1"/>
            </p:cNvSpPr>
            <p:nvPr/>
          </p:nvSpPr>
          <p:spPr bwMode="auto">
            <a:xfrm>
              <a:off x="5260975" y="5490789"/>
              <a:ext cx="9461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(Visit 3)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341" name="TextBox 20"/>
            <p:cNvSpPr txBox="1">
              <a:spLocks noChangeArrowheads="1"/>
            </p:cNvSpPr>
            <p:nvPr/>
          </p:nvSpPr>
          <p:spPr bwMode="auto">
            <a:xfrm>
              <a:off x="446088" y="5490789"/>
              <a:ext cx="1295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(Visit 1)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342" name="TextBox 21"/>
            <p:cNvSpPr txBox="1">
              <a:spLocks noChangeArrowheads="1"/>
            </p:cNvSpPr>
            <p:nvPr/>
          </p:nvSpPr>
          <p:spPr bwMode="auto">
            <a:xfrm>
              <a:off x="474663" y="5082801"/>
              <a:ext cx="1295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-4W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43" name="TextBox 22"/>
            <p:cNvSpPr txBox="1">
              <a:spLocks noChangeArrowheads="1"/>
            </p:cNvSpPr>
            <p:nvPr/>
          </p:nvSpPr>
          <p:spPr bwMode="auto">
            <a:xfrm>
              <a:off x="2838450" y="5071689"/>
              <a:ext cx="1295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0W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44" name="TextBox 23"/>
            <p:cNvSpPr txBox="1">
              <a:spLocks noChangeArrowheads="1"/>
            </p:cNvSpPr>
            <p:nvPr/>
          </p:nvSpPr>
          <p:spPr bwMode="auto">
            <a:xfrm>
              <a:off x="2838450" y="5490789"/>
              <a:ext cx="1295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(Visit 2)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345" name="TextBox 24"/>
            <p:cNvSpPr txBox="1">
              <a:spLocks noChangeArrowheads="1"/>
            </p:cNvSpPr>
            <p:nvPr/>
          </p:nvSpPr>
          <p:spPr bwMode="auto">
            <a:xfrm>
              <a:off x="7670800" y="5490789"/>
              <a:ext cx="9477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(Visit 4)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 bwMode="auto">
            <a:xfrm>
              <a:off x="981075" y="3552451"/>
              <a:ext cx="2506663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347" name="그룹 26"/>
            <p:cNvGrpSpPr>
              <a:grpSpLocks/>
            </p:cNvGrpSpPr>
            <p:nvPr/>
          </p:nvGrpSpPr>
          <p:grpSpPr bwMode="auto">
            <a:xfrm>
              <a:off x="3514725" y="3193676"/>
              <a:ext cx="4643438" cy="722313"/>
              <a:chOff x="3131840" y="2708920"/>
              <a:chExt cx="1872208" cy="720080"/>
            </a:xfrm>
          </p:grpSpPr>
          <p:grpSp>
            <p:nvGrpSpPr>
              <p:cNvPr id="56351" name="그룹 30"/>
              <p:cNvGrpSpPr>
                <a:grpSpLocks/>
              </p:cNvGrpSpPr>
              <p:nvPr/>
            </p:nvGrpSpPr>
            <p:grpSpPr bwMode="auto">
              <a:xfrm>
                <a:off x="3131840" y="2708920"/>
                <a:ext cx="1872208" cy="358302"/>
                <a:chOff x="3131840" y="2708920"/>
                <a:chExt cx="1872208" cy="358302"/>
              </a:xfrm>
            </p:grpSpPr>
            <p:cxnSp>
              <p:nvCxnSpPr>
                <p:cNvPr id="35" name="직선 연결선 34"/>
                <p:cNvCxnSpPr/>
                <p:nvPr/>
              </p:nvCxnSpPr>
              <p:spPr>
                <a:xfrm flipV="1">
                  <a:off x="3131840" y="2708920"/>
                  <a:ext cx="526779" cy="357666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연결선 35"/>
                <p:cNvCxnSpPr/>
                <p:nvPr/>
              </p:nvCxnSpPr>
              <p:spPr>
                <a:xfrm>
                  <a:off x="3648378" y="2708920"/>
                  <a:ext cx="135567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352" name="그룹 31"/>
              <p:cNvGrpSpPr>
                <a:grpSpLocks/>
              </p:cNvGrpSpPr>
              <p:nvPr/>
            </p:nvGrpSpPr>
            <p:grpSpPr bwMode="auto">
              <a:xfrm>
                <a:off x="3131840" y="3068960"/>
                <a:ext cx="1872208" cy="360040"/>
                <a:chOff x="3131840" y="3068960"/>
                <a:chExt cx="1872208" cy="360040"/>
              </a:xfrm>
            </p:grpSpPr>
            <p:cxnSp>
              <p:nvCxnSpPr>
                <p:cNvPr id="33" name="직선 연결선 32"/>
                <p:cNvCxnSpPr/>
                <p:nvPr/>
              </p:nvCxnSpPr>
              <p:spPr>
                <a:xfrm>
                  <a:off x="3131840" y="3091907"/>
                  <a:ext cx="526779" cy="332345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직선 연결선 33"/>
                <p:cNvCxnSpPr/>
                <p:nvPr/>
              </p:nvCxnSpPr>
              <p:spPr>
                <a:xfrm>
                  <a:off x="3648378" y="3429000"/>
                  <a:ext cx="1355670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348" name="직사각형 27"/>
            <p:cNvSpPr>
              <a:spLocks noChangeArrowheads="1"/>
            </p:cNvSpPr>
            <p:nvPr/>
          </p:nvSpPr>
          <p:spPr bwMode="auto">
            <a:xfrm>
              <a:off x="4943272" y="2457076"/>
              <a:ext cx="29769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fimasartan 60 mg / amlodipine 10 mg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349" name="TextBox 28"/>
            <p:cNvSpPr txBox="1">
              <a:spLocks noChangeArrowheads="1"/>
            </p:cNvSpPr>
            <p:nvPr/>
          </p:nvSpPr>
          <p:spPr bwMode="auto">
            <a:xfrm>
              <a:off x="4853603" y="2725364"/>
              <a:ext cx="6607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(n=70)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50" name="TextBox 29"/>
            <p:cNvSpPr txBox="1">
              <a:spLocks noChangeArrowheads="1"/>
            </p:cNvSpPr>
            <p:nvPr/>
          </p:nvSpPr>
          <p:spPr bwMode="auto">
            <a:xfrm>
              <a:off x="4273550" y="4330326"/>
              <a:ext cx="1819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kumimoji="1"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(n=73)</a:t>
              </a:r>
              <a:endParaRPr kumimoji="1" lang="ko-KR" altLang="en-US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2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</p:spTree>
    <p:extLst>
      <p:ext uri="{BB962C8B-B14F-4D97-AF65-F5344CB8AC3E}">
        <p14:creationId xmlns:p14="http://schemas.microsoft.com/office/powerpoint/2010/main" val="31609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428625" y="1902941"/>
            <a:ext cx="82867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200000"/>
              </a:lnSpc>
              <a:buFont typeface="Arial" panose="020B0604020202020204" pitchFamily="34" charset="0"/>
              <a:buChar char="−"/>
            </a:pPr>
            <a:r>
              <a:rPr kumimoji="1" lang="en-US" altLang="ko-KR" sz="1600" dirty="0">
                <a:latin typeface="Calibri" panose="020F0502020204030204" pitchFamily="34" charset="0"/>
                <a:cs typeface="Arial" panose="020B0604020202020204" pitchFamily="34" charset="0"/>
              </a:rPr>
              <a:t>Patients who has voluntarily consented to participate this clinical trial</a:t>
            </a:r>
          </a:p>
          <a:p>
            <a:pPr eaLnBrk="1" latinLnBrk="1" hangingPunct="1">
              <a:lnSpc>
                <a:spcPct val="200000"/>
              </a:lnSpc>
              <a:buFont typeface="Arial" panose="020B0604020202020204" pitchFamily="34" charset="0"/>
              <a:buChar char="−"/>
            </a:pPr>
            <a:r>
              <a:rPr kumimoji="1" lang="en-US" altLang="ko-KR" sz="1600" dirty="0">
                <a:latin typeface="Calibri" panose="020F0502020204030204" pitchFamily="34" charset="0"/>
                <a:cs typeface="Arial" panose="020B0604020202020204" pitchFamily="34" charset="0"/>
              </a:rPr>
              <a:t>Patients above age of 20 and less than 75</a:t>
            </a:r>
          </a:p>
          <a:p>
            <a:pPr eaLnBrk="1" latinLnBrk="1" hangingPunct="1">
              <a:lnSpc>
                <a:spcPct val="200000"/>
              </a:lnSpc>
              <a:buFont typeface="Arial" panose="020B0604020202020204" pitchFamily="34" charset="0"/>
              <a:buChar char="−"/>
            </a:pPr>
            <a:r>
              <a:rPr kumimoji="1" lang="en-US" altLang="ko-KR" sz="1600" dirty="0">
                <a:latin typeface="Calibri" panose="020F0502020204030204" pitchFamily="34" charset="0"/>
                <a:cs typeface="Arial" panose="020B0604020202020204" pitchFamily="34" charset="0"/>
              </a:rPr>
              <a:t>Patients who has essential hypertension when visiting (visit 1) for screening</a:t>
            </a:r>
          </a:p>
          <a:p>
            <a:pPr eaLnBrk="1" latinLnBrk="1" hangingPunct="1">
              <a:lnSpc>
                <a:spcPct val="200000"/>
              </a:lnSpc>
              <a:buFont typeface="Arial" panose="020B0604020202020204" pitchFamily="34" charset="0"/>
              <a:buChar char="−"/>
            </a:pPr>
            <a:r>
              <a:rPr kumimoji="1" lang="en-US" altLang="ko-KR" sz="1600" dirty="0">
                <a:latin typeface="Calibri" panose="020F0502020204030204" pitchFamily="34" charset="0"/>
                <a:cs typeface="Arial" panose="020B0604020202020204" pitchFamily="34" charset="0"/>
              </a:rPr>
              <a:t>Patients having trouble with controlling BP (140 mmHg ≤ mean SBP &lt;180 mmHg) after 4 weeks of monotherapy (run-in period) on </a:t>
            </a:r>
            <a:r>
              <a:rPr kumimoji="1" lang="en-US" altLang="ko-KR" sz="1600" dirty="0" err="1">
                <a:latin typeface="Calibri" panose="020F0502020204030204" pitchFamily="34" charset="0"/>
                <a:cs typeface="Arial" panose="020B0604020202020204" pitchFamily="34" charset="0"/>
              </a:rPr>
              <a:t>fimasartan</a:t>
            </a:r>
            <a:r>
              <a:rPr kumimoji="1" lang="en-US" altLang="ko-KR" sz="1600" dirty="0">
                <a:latin typeface="Calibri" panose="020F0502020204030204" pitchFamily="34" charset="0"/>
                <a:cs typeface="Arial" panose="020B0604020202020204" pitchFamily="34" charset="0"/>
              </a:rPr>
              <a:t> during the visiting (visit 2) for baseline</a:t>
            </a:r>
          </a:p>
          <a:p>
            <a:pPr eaLnBrk="1" latinLnBrk="1" hangingPunct="1">
              <a:lnSpc>
                <a:spcPct val="200000"/>
              </a:lnSpc>
              <a:buFont typeface="Arial" panose="020B0604020202020204" pitchFamily="34" charset="0"/>
              <a:buChar char="−"/>
            </a:pPr>
            <a:r>
              <a:rPr kumimoji="1" lang="en-US" altLang="ko-KR" sz="1600" dirty="0">
                <a:latin typeface="Calibri" panose="020F0502020204030204" pitchFamily="34" charset="0"/>
                <a:cs typeface="Arial" panose="020B0604020202020204" pitchFamily="34" charset="0"/>
              </a:rPr>
              <a:t>Patient who have been fully acknowledged and cooperative with the clinical trial and are determined to join the full trial</a:t>
            </a:r>
          </a:p>
        </p:txBody>
      </p:sp>
      <p:sp>
        <p:nvSpPr>
          <p:cNvPr id="57347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251520" y="359569"/>
            <a:ext cx="3102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Study Population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288" y="1499716"/>
            <a:ext cx="2058987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Inclusion criteria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42"/>
          <p:cNvSpPr txBox="1">
            <a:spLocks noChangeArrowheads="1"/>
          </p:cNvSpPr>
          <p:nvPr/>
        </p:nvSpPr>
        <p:spPr bwMode="auto">
          <a:xfrm>
            <a:off x="323528" y="392907"/>
            <a:ext cx="4187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Baseline Characteristics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14338" y="1192213"/>
          <a:ext cx="8313737" cy="5060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483"/>
                <a:gridCol w="1341734"/>
                <a:gridCol w="1341734"/>
                <a:gridCol w="1475752"/>
                <a:gridCol w="1284567"/>
                <a:gridCol w="995467"/>
              </a:tblGrid>
              <a:tr h="456571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70)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F60/A10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= 67)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 = 137)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-value</a:t>
                      </a:r>
                      <a:r>
                        <a:rPr lang="en-US" altLang="ko-KR" sz="1000" b="1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ko-KR" altLang="en-US" sz="1000" b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Age (year)</a:t>
                      </a: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Mean(SD)</a:t>
                      </a: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Min, Max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60.21 (8.80)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61.00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34.00, 75.00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57.90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(9.00)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59.00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32.00, 72.00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59.08 (8.94)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60.00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32.00, 75.00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0.1282 (w)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2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 (72.86)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 (27.14)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 (73.13)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 (26.87)</a:t>
                      </a: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 (72.99)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(27.01)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0.9709 (c)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Weight (kg)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Mean(SD)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71.59 (11.98)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71.15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49.50,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115.00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72.88 (9.16)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72.70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53.00, 96.10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72.22 (10.68)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71.60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49.50,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115.00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0.2817 (w)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Height (cm)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Mean(SD)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166.26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(7.56)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167.55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144.00, 183.00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165.64 (8.21)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166.60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142.10, 180.00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165.96 (7.86)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167.00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142.10, 183.00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0.7845 (w)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Index (kg/m</a:t>
                      </a:r>
                      <a:r>
                        <a:rPr lang="en-US" altLang="ko-KR" sz="1000" b="1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Mean(SD)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25.79 (3.10)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25.77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19.20, 34.34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26.55 (2.66)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26.21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18.78, 32.33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26.16 (2.91)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26.00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18.78, 34.34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0.1249 (t)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SBP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(mmHg) at Baseline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Mean(SD)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151.11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(9.57)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149.00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140.00, 178.70</a:t>
                      </a: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150.05 (8.91)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147.30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140.30,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174.70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150.59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(9.23)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148.30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140.00, 178.70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0.5682 (w)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DBP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(mmHg) at Baseline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Mean(SD)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Max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92.19 (8.71)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92.00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69.00, 110.30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91.26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(8.45)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91.30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65.00, 107.30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91.73 (8.57)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91.70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65.00, 110.30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0.5284 (t)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anchor="b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8432" name="직사각형 3"/>
          <p:cNvSpPr>
            <a:spLocks noChangeArrowheads="1"/>
          </p:cNvSpPr>
          <p:nvPr/>
        </p:nvSpPr>
        <p:spPr bwMode="auto">
          <a:xfrm>
            <a:off x="107950" y="6335713"/>
            <a:ext cx="145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58433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</p:spTree>
    <p:extLst>
      <p:ext uri="{BB962C8B-B14F-4D97-AF65-F5344CB8AC3E}">
        <p14:creationId xmlns:p14="http://schemas.microsoft.com/office/powerpoint/2010/main" val="2669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42"/>
          <p:cNvSpPr txBox="1">
            <a:spLocks noChangeArrowheads="1"/>
          </p:cNvSpPr>
          <p:nvPr/>
        </p:nvSpPr>
        <p:spPr bwMode="auto">
          <a:xfrm>
            <a:off x="388274" y="357611"/>
            <a:ext cx="1913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59395" name="직사각형 3"/>
          <p:cNvSpPr>
            <a:spLocks noChangeArrowheads="1"/>
          </p:cNvSpPr>
          <p:nvPr/>
        </p:nvSpPr>
        <p:spPr bwMode="auto">
          <a:xfrm>
            <a:off x="107950" y="6264275"/>
            <a:ext cx="22971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/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TEAEs, Treatment-Emergent Adverse Events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95288" y="1479078"/>
            <a:ext cx="7200900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Primary efficacy endpoint</a:t>
            </a:r>
            <a:endParaRPr lang="ko-K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100" y="1875953"/>
            <a:ext cx="8210550" cy="387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ko-KR" sz="160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Change in SBP from baseline after 8 weeks of treatment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95288" y="2698278"/>
            <a:ext cx="7200900" cy="3683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Secondary efficacy endpoint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100" y="3057053"/>
            <a:ext cx="8210550" cy="1274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ko-KR" sz="160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Change in SBP from baseline at week 4</a:t>
            </a:r>
          </a:p>
          <a:p>
            <a:pPr marL="285750" indent="-2857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ko-KR" sz="160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Change in DBP from baseline at weeks 4 and 8</a:t>
            </a:r>
          </a:p>
          <a:p>
            <a:pPr marL="285750" indent="-2857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ko-KR" sz="160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Response rate at week 8 from week 0</a:t>
            </a:r>
          </a:p>
          <a:p>
            <a:pPr marL="285750" indent="-2857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altLang="ko-KR" sz="160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Control rate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95288" y="4625503"/>
            <a:ext cx="7200900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Safety endpoints</a:t>
            </a:r>
          </a:p>
        </p:txBody>
      </p:sp>
      <p:sp>
        <p:nvSpPr>
          <p:cNvPr id="59401" name="TextBox 17"/>
          <p:cNvSpPr txBox="1">
            <a:spLocks noChangeArrowheads="1"/>
          </p:cNvSpPr>
          <p:nvPr/>
        </p:nvSpPr>
        <p:spPr bwMode="auto">
          <a:xfrm>
            <a:off x="673100" y="4985866"/>
            <a:ext cx="82105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kumimoji="1" lang="en-US" altLang="ko-KR" sz="1600">
                <a:latin typeface="Calibri" panose="020F0502020204030204" pitchFamily="34" charset="0"/>
                <a:cs typeface="Arial" panose="020B0604020202020204" pitchFamily="34" charset="0"/>
              </a:rPr>
              <a:t>TEAEs, clinical laboratory tests, physical examinations, and ECG readings</a:t>
            </a:r>
          </a:p>
        </p:txBody>
      </p:sp>
      <p:sp>
        <p:nvSpPr>
          <p:cNvPr id="59402" name="직사각형 3"/>
          <p:cNvSpPr>
            <a:spLocks noChangeArrowheads="1"/>
          </p:cNvSpPr>
          <p:nvPr/>
        </p:nvSpPr>
        <p:spPr bwMode="auto">
          <a:xfrm>
            <a:off x="673100" y="6335713"/>
            <a:ext cx="8167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/>
            <a:endParaRPr kumimoji="1" lang="en-US" altLang="ko-KR" sz="10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9403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</p:spTree>
    <p:extLst>
      <p:ext uri="{BB962C8B-B14F-4D97-AF65-F5344CB8AC3E}">
        <p14:creationId xmlns:p14="http://schemas.microsoft.com/office/powerpoint/2010/main" val="18009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20000" r="14265" b="20197"/>
          <a:stretch>
            <a:fillRect/>
          </a:stretch>
        </p:blipFill>
        <p:spPr bwMode="auto">
          <a:xfrm>
            <a:off x="1639888" y="1573213"/>
            <a:ext cx="59658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2"/>
          <p:cNvSpPr txBox="1">
            <a:spLocks noChangeArrowheads="1"/>
          </p:cNvSpPr>
          <p:nvPr/>
        </p:nvSpPr>
        <p:spPr bwMode="auto">
          <a:xfrm>
            <a:off x="388469" y="404664"/>
            <a:ext cx="4170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[Change in SBP]</a:t>
            </a:r>
          </a:p>
        </p:txBody>
      </p:sp>
      <p:sp>
        <p:nvSpPr>
          <p:cNvPr id="60420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grpSp>
        <p:nvGrpSpPr>
          <p:cNvPr id="60421" name="그룹 4"/>
          <p:cNvGrpSpPr>
            <a:grpSpLocks/>
          </p:cNvGrpSpPr>
          <p:nvPr/>
        </p:nvGrpSpPr>
        <p:grpSpPr bwMode="auto">
          <a:xfrm>
            <a:off x="2762250" y="3424238"/>
            <a:ext cx="823913" cy="2397125"/>
            <a:chOff x="2028050" y="2914656"/>
            <a:chExt cx="900799" cy="2620679"/>
          </a:xfrm>
        </p:grpSpPr>
        <p:cxnSp>
          <p:nvCxnSpPr>
            <p:cNvPr id="20" name="직선 연결선 19"/>
            <p:cNvCxnSpPr/>
            <p:nvPr/>
          </p:nvCxnSpPr>
          <p:spPr bwMode="auto">
            <a:xfrm>
              <a:off x="2916699" y="4723098"/>
              <a:ext cx="0" cy="465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 bwMode="auto">
            <a:xfrm flipH="1">
              <a:off x="2028050" y="2914656"/>
              <a:ext cx="5207" cy="2268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 bwMode="auto">
            <a:xfrm>
              <a:off x="2028050" y="5200373"/>
              <a:ext cx="9007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53" name="TextBox 16"/>
            <p:cNvSpPr txBox="1">
              <a:spLocks noChangeArrowheads="1"/>
            </p:cNvSpPr>
            <p:nvPr/>
          </p:nvSpPr>
          <p:spPr bwMode="auto">
            <a:xfrm>
              <a:off x="2267744" y="5198861"/>
              <a:ext cx="496334" cy="33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0422" name="그룹 27"/>
          <p:cNvGrpSpPr>
            <a:grpSpLocks/>
          </p:cNvGrpSpPr>
          <p:nvPr/>
        </p:nvGrpSpPr>
        <p:grpSpPr bwMode="auto">
          <a:xfrm>
            <a:off x="5430838" y="3357563"/>
            <a:ext cx="822325" cy="2528887"/>
            <a:chOff x="2029363" y="2770796"/>
            <a:chExt cx="899064" cy="2764510"/>
          </a:xfrm>
        </p:grpSpPr>
        <p:cxnSp>
          <p:nvCxnSpPr>
            <p:cNvPr id="29" name="직선 연결선 28"/>
            <p:cNvCxnSpPr/>
            <p:nvPr/>
          </p:nvCxnSpPr>
          <p:spPr bwMode="auto">
            <a:xfrm>
              <a:off x="2916277" y="4723133"/>
              <a:ext cx="0" cy="465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 bwMode="auto">
            <a:xfrm flipH="1">
              <a:off x="2029363" y="2770796"/>
              <a:ext cx="5206" cy="2448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 bwMode="auto">
            <a:xfrm>
              <a:off x="2029363" y="5200372"/>
              <a:ext cx="899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49" name="TextBox 16"/>
            <p:cNvSpPr txBox="1">
              <a:spLocks noChangeArrowheads="1"/>
            </p:cNvSpPr>
            <p:nvPr/>
          </p:nvSpPr>
          <p:spPr bwMode="auto">
            <a:xfrm>
              <a:off x="2267744" y="5198861"/>
              <a:ext cx="496334" cy="33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60423" name="TextBox 16"/>
          <p:cNvSpPr txBox="1">
            <a:spLocks noChangeArrowheads="1"/>
          </p:cNvSpPr>
          <p:nvPr/>
        </p:nvSpPr>
        <p:spPr bwMode="auto">
          <a:xfrm>
            <a:off x="1593850" y="175577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24" name="TextBox 17"/>
          <p:cNvSpPr txBox="1">
            <a:spLocks noChangeArrowheads="1"/>
          </p:cNvSpPr>
          <p:nvPr/>
        </p:nvSpPr>
        <p:spPr bwMode="auto">
          <a:xfrm>
            <a:off x="1538288" y="2416175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25" name="TextBox 18"/>
          <p:cNvSpPr txBox="1">
            <a:spLocks noChangeArrowheads="1"/>
          </p:cNvSpPr>
          <p:nvPr/>
        </p:nvSpPr>
        <p:spPr bwMode="auto">
          <a:xfrm>
            <a:off x="1449388" y="30226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26" name="TextBox 20"/>
          <p:cNvSpPr txBox="1">
            <a:spLocks noChangeArrowheads="1"/>
          </p:cNvSpPr>
          <p:nvPr/>
        </p:nvSpPr>
        <p:spPr bwMode="auto">
          <a:xfrm>
            <a:off x="1449388" y="36703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27" name="TextBox 23"/>
          <p:cNvSpPr txBox="1">
            <a:spLocks noChangeArrowheads="1"/>
          </p:cNvSpPr>
          <p:nvPr/>
        </p:nvSpPr>
        <p:spPr bwMode="auto">
          <a:xfrm>
            <a:off x="1449388" y="4306888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28" name="TextBox 24"/>
          <p:cNvSpPr txBox="1">
            <a:spLocks noChangeArrowheads="1"/>
          </p:cNvSpPr>
          <p:nvPr/>
        </p:nvSpPr>
        <p:spPr bwMode="auto">
          <a:xfrm>
            <a:off x="1449388" y="49657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29" name="TextBox 25"/>
          <p:cNvSpPr txBox="1">
            <a:spLocks noChangeArrowheads="1"/>
          </p:cNvSpPr>
          <p:nvPr/>
        </p:nvSpPr>
        <p:spPr bwMode="auto">
          <a:xfrm>
            <a:off x="2809875" y="1506538"/>
            <a:ext cx="788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week 4</a:t>
            </a:r>
            <a:endParaRPr kumimoji="1" lang="ko-KR" altLang="en-US" sz="16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30" name="object 5"/>
          <p:cNvSpPr txBox="1">
            <a:spLocks noChangeArrowheads="1"/>
          </p:cNvSpPr>
          <p:nvPr/>
        </p:nvSpPr>
        <p:spPr bwMode="auto">
          <a:xfrm rot="-5400000">
            <a:off x="228600" y="3397251"/>
            <a:ext cx="214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Mean Change in SBP (mmHg)</a:t>
            </a:r>
            <a:endParaRPr lang="ko-KR" altLang="ko-KR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31" name="TextBox 32"/>
          <p:cNvSpPr txBox="1">
            <a:spLocks noChangeArrowheads="1"/>
          </p:cNvSpPr>
          <p:nvPr/>
        </p:nvSpPr>
        <p:spPr bwMode="auto">
          <a:xfrm>
            <a:off x="5491163" y="1498600"/>
            <a:ext cx="788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week 8</a:t>
            </a:r>
            <a:endParaRPr kumimoji="1" lang="ko-KR" altLang="en-US" sz="16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32" name="TextBox 33"/>
          <p:cNvSpPr txBox="1">
            <a:spLocks noChangeArrowheads="1"/>
          </p:cNvSpPr>
          <p:nvPr/>
        </p:nvSpPr>
        <p:spPr bwMode="auto">
          <a:xfrm>
            <a:off x="2582863" y="3100388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-7.8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33" name="TextBox 34"/>
          <p:cNvSpPr txBox="1">
            <a:spLocks noChangeArrowheads="1"/>
          </p:cNvSpPr>
          <p:nvPr/>
        </p:nvSpPr>
        <p:spPr bwMode="auto">
          <a:xfrm>
            <a:off x="3340100" y="4745038"/>
            <a:ext cx="56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-20.4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34" name="TextBox 35"/>
          <p:cNvSpPr txBox="1">
            <a:spLocks noChangeArrowheads="1"/>
          </p:cNvSpPr>
          <p:nvPr/>
        </p:nvSpPr>
        <p:spPr bwMode="auto">
          <a:xfrm>
            <a:off x="5254625" y="3057525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-7.5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35" name="TextBox 36"/>
          <p:cNvSpPr txBox="1">
            <a:spLocks noChangeArrowheads="1"/>
          </p:cNvSpPr>
          <p:nvPr/>
        </p:nvSpPr>
        <p:spPr bwMode="auto">
          <a:xfrm>
            <a:off x="5978525" y="4816475"/>
            <a:ext cx="56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-20.8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60436" name="그룹 6"/>
          <p:cNvGrpSpPr>
            <a:grpSpLocks/>
          </p:cNvGrpSpPr>
          <p:nvPr/>
        </p:nvGrpSpPr>
        <p:grpSpPr bwMode="auto">
          <a:xfrm>
            <a:off x="6877050" y="4940300"/>
            <a:ext cx="1797050" cy="628650"/>
            <a:chOff x="7215710" y="2361601"/>
            <a:chExt cx="1964580" cy="687907"/>
          </a:xfrm>
        </p:grpSpPr>
        <p:grpSp>
          <p:nvGrpSpPr>
            <p:cNvPr id="60440" name="그룹 4"/>
            <p:cNvGrpSpPr>
              <a:grpSpLocks/>
            </p:cNvGrpSpPr>
            <p:nvPr/>
          </p:nvGrpSpPr>
          <p:grpSpPr bwMode="auto">
            <a:xfrm>
              <a:off x="7312898" y="2407520"/>
              <a:ext cx="1612625" cy="614948"/>
              <a:chOff x="7472154" y="2407520"/>
              <a:chExt cx="1612625" cy="614948"/>
            </a:xfrm>
          </p:grpSpPr>
          <p:sp>
            <p:nvSpPr>
              <p:cNvPr id="60442" name="TextBox 37"/>
              <p:cNvSpPr txBox="1">
                <a:spLocks noChangeArrowheads="1"/>
              </p:cNvSpPr>
              <p:nvPr/>
            </p:nvSpPr>
            <p:spPr bwMode="auto">
              <a:xfrm>
                <a:off x="7625913" y="2407520"/>
                <a:ext cx="1060578" cy="33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 (n=70)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0443" name="TextBox 38"/>
              <p:cNvSpPr txBox="1">
                <a:spLocks noChangeArrowheads="1"/>
              </p:cNvSpPr>
              <p:nvPr/>
            </p:nvSpPr>
            <p:spPr bwMode="auto">
              <a:xfrm>
                <a:off x="7629760" y="2685680"/>
                <a:ext cx="1455019" cy="33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F60/A10 (n=67)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" name="직사각형 3"/>
              <p:cNvSpPr>
                <a:spLocks noChangeAspect="1"/>
              </p:cNvSpPr>
              <p:nvPr/>
            </p:nvSpPr>
            <p:spPr>
              <a:xfrm>
                <a:off x="7472154" y="2479727"/>
                <a:ext cx="173549" cy="171977"/>
              </a:xfrm>
              <a:prstGeom prst="rect">
                <a:avLst/>
              </a:prstGeom>
              <a:solidFill>
                <a:srgbClr val="F57A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직사각형 39"/>
              <p:cNvSpPr>
                <a:spLocks noChangeAspect="1"/>
              </p:cNvSpPr>
              <p:nvPr/>
            </p:nvSpPr>
            <p:spPr>
              <a:xfrm>
                <a:off x="7472154" y="2748984"/>
                <a:ext cx="173549" cy="171976"/>
              </a:xfrm>
              <a:prstGeom prst="rect">
                <a:avLst/>
              </a:prstGeom>
              <a:solidFill>
                <a:srgbClr val="1B32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7215710" y="2361601"/>
              <a:ext cx="1964580" cy="6879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0437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sp>
        <p:nvSpPr>
          <p:cNvPr id="60438" name="직사각형 3"/>
          <p:cNvSpPr>
            <a:spLocks noChangeArrowheads="1"/>
          </p:cNvSpPr>
          <p:nvPr/>
        </p:nvSpPr>
        <p:spPr bwMode="auto">
          <a:xfrm>
            <a:off x="6965950" y="5768975"/>
            <a:ext cx="269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***</a:t>
            </a:r>
            <a:endParaRPr kumimoji="1" lang="en-US" altLang="ko-KR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0439" name="직사각형 1"/>
          <p:cNvSpPr>
            <a:spLocks noChangeArrowheads="1"/>
          </p:cNvSpPr>
          <p:nvPr/>
        </p:nvSpPr>
        <p:spPr bwMode="auto">
          <a:xfrm>
            <a:off x="7067550" y="5710238"/>
            <a:ext cx="846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, </a:t>
            </a:r>
            <a:r>
              <a:rPr kumimoji="1" lang="en-US" altLang="ko-KR" sz="11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&lt;0.001</a:t>
            </a:r>
            <a:endParaRPr kumimoji="1" lang="ko-KR" altLang="en-US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3726" r="15147" b="21765"/>
          <a:stretch>
            <a:fillRect/>
          </a:stretch>
        </p:blipFill>
        <p:spPr bwMode="auto">
          <a:xfrm>
            <a:off x="1438275" y="1828800"/>
            <a:ext cx="63214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2"/>
          <p:cNvSpPr txBox="1">
            <a:spLocks noChangeArrowheads="1"/>
          </p:cNvSpPr>
          <p:nvPr/>
        </p:nvSpPr>
        <p:spPr bwMode="auto">
          <a:xfrm>
            <a:off x="319286" y="395288"/>
            <a:ext cx="4170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[Change in SBP]</a:t>
            </a:r>
          </a:p>
        </p:txBody>
      </p:sp>
      <p:grpSp>
        <p:nvGrpSpPr>
          <p:cNvPr id="61444" name="그룹 7"/>
          <p:cNvGrpSpPr>
            <a:grpSpLocks noChangeAspect="1"/>
          </p:cNvGrpSpPr>
          <p:nvPr/>
        </p:nvGrpSpPr>
        <p:grpSpPr bwMode="auto">
          <a:xfrm>
            <a:off x="930275" y="1819275"/>
            <a:ext cx="6070600" cy="3783013"/>
            <a:chOff x="767214" y="1484584"/>
            <a:chExt cx="6388441" cy="3979823"/>
          </a:xfrm>
        </p:grpSpPr>
        <p:sp>
          <p:nvSpPr>
            <p:cNvPr id="61461" name="TextBox 10"/>
            <p:cNvSpPr txBox="1">
              <a:spLocks noChangeArrowheads="1"/>
            </p:cNvSpPr>
            <p:nvPr/>
          </p:nvSpPr>
          <p:spPr bwMode="auto">
            <a:xfrm>
              <a:off x="1139374" y="1484584"/>
              <a:ext cx="482818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160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2" name="TextBox 12"/>
            <p:cNvSpPr txBox="1">
              <a:spLocks noChangeArrowheads="1"/>
            </p:cNvSpPr>
            <p:nvPr/>
          </p:nvSpPr>
          <p:spPr bwMode="auto">
            <a:xfrm>
              <a:off x="1139374" y="3205888"/>
              <a:ext cx="482818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140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3" name="TextBox 13"/>
            <p:cNvSpPr txBox="1">
              <a:spLocks noChangeArrowheads="1"/>
            </p:cNvSpPr>
            <p:nvPr/>
          </p:nvSpPr>
          <p:spPr bwMode="auto">
            <a:xfrm>
              <a:off x="1139374" y="4921918"/>
              <a:ext cx="482818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120</a:t>
              </a:r>
              <a:endParaRPr kumimoji="1"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4" name="TextBox 15"/>
            <p:cNvSpPr txBox="1">
              <a:spLocks noChangeArrowheads="1"/>
            </p:cNvSpPr>
            <p:nvPr/>
          </p:nvSpPr>
          <p:spPr bwMode="auto">
            <a:xfrm>
              <a:off x="2261280" y="5140623"/>
              <a:ext cx="848895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baseline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5" name="TextBox 16"/>
            <p:cNvSpPr txBox="1">
              <a:spLocks noChangeArrowheads="1"/>
            </p:cNvSpPr>
            <p:nvPr/>
          </p:nvSpPr>
          <p:spPr bwMode="auto">
            <a:xfrm>
              <a:off x="4205496" y="5132262"/>
              <a:ext cx="751252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week 4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6" name="TextBox 17"/>
            <p:cNvSpPr txBox="1">
              <a:spLocks noChangeArrowheads="1"/>
            </p:cNvSpPr>
            <p:nvPr/>
          </p:nvSpPr>
          <p:spPr bwMode="auto">
            <a:xfrm>
              <a:off x="6404403" y="5123143"/>
              <a:ext cx="751252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week 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7" name="TextBox 18"/>
            <p:cNvSpPr txBox="1">
              <a:spLocks noChangeArrowheads="1"/>
            </p:cNvSpPr>
            <p:nvPr/>
          </p:nvSpPr>
          <p:spPr bwMode="auto">
            <a:xfrm>
              <a:off x="2442949" y="2068965"/>
              <a:ext cx="629586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151.1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8" name="TextBox 19"/>
            <p:cNvSpPr txBox="1">
              <a:spLocks noChangeArrowheads="1"/>
            </p:cNvSpPr>
            <p:nvPr/>
          </p:nvSpPr>
          <p:spPr bwMode="auto">
            <a:xfrm>
              <a:off x="4472071" y="2659595"/>
              <a:ext cx="629586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143.0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69" name="TextBox 20"/>
            <p:cNvSpPr txBox="1">
              <a:spLocks noChangeArrowheads="1"/>
            </p:cNvSpPr>
            <p:nvPr/>
          </p:nvSpPr>
          <p:spPr bwMode="auto">
            <a:xfrm>
              <a:off x="6423160" y="2723221"/>
              <a:ext cx="629586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143.3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70" name="TextBox 21"/>
            <p:cNvSpPr txBox="1">
              <a:spLocks noChangeArrowheads="1"/>
            </p:cNvSpPr>
            <p:nvPr/>
          </p:nvSpPr>
          <p:spPr bwMode="auto">
            <a:xfrm>
              <a:off x="6455529" y="4317599"/>
              <a:ext cx="629586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129.6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71" name="TextBox 22"/>
            <p:cNvSpPr txBox="1">
              <a:spLocks noChangeArrowheads="1"/>
            </p:cNvSpPr>
            <p:nvPr/>
          </p:nvSpPr>
          <p:spPr bwMode="auto">
            <a:xfrm>
              <a:off x="4350815" y="4293912"/>
              <a:ext cx="629586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130.0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72" name="TextBox 23"/>
            <p:cNvSpPr txBox="1">
              <a:spLocks noChangeArrowheads="1"/>
            </p:cNvSpPr>
            <p:nvPr/>
          </p:nvSpPr>
          <p:spPr bwMode="auto">
            <a:xfrm>
              <a:off x="2391241" y="2659595"/>
              <a:ext cx="629586" cy="32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150.1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1473" name="object 5"/>
            <p:cNvSpPr txBox="1">
              <a:spLocks noChangeArrowheads="1"/>
            </p:cNvSpPr>
            <p:nvPr/>
          </p:nvSpPr>
          <p:spPr bwMode="auto">
            <a:xfrm rot="-5400000">
              <a:off x="-246828" y="3332304"/>
              <a:ext cx="2254815" cy="22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Mean Change in SBP (mmHg)</a:t>
              </a:r>
              <a:endParaRPr lang="ko-KR" altLang="ko-KR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45" name="그룹 49"/>
          <p:cNvGrpSpPr>
            <a:grpSpLocks/>
          </p:cNvGrpSpPr>
          <p:nvPr/>
        </p:nvGrpSpPr>
        <p:grpSpPr bwMode="auto">
          <a:xfrm>
            <a:off x="3033713" y="1663700"/>
            <a:ext cx="3330575" cy="404813"/>
            <a:chOff x="5139390" y="4221088"/>
            <a:chExt cx="3330959" cy="404901"/>
          </a:xfrm>
        </p:grpSpPr>
        <p:grpSp>
          <p:nvGrpSpPr>
            <p:cNvPr id="61455" name="그룹 50"/>
            <p:cNvGrpSpPr>
              <a:grpSpLocks/>
            </p:cNvGrpSpPr>
            <p:nvPr/>
          </p:nvGrpSpPr>
          <p:grpSpPr bwMode="auto">
            <a:xfrm>
              <a:off x="5296570" y="4269650"/>
              <a:ext cx="3057011" cy="307844"/>
              <a:chOff x="5373573" y="4250037"/>
              <a:chExt cx="3057011" cy="307844"/>
            </a:xfrm>
          </p:grpSpPr>
          <p:sp>
            <p:nvSpPr>
              <p:cNvPr id="61457" name="TextBox 52"/>
              <p:cNvSpPr txBox="1">
                <a:spLocks noChangeArrowheads="1"/>
              </p:cNvSpPr>
              <p:nvPr/>
            </p:nvSpPr>
            <p:spPr bwMode="auto">
              <a:xfrm>
                <a:off x="5532431" y="4250037"/>
                <a:ext cx="970249" cy="30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 (n=70)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458" name="TextBox 53"/>
              <p:cNvSpPr txBox="1">
                <a:spLocks noChangeArrowheads="1"/>
              </p:cNvSpPr>
              <p:nvPr/>
            </p:nvSpPr>
            <p:spPr bwMode="auto">
              <a:xfrm>
                <a:off x="7099489" y="4250037"/>
                <a:ext cx="1331095" cy="30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F60/A10 (n=67)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5" name="직사각형 54"/>
              <p:cNvSpPr>
                <a:spLocks noChangeAspect="1"/>
              </p:cNvSpPr>
              <p:nvPr/>
            </p:nvSpPr>
            <p:spPr>
              <a:xfrm>
                <a:off x="5373573" y="4317389"/>
                <a:ext cx="173058" cy="173075"/>
              </a:xfrm>
              <a:prstGeom prst="rect">
                <a:avLst/>
              </a:prstGeom>
              <a:solidFill>
                <a:srgbClr val="FE8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직사각형 55"/>
              <p:cNvSpPr>
                <a:spLocks noChangeAspect="1"/>
              </p:cNvSpPr>
              <p:nvPr/>
            </p:nvSpPr>
            <p:spPr>
              <a:xfrm>
                <a:off x="6937441" y="4317389"/>
                <a:ext cx="173057" cy="173075"/>
              </a:xfrm>
              <a:prstGeom prst="rect">
                <a:avLst/>
              </a:prstGeom>
              <a:solidFill>
                <a:srgbClr val="0246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5139390" y="4221088"/>
              <a:ext cx="3330959" cy="4049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46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sp>
        <p:nvSpPr>
          <p:cNvPr id="61447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3" name="타원 2"/>
          <p:cNvSpPr>
            <a:spLocks noChangeAspect="1"/>
          </p:cNvSpPr>
          <p:nvPr/>
        </p:nvSpPr>
        <p:spPr>
          <a:xfrm>
            <a:off x="6673850" y="3260725"/>
            <a:ext cx="107950" cy="107950"/>
          </a:xfrm>
          <a:prstGeom prst="ellipse">
            <a:avLst/>
          </a:prstGeom>
          <a:solidFill>
            <a:srgbClr val="FE8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5" name="타원 34"/>
          <p:cNvSpPr>
            <a:spLocks noChangeAspect="1"/>
          </p:cNvSpPr>
          <p:nvPr/>
        </p:nvSpPr>
        <p:spPr>
          <a:xfrm>
            <a:off x="4672013" y="3278188"/>
            <a:ext cx="107950" cy="109537"/>
          </a:xfrm>
          <a:prstGeom prst="ellipse">
            <a:avLst/>
          </a:prstGeom>
          <a:solidFill>
            <a:srgbClr val="FE8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6" name="타원 35"/>
          <p:cNvSpPr>
            <a:spLocks noChangeAspect="1"/>
          </p:cNvSpPr>
          <p:nvPr/>
        </p:nvSpPr>
        <p:spPr>
          <a:xfrm>
            <a:off x="4722813" y="4395788"/>
            <a:ext cx="107950" cy="109537"/>
          </a:xfrm>
          <a:prstGeom prst="ellipse">
            <a:avLst/>
          </a:prstGeom>
          <a:solidFill>
            <a:srgbClr val="0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7" name="타원 36"/>
          <p:cNvSpPr>
            <a:spLocks noChangeAspect="1"/>
          </p:cNvSpPr>
          <p:nvPr/>
        </p:nvSpPr>
        <p:spPr>
          <a:xfrm>
            <a:off x="6653213" y="4421188"/>
            <a:ext cx="107950" cy="109537"/>
          </a:xfrm>
          <a:prstGeom prst="ellipse">
            <a:avLst/>
          </a:prstGeom>
          <a:solidFill>
            <a:srgbClr val="0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8" name="타원 37"/>
          <p:cNvSpPr>
            <a:spLocks noChangeAspect="1"/>
          </p:cNvSpPr>
          <p:nvPr/>
        </p:nvSpPr>
        <p:spPr>
          <a:xfrm>
            <a:off x="2730500" y="2608263"/>
            <a:ext cx="107950" cy="107950"/>
          </a:xfrm>
          <a:prstGeom prst="ellipse">
            <a:avLst/>
          </a:prstGeom>
          <a:solidFill>
            <a:srgbClr val="FE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9" name="타원 38"/>
          <p:cNvSpPr>
            <a:spLocks noChangeAspect="1"/>
          </p:cNvSpPr>
          <p:nvPr/>
        </p:nvSpPr>
        <p:spPr>
          <a:xfrm>
            <a:off x="2717800" y="2722563"/>
            <a:ext cx="107950" cy="107950"/>
          </a:xfrm>
          <a:prstGeom prst="ellipse">
            <a:avLst/>
          </a:prstGeom>
          <a:solidFill>
            <a:srgbClr val="0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61454" name="직사각형 1"/>
          <p:cNvSpPr>
            <a:spLocks noChangeArrowheads="1"/>
          </p:cNvSpPr>
          <p:nvPr/>
        </p:nvSpPr>
        <p:spPr bwMode="auto">
          <a:xfrm>
            <a:off x="1690688" y="5654675"/>
            <a:ext cx="285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All data </a:t>
            </a:r>
            <a:r>
              <a:rPr kumimoji="1" lang="en-US" altLang="ko-KR" sz="11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&lt;0.0001 vs. baseline, (t) paired t-test</a:t>
            </a:r>
          </a:p>
        </p:txBody>
      </p:sp>
    </p:spTree>
    <p:extLst>
      <p:ext uri="{BB962C8B-B14F-4D97-AF65-F5344CB8AC3E}">
        <p14:creationId xmlns:p14="http://schemas.microsoft.com/office/powerpoint/2010/main" val="11080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t="20979" r="15440" b="21373"/>
          <a:stretch>
            <a:fillRect/>
          </a:stretch>
        </p:blipFill>
        <p:spPr bwMode="auto">
          <a:xfrm>
            <a:off x="1720850" y="1681163"/>
            <a:ext cx="5753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2"/>
          <p:cNvSpPr txBox="1">
            <a:spLocks noChangeArrowheads="1"/>
          </p:cNvSpPr>
          <p:nvPr/>
        </p:nvSpPr>
        <p:spPr bwMode="auto">
          <a:xfrm>
            <a:off x="397942" y="403225"/>
            <a:ext cx="4234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[Change in DBP]</a:t>
            </a:r>
          </a:p>
        </p:txBody>
      </p:sp>
      <p:grpSp>
        <p:nvGrpSpPr>
          <p:cNvPr id="62468" name="그룹 24"/>
          <p:cNvGrpSpPr>
            <a:grpSpLocks/>
          </p:cNvGrpSpPr>
          <p:nvPr/>
        </p:nvGrpSpPr>
        <p:grpSpPr bwMode="auto">
          <a:xfrm>
            <a:off x="2738438" y="3465513"/>
            <a:ext cx="817562" cy="2514600"/>
            <a:chOff x="2029396" y="3047420"/>
            <a:chExt cx="899120" cy="2767897"/>
          </a:xfrm>
        </p:grpSpPr>
        <p:cxnSp>
          <p:nvCxnSpPr>
            <p:cNvPr id="26" name="직선 연결선 25"/>
            <p:cNvCxnSpPr/>
            <p:nvPr/>
          </p:nvCxnSpPr>
          <p:spPr bwMode="auto">
            <a:xfrm>
              <a:off x="2916295" y="5001024"/>
              <a:ext cx="0" cy="463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 bwMode="auto">
            <a:xfrm flipH="1">
              <a:off x="2029396" y="3047420"/>
              <a:ext cx="5237" cy="2430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 bwMode="auto">
            <a:xfrm>
              <a:off x="2029396" y="5476320"/>
              <a:ext cx="899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3" name="TextBox 16"/>
            <p:cNvSpPr txBox="1">
              <a:spLocks noChangeArrowheads="1"/>
            </p:cNvSpPr>
            <p:nvPr/>
          </p:nvSpPr>
          <p:spPr bwMode="auto">
            <a:xfrm>
              <a:off x="2267799" y="5476536"/>
              <a:ext cx="499257" cy="33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2469" name="그룹 29"/>
          <p:cNvGrpSpPr>
            <a:grpSpLocks/>
          </p:cNvGrpSpPr>
          <p:nvPr/>
        </p:nvGrpSpPr>
        <p:grpSpPr bwMode="auto">
          <a:xfrm>
            <a:off x="5424488" y="3519488"/>
            <a:ext cx="819150" cy="2516187"/>
            <a:chOff x="2249979" y="3097022"/>
            <a:chExt cx="900867" cy="2765336"/>
          </a:xfrm>
        </p:grpSpPr>
        <p:cxnSp>
          <p:nvCxnSpPr>
            <p:cNvPr id="31" name="직선 연결선 30"/>
            <p:cNvCxnSpPr/>
            <p:nvPr/>
          </p:nvCxnSpPr>
          <p:spPr bwMode="auto">
            <a:xfrm>
              <a:off x="3138624" y="5047587"/>
              <a:ext cx="0" cy="46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 bwMode="auto">
            <a:xfrm flipH="1">
              <a:off x="2249979" y="3097022"/>
              <a:ext cx="5237" cy="2428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 bwMode="auto">
            <a:xfrm>
              <a:off x="2249979" y="5523888"/>
              <a:ext cx="9008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99" name="TextBox 16"/>
            <p:cNvSpPr txBox="1">
              <a:spLocks noChangeArrowheads="1"/>
            </p:cNvSpPr>
            <p:nvPr/>
          </p:nvSpPr>
          <p:spPr bwMode="auto">
            <a:xfrm>
              <a:off x="2489571" y="5524093"/>
              <a:ext cx="499257" cy="33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***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62470" name="TextBox 17"/>
          <p:cNvSpPr txBox="1">
            <a:spLocks noChangeArrowheads="1"/>
          </p:cNvSpPr>
          <p:nvPr/>
        </p:nvSpPr>
        <p:spPr bwMode="auto">
          <a:xfrm>
            <a:off x="1566863" y="176530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1" name="TextBox 18"/>
          <p:cNvSpPr txBox="1">
            <a:spLocks noChangeArrowheads="1"/>
          </p:cNvSpPr>
          <p:nvPr/>
        </p:nvSpPr>
        <p:spPr bwMode="auto">
          <a:xfrm>
            <a:off x="1514475" y="218122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2" name="TextBox 19"/>
          <p:cNvSpPr txBox="1">
            <a:spLocks noChangeArrowheads="1"/>
          </p:cNvSpPr>
          <p:nvPr/>
        </p:nvSpPr>
        <p:spPr bwMode="auto">
          <a:xfrm>
            <a:off x="1514475" y="26289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-4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3" name="TextBox 20"/>
          <p:cNvSpPr txBox="1">
            <a:spLocks noChangeArrowheads="1"/>
          </p:cNvSpPr>
          <p:nvPr/>
        </p:nvSpPr>
        <p:spPr bwMode="auto">
          <a:xfrm>
            <a:off x="1514475" y="310197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-6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4" name="TextBox 21"/>
          <p:cNvSpPr txBox="1">
            <a:spLocks noChangeArrowheads="1"/>
          </p:cNvSpPr>
          <p:nvPr/>
        </p:nvSpPr>
        <p:spPr bwMode="auto">
          <a:xfrm>
            <a:off x="1514475" y="3560763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-8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5" name="TextBox 22"/>
          <p:cNvSpPr txBox="1">
            <a:spLocks noChangeArrowheads="1"/>
          </p:cNvSpPr>
          <p:nvPr/>
        </p:nvSpPr>
        <p:spPr bwMode="auto">
          <a:xfrm>
            <a:off x="1422400" y="401955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6" name="TextBox 29"/>
          <p:cNvSpPr txBox="1">
            <a:spLocks noChangeArrowheads="1"/>
          </p:cNvSpPr>
          <p:nvPr/>
        </p:nvSpPr>
        <p:spPr bwMode="auto">
          <a:xfrm>
            <a:off x="2517775" y="2971800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-3.7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7" name="TextBox 33"/>
          <p:cNvSpPr txBox="1">
            <a:spLocks noChangeArrowheads="1"/>
          </p:cNvSpPr>
          <p:nvPr/>
        </p:nvSpPr>
        <p:spPr bwMode="auto">
          <a:xfrm>
            <a:off x="3279775" y="4849813"/>
            <a:ext cx="58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-11.3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8" name="TextBox 34"/>
          <p:cNvSpPr txBox="1">
            <a:spLocks noChangeArrowheads="1"/>
          </p:cNvSpPr>
          <p:nvPr/>
        </p:nvSpPr>
        <p:spPr bwMode="auto">
          <a:xfrm>
            <a:off x="5232400" y="2973388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-3.8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79" name="TextBox 35"/>
          <p:cNvSpPr txBox="1">
            <a:spLocks noChangeArrowheads="1"/>
          </p:cNvSpPr>
          <p:nvPr/>
        </p:nvSpPr>
        <p:spPr bwMode="auto">
          <a:xfrm>
            <a:off x="5988050" y="4902200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-11.7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0" name="TextBox 36"/>
          <p:cNvSpPr txBox="1">
            <a:spLocks noChangeArrowheads="1"/>
          </p:cNvSpPr>
          <p:nvPr/>
        </p:nvSpPr>
        <p:spPr bwMode="auto">
          <a:xfrm>
            <a:off x="1422400" y="4471988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-12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1" name="TextBox 37"/>
          <p:cNvSpPr txBox="1">
            <a:spLocks noChangeArrowheads="1"/>
          </p:cNvSpPr>
          <p:nvPr/>
        </p:nvSpPr>
        <p:spPr bwMode="auto">
          <a:xfrm>
            <a:off x="1422400" y="49403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-14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2" name="TextBox 40"/>
          <p:cNvSpPr txBox="1">
            <a:spLocks noChangeArrowheads="1"/>
          </p:cNvSpPr>
          <p:nvPr/>
        </p:nvSpPr>
        <p:spPr bwMode="auto">
          <a:xfrm>
            <a:off x="2773363" y="1501775"/>
            <a:ext cx="788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week 4</a:t>
            </a:r>
            <a:endParaRPr kumimoji="1" lang="ko-KR" altLang="en-US" sz="16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3" name="TextBox 41"/>
          <p:cNvSpPr txBox="1">
            <a:spLocks noChangeArrowheads="1"/>
          </p:cNvSpPr>
          <p:nvPr/>
        </p:nvSpPr>
        <p:spPr bwMode="auto">
          <a:xfrm>
            <a:off x="5478463" y="1493838"/>
            <a:ext cx="788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week 8</a:t>
            </a:r>
            <a:endParaRPr kumimoji="1" lang="ko-KR" altLang="en-US" sz="16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4" name="object 5"/>
          <p:cNvSpPr txBox="1">
            <a:spLocks noChangeArrowheads="1"/>
          </p:cNvSpPr>
          <p:nvPr/>
        </p:nvSpPr>
        <p:spPr bwMode="auto">
          <a:xfrm rot="-5400000">
            <a:off x="79375" y="3381375"/>
            <a:ext cx="217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Mean Change in DBP (mmHg)</a:t>
            </a:r>
          </a:p>
        </p:txBody>
      </p:sp>
      <p:sp>
        <p:nvSpPr>
          <p:cNvPr id="62485" name="직사각형 3"/>
          <p:cNvSpPr>
            <a:spLocks noChangeArrowheads="1"/>
          </p:cNvSpPr>
          <p:nvPr/>
        </p:nvSpPr>
        <p:spPr bwMode="auto">
          <a:xfrm>
            <a:off x="6965950" y="5768975"/>
            <a:ext cx="269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***</a:t>
            </a:r>
            <a:endParaRPr kumimoji="1" lang="en-US" altLang="ko-KR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6" name="직사각형 1"/>
          <p:cNvSpPr>
            <a:spLocks noChangeArrowheads="1"/>
          </p:cNvSpPr>
          <p:nvPr/>
        </p:nvSpPr>
        <p:spPr bwMode="auto">
          <a:xfrm>
            <a:off x="7067550" y="5710238"/>
            <a:ext cx="846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, </a:t>
            </a:r>
            <a:r>
              <a:rPr kumimoji="1" lang="en-US" altLang="ko-KR" sz="11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&lt;0.001</a:t>
            </a:r>
            <a:endParaRPr kumimoji="1" lang="ko-KR" altLang="en-US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2487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62488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grpSp>
        <p:nvGrpSpPr>
          <p:cNvPr id="62489" name="그룹 6"/>
          <p:cNvGrpSpPr>
            <a:grpSpLocks/>
          </p:cNvGrpSpPr>
          <p:nvPr/>
        </p:nvGrpSpPr>
        <p:grpSpPr bwMode="auto">
          <a:xfrm>
            <a:off x="6877050" y="4940300"/>
            <a:ext cx="1797050" cy="628650"/>
            <a:chOff x="7215710" y="2361601"/>
            <a:chExt cx="1964580" cy="687907"/>
          </a:xfrm>
        </p:grpSpPr>
        <p:grpSp>
          <p:nvGrpSpPr>
            <p:cNvPr id="62490" name="그룹 4"/>
            <p:cNvGrpSpPr>
              <a:grpSpLocks/>
            </p:cNvGrpSpPr>
            <p:nvPr/>
          </p:nvGrpSpPr>
          <p:grpSpPr bwMode="auto">
            <a:xfrm>
              <a:off x="7312898" y="2407520"/>
              <a:ext cx="1612625" cy="614948"/>
              <a:chOff x="7472154" y="2407520"/>
              <a:chExt cx="1612625" cy="614948"/>
            </a:xfrm>
          </p:grpSpPr>
          <p:sp>
            <p:nvSpPr>
              <p:cNvPr id="62492" name="TextBox 37"/>
              <p:cNvSpPr txBox="1">
                <a:spLocks noChangeArrowheads="1"/>
              </p:cNvSpPr>
              <p:nvPr/>
            </p:nvSpPr>
            <p:spPr bwMode="auto">
              <a:xfrm>
                <a:off x="7625913" y="2407520"/>
                <a:ext cx="1060578" cy="33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 (n=70)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2493" name="TextBox 38"/>
              <p:cNvSpPr txBox="1">
                <a:spLocks noChangeArrowheads="1"/>
              </p:cNvSpPr>
              <p:nvPr/>
            </p:nvSpPr>
            <p:spPr bwMode="auto">
              <a:xfrm>
                <a:off x="7629760" y="2685680"/>
                <a:ext cx="1455019" cy="33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F60/A10 (n=67)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7" name="직사각형 46"/>
              <p:cNvSpPr>
                <a:spLocks noChangeAspect="1"/>
              </p:cNvSpPr>
              <p:nvPr/>
            </p:nvSpPr>
            <p:spPr>
              <a:xfrm>
                <a:off x="7472154" y="2479727"/>
                <a:ext cx="173549" cy="171977"/>
              </a:xfrm>
              <a:prstGeom prst="rect">
                <a:avLst/>
              </a:prstGeom>
              <a:solidFill>
                <a:srgbClr val="F57A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직사각형 48"/>
              <p:cNvSpPr>
                <a:spLocks noChangeAspect="1"/>
              </p:cNvSpPr>
              <p:nvPr/>
            </p:nvSpPr>
            <p:spPr>
              <a:xfrm>
                <a:off x="7472154" y="2748984"/>
                <a:ext cx="173549" cy="171976"/>
              </a:xfrm>
              <a:prstGeom prst="rect">
                <a:avLst/>
              </a:prstGeom>
              <a:solidFill>
                <a:srgbClr val="1B32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7215710" y="2361601"/>
              <a:ext cx="1964580" cy="6879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21178" r="14999" b="22745"/>
          <a:stretch>
            <a:fillRect/>
          </a:stretch>
        </p:blipFill>
        <p:spPr bwMode="auto">
          <a:xfrm>
            <a:off x="1492250" y="1654175"/>
            <a:ext cx="628015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2"/>
          <p:cNvSpPr txBox="1">
            <a:spLocks noChangeArrowheads="1"/>
          </p:cNvSpPr>
          <p:nvPr/>
        </p:nvSpPr>
        <p:spPr bwMode="auto">
          <a:xfrm>
            <a:off x="251520" y="406429"/>
            <a:ext cx="4234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[Change in DBP]</a:t>
            </a:r>
          </a:p>
        </p:txBody>
      </p:sp>
      <p:grpSp>
        <p:nvGrpSpPr>
          <p:cNvPr id="63492" name="그룹 3"/>
          <p:cNvGrpSpPr>
            <a:grpSpLocks/>
          </p:cNvGrpSpPr>
          <p:nvPr/>
        </p:nvGrpSpPr>
        <p:grpSpPr bwMode="auto">
          <a:xfrm>
            <a:off x="989013" y="1797050"/>
            <a:ext cx="6029325" cy="3767138"/>
            <a:chOff x="781275" y="1498616"/>
            <a:chExt cx="6346306" cy="3966039"/>
          </a:xfrm>
        </p:grpSpPr>
        <p:sp>
          <p:nvSpPr>
            <p:cNvPr id="63509" name="TextBox 17"/>
            <p:cNvSpPr txBox="1">
              <a:spLocks noChangeArrowheads="1"/>
            </p:cNvSpPr>
            <p:nvPr/>
          </p:nvSpPr>
          <p:spPr bwMode="auto">
            <a:xfrm>
              <a:off x="2409087" y="2016892"/>
              <a:ext cx="5335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92.2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0" name="TextBox 18"/>
            <p:cNvSpPr txBox="1">
              <a:spLocks noChangeArrowheads="1"/>
            </p:cNvSpPr>
            <p:nvPr/>
          </p:nvSpPr>
          <p:spPr bwMode="auto">
            <a:xfrm>
              <a:off x="4444918" y="2122226"/>
              <a:ext cx="5335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88.4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1" name="TextBox 19"/>
            <p:cNvSpPr txBox="1">
              <a:spLocks noChangeArrowheads="1"/>
            </p:cNvSpPr>
            <p:nvPr/>
          </p:nvSpPr>
          <p:spPr bwMode="auto">
            <a:xfrm>
              <a:off x="6533150" y="2338251"/>
              <a:ext cx="5335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88.2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2" name="TextBox 20"/>
            <p:cNvSpPr txBox="1">
              <a:spLocks noChangeArrowheads="1"/>
            </p:cNvSpPr>
            <p:nvPr/>
          </p:nvSpPr>
          <p:spPr bwMode="auto">
            <a:xfrm>
              <a:off x="6533150" y="3536640"/>
              <a:ext cx="5335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79.8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3" name="TextBox 21"/>
            <p:cNvSpPr txBox="1">
              <a:spLocks noChangeArrowheads="1"/>
            </p:cNvSpPr>
            <p:nvPr/>
          </p:nvSpPr>
          <p:spPr bwMode="auto">
            <a:xfrm>
              <a:off x="4458566" y="3527333"/>
              <a:ext cx="5335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80.1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4" name="TextBox 22"/>
            <p:cNvSpPr txBox="1">
              <a:spLocks noChangeArrowheads="1"/>
            </p:cNvSpPr>
            <p:nvPr/>
          </p:nvSpPr>
          <p:spPr bwMode="auto">
            <a:xfrm>
              <a:off x="2210820" y="2466095"/>
              <a:ext cx="5335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91.3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5" name="TextBox 30"/>
            <p:cNvSpPr txBox="1">
              <a:spLocks noChangeArrowheads="1"/>
            </p:cNvSpPr>
            <p:nvPr/>
          </p:nvSpPr>
          <p:spPr bwMode="auto">
            <a:xfrm>
              <a:off x="1110933" y="1498616"/>
              <a:ext cx="482921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r"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100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6" name="TextBox 31"/>
            <p:cNvSpPr txBox="1">
              <a:spLocks noChangeArrowheads="1"/>
            </p:cNvSpPr>
            <p:nvPr/>
          </p:nvSpPr>
          <p:spPr bwMode="auto">
            <a:xfrm>
              <a:off x="1207105" y="3234175"/>
              <a:ext cx="3867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r"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7" name="TextBox 32"/>
            <p:cNvSpPr txBox="1">
              <a:spLocks noChangeArrowheads="1"/>
            </p:cNvSpPr>
            <p:nvPr/>
          </p:nvSpPr>
          <p:spPr bwMode="auto">
            <a:xfrm>
              <a:off x="1207105" y="4978574"/>
              <a:ext cx="386742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r"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8" name="TextBox 33"/>
            <p:cNvSpPr txBox="1">
              <a:spLocks noChangeArrowheads="1"/>
            </p:cNvSpPr>
            <p:nvPr/>
          </p:nvSpPr>
          <p:spPr bwMode="auto">
            <a:xfrm>
              <a:off x="2261280" y="5140623"/>
              <a:ext cx="849077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baseline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19" name="TextBox 34"/>
            <p:cNvSpPr txBox="1">
              <a:spLocks noChangeArrowheads="1"/>
            </p:cNvSpPr>
            <p:nvPr/>
          </p:nvSpPr>
          <p:spPr bwMode="auto">
            <a:xfrm>
              <a:off x="4205496" y="5132262"/>
              <a:ext cx="751414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week 4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20" name="TextBox 35"/>
            <p:cNvSpPr txBox="1">
              <a:spLocks noChangeArrowheads="1"/>
            </p:cNvSpPr>
            <p:nvPr/>
          </p:nvSpPr>
          <p:spPr bwMode="auto">
            <a:xfrm>
              <a:off x="6376167" y="5123142"/>
              <a:ext cx="751414" cy="32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week 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3521" name="object 5"/>
            <p:cNvSpPr txBox="1">
              <a:spLocks noChangeArrowheads="1"/>
            </p:cNvSpPr>
            <p:nvPr/>
          </p:nvSpPr>
          <p:spPr bwMode="auto">
            <a:xfrm rot="-5400000">
              <a:off x="-248795" y="3332279"/>
              <a:ext cx="2286921" cy="22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algn="ctr" eaLnBrk="1" latinLnBrk="1" hangingPunct="1"/>
              <a:r>
                <a:rPr lang="en-US" altLang="ko-KR" sz="1400">
                  <a:latin typeface="Calibri" panose="020F0502020204030204" pitchFamily="34" charset="0"/>
                  <a:cs typeface="Arial" panose="020B0604020202020204" pitchFamily="34" charset="0"/>
                </a:rPr>
                <a:t>Mean Change in DBP (mmHg)</a:t>
              </a:r>
              <a:endParaRPr lang="ko-KR" altLang="ko-KR" sz="1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493" name="그룹 49"/>
          <p:cNvGrpSpPr>
            <a:grpSpLocks/>
          </p:cNvGrpSpPr>
          <p:nvPr/>
        </p:nvGrpSpPr>
        <p:grpSpPr bwMode="auto">
          <a:xfrm>
            <a:off x="3033713" y="1663700"/>
            <a:ext cx="3330575" cy="404813"/>
            <a:chOff x="5139390" y="4221088"/>
            <a:chExt cx="3330959" cy="404901"/>
          </a:xfrm>
        </p:grpSpPr>
        <p:grpSp>
          <p:nvGrpSpPr>
            <p:cNvPr id="63503" name="그룹 50"/>
            <p:cNvGrpSpPr>
              <a:grpSpLocks/>
            </p:cNvGrpSpPr>
            <p:nvPr/>
          </p:nvGrpSpPr>
          <p:grpSpPr bwMode="auto">
            <a:xfrm>
              <a:off x="5296570" y="4269650"/>
              <a:ext cx="3057011" cy="307844"/>
              <a:chOff x="5373573" y="4250037"/>
              <a:chExt cx="3057011" cy="307844"/>
            </a:xfrm>
          </p:grpSpPr>
          <p:sp>
            <p:nvSpPr>
              <p:cNvPr id="63505" name="TextBox 52"/>
              <p:cNvSpPr txBox="1">
                <a:spLocks noChangeArrowheads="1"/>
              </p:cNvSpPr>
              <p:nvPr/>
            </p:nvSpPr>
            <p:spPr bwMode="auto">
              <a:xfrm>
                <a:off x="5532431" y="4250037"/>
                <a:ext cx="970249" cy="30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 (n=70)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3506" name="TextBox 53"/>
              <p:cNvSpPr txBox="1">
                <a:spLocks noChangeArrowheads="1"/>
              </p:cNvSpPr>
              <p:nvPr/>
            </p:nvSpPr>
            <p:spPr bwMode="auto">
              <a:xfrm>
                <a:off x="7099489" y="4250037"/>
                <a:ext cx="1331095" cy="30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F60/A10 (n=67)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0" name="직사각형 39"/>
              <p:cNvSpPr>
                <a:spLocks noChangeAspect="1"/>
              </p:cNvSpPr>
              <p:nvPr/>
            </p:nvSpPr>
            <p:spPr>
              <a:xfrm>
                <a:off x="5373573" y="4317389"/>
                <a:ext cx="173058" cy="173075"/>
              </a:xfrm>
              <a:prstGeom prst="rect">
                <a:avLst/>
              </a:prstGeom>
              <a:solidFill>
                <a:srgbClr val="F69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직사각형 40"/>
              <p:cNvSpPr>
                <a:spLocks noChangeAspect="1"/>
              </p:cNvSpPr>
              <p:nvPr/>
            </p:nvSpPr>
            <p:spPr>
              <a:xfrm>
                <a:off x="6937441" y="4317389"/>
                <a:ext cx="173057" cy="173075"/>
              </a:xfrm>
              <a:prstGeom prst="rect">
                <a:avLst/>
              </a:prstGeom>
              <a:solidFill>
                <a:srgbClr val="0246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7" name="직사각형 36"/>
            <p:cNvSpPr/>
            <p:nvPr/>
          </p:nvSpPr>
          <p:spPr>
            <a:xfrm>
              <a:off x="5139390" y="4221088"/>
              <a:ext cx="3330959" cy="40490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3" name="타원 42"/>
          <p:cNvSpPr>
            <a:spLocks noChangeAspect="1"/>
          </p:cNvSpPr>
          <p:nvPr/>
        </p:nvSpPr>
        <p:spPr>
          <a:xfrm>
            <a:off x="4646613" y="2824163"/>
            <a:ext cx="107950" cy="107950"/>
          </a:xfrm>
          <a:prstGeom prst="ellipse">
            <a:avLst/>
          </a:prstGeom>
          <a:solidFill>
            <a:srgbClr val="F6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6681788" y="3557588"/>
            <a:ext cx="107950" cy="107950"/>
          </a:xfrm>
          <a:prstGeom prst="ellipse">
            <a:avLst/>
          </a:prstGeom>
          <a:solidFill>
            <a:srgbClr val="0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7" name="타원 46"/>
          <p:cNvSpPr>
            <a:spLocks noChangeAspect="1"/>
          </p:cNvSpPr>
          <p:nvPr/>
        </p:nvSpPr>
        <p:spPr>
          <a:xfrm>
            <a:off x="4700588" y="3549650"/>
            <a:ext cx="107950" cy="107950"/>
          </a:xfrm>
          <a:prstGeom prst="ellipse">
            <a:avLst/>
          </a:prstGeom>
          <a:solidFill>
            <a:srgbClr val="0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8" name="타원 47"/>
          <p:cNvSpPr>
            <a:spLocks noChangeAspect="1"/>
          </p:cNvSpPr>
          <p:nvPr/>
        </p:nvSpPr>
        <p:spPr>
          <a:xfrm>
            <a:off x="2727325" y="2619375"/>
            <a:ext cx="107950" cy="107950"/>
          </a:xfrm>
          <a:prstGeom prst="ellipse">
            <a:avLst/>
          </a:prstGeom>
          <a:solidFill>
            <a:srgbClr val="0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9" name="타원 48"/>
          <p:cNvSpPr>
            <a:spLocks noChangeAspect="1"/>
          </p:cNvSpPr>
          <p:nvPr/>
        </p:nvSpPr>
        <p:spPr>
          <a:xfrm>
            <a:off x="6680200" y="2840038"/>
            <a:ext cx="107950" cy="107950"/>
          </a:xfrm>
          <a:prstGeom prst="ellipse">
            <a:avLst/>
          </a:prstGeom>
          <a:solidFill>
            <a:srgbClr val="F6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50" name="타원 49"/>
          <p:cNvSpPr>
            <a:spLocks noChangeAspect="1"/>
          </p:cNvSpPr>
          <p:nvPr/>
        </p:nvSpPr>
        <p:spPr>
          <a:xfrm>
            <a:off x="2717800" y="2535238"/>
            <a:ext cx="107950" cy="107950"/>
          </a:xfrm>
          <a:prstGeom prst="ellipse">
            <a:avLst/>
          </a:prstGeom>
          <a:solidFill>
            <a:srgbClr val="F6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63500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63501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sp>
        <p:nvSpPr>
          <p:cNvPr id="63502" name="직사각형 1"/>
          <p:cNvSpPr>
            <a:spLocks noChangeArrowheads="1"/>
          </p:cNvSpPr>
          <p:nvPr/>
        </p:nvSpPr>
        <p:spPr bwMode="auto">
          <a:xfrm>
            <a:off x="1690688" y="5654675"/>
            <a:ext cx="285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All data </a:t>
            </a:r>
            <a:r>
              <a:rPr kumimoji="1" lang="en-US" altLang="ko-KR" sz="11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&lt;0.0001 vs. baseline, (t) paired t-test</a:t>
            </a:r>
          </a:p>
        </p:txBody>
      </p:sp>
    </p:spTree>
    <p:extLst>
      <p:ext uri="{BB962C8B-B14F-4D97-AF65-F5344CB8AC3E}">
        <p14:creationId xmlns:p14="http://schemas.microsoft.com/office/powerpoint/2010/main" val="38831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0197" r="20148" b="22745"/>
          <a:stretch>
            <a:fillRect/>
          </a:stretch>
        </p:blipFill>
        <p:spPr bwMode="auto">
          <a:xfrm>
            <a:off x="1506538" y="1922463"/>
            <a:ext cx="594360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14"/>
          <p:cNvSpPr txBox="1">
            <a:spLocks noChangeArrowheads="1"/>
          </p:cNvSpPr>
          <p:nvPr/>
        </p:nvSpPr>
        <p:spPr bwMode="auto">
          <a:xfrm>
            <a:off x="1477963" y="416560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16" name="TextBox 15"/>
          <p:cNvSpPr txBox="1">
            <a:spLocks noChangeArrowheads="1"/>
          </p:cNvSpPr>
          <p:nvPr/>
        </p:nvSpPr>
        <p:spPr bwMode="auto">
          <a:xfrm>
            <a:off x="1477963" y="488632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17" name="TextBox 19"/>
          <p:cNvSpPr txBox="1">
            <a:spLocks noChangeArrowheads="1"/>
          </p:cNvSpPr>
          <p:nvPr/>
        </p:nvSpPr>
        <p:spPr bwMode="auto">
          <a:xfrm>
            <a:off x="1576388" y="557530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18" name="TextBox 21"/>
          <p:cNvSpPr txBox="1">
            <a:spLocks noChangeArrowheads="1"/>
          </p:cNvSpPr>
          <p:nvPr/>
        </p:nvSpPr>
        <p:spPr bwMode="auto">
          <a:xfrm>
            <a:off x="1377950" y="2084388"/>
            <a:ext cx="45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19" name="TextBox 22"/>
          <p:cNvSpPr txBox="1">
            <a:spLocks noChangeArrowheads="1"/>
          </p:cNvSpPr>
          <p:nvPr/>
        </p:nvSpPr>
        <p:spPr bwMode="auto">
          <a:xfrm>
            <a:off x="1477963" y="2776538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20" name="TextBox 23"/>
          <p:cNvSpPr txBox="1">
            <a:spLocks noChangeArrowheads="1"/>
          </p:cNvSpPr>
          <p:nvPr/>
        </p:nvSpPr>
        <p:spPr bwMode="auto">
          <a:xfrm>
            <a:off x="1477963" y="3481388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60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21" name="object 5"/>
          <p:cNvSpPr txBox="1">
            <a:spLocks noChangeArrowheads="1"/>
          </p:cNvSpPr>
          <p:nvPr/>
        </p:nvSpPr>
        <p:spPr bwMode="auto">
          <a:xfrm rot="-5400000">
            <a:off x="299244" y="3823494"/>
            <a:ext cx="2065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Response Rate at week8 (%)</a:t>
            </a:r>
            <a:endParaRPr lang="ko-KR" altLang="ko-KR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2"/>
          <p:cNvSpPr txBox="1">
            <a:spLocks noChangeArrowheads="1"/>
          </p:cNvSpPr>
          <p:nvPr/>
        </p:nvSpPr>
        <p:spPr bwMode="auto">
          <a:xfrm>
            <a:off x="262051" y="391757"/>
            <a:ext cx="4163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[Response rate]</a:t>
            </a:r>
          </a:p>
        </p:txBody>
      </p:sp>
      <p:sp>
        <p:nvSpPr>
          <p:cNvPr id="64523" name="직사각형 3"/>
          <p:cNvSpPr>
            <a:spLocks noChangeArrowheads="1"/>
          </p:cNvSpPr>
          <p:nvPr/>
        </p:nvSpPr>
        <p:spPr bwMode="auto">
          <a:xfrm>
            <a:off x="2138363" y="5402263"/>
            <a:ext cx="269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***</a:t>
            </a:r>
            <a:endParaRPr kumimoji="1" lang="en-US" altLang="ko-KR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24" name="직사각형 37"/>
          <p:cNvSpPr>
            <a:spLocks noChangeArrowheads="1"/>
          </p:cNvSpPr>
          <p:nvPr/>
        </p:nvSpPr>
        <p:spPr bwMode="auto">
          <a:xfrm>
            <a:off x="2239963" y="5343525"/>
            <a:ext cx="814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, </a:t>
            </a:r>
            <a:r>
              <a:rPr kumimoji="1" lang="en-US" altLang="ko-KR" sz="11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&lt;0.001</a:t>
            </a:r>
            <a:endParaRPr kumimoji="1" lang="ko-KR" altLang="en-US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4525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64526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grpSp>
        <p:nvGrpSpPr>
          <p:cNvPr id="64527" name="그룹 4"/>
          <p:cNvGrpSpPr>
            <a:grpSpLocks/>
          </p:cNvGrpSpPr>
          <p:nvPr/>
        </p:nvGrpSpPr>
        <p:grpSpPr bwMode="auto">
          <a:xfrm>
            <a:off x="6965950" y="5048250"/>
            <a:ext cx="1474788" cy="561975"/>
            <a:chOff x="7472154" y="2407520"/>
            <a:chExt cx="1612412" cy="614949"/>
          </a:xfrm>
        </p:grpSpPr>
        <p:sp>
          <p:nvSpPr>
            <p:cNvPr id="64541" name="TextBox 37"/>
            <p:cNvSpPr txBox="1">
              <a:spLocks noChangeArrowheads="1"/>
            </p:cNvSpPr>
            <p:nvPr/>
          </p:nvSpPr>
          <p:spPr bwMode="auto">
            <a:xfrm>
              <a:off x="7625913" y="2407520"/>
              <a:ext cx="1060423" cy="33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F60 (n=70)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4542" name="TextBox 38"/>
            <p:cNvSpPr txBox="1">
              <a:spLocks noChangeArrowheads="1"/>
            </p:cNvSpPr>
            <p:nvPr/>
          </p:nvSpPr>
          <p:spPr bwMode="auto">
            <a:xfrm>
              <a:off x="7629760" y="2685680"/>
              <a:ext cx="1454806" cy="33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F60/A10 (n=67)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직사각형 46"/>
            <p:cNvSpPr>
              <a:spLocks noChangeAspect="1"/>
            </p:cNvSpPr>
            <p:nvPr/>
          </p:nvSpPr>
          <p:spPr>
            <a:xfrm>
              <a:off x="7472154" y="2480480"/>
              <a:ext cx="173564" cy="171978"/>
            </a:xfrm>
            <a:prstGeom prst="rect">
              <a:avLst/>
            </a:prstGeom>
            <a:solidFill>
              <a:srgbClr val="F57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직사각형 47"/>
            <p:cNvSpPr>
              <a:spLocks noChangeAspect="1"/>
            </p:cNvSpPr>
            <p:nvPr/>
          </p:nvSpPr>
          <p:spPr>
            <a:xfrm>
              <a:off x="7472154" y="2749738"/>
              <a:ext cx="173564" cy="171977"/>
            </a:xfrm>
            <a:prstGeom prst="rect">
              <a:avLst/>
            </a:prstGeom>
            <a:solidFill>
              <a:srgbClr val="1B32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직사각형 43"/>
          <p:cNvSpPr/>
          <p:nvPr/>
        </p:nvSpPr>
        <p:spPr bwMode="auto">
          <a:xfrm>
            <a:off x="6877050" y="5006975"/>
            <a:ext cx="1797050" cy="628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3079750" y="1409700"/>
            <a:ext cx="5137150" cy="4386263"/>
            <a:chOff x="3079750" y="1409663"/>
            <a:chExt cx="5136944" cy="4386300"/>
          </a:xfrm>
        </p:grpSpPr>
        <p:pic>
          <p:nvPicPr>
            <p:cNvPr id="64530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9" t="27058" r="34560" b="23334"/>
            <a:stretch>
              <a:fillRect/>
            </a:stretch>
          </p:blipFill>
          <p:spPr bwMode="auto">
            <a:xfrm>
              <a:off x="3079750" y="2393565"/>
              <a:ext cx="3052244" cy="340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31" name="TextBox 25"/>
            <p:cNvSpPr txBox="1">
              <a:spLocks noChangeArrowheads="1"/>
            </p:cNvSpPr>
            <p:nvPr/>
          </p:nvSpPr>
          <p:spPr bwMode="auto">
            <a:xfrm>
              <a:off x="3662845" y="3964982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32.86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4532" name="TextBox 26"/>
            <p:cNvSpPr txBox="1">
              <a:spLocks noChangeArrowheads="1"/>
            </p:cNvSpPr>
            <p:nvPr/>
          </p:nvSpPr>
          <p:spPr bwMode="auto">
            <a:xfrm>
              <a:off x="5113334" y="2216305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82.09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64533" name="그룹 3"/>
            <p:cNvGrpSpPr>
              <a:grpSpLocks/>
            </p:cNvGrpSpPr>
            <p:nvPr/>
          </p:nvGrpSpPr>
          <p:grpSpPr bwMode="auto">
            <a:xfrm>
              <a:off x="3971925" y="1409663"/>
              <a:ext cx="1401763" cy="2397162"/>
              <a:chOff x="3971621" y="1208051"/>
              <a:chExt cx="1401872" cy="2396701"/>
            </a:xfrm>
          </p:grpSpPr>
          <p:cxnSp>
            <p:nvCxnSpPr>
              <p:cNvPr id="17" name="직선 연결선 16"/>
              <p:cNvCxnSpPr/>
              <p:nvPr/>
            </p:nvCxnSpPr>
            <p:spPr bwMode="auto">
              <a:xfrm rot="10800000">
                <a:off x="5373401" y="1546127"/>
                <a:ext cx="0" cy="463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 bwMode="auto">
              <a:xfrm rot="10800000" flipH="1">
                <a:off x="3971585" y="1517557"/>
                <a:ext cx="4763" cy="20871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 bwMode="auto">
              <a:xfrm rot="10800000">
                <a:off x="3989049" y="1557237"/>
                <a:ext cx="136847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40" name="TextBox 16"/>
              <p:cNvSpPr txBox="1">
                <a:spLocks noChangeArrowheads="1"/>
              </p:cNvSpPr>
              <p:nvPr/>
            </p:nvSpPr>
            <p:spPr bwMode="auto">
              <a:xfrm rot="10800000">
                <a:off x="4467967" y="1208051"/>
                <a:ext cx="454005" cy="307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***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534" name="그룹 32"/>
            <p:cNvGrpSpPr>
              <a:grpSpLocks/>
            </p:cNvGrpSpPr>
            <p:nvPr/>
          </p:nvGrpSpPr>
          <p:grpSpPr bwMode="auto">
            <a:xfrm>
              <a:off x="6173582" y="2138644"/>
              <a:ext cx="2043112" cy="1701800"/>
              <a:chOff x="5583264" y="2746781"/>
              <a:chExt cx="2043802" cy="1701720"/>
            </a:xfrm>
          </p:grpSpPr>
          <p:sp>
            <p:nvSpPr>
              <p:cNvPr id="64535" name="TextBox 6"/>
              <p:cNvSpPr txBox="1">
                <a:spLocks noChangeArrowheads="1"/>
              </p:cNvSpPr>
              <p:nvPr/>
            </p:nvSpPr>
            <p:spPr bwMode="auto">
              <a:xfrm>
                <a:off x="5757483" y="3844246"/>
                <a:ext cx="18695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3200" b="1">
                    <a:solidFill>
                      <a:srgbClr val="FF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49.2%</a:t>
                </a:r>
                <a:endParaRPr kumimoji="1" lang="ko-KR" altLang="en-US" sz="3200" b="1">
                  <a:solidFill>
                    <a:srgbClr val="FF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5" name="아래쪽 화살표 34"/>
              <p:cNvSpPr/>
              <p:nvPr/>
            </p:nvSpPr>
            <p:spPr>
              <a:xfrm rot="10800000">
                <a:off x="5583346" y="2746469"/>
                <a:ext cx="666948" cy="1701734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5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2549" r="20148" b="22549"/>
          <a:stretch>
            <a:fillRect/>
          </a:stretch>
        </p:blipFill>
        <p:spPr bwMode="auto">
          <a:xfrm>
            <a:off x="1598613" y="1438275"/>
            <a:ext cx="584993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TextBox 42"/>
          <p:cNvSpPr txBox="1">
            <a:spLocks noChangeArrowheads="1"/>
          </p:cNvSpPr>
          <p:nvPr/>
        </p:nvSpPr>
        <p:spPr bwMode="auto">
          <a:xfrm>
            <a:off x="374495" y="404664"/>
            <a:ext cx="3798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Results [Control rate]</a:t>
            </a:r>
          </a:p>
        </p:txBody>
      </p:sp>
      <p:sp>
        <p:nvSpPr>
          <p:cNvPr id="65540" name="TextBox 40"/>
          <p:cNvSpPr txBox="1">
            <a:spLocks noChangeArrowheads="1"/>
          </p:cNvSpPr>
          <p:nvPr/>
        </p:nvSpPr>
        <p:spPr bwMode="auto">
          <a:xfrm>
            <a:off x="1473200" y="4178300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1" name="TextBox 41"/>
          <p:cNvSpPr txBox="1">
            <a:spLocks noChangeArrowheads="1"/>
          </p:cNvSpPr>
          <p:nvPr/>
        </p:nvSpPr>
        <p:spPr bwMode="auto">
          <a:xfrm>
            <a:off x="1473200" y="4897438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2" name="TextBox 42"/>
          <p:cNvSpPr txBox="1">
            <a:spLocks noChangeArrowheads="1"/>
          </p:cNvSpPr>
          <p:nvPr/>
        </p:nvSpPr>
        <p:spPr bwMode="auto">
          <a:xfrm>
            <a:off x="1571625" y="558800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3" name="TextBox 43"/>
          <p:cNvSpPr txBox="1">
            <a:spLocks noChangeArrowheads="1"/>
          </p:cNvSpPr>
          <p:nvPr/>
        </p:nvSpPr>
        <p:spPr bwMode="auto">
          <a:xfrm>
            <a:off x="1373188" y="2095500"/>
            <a:ext cx="45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4" name="TextBox 44"/>
          <p:cNvSpPr txBox="1">
            <a:spLocks noChangeArrowheads="1"/>
          </p:cNvSpPr>
          <p:nvPr/>
        </p:nvSpPr>
        <p:spPr bwMode="auto">
          <a:xfrm>
            <a:off x="1473200" y="2787650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5" name="TextBox 45"/>
          <p:cNvSpPr txBox="1">
            <a:spLocks noChangeArrowheads="1"/>
          </p:cNvSpPr>
          <p:nvPr/>
        </p:nvSpPr>
        <p:spPr bwMode="auto">
          <a:xfrm>
            <a:off x="1473200" y="3492500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60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6" name="object 5"/>
          <p:cNvSpPr txBox="1">
            <a:spLocks noChangeArrowheads="1"/>
          </p:cNvSpPr>
          <p:nvPr/>
        </p:nvSpPr>
        <p:spPr bwMode="auto">
          <a:xfrm rot="-5400000">
            <a:off x="378619" y="3823494"/>
            <a:ext cx="1906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Control Rate at week8 (%)</a:t>
            </a:r>
            <a:endParaRPr lang="ko-KR" altLang="ko-KR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547" name="직사각형 3"/>
          <p:cNvSpPr>
            <a:spLocks noChangeArrowheads="1"/>
          </p:cNvSpPr>
          <p:nvPr/>
        </p:nvSpPr>
        <p:spPr bwMode="auto">
          <a:xfrm>
            <a:off x="2155825" y="5392738"/>
            <a:ext cx="269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***</a:t>
            </a:r>
            <a:endParaRPr kumimoji="1" lang="en-US" altLang="ko-KR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8" name="직사각형 34"/>
          <p:cNvSpPr>
            <a:spLocks noChangeArrowheads="1"/>
          </p:cNvSpPr>
          <p:nvPr/>
        </p:nvSpPr>
        <p:spPr bwMode="auto">
          <a:xfrm>
            <a:off x="2257425" y="5334000"/>
            <a:ext cx="846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, </a:t>
            </a:r>
            <a:r>
              <a:rPr kumimoji="1" lang="en-US" altLang="ko-KR" sz="1100" i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r>
              <a:rPr kumimoji="1" lang="en-US" altLang="ko-KR" sz="11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&lt; 0.001</a:t>
            </a:r>
            <a:endParaRPr kumimoji="1" lang="ko-KR" altLang="en-US" sz="11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5549" name="직사각형 3"/>
          <p:cNvSpPr>
            <a:spLocks noChangeArrowheads="1"/>
          </p:cNvSpPr>
          <p:nvPr/>
        </p:nvSpPr>
        <p:spPr bwMode="auto">
          <a:xfrm>
            <a:off x="107950" y="6264275"/>
            <a:ext cx="14589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>
              <a:buFont typeface="Arial" panose="020B0604020202020204" pitchFamily="34" charset="0"/>
              <a:buNone/>
            </a:pPr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F, fimasartan; A, amlodipine</a:t>
            </a:r>
          </a:p>
        </p:txBody>
      </p:sp>
      <p:sp>
        <p:nvSpPr>
          <p:cNvPr id="65550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  <p:grpSp>
        <p:nvGrpSpPr>
          <p:cNvPr id="65551" name="그룹 4"/>
          <p:cNvGrpSpPr>
            <a:grpSpLocks/>
          </p:cNvGrpSpPr>
          <p:nvPr/>
        </p:nvGrpSpPr>
        <p:grpSpPr bwMode="auto">
          <a:xfrm>
            <a:off x="6965950" y="5048250"/>
            <a:ext cx="1474788" cy="561975"/>
            <a:chOff x="7472154" y="2407520"/>
            <a:chExt cx="1612412" cy="614949"/>
          </a:xfrm>
        </p:grpSpPr>
        <p:sp>
          <p:nvSpPr>
            <p:cNvPr id="65565" name="TextBox 37"/>
            <p:cNvSpPr txBox="1">
              <a:spLocks noChangeArrowheads="1"/>
            </p:cNvSpPr>
            <p:nvPr/>
          </p:nvSpPr>
          <p:spPr bwMode="auto">
            <a:xfrm>
              <a:off x="7625913" y="2407520"/>
              <a:ext cx="1060423" cy="33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F60 (n=70)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5566" name="TextBox 38"/>
            <p:cNvSpPr txBox="1">
              <a:spLocks noChangeArrowheads="1"/>
            </p:cNvSpPr>
            <p:nvPr/>
          </p:nvSpPr>
          <p:spPr bwMode="auto">
            <a:xfrm>
              <a:off x="7629760" y="2685680"/>
              <a:ext cx="1454806" cy="33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F60/A10 (n=67)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5" name="직사각형 34"/>
            <p:cNvSpPr>
              <a:spLocks noChangeAspect="1"/>
            </p:cNvSpPr>
            <p:nvPr/>
          </p:nvSpPr>
          <p:spPr>
            <a:xfrm>
              <a:off x="7472154" y="2480480"/>
              <a:ext cx="173564" cy="171978"/>
            </a:xfrm>
            <a:prstGeom prst="rect">
              <a:avLst/>
            </a:prstGeom>
            <a:solidFill>
              <a:srgbClr val="F57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직사각형 35"/>
            <p:cNvSpPr>
              <a:spLocks noChangeAspect="1"/>
            </p:cNvSpPr>
            <p:nvPr/>
          </p:nvSpPr>
          <p:spPr>
            <a:xfrm>
              <a:off x="7472154" y="2749738"/>
              <a:ext cx="173564" cy="171977"/>
            </a:xfrm>
            <a:prstGeom prst="rect">
              <a:avLst/>
            </a:prstGeom>
            <a:solidFill>
              <a:srgbClr val="1B32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직사각형 36"/>
          <p:cNvSpPr/>
          <p:nvPr/>
        </p:nvSpPr>
        <p:spPr bwMode="auto">
          <a:xfrm>
            <a:off x="6877050" y="5006975"/>
            <a:ext cx="1797050" cy="628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225800" y="1460500"/>
            <a:ext cx="5040313" cy="4402138"/>
            <a:chOff x="3225800" y="1460506"/>
            <a:chExt cx="5040125" cy="4402132"/>
          </a:xfrm>
        </p:grpSpPr>
        <p:pic>
          <p:nvPicPr>
            <p:cNvPr id="65554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8" t="26276" r="35001" b="22942"/>
            <a:stretch>
              <a:fillRect/>
            </a:stretch>
          </p:blipFill>
          <p:spPr bwMode="auto">
            <a:xfrm>
              <a:off x="3225800" y="2379702"/>
              <a:ext cx="2864310" cy="348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5" name="TextBox 24"/>
            <p:cNvSpPr txBox="1">
              <a:spLocks noChangeArrowheads="1"/>
            </p:cNvSpPr>
            <p:nvPr/>
          </p:nvSpPr>
          <p:spPr bwMode="auto">
            <a:xfrm>
              <a:off x="3724101" y="397271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31.43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65556" name="그룹 4"/>
            <p:cNvGrpSpPr>
              <a:grpSpLocks/>
            </p:cNvGrpSpPr>
            <p:nvPr/>
          </p:nvGrpSpPr>
          <p:grpSpPr bwMode="auto">
            <a:xfrm>
              <a:off x="3989388" y="1460506"/>
              <a:ext cx="1406525" cy="2506657"/>
              <a:chOff x="3989504" y="1258894"/>
              <a:chExt cx="1406483" cy="2506550"/>
            </a:xfrm>
          </p:grpSpPr>
          <p:cxnSp>
            <p:nvCxnSpPr>
              <p:cNvPr id="22" name="직선 연결선 21"/>
              <p:cNvCxnSpPr/>
              <p:nvPr/>
            </p:nvCxnSpPr>
            <p:spPr bwMode="auto">
              <a:xfrm rot="10800000">
                <a:off x="5395907" y="1619241"/>
                <a:ext cx="0" cy="4635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 bwMode="auto">
              <a:xfrm rot="10800000" flipH="1">
                <a:off x="3989476" y="1622416"/>
                <a:ext cx="4762" cy="2143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 bwMode="auto">
              <a:xfrm rot="10800000">
                <a:off x="3992651" y="1630353"/>
                <a:ext cx="13683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564" name="TextBox 16"/>
              <p:cNvSpPr txBox="1">
                <a:spLocks noChangeArrowheads="1"/>
              </p:cNvSpPr>
              <p:nvPr/>
            </p:nvSpPr>
            <p:spPr bwMode="auto">
              <a:xfrm rot="10800000">
                <a:off x="4485455" y="1258894"/>
                <a:ext cx="453956" cy="307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***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57" name="TextBox 26"/>
            <p:cNvSpPr txBox="1">
              <a:spLocks noChangeArrowheads="1"/>
            </p:cNvSpPr>
            <p:nvPr/>
          </p:nvSpPr>
          <p:spPr bwMode="auto">
            <a:xfrm>
              <a:off x="5108273" y="2282061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79.10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65558" name="그룹 31"/>
            <p:cNvGrpSpPr>
              <a:grpSpLocks/>
            </p:cNvGrpSpPr>
            <p:nvPr/>
          </p:nvGrpSpPr>
          <p:grpSpPr bwMode="auto">
            <a:xfrm>
              <a:off x="6221225" y="2376489"/>
              <a:ext cx="2044700" cy="1608137"/>
              <a:chOff x="5583264" y="2839545"/>
              <a:chExt cx="2043802" cy="1608956"/>
            </a:xfrm>
          </p:grpSpPr>
          <p:sp>
            <p:nvSpPr>
              <p:cNvPr id="65559" name="TextBox 6"/>
              <p:cNvSpPr txBox="1">
                <a:spLocks noChangeArrowheads="1"/>
              </p:cNvSpPr>
              <p:nvPr/>
            </p:nvSpPr>
            <p:spPr bwMode="auto">
              <a:xfrm>
                <a:off x="5757483" y="3844246"/>
                <a:ext cx="18695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3200" b="1">
                    <a:solidFill>
                      <a:srgbClr val="FF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47.7%</a:t>
                </a:r>
              </a:p>
            </p:txBody>
          </p:sp>
          <p:sp>
            <p:nvSpPr>
              <p:cNvPr id="34" name="아래쪽 화살표 33"/>
              <p:cNvSpPr/>
              <p:nvPr/>
            </p:nvSpPr>
            <p:spPr>
              <a:xfrm rot="10800000">
                <a:off x="5583340" y="2839549"/>
                <a:ext cx="666432" cy="1608954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4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03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N Engl J Med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2001;345:1291-1297</a:t>
            </a:r>
          </a:p>
        </p:txBody>
      </p:sp>
      <p:grpSp>
        <p:nvGrpSpPr>
          <p:cNvPr id="11267" name="그룹 5"/>
          <p:cNvGrpSpPr>
            <a:grpSpLocks/>
          </p:cNvGrpSpPr>
          <p:nvPr/>
        </p:nvGrpSpPr>
        <p:grpSpPr bwMode="auto">
          <a:xfrm>
            <a:off x="179388" y="1331913"/>
            <a:ext cx="912812" cy="977900"/>
            <a:chOff x="383516" y="590641"/>
            <a:chExt cx="912813" cy="977284"/>
          </a:xfrm>
        </p:grpSpPr>
        <p:grpSp>
          <p:nvGrpSpPr>
            <p:cNvPr id="11295" name="그룹 26"/>
            <p:cNvGrpSpPr>
              <a:grpSpLocks/>
            </p:cNvGrpSpPr>
            <p:nvPr/>
          </p:nvGrpSpPr>
          <p:grpSpPr bwMode="auto">
            <a:xfrm rot="10800000">
              <a:off x="383516" y="590641"/>
              <a:ext cx="912813" cy="977284"/>
              <a:chOff x="225752" y="837185"/>
              <a:chExt cx="912813" cy="977284"/>
            </a:xfrm>
          </p:grpSpPr>
          <p:grpSp>
            <p:nvGrpSpPr>
              <p:cNvPr id="11298" name="그룹 4"/>
              <p:cNvGrpSpPr>
                <a:grpSpLocks/>
              </p:cNvGrpSpPr>
              <p:nvPr/>
            </p:nvGrpSpPr>
            <p:grpSpPr bwMode="auto">
              <a:xfrm>
                <a:off x="225752" y="837185"/>
                <a:ext cx="912813" cy="669399"/>
                <a:chOff x="392309" y="-740396"/>
                <a:chExt cx="912813" cy="669399"/>
              </a:xfrm>
            </p:grpSpPr>
            <p:sp>
              <p:nvSpPr>
                <p:cNvPr id="35" name="타원 34"/>
                <p:cNvSpPr/>
                <p:nvPr/>
              </p:nvSpPr>
              <p:spPr>
                <a:xfrm>
                  <a:off x="503434" y="-740396"/>
                  <a:ext cx="719138" cy="669503"/>
                </a:xfrm>
                <a:prstGeom prst="ellipse">
                  <a:avLst/>
                </a:prstGeom>
                <a:solidFill>
                  <a:srgbClr val="FFFF00">
                    <a:alpha val="5098"/>
                  </a:srgbClr>
                </a:solidFill>
                <a:ln w="38100">
                  <a:solidFill>
                    <a:srgbClr val="99CCFF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6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01" name="TextBox 3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92309" y="-559586"/>
                  <a:ext cx="9128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맑은 고딕" panose="020B0503020000020004" pitchFamily="50" charset="-127"/>
                    </a:defRPr>
                  </a:lvl9pPr>
                </a:lstStyle>
                <a:p>
                  <a:pPr algn="ctr" eaLnBrk="1" hangingPunct="1"/>
                  <a:r>
                    <a:rPr kumimoji="1" lang="en-US" altLang="ko-KR" sz="1200" b="1">
                      <a:latin typeface="Calibri" panose="020F0502020204030204" pitchFamily="34" charset="0"/>
                      <a:ea typeface="굴림" panose="020B0600000101010101" pitchFamily="50" charset="-127"/>
                      <a:cs typeface="Arial" panose="020B0604020202020204" pitchFamily="34" charset="0"/>
                    </a:rPr>
                    <a:t>Men</a:t>
                  </a:r>
                  <a:endParaRPr kumimoji="1" lang="ko-KR" altLang="en-US" sz="12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4" name="직선 연결선 33"/>
              <p:cNvCxnSpPr/>
              <p:nvPr/>
            </p:nvCxnSpPr>
            <p:spPr>
              <a:xfrm flipV="1">
                <a:off x="678189" y="1506688"/>
                <a:ext cx="0" cy="307781"/>
              </a:xfrm>
              <a:prstGeom prst="line">
                <a:avLst/>
              </a:prstGeom>
              <a:ln w="38100">
                <a:solidFill>
                  <a:srgbClr val="99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직선 연결선 30"/>
            <p:cNvCxnSpPr/>
            <p:nvPr/>
          </p:nvCxnSpPr>
          <p:spPr>
            <a:xfrm flipV="1">
              <a:off x="543853" y="590641"/>
              <a:ext cx="298450" cy="184034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H="1" flipV="1">
              <a:off x="828016" y="590641"/>
              <a:ext cx="276225" cy="184034"/>
            </a:xfrm>
            <a:prstGeom prst="line">
              <a:avLst/>
            </a:prstGeom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그룹 1"/>
          <p:cNvGrpSpPr>
            <a:grpSpLocks/>
          </p:cNvGrpSpPr>
          <p:nvPr/>
        </p:nvGrpSpPr>
        <p:grpSpPr bwMode="auto">
          <a:xfrm>
            <a:off x="754063" y="1795463"/>
            <a:ext cx="7580312" cy="4283075"/>
            <a:chOff x="1208075" y="1022350"/>
            <a:chExt cx="7581575" cy="4283131"/>
          </a:xfrm>
        </p:grpSpPr>
        <p:grpSp>
          <p:nvGrpSpPr>
            <p:cNvPr id="11270" name="그룹 1"/>
            <p:cNvGrpSpPr>
              <a:grpSpLocks noChangeAspect="1"/>
            </p:cNvGrpSpPr>
            <p:nvPr/>
          </p:nvGrpSpPr>
          <p:grpSpPr bwMode="auto">
            <a:xfrm>
              <a:off x="1208075" y="1252538"/>
              <a:ext cx="7581575" cy="4052943"/>
              <a:chOff x="919112" y="910949"/>
              <a:chExt cx="8422901" cy="4504791"/>
            </a:xfrm>
          </p:grpSpPr>
          <p:sp>
            <p:nvSpPr>
              <p:cNvPr id="12" name="TextBox 1"/>
              <p:cNvSpPr txBox="1">
                <a:spLocks noChangeArrowheads="1"/>
              </p:cNvSpPr>
              <p:nvPr/>
            </p:nvSpPr>
            <p:spPr bwMode="auto">
              <a:xfrm>
                <a:off x="7447522" y="2109053"/>
                <a:ext cx="1762195" cy="7181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 smtClean="0">
                    <a:solidFill>
                      <a:srgbClr val="01447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Normal</a:t>
                </a:r>
                <a:r>
                  <a:rPr lang="en-US" altLang="ko-KR" sz="1200" dirty="0">
                    <a:solidFill>
                      <a:srgbClr val="00B05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altLang="ko-KR" sz="12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120-129 mmHg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DBP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80-84 mmHg</a:t>
                </a:r>
                <a:endParaRPr lang="en-US" altLang="ko-KR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"/>
              <p:cNvSpPr txBox="1">
                <a:spLocks noChangeArrowheads="1"/>
              </p:cNvSpPr>
              <p:nvPr/>
            </p:nvSpPr>
            <p:spPr bwMode="auto">
              <a:xfrm>
                <a:off x="7447522" y="3121026"/>
                <a:ext cx="1894489" cy="7182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 smtClean="0">
                    <a:solidFill>
                      <a:srgbClr val="00B5F9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Optimal</a:t>
                </a:r>
                <a:r>
                  <a:rPr lang="en-US" altLang="ko-KR" sz="1200" dirty="0" smtClean="0">
                    <a:solidFill>
                      <a:srgbClr val="00B5F9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SBP &lt;120 mmHg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DBP &lt;80 mmHg</a:t>
                </a:r>
              </a:p>
            </p:txBody>
          </p:sp>
          <p:sp>
            <p:nvSpPr>
              <p:cNvPr id="15" name="TextBox 1"/>
              <p:cNvSpPr txBox="1">
                <a:spLocks noChangeArrowheads="1"/>
              </p:cNvSpPr>
              <p:nvPr/>
            </p:nvSpPr>
            <p:spPr bwMode="auto">
              <a:xfrm>
                <a:off x="7447525" y="1116744"/>
                <a:ext cx="1894488" cy="7183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High-normal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altLang="ko-KR" sz="12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SBP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130-139 mmHg </a:t>
                </a:r>
                <a:endParaRPr lang="en-US" altLang="ko-KR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DBP </a:t>
                </a:r>
                <a:r>
                  <a:rPr lang="en-US" altLang="ko-KR" sz="1200" dirty="0">
                    <a:latin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altLang="ko-KR" sz="12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85-89 mmHg</a:t>
                </a:r>
                <a:endParaRPr lang="en-US" altLang="ko-KR" sz="12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9" name="TextBox 38"/>
              <p:cNvSpPr txBox="1">
                <a:spLocks noChangeArrowheads="1"/>
              </p:cNvSpPr>
              <p:nvPr/>
            </p:nvSpPr>
            <p:spPr bwMode="auto">
              <a:xfrm rot="10800000">
                <a:off x="919112" y="1722176"/>
                <a:ext cx="444603" cy="215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Cumulative Incidence (%)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0" name="TextBox 39"/>
              <p:cNvSpPr txBox="1">
                <a:spLocks noChangeArrowheads="1"/>
              </p:cNvSpPr>
              <p:nvPr/>
            </p:nvSpPr>
            <p:spPr bwMode="auto">
              <a:xfrm>
                <a:off x="1284010" y="910949"/>
                <a:ext cx="408264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1" name="TextBox 40"/>
              <p:cNvSpPr txBox="1">
                <a:spLocks noChangeArrowheads="1"/>
              </p:cNvSpPr>
              <p:nvPr/>
            </p:nvSpPr>
            <p:spPr bwMode="auto">
              <a:xfrm>
                <a:off x="1376655" y="1631674"/>
                <a:ext cx="315620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8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2" name="TextBox 41"/>
              <p:cNvSpPr txBox="1">
                <a:spLocks noChangeArrowheads="1"/>
              </p:cNvSpPr>
              <p:nvPr/>
            </p:nvSpPr>
            <p:spPr bwMode="auto">
              <a:xfrm>
                <a:off x="1376655" y="2350813"/>
                <a:ext cx="315620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6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3" name="TextBox 42"/>
              <p:cNvSpPr txBox="1">
                <a:spLocks noChangeArrowheads="1"/>
              </p:cNvSpPr>
              <p:nvPr/>
            </p:nvSpPr>
            <p:spPr bwMode="auto">
              <a:xfrm>
                <a:off x="1376655" y="3071537"/>
                <a:ext cx="315620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4" name="TextBox 43"/>
              <p:cNvSpPr txBox="1">
                <a:spLocks noChangeArrowheads="1"/>
              </p:cNvSpPr>
              <p:nvPr/>
            </p:nvSpPr>
            <p:spPr bwMode="auto">
              <a:xfrm>
                <a:off x="1376655" y="3819251"/>
                <a:ext cx="315620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5" name="TextBox 44"/>
              <p:cNvSpPr txBox="1">
                <a:spLocks noChangeArrowheads="1"/>
              </p:cNvSpPr>
              <p:nvPr/>
            </p:nvSpPr>
            <p:spPr bwMode="auto">
              <a:xfrm>
                <a:off x="1376655" y="4492349"/>
                <a:ext cx="315620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r"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6" name="TextBox 45"/>
              <p:cNvSpPr txBox="1">
                <a:spLocks noChangeArrowheads="1"/>
              </p:cNvSpPr>
              <p:nvPr/>
            </p:nvSpPr>
            <p:spPr bwMode="auto">
              <a:xfrm>
                <a:off x="1617663" y="4765676"/>
                <a:ext cx="31561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7" name="TextBox 46"/>
              <p:cNvSpPr txBox="1">
                <a:spLocks noChangeArrowheads="1"/>
              </p:cNvSpPr>
              <p:nvPr/>
            </p:nvSpPr>
            <p:spPr bwMode="auto">
              <a:xfrm>
                <a:off x="2487613" y="4765676"/>
                <a:ext cx="31561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2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8" name="TextBox 47"/>
              <p:cNvSpPr txBox="1">
                <a:spLocks noChangeArrowheads="1"/>
              </p:cNvSpPr>
              <p:nvPr/>
            </p:nvSpPr>
            <p:spPr bwMode="auto">
              <a:xfrm>
                <a:off x="3381376" y="4765676"/>
                <a:ext cx="31561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4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89" name="TextBox 48"/>
              <p:cNvSpPr txBox="1">
                <a:spLocks noChangeArrowheads="1"/>
              </p:cNvSpPr>
              <p:nvPr/>
            </p:nvSpPr>
            <p:spPr bwMode="auto">
              <a:xfrm>
                <a:off x="4254500" y="4765676"/>
                <a:ext cx="31561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6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90" name="TextBox 49"/>
              <p:cNvSpPr txBox="1">
                <a:spLocks noChangeArrowheads="1"/>
              </p:cNvSpPr>
              <p:nvPr/>
            </p:nvSpPr>
            <p:spPr bwMode="auto">
              <a:xfrm>
                <a:off x="5151438" y="4765676"/>
                <a:ext cx="315619" cy="34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8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91" name="TextBox 50"/>
              <p:cNvSpPr txBox="1">
                <a:spLocks noChangeArrowheads="1"/>
              </p:cNvSpPr>
              <p:nvPr/>
            </p:nvSpPr>
            <p:spPr bwMode="auto">
              <a:xfrm>
                <a:off x="5976938" y="4765676"/>
                <a:ext cx="408264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10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92" name="TextBox 51"/>
              <p:cNvSpPr txBox="1">
                <a:spLocks noChangeArrowheads="1"/>
              </p:cNvSpPr>
              <p:nvPr/>
            </p:nvSpPr>
            <p:spPr bwMode="auto">
              <a:xfrm>
                <a:off x="6862764" y="4765676"/>
                <a:ext cx="408264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12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93" name="TextBox 52"/>
              <p:cNvSpPr txBox="1">
                <a:spLocks noChangeArrowheads="1"/>
              </p:cNvSpPr>
              <p:nvPr/>
            </p:nvSpPr>
            <p:spPr bwMode="auto">
              <a:xfrm>
                <a:off x="7726363" y="4765676"/>
                <a:ext cx="408264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14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94" name="TextBox 26"/>
              <p:cNvSpPr txBox="1">
                <a:spLocks noChangeArrowheads="1"/>
              </p:cNvSpPr>
              <p:nvPr/>
            </p:nvSpPr>
            <p:spPr bwMode="auto">
              <a:xfrm>
                <a:off x="4316412" y="5073650"/>
                <a:ext cx="933736" cy="34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Time (yr)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271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0" t="14815" r="11601" b="21133"/>
            <a:stretch>
              <a:fillRect/>
            </a:stretch>
          </p:blipFill>
          <p:spPr bwMode="auto">
            <a:xfrm>
              <a:off x="1774825" y="1022350"/>
              <a:ext cx="5849938" cy="395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183107" y="385963"/>
            <a:ext cx="403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BP, Risk Factor for CVD (2)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9752" y="1558533"/>
            <a:ext cx="335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Longitudinal data from Framingham Heart Study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Box 42"/>
          <p:cNvSpPr txBox="1">
            <a:spLocks noChangeArrowheads="1"/>
          </p:cNvSpPr>
          <p:nvPr/>
        </p:nvSpPr>
        <p:spPr bwMode="auto">
          <a:xfrm>
            <a:off x="319971" y="396875"/>
            <a:ext cx="2822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Results [Safety]</a:t>
            </a: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576263" y="1927225"/>
          <a:ext cx="7991475" cy="3068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295"/>
                <a:gridCol w="1598295"/>
                <a:gridCol w="1598295"/>
                <a:gridCol w="1598295"/>
                <a:gridCol w="1598295"/>
              </a:tblGrid>
              <a:tr h="87995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(n=73)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F60/A10</a:t>
                      </a:r>
                    </a:p>
                    <a:p>
                      <a:pPr algn="ctr" latinLnBrk="1"/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(n=70)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(n=143)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-value </a:t>
                      </a:r>
                      <a:r>
                        <a:rPr lang="en-US" altLang="ko-KR" sz="1600" b="1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ko-KR" altLang="en-US" sz="1600" b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9144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TEAEs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 (19.18) 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[19]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 (25.71)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[28]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 (22.38)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[47]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0.3485 (c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6340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SAEs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6401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ADRs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(8.22)</a:t>
                      </a:r>
                    </a:p>
                    <a:p>
                      <a:pPr algn="ctr" latinLnBrk="1"/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[9]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 (4.29)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(6.29)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[13]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0.4944 (f)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4" marB="45724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91" name="직사각형 3"/>
          <p:cNvSpPr>
            <a:spLocks noChangeArrowheads="1"/>
          </p:cNvSpPr>
          <p:nvPr/>
        </p:nvSpPr>
        <p:spPr bwMode="auto">
          <a:xfrm>
            <a:off x="107950" y="6264275"/>
            <a:ext cx="54514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marL="0" lvl="2" eaLnBrk="1" latinLnBrk="1" hangingPunct="1"/>
            <a:r>
              <a:rPr kumimoji="1" lang="en-US" altLang="ko-KR" sz="10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TEAEs, Treatment-Emergent Adverse Events; SAEs, Serious Adverse Events; ADRs, Adverse Drug Reaction</a:t>
            </a:r>
          </a:p>
        </p:txBody>
      </p:sp>
      <p:sp>
        <p:nvSpPr>
          <p:cNvPr id="66592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60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Data on file</a:t>
            </a:r>
          </a:p>
        </p:txBody>
      </p:sp>
    </p:spTree>
    <p:extLst>
      <p:ext uri="{BB962C8B-B14F-4D97-AF65-F5344CB8AC3E}">
        <p14:creationId xmlns:p14="http://schemas.microsoft.com/office/powerpoint/2010/main" val="18691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그룹 2"/>
          <p:cNvGrpSpPr>
            <a:grpSpLocks/>
          </p:cNvGrpSpPr>
          <p:nvPr/>
        </p:nvGrpSpPr>
        <p:grpSpPr bwMode="auto">
          <a:xfrm>
            <a:off x="390525" y="1935163"/>
            <a:ext cx="8524875" cy="2781300"/>
            <a:chOff x="874713" y="1928813"/>
            <a:chExt cx="7932737" cy="2781156"/>
          </a:xfrm>
        </p:grpSpPr>
        <p:sp>
          <p:nvSpPr>
            <p:cNvPr id="67588" name="TextBox 42"/>
            <p:cNvSpPr txBox="1">
              <a:spLocks noChangeArrowheads="1"/>
            </p:cNvSpPr>
            <p:nvPr/>
          </p:nvSpPr>
          <p:spPr bwMode="auto">
            <a:xfrm>
              <a:off x="874713" y="3849566"/>
              <a:ext cx="7921625" cy="86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sz="2000" b="1">
                  <a:latin typeface="Calibri" panose="020F0502020204030204" pitchFamily="34" charset="0"/>
                  <a:cs typeface="Arial" panose="020B0604020202020204" pitchFamily="34" charset="0"/>
                </a:rPr>
                <a:t>The safety and tolerability of combination fimasartan and amlodipine therapy are comparable to those of fimasartan monotherapy</a:t>
              </a:r>
            </a:p>
          </p:txBody>
        </p:sp>
        <p:sp>
          <p:nvSpPr>
            <p:cNvPr id="67589" name="TextBox 42"/>
            <p:cNvSpPr txBox="1">
              <a:spLocks noChangeArrowheads="1"/>
            </p:cNvSpPr>
            <p:nvPr/>
          </p:nvSpPr>
          <p:spPr bwMode="auto">
            <a:xfrm>
              <a:off x="885825" y="1928813"/>
              <a:ext cx="7921625" cy="129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sz="2000" b="1">
                  <a:latin typeface="Calibri" panose="020F0502020204030204" pitchFamily="34" charset="0"/>
                  <a:cs typeface="Arial" panose="020B0604020202020204" pitchFamily="34" charset="0"/>
                </a:rPr>
                <a:t>Combination therapy with fimasartan and amlodipine is effective in patients with hypertension which is not adequately controlled with fimasartan alone</a:t>
              </a:r>
            </a:p>
          </p:txBody>
        </p:sp>
      </p:grp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402466" y="404664"/>
            <a:ext cx="180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Summary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그룹 3"/>
          <p:cNvGrpSpPr>
            <a:grpSpLocks/>
          </p:cNvGrpSpPr>
          <p:nvPr/>
        </p:nvGrpSpPr>
        <p:grpSpPr bwMode="auto">
          <a:xfrm>
            <a:off x="1763688" y="4005064"/>
            <a:ext cx="3431902" cy="2012807"/>
            <a:chOff x="1920547" y="2465704"/>
            <a:chExt cx="3432542" cy="2013369"/>
          </a:xfrm>
        </p:grpSpPr>
        <p:sp>
          <p:nvSpPr>
            <p:cNvPr id="68617" name="TextBox 3"/>
            <p:cNvSpPr txBox="1">
              <a:spLocks noChangeArrowheads="1"/>
            </p:cNvSpPr>
            <p:nvPr/>
          </p:nvSpPr>
          <p:spPr bwMode="auto">
            <a:xfrm>
              <a:off x="1920547" y="2465704"/>
              <a:ext cx="3432542" cy="46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Comparison of Efficacy</a:t>
              </a:r>
            </a:p>
          </p:txBody>
        </p:sp>
        <p:sp>
          <p:nvSpPr>
            <p:cNvPr id="68621" name="TextBox 15"/>
            <p:cNvSpPr txBox="1">
              <a:spLocks noChangeArrowheads="1"/>
            </p:cNvSpPr>
            <p:nvPr/>
          </p:nvSpPr>
          <p:spPr bwMode="auto">
            <a:xfrm>
              <a:off x="1920547" y="2960551"/>
              <a:ext cx="3261885" cy="46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Comparison of Safety</a:t>
              </a:r>
            </a:p>
          </p:txBody>
        </p:sp>
        <p:sp>
          <p:nvSpPr>
            <p:cNvPr id="68625" name="TextBox 18"/>
            <p:cNvSpPr txBox="1">
              <a:spLocks noChangeArrowheads="1"/>
            </p:cNvSpPr>
            <p:nvPr/>
          </p:nvSpPr>
          <p:spPr bwMode="auto">
            <a:xfrm>
              <a:off x="1920547" y="3482292"/>
              <a:ext cx="3022289" cy="46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latin typeface="Calibri" panose="020F0502020204030204" pitchFamily="34" charset="0"/>
                  <a:cs typeface="Arial" panose="020B0604020202020204" pitchFamily="34" charset="0"/>
                </a:rPr>
                <a:t>Comparison of Cost</a:t>
              </a:r>
            </a:p>
          </p:txBody>
        </p:sp>
        <p:sp>
          <p:nvSpPr>
            <p:cNvPr id="68629" name="TextBox 22"/>
            <p:cNvSpPr txBox="1">
              <a:spLocks noChangeArrowheads="1"/>
            </p:cNvSpPr>
            <p:nvPr/>
          </p:nvSpPr>
          <p:spPr bwMode="auto">
            <a:xfrm>
              <a:off x="1920547" y="4017279"/>
              <a:ext cx="3417663" cy="46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latin typeface="Calibri" panose="020F0502020204030204" pitchFamily="34" charset="0"/>
                  <a:cs typeface="Arial" panose="020B0604020202020204" pitchFamily="34" charset="0"/>
                </a:rPr>
                <a:t>Comparison of Pill Size</a:t>
              </a:r>
            </a:p>
          </p:txBody>
        </p:sp>
      </p:grpSp>
      <p:grpSp>
        <p:nvGrpSpPr>
          <p:cNvPr id="68611" name="그룹 2"/>
          <p:cNvGrpSpPr>
            <a:grpSpLocks/>
          </p:cNvGrpSpPr>
          <p:nvPr/>
        </p:nvGrpSpPr>
        <p:grpSpPr bwMode="auto">
          <a:xfrm>
            <a:off x="419100" y="1388170"/>
            <a:ext cx="8305800" cy="2328862"/>
            <a:chOff x="395288" y="576263"/>
            <a:chExt cx="8304959" cy="2328862"/>
          </a:xfrm>
        </p:grpSpPr>
        <p:sp>
          <p:nvSpPr>
            <p:cNvPr id="16" name="TextBox 42"/>
            <p:cNvSpPr txBox="1">
              <a:spLocks noChangeArrowheads="1"/>
            </p:cNvSpPr>
            <p:nvPr/>
          </p:nvSpPr>
          <p:spPr bwMode="auto">
            <a:xfrm>
              <a:off x="395288" y="720241"/>
              <a:ext cx="8304959" cy="2184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fontAlgn="auto" latin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ko-KR" sz="4800" b="1" i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Dukarb</a:t>
              </a:r>
              <a:r>
                <a:rPr lang="en-US" altLang="ko-KR" sz="4800" b="1" i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      </a:t>
              </a:r>
              <a:r>
                <a:rPr lang="en-US" altLang="ko-KR" sz="44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for</a:t>
              </a:r>
              <a:endParaRPr lang="en-US" altLang="ko-KR" sz="4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fontAlgn="auto" latin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ko-KR" sz="4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Efficacy, Safety,</a:t>
              </a:r>
            </a:p>
            <a:p>
              <a:pPr eaLnBrk="1" fontAlgn="auto" latin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ko-KR" sz="44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Cost-effectiveness, Adherence</a:t>
              </a:r>
              <a:endParaRPr lang="en-US" altLang="ko-KR" sz="4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6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"/>
            <a:stretch>
              <a:fillRect/>
            </a:stretch>
          </p:blipFill>
          <p:spPr bwMode="auto">
            <a:xfrm>
              <a:off x="473952" y="576263"/>
              <a:ext cx="2690828" cy="104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34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534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2007;29:563-580, </a:t>
            </a:r>
            <a:r>
              <a:rPr lang="de-DE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J Clin Hypertens (Greenwich) </a:t>
            </a:r>
            <a:r>
              <a:rPr lang="de-DE" altLang="ko-KR" sz="1000">
                <a:latin typeface="Calibri" panose="020F0502020204030204" pitchFamily="34" charset="0"/>
                <a:cs typeface="Arial" panose="020B0604020202020204" pitchFamily="34" charset="0"/>
              </a:rPr>
              <a:t>2009;11:207-213,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 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2008;30:587-604, </a:t>
            </a:r>
          </a:p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Am J Cardiovasc Drugs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2012;12:35-47,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18728"/>
              </p:ext>
            </p:extLst>
          </p:nvPr>
        </p:nvGraphicFramePr>
        <p:xfrm>
          <a:off x="358775" y="1290638"/>
          <a:ext cx="8426450" cy="4906962"/>
        </p:xfrm>
        <a:graphic>
          <a:graphicData uri="http://schemas.openxmlformats.org/drawingml/2006/table">
            <a:tbl>
              <a:tblPr/>
              <a:tblGrid>
                <a:gridCol w="898525"/>
                <a:gridCol w="792163"/>
                <a:gridCol w="1347787"/>
                <a:gridCol w="1346200"/>
                <a:gridCol w="1347788"/>
                <a:gridCol w="1346200"/>
                <a:gridCol w="1347787"/>
              </a:tblGrid>
              <a:tr h="335260">
                <a:tc grid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Study I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Study Ⅱ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Study Ⅲ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Study Ⅳ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Study Ⅴ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</a:tr>
              <a:tr h="1432560">
                <a:tc grid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Multicenter, double-blind, randomized placebo controlled,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parallel-group trials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(Multinational)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Multicenter, randomized, double-blind, double-dummy, placebo-controlled, 4ⅹ4 factorial design trial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(Multinational)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Multicenter, double-blind, randomized, placebo-controlled, factorial study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(US)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Multicenter, double-blind, randomized, phase Ⅱ study 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(Korea)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Multicenter, double-blind, randomized, placebo-controlled, 3x3 factorial study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(Korea)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68">
                <a:tc grid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V80/A5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(n=127)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T40/A5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(n=141)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O20/A5 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(n=161)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L50/A5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(n=38)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F60/A5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(n=47)</a:t>
                      </a: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</a:tr>
              <a:tr h="274292">
                <a:tc grid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Duration 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weeks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weeks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weeks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weeks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weeks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96">
                <a:tc grid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(mmHg)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SBP 153.2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99.1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SBP 153.2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101.7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SBP 163.8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101.7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SBP 158.4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101.5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SBP 159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99.2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</a:tr>
              <a:tr h="457196">
                <a:tc row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Inclusion Criteria</a:t>
                      </a: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BP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(mmHg)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&gt;95 and &lt;110 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≥95 and ≤119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DBP: 95 to 120 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DBP ≥95 and &lt;115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90 ≤ DBP &lt; 114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Essential hypertension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Stage I or II hypertension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Stage II hypertension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Essential hypertension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mild to moderate hypertension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21">
                <a:tc gridSpan="2"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Primary endpoint 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Change from baseline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in DBP at the end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of the study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Change in DBP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At week 8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Change from baseline in mean DBP 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at week 8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Mean change from baseline in DBP after 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 weeks of treatment</a:t>
                      </a:r>
                    </a:p>
                  </a:txBody>
                  <a:tcPr marL="91456" marR="91456" marT="45694" marB="45694" anchor="ctr" horzOverflow="overflow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 latinLnBrk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1pPr>
                      <a:lvl2pPr marL="742950" indent="-28575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2pPr>
                      <a:lvl3pPr marL="11430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3pPr>
                      <a:lvl4pPr marL="16002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4pPr>
                      <a:lvl5pPr marL="2057400" indent="-228600" defTabSz="685800" latinLnBrk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Change in DBP from baseline and at week 8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1456" marR="91456" marT="45694" marB="4569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9701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78501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L, losartan; A, amlodipine; V, valsartan; O, olmesartan; F, fimasartan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320521" y="395953"/>
            <a:ext cx="4611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Efficacy (1)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20979" r="8383" b="25687"/>
          <a:stretch>
            <a:fillRect/>
          </a:stretch>
        </p:blipFill>
        <p:spPr bwMode="auto">
          <a:xfrm>
            <a:off x="1089025" y="1881188"/>
            <a:ext cx="7288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8"/>
          <p:cNvSpPr txBox="1">
            <a:spLocks noChangeArrowheads="1"/>
          </p:cNvSpPr>
          <p:nvPr/>
        </p:nvSpPr>
        <p:spPr bwMode="auto">
          <a:xfrm>
            <a:off x="1397000" y="1749425"/>
            <a:ext cx="151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V80/A5</a:t>
            </a:r>
            <a:endParaRPr kumimoji="1" lang="ko-KR" alt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TextBox 1"/>
          <p:cNvSpPr txBox="1">
            <a:spLocks noChangeArrowheads="1"/>
          </p:cNvSpPr>
          <p:nvPr/>
        </p:nvSpPr>
        <p:spPr bwMode="auto">
          <a:xfrm>
            <a:off x="1452563" y="1457325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Study I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TextBox 8"/>
          <p:cNvSpPr txBox="1">
            <a:spLocks noChangeArrowheads="1"/>
          </p:cNvSpPr>
          <p:nvPr/>
        </p:nvSpPr>
        <p:spPr bwMode="auto">
          <a:xfrm>
            <a:off x="2728913" y="1749425"/>
            <a:ext cx="152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T40/A5</a:t>
            </a:r>
            <a:endParaRPr kumimoji="1" lang="ko-KR" alt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2" name="TextBox 13"/>
          <p:cNvSpPr txBox="1">
            <a:spLocks noChangeArrowheads="1"/>
          </p:cNvSpPr>
          <p:nvPr/>
        </p:nvSpPr>
        <p:spPr bwMode="auto">
          <a:xfrm>
            <a:off x="2786063" y="1457325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Study II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4062413" y="1749425"/>
            <a:ext cx="155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O20/A5</a:t>
            </a:r>
            <a:endParaRPr kumimoji="1" lang="ko-KR" alt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4" name="TextBox 14"/>
          <p:cNvSpPr txBox="1">
            <a:spLocks noChangeArrowheads="1"/>
          </p:cNvSpPr>
          <p:nvPr/>
        </p:nvSpPr>
        <p:spPr bwMode="auto">
          <a:xfrm>
            <a:off x="4135438" y="1457325"/>
            <a:ext cx="1408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Study III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665" name="TextBox 15"/>
          <p:cNvSpPr txBox="1">
            <a:spLocks noChangeArrowheads="1"/>
          </p:cNvSpPr>
          <p:nvPr/>
        </p:nvSpPr>
        <p:spPr bwMode="auto">
          <a:xfrm>
            <a:off x="6788150" y="1476375"/>
            <a:ext cx="1408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Study V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666" name="TextBox 8"/>
          <p:cNvSpPr txBox="1">
            <a:spLocks noChangeArrowheads="1"/>
          </p:cNvSpPr>
          <p:nvPr/>
        </p:nvSpPr>
        <p:spPr bwMode="auto">
          <a:xfrm>
            <a:off x="5403850" y="1749425"/>
            <a:ext cx="1522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L50/A5</a:t>
            </a:r>
            <a:endParaRPr kumimoji="1" lang="ko-KR" alt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7" name="TextBox 15"/>
          <p:cNvSpPr txBox="1">
            <a:spLocks noChangeArrowheads="1"/>
          </p:cNvSpPr>
          <p:nvPr/>
        </p:nvSpPr>
        <p:spPr bwMode="auto">
          <a:xfrm>
            <a:off x="5459413" y="1455738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Study IV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668" name="TextBox 8"/>
          <p:cNvSpPr txBox="1">
            <a:spLocks noChangeArrowheads="1"/>
          </p:cNvSpPr>
          <p:nvPr/>
        </p:nvSpPr>
        <p:spPr bwMode="auto">
          <a:xfrm>
            <a:off x="6731000" y="1747838"/>
            <a:ext cx="1522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69" name="object 5"/>
          <p:cNvSpPr txBox="1">
            <a:spLocks noChangeArrowheads="1"/>
          </p:cNvSpPr>
          <p:nvPr/>
        </p:nvSpPr>
        <p:spPr bwMode="auto">
          <a:xfrm rot="-5400000">
            <a:off x="3969" y="3574257"/>
            <a:ext cx="1608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latin typeface="Calibri" panose="020F0502020204030204" pitchFamily="34" charset="0"/>
                <a:cs typeface="Arial" panose="020B0604020202020204" pitchFamily="34" charset="0"/>
              </a:rPr>
              <a:t>Change of BP (mmHg)</a:t>
            </a:r>
            <a:endParaRPr lang="ko-KR" altLang="ko-KR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70" name="TextBox 32"/>
          <p:cNvSpPr txBox="1">
            <a:spLocks noChangeArrowheads="1"/>
          </p:cNvSpPr>
          <p:nvPr/>
        </p:nvSpPr>
        <p:spPr bwMode="auto">
          <a:xfrm>
            <a:off x="1047750" y="431165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671" name="TextBox 33"/>
          <p:cNvSpPr txBox="1">
            <a:spLocks noChangeArrowheads="1"/>
          </p:cNvSpPr>
          <p:nvPr/>
        </p:nvSpPr>
        <p:spPr bwMode="auto">
          <a:xfrm>
            <a:off x="1047750" y="508635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-30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672" name="TextBox 35"/>
          <p:cNvSpPr txBox="1">
            <a:spLocks noChangeArrowheads="1"/>
          </p:cNvSpPr>
          <p:nvPr/>
        </p:nvSpPr>
        <p:spPr bwMode="auto">
          <a:xfrm>
            <a:off x="1047750" y="1993900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673" name="TextBox 36"/>
          <p:cNvSpPr txBox="1">
            <a:spLocks noChangeArrowheads="1"/>
          </p:cNvSpPr>
          <p:nvPr/>
        </p:nvSpPr>
        <p:spPr bwMode="auto">
          <a:xfrm>
            <a:off x="1047750" y="276066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-15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674" name="TextBox 37"/>
          <p:cNvSpPr txBox="1">
            <a:spLocks noChangeArrowheads="1"/>
          </p:cNvSpPr>
          <p:nvPr/>
        </p:nvSpPr>
        <p:spPr bwMode="auto">
          <a:xfrm>
            <a:off x="1047750" y="3521075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0675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35702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L, losartan; A, amlodipine; V, valsartan; O, olmesartan;  F, fimasartan</a:t>
            </a:r>
            <a:endParaRPr lang="ko-KR" altLang="ko-KR" sz="1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76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78676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2007;29:563-580, </a:t>
            </a:r>
            <a:r>
              <a:rPr lang="de-DE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J Clin Hypertens (Greenwich) </a:t>
            </a:r>
            <a:r>
              <a:rPr lang="de-DE" altLang="ko-KR" sz="1000">
                <a:latin typeface="Calibri" panose="020F0502020204030204" pitchFamily="34" charset="0"/>
                <a:cs typeface="Arial" panose="020B0604020202020204" pitchFamily="34" charset="0"/>
              </a:rPr>
              <a:t>2009;11:207-213,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 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2008;30:587-604, </a:t>
            </a:r>
          </a:p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Am J Cardiovasc Drugs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2012;12:35-47,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pic>
        <p:nvPicPr>
          <p:cNvPr id="70677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t="70393" r="72206" b="24706"/>
          <a:stretch>
            <a:fillRect/>
          </a:stretch>
        </p:blipFill>
        <p:spPr bwMode="auto">
          <a:xfrm>
            <a:off x="2192338" y="4935538"/>
            <a:ext cx="349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TextBox 9"/>
          <p:cNvSpPr txBox="1">
            <a:spLocks noChangeArrowheads="1"/>
          </p:cNvSpPr>
          <p:nvPr/>
        </p:nvSpPr>
        <p:spPr bwMode="auto">
          <a:xfrm>
            <a:off x="2384425" y="4970463"/>
            <a:ext cx="538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r>
              <a:rPr lang="en-US" altLang="ko-KR" sz="1600" b="1">
                <a:latin typeface="Calibri" panose="020F0502020204030204" pitchFamily="34" charset="0"/>
                <a:cs typeface="Arial" panose="020B0604020202020204" pitchFamily="34" charset="0"/>
              </a:rPr>
              <a:t>DBP</a:t>
            </a:r>
            <a:endParaRPr lang="ko-KR" altLang="en-US" sz="16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679" name="TextBox 63"/>
          <p:cNvSpPr txBox="1">
            <a:spLocks noChangeArrowheads="1"/>
          </p:cNvSpPr>
          <p:nvPr/>
        </p:nvSpPr>
        <p:spPr bwMode="auto">
          <a:xfrm>
            <a:off x="3733800" y="4986338"/>
            <a:ext cx="506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r>
              <a:rPr lang="en-US" altLang="ko-KR" sz="1600" b="1">
                <a:latin typeface="Calibri" panose="020F0502020204030204" pitchFamily="34" charset="0"/>
                <a:cs typeface="Arial" panose="020B0604020202020204" pitchFamily="34" charset="0"/>
              </a:rPr>
              <a:t>SBP</a:t>
            </a:r>
            <a:endParaRPr lang="ko-KR" altLang="en-US" sz="16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0680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92"/>
          <a:stretch>
            <a:fillRect/>
          </a:stretch>
        </p:blipFill>
        <p:spPr bwMode="auto">
          <a:xfrm>
            <a:off x="1624013" y="4625975"/>
            <a:ext cx="6619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1" name="그림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9"/>
          <a:stretch>
            <a:fillRect/>
          </a:stretch>
        </p:blipFill>
        <p:spPr bwMode="auto">
          <a:xfrm>
            <a:off x="3217863" y="4640263"/>
            <a:ext cx="7064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2" name="그림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6" t="70393" r="44707" b="23634"/>
          <a:stretch>
            <a:fillRect/>
          </a:stretch>
        </p:blipFill>
        <p:spPr bwMode="auto">
          <a:xfrm>
            <a:off x="3497263" y="4946650"/>
            <a:ext cx="330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6550" y="386868"/>
            <a:ext cx="4611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Efficacy (2)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1649413" y="1870075"/>
            <a:ext cx="6956425" cy="3971925"/>
            <a:chOff x="1649413" y="1870075"/>
            <a:chExt cx="6956425" cy="3971925"/>
          </a:xfrm>
        </p:grpSpPr>
        <p:grpSp>
          <p:nvGrpSpPr>
            <p:cNvPr id="70685" name="그룹 1"/>
            <p:cNvGrpSpPr>
              <a:grpSpLocks/>
            </p:cNvGrpSpPr>
            <p:nvPr/>
          </p:nvGrpSpPr>
          <p:grpSpPr bwMode="auto">
            <a:xfrm>
              <a:off x="1649413" y="1870075"/>
              <a:ext cx="6311219" cy="3606790"/>
              <a:chOff x="1649413" y="1870075"/>
              <a:chExt cx="6311219" cy="3606790"/>
            </a:xfrm>
          </p:grpSpPr>
          <p:pic>
            <p:nvPicPr>
              <p:cNvPr id="70687" name="그림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6" t="20786" r="12941" b="29411"/>
              <a:stretch>
                <a:fillRect/>
              </a:stretch>
            </p:blipFill>
            <p:spPr bwMode="auto">
              <a:xfrm>
                <a:off x="2030413" y="1870075"/>
                <a:ext cx="5930219" cy="3415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88" name="TextBox 65"/>
              <p:cNvSpPr txBox="1">
                <a:spLocks noChangeArrowheads="1"/>
              </p:cNvSpPr>
              <p:nvPr/>
            </p:nvSpPr>
            <p:spPr bwMode="auto">
              <a:xfrm>
                <a:off x="2033906" y="3953022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-20.8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89" name="TextBox 68"/>
              <p:cNvSpPr txBox="1">
                <a:spLocks noChangeArrowheads="1"/>
              </p:cNvSpPr>
              <p:nvPr/>
            </p:nvSpPr>
            <p:spPr bwMode="auto">
              <a:xfrm>
                <a:off x="3348286" y="4011710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-21.0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0" name="TextBox 71"/>
              <p:cNvSpPr txBox="1">
                <a:spLocks noChangeArrowheads="1"/>
              </p:cNvSpPr>
              <p:nvPr/>
            </p:nvSpPr>
            <p:spPr bwMode="auto">
              <a:xfrm>
                <a:off x="4702350" y="4240525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-22.6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1" name="TextBox 74"/>
              <p:cNvSpPr txBox="1">
                <a:spLocks noChangeArrowheads="1"/>
              </p:cNvSpPr>
              <p:nvPr/>
            </p:nvSpPr>
            <p:spPr bwMode="auto">
              <a:xfrm>
                <a:off x="6011968" y="4703917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-25.7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2" name="TextBox 77"/>
              <p:cNvSpPr txBox="1">
                <a:spLocks noChangeArrowheads="1"/>
              </p:cNvSpPr>
              <p:nvPr/>
            </p:nvSpPr>
            <p:spPr bwMode="auto">
              <a:xfrm>
                <a:off x="7380319" y="5169088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-28.6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3" name="TextBox 52"/>
              <p:cNvSpPr txBox="1">
                <a:spLocks noChangeArrowheads="1"/>
              </p:cNvSpPr>
              <p:nvPr/>
            </p:nvSpPr>
            <p:spPr bwMode="auto">
              <a:xfrm>
                <a:off x="1649413" y="2989654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-14.5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4" name="TextBox 53"/>
              <p:cNvSpPr txBox="1">
                <a:spLocks noChangeArrowheads="1"/>
              </p:cNvSpPr>
              <p:nvPr/>
            </p:nvSpPr>
            <p:spPr bwMode="auto">
              <a:xfrm>
                <a:off x="2952879" y="3175185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-16.0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5" name="TextBox 56"/>
              <p:cNvSpPr txBox="1">
                <a:spLocks noChangeArrowheads="1"/>
              </p:cNvSpPr>
              <p:nvPr/>
            </p:nvSpPr>
            <p:spPr bwMode="auto">
              <a:xfrm>
                <a:off x="4284925" y="2994165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-14.6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6" name="TextBox 61"/>
              <p:cNvSpPr txBox="1">
                <a:spLocks noChangeArrowheads="1"/>
              </p:cNvSpPr>
              <p:nvPr/>
            </p:nvSpPr>
            <p:spPr bwMode="auto">
              <a:xfrm>
                <a:off x="5624910" y="3119847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-15.6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697" name="TextBox 62"/>
              <p:cNvSpPr txBox="1">
                <a:spLocks noChangeArrowheads="1"/>
              </p:cNvSpPr>
              <p:nvPr/>
            </p:nvSpPr>
            <p:spPr bwMode="auto">
              <a:xfrm>
                <a:off x="6961718" y="3264298"/>
                <a:ext cx="561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-16.6</a:t>
                </a:r>
                <a:endParaRPr kumimoji="1" lang="ko-KR" altLang="en-US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70698" name="그림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30" t="21568" r="15736" b="58235"/>
              <a:stretch>
                <a:fillRect/>
              </a:stretch>
            </p:blipFill>
            <p:spPr bwMode="auto">
              <a:xfrm>
                <a:off x="1693900" y="1924050"/>
                <a:ext cx="6011825" cy="1384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686" name="그림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5" b="16068"/>
            <a:stretch>
              <a:fillRect/>
            </a:stretch>
          </p:blipFill>
          <p:spPr bwMode="auto">
            <a:xfrm>
              <a:off x="6829425" y="5449888"/>
              <a:ext cx="1776413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09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bject 5"/>
          <p:cNvSpPr txBox="1">
            <a:spLocks noChangeArrowheads="1"/>
          </p:cNvSpPr>
          <p:nvPr/>
        </p:nvSpPr>
        <p:spPr bwMode="auto">
          <a:xfrm>
            <a:off x="107950" y="6264275"/>
            <a:ext cx="786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kumimoji="1" lang="en-US" altLang="zh-HK" sz="1000"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Data on file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, Vascular Health and Risk Management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2011;7:183-192,</a:t>
            </a: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International  Journal of Hypertension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 2013,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Journal of Hypertension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2013;31:1245-1255,</a:t>
            </a: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Internaional Journal of Cardiology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2013;167:2024-2030</a:t>
            </a:r>
          </a:p>
        </p:txBody>
      </p:sp>
      <p:sp>
        <p:nvSpPr>
          <p:cNvPr id="71683" name="object 5"/>
          <p:cNvSpPr txBox="1">
            <a:spLocks noChangeArrowheads="1"/>
          </p:cNvSpPr>
          <p:nvPr/>
        </p:nvSpPr>
        <p:spPr bwMode="auto">
          <a:xfrm>
            <a:off x="107950" y="6011863"/>
            <a:ext cx="49704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T, telmisartan; A, amlodipine; V, valsartan; </a:t>
            </a:r>
            <a:r>
              <a:rPr lang="pt-BR" altLang="ko-KR" sz="1000">
                <a:latin typeface="Calibri" panose="020F0502020204030204" pitchFamily="34" charset="0"/>
                <a:cs typeface="Arial" panose="020B0604020202020204" pitchFamily="34" charset="0"/>
              </a:rPr>
              <a:t>O, olmesartan; H, hydrochlorothiazide;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F, fimasartan</a:t>
            </a:r>
          </a:p>
        </p:txBody>
      </p:sp>
      <p:sp>
        <p:nvSpPr>
          <p:cNvPr id="71684" name="TextBox 2"/>
          <p:cNvSpPr txBox="1">
            <a:spLocks noChangeArrowheads="1"/>
          </p:cNvSpPr>
          <p:nvPr/>
        </p:nvSpPr>
        <p:spPr bwMode="auto">
          <a:xfrm rot="-5400000">
            <a:off x="-96043" y="2866231"/>
            <a:ext cx="284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Percentage of Hypertension Patients</a:t>
            </a:r>
          </a:p>
          <a:p>
            <a:pPr algn="ctr"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Achieving Target BP (%)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85" name="TextBox 24"/>
          <p:cNvSpPr txBox="1">
            <a:spLocks noChangeArrowheads="1"/>
          </p:cNvSpPr>
          <p:nvPr/>
        </p:nvSpPr>
        <p:spPr bwMode="auto">
          <a:xfrm>
            <a:off x="1704975" y="3371850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86" name="TextBox 27"/>
          <p:cNvSpPr txBox="1">
            <a:spLocks noChangeArrowheads="1"/>
          </p:cNvSpPr>
          <p:nvPr/>
        </p:nvSpPr>
        <p:spPr bwMode="auto">
          <a:xfrm>
            <a:off x="1704975" y="3986213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87" name="TextBox 30"/>
          <p:cNvSpPr txBox="1">
            <a:spLocks noChangeArrowheads="1"/>
          </p:cNvSpPr>
          <p:nvPr/>
        </p:nvSpPr>
        <p:spPr bwMode="auto">
          <a:xfrm>
            <a:off x="1604963" y="1546225"/>
            <a:ext cx="45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88" name="TextBox 33"/>
          <p:cNvSpPr txBox="1">
            <a:spLocks noChangeArrowheads="1"/>
          </p:cNvSpPr>
          <p:nvPr/>
        </p:nvSpPr>
        <p:spPr bwMode="auto">
          <a:xfrm>
            <a:off x="1704975" y="2171700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89" name="TextBox 34"/>
          <p:cNvSpPr txBox="1">
            <a:spLocks noChangeArrowheads="1"/>
          </p:cNvSpPr>
          <p:nvPr/>
        </p:nvSpPr>
        <p:spPr bwMode="auto">
          <a:xfrm>
            <a:off x="1704975" y="2759075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60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90" name="TextBox 35"/>
          <p:cNvSpPr txBox="1">
            <a:spLocks noChangeArrowheads="1"/>
          </p:cNvSpPr>
          <p:nvPr/>
        </p:nvSpPr>
        <p:spPr bwMode="auto">
          <a:xfrm>
            <a:off x="1803400" y="46069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/>
            <a:r>
              <a:rPr kumimoji="1" lang="en-US" altLang="ko-KR" sz="140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</a:t>
            </a:r>
            <a:endParaRPr kumimoji="1" lang="ko-KR" altLang="en-US" sz="1400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91" name="TextBox 1"/>
          <p:cNvSpPr txBox="1">
            <a:spLocks noChangeArrowheads="1"/>
          </p:cNvSpPr>
          <p:nvPr/>
        </p:nvSpPr>
        <p:spPr bwMode="auto">
          <a:xfrm rot="-2400000">
            <a:off x="1790700" y="4946650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T40/A5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692" name="TextBox 13"/>
          <p:cNvSpPr txBox="1">
            <a:spLocks noChangeArrowheads="1"/>
          </p:cNvSpPr>
          <p:nvPr/>
        </p:nvSpPr>
        <p:spPr bwMode="auto">
          <a:xfrm rot="-2400000">
            <a:off x="2870200" y="4946650"/>
            <a:ext cx="140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V80/A5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693" name="TextBox 14"/>
          <p:cNvSpPr txBox="1">
            <a:spLocks noChangeArrowheads="1"/>
          </p:cNvSpPr>
          <p:nvPr/>
        </p:nvSpPr>
        <p:spPr bwMode="auto">
          <a:xfrm rot="-2400000">
            <a:off x="4021138" y="4948238"/>
            <a:ext cx="1409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O20/A5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694" name="TextBox 15"/>
          <p:cNvSpPr txBox="1">
            <a:spLocks noChangeArrowheads="1"/>
          </p:cNvSpPr>
          <p:nvPr/>
        </p:nvSpPr>
        <p:spPr bwMode="auto">
          <a:xfrm rot="-2400000">
            <a:off x="6254750" y="4948238"/>
            <a:ext cx="14081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F60/A5</a:t>
            </a:r>
            <a:endParaRPr kumimoji="1" lang="ko-KR" altLang="en-US" sz="14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1695" name="TextBox 15"/>
          <p:cNvSpPr txBox="1">
            <a:spLocks noChangeArrowheads="1"/>
          </p:cNvSpPr>
          <p:nvPr/>
        </p:nvSpPr>
        <p:spPr bwMode="auto">
          <a:xfrm rot="-2400000">
            <a:off x="4957763" y="5194300"/>
            <a:ext cx="136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1400" b="1"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O40/A10/H12.5</a:t>
            </a:r>
            <a:endParaRPr kumimoji="1" lang="ko-KR" altLang="en-US" sz="1400" b="1"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69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20195" r="14853" b="23334"/>
          <a:stretch>
            <a:fillRect/>
          </a:stretch>
        </p:blipFill>
        <p:spPr bwMode="auto">
          <a:xfrm>
            <a:off x="1693863" y="1477963"/>
            <a:ext cx="609123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2111375" y="334963"/>
            <a:ext cx="4410075" cy="4532312"/>
            <a:chOff x="2111189" y="242047"/>
            <a:chExt cx="4410636" cy="4531659"/>
          </a:xfrm>
        </p:grpSpPr>
        <p:pic>
          <p:nvPicPr>
            <p:cNvPr id="71704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8" t="3529" r="28677" b="30392"/>
            <a:stretch>
              <a:fillRect/>
            </a:stretch>
          </p:blipFill>
          <p:spPr bwMode="auto">
            <a:xfrm>
              <a:off x="2111189" y="242047"/>
              <a:ext cx="4410636" cy="453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5" name="TextBox 65"/>
            <p:cNvSpPr txBox="1">
              <a:spLocks noChangeArrowheads="1"/>
            </p:cNvSpPr>
            <p:nvPr/>
          </p:nvSpPr>
          <p:spPr bwMode="auto">
            <a:xfrm>
              <a:off x="2423510" y="2357068"/>
              <a:ext cx="506934" cy="3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58.8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1706" name="TextBox 65"/>
            <p:cNvSpPr txBox="1">
              <a:spLocks noChangeArrowheads="1"/>
            </p:cNvSpPr>
            <p:nvPr/>
          </p:nvSpPr>
          <p:spPr bwMode="auto">
            <a:xfrm>
              <a:off x="3590491" y="2339985"/>
              <a:ext cx="506934" cy="3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61.3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1707" name="TextBox 65"/>
            <p:cNvSpPr txBox="1">
              <a:spLocks noChangeArrowheads="1"/>
            </p:cNvSpPr>
            <p:nvPr/>
          </p:nvSpPr>
          <p:spPr bwMode="auto">
            <a:xfrm>
              <a:off x="4725382" y="2647859"/>
              <a:ext cx="506934" cy="3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49.5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1708" name="TextBox 65"/>
            <p:cNvSpPr txBox="1">
              <a:spLocks noChangeArrowheads="1"/>
            </p:cNvSpPr>
            <p:nvPr/>
          </p:nvSpPr>
          <p:spPr bwMode="auto">
            <a:xfrm>
              <a:off x="5787899" y="1493838"/>
              <a:ext cx="506934" cy="3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4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86.7</a:t>
              </a:r>
              <a:endParaRPr kumimoji="1" lang="ko-KR" altLang="en-US" sz="14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323528" y="360412"/>
            <a:ext cx="4611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Efficacy (3)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6426200" y="1374775"/>
            <a:ext cx="1776413" cy="3573463"/>
            <a:chOff x="6426199" y="1375342"/>
            <a:chExt cx="1776413" cy="3572896"/>
          </a:xfrm>
        </p:grpSpPr>
        <p:grpSp>
          <p:nvGrpSpPr>
            <p:cNvPr id="71700" name="그룹 1"/>
            <p:cNvGrpSpPr>
              <a:grpSpLocks/>
            </p:cNvGrpSpPr>
            <p:nvPr/>
          </p:nvGrpSpPr>
          <p:grpSpPr bwMode="auto">
            <a:xfrm>
              <a:off x="6656388" y="1854200"/>
              <a:ext cx="1089025" cy="3094038"/>
              <a:chOff x="6656388" y="1854200"/>
              <a:chExt cx="1089025" cy="3094038"/>
            </a:xfrm>
          </p:grpSpPr>
          <p:sp>
            <p:nvSpPr>
              <p:cNvPr id="71702" name="TextBox 65"/>
              <p:cNvSpPr txBox="1">
                <a:spLocks noChangeArrowheads="1"/>
              </p:cNvSpPr>
              <p:nvPr/>
            </p:nvSpPr>
            <p:spPr bwMode="auto">
              <a:xfrm>
                <a:off x="6955081" y="1854200"/>
                <a:ext cx="5068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 b="1">
                    <a:solidFill>
                      <a:srgbClr val="FF000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78.7</a:t>
                </a:r>
                <a:endParaRPr kumimoji="1" lang="ko-KR" altLang="en-US" sz="1400" b="1">
                  <a:solidFill>
                    <a:srgbClr val="FF000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71703" name="그림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794" t="28627" r="15294" b="29216"/>
              <a:stretch>
                <a:fillRect/>
              </a:stretch>
            </p:blipFill>
            <p:spPr bwMode="auto">
              <a:xfrm>
                <a:off x="6656388" y="2056945"/>
                <a:ext cx="1089025" cy="2891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01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5" b="16068"/>
            <a:stretch>
              <a:fillRect/>
            </a:stretch>
          </p:blipFill>
          <p:spPr bwMode="auto">
            <a:xfrm>
              <a:off x="6426199" y="1375342"/>
              <a:ext cx="1776413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58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Box 42"/>
          <p:cNvSpPr txBox="1">
            <a:spLocks noChangeArrowheads="1"/>
          </p:cNvSpPr>
          <p:nvPr/>
        </p:nvSpPr>
        <p:spPr bwMode="auto">
          <a:xfrm>
            <a:off x="372268" y="345705"/>
            <a:ext cx="4381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Safety (1)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3731" name="object 5"/>
          <p:cNvSpPr txBox="1">
            <a:spLocks noChangeArrowheads="1"/>
          </p:cNvSpPr>
          <p:nvPr/>
        </p:nvSpPr>
        <p:spPr bwMode="auto">
          <a:xfrm>
            <a:off x="107950" y="6372225"/>
            <a:ext cx="786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2011;33:1953–1963,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Curr Med Res Opin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2010;26:1705-1713,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Drug Invest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2009;29:11-25, </a:t>
            </a:r>
          </a:p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J Clin Hypertens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2011;13:459-466, </a:t>
            </a:r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Clin Ther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2015;37:2581-2596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96863" y="1583085"/>
            <a:ext cx="4032250" cy="96361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Box 1"/>
          <p:cNvSpPr txBox="1">
            <a:spLocks noChangeArrowheads="1"/>
          </p:cNvSpPr>
          <p:nvPr/>
        </p:nvSpPr>
        <p:spPr bwMode="auto">
          <a:xfrm>
            <a:off x="717550" y="1367185"/>
            <a:ext cx="31686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Common </a:t>
            </a:r>
            <a:r>
              <a:rPr lang="en-US" altLang="ko-KR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ARB</a:t>
            </a:r>
            <a:r>
              <a:rPr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 Adverse Events</a:t>
            </a:r>
            <a:endParaRPr lang="ko-K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4" name="직사각형 5"/>
          <p:cNvSpPr>
            <a:spLocks noChangeArrowheads="1"/>
          </p:cNvSpPr>
          <p:nvPr/>
        </p:nvSpPr>
        <p:spPr bwMode="auto">
          <a:xfrm>
            <a:off x="376238" y="1713260"/>
            <a:ext cx="387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600" b="1">
                <a:latin typeface="Calibri" panose="020F0502020204030204" pitchFamily="34" charset="0"/>
                <a:cs typeface="Arial" panose="020B0604020202020204" pitchFamily="34" charset="0"/>
              </a:rPr>
              <a:t>Dizziness, headache, drowsiness, nausea, rash, vomiting, diarrhea, cough, elevated K</a:t>
            </a:r>
            <a:r>
              <a:rPr kumimoji="1" lang="en-US" altLang="ko-KR" sz="1600" b="1" baseline="30000">
                <a:latin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kumimoji="1" lang="en-US" altLang="ko-KR" sz="1600" b="1">
                <a:latin typeface="Calibri" panose="020F0502020204030204" pitchFamily="34" charset="0"/>
                <a:cs typeface="Arial" panose="020B0604020202020204" pitchFamily="34" charset="0"/>
              </a:rPr>
              <a:t> levels, low BP, muscle or bone pain, etc.</a:t>
            </a:r>
            <a:endParaRPr kumimoji="1" lang="en-US" altLang="ko-KR" sz="1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776788" y="1583085"/>
            <a:ext cx="3944937" cy="963613"/>
          </a:xfrm>
          <a:prstGeom prst="roundRect">
            <a:avLst/>
          </a:prstGeom>
          <a:noFill/>
          <a:ln w="222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6" name="TextBox 15"/>
          <p:cNvSpPr txBox="1">
            <a:spLocks noChangeArrowheads="1"/>
          </p:cNvSpPr>
          <p:nvPr/>
        </p:nvSpPr>
        <p:spPr bwMode="auto">
          <a:xfrm>
            <a:off x="5157788" y="1367185"/>
            <a:ext cx="3197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Common </a:t>
            </a:r>
            <a:r>
              <a:rPr kumimoji="1" lang="en-US" altLang="ko-KR" b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CCB</a:t>
            </a:r>
            <a:r>
              <a:rPr kumimoji="1" lang="en-US" altLang="ko-KR" b="1">
                <a:latin typeface="Calibri" panose="020F0502020204030204" pitchFamily="34" charset="0"/>
                <a:cs typeface="Arial" panose="020B0604020202020204" pitchFamily="34" charset="0"/>
              </a:rPr>
              <a:t> Adverse Events</a:t>
            </a:r>
            <a:endParaRPr kumimoji="1" lang="ko-K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7" name="직사각형 16"/>
          <p:cNvSpPr>
            <a:spLocks noChangeArrowheads="1"/>
          </p:cNvSpPr>
          <p:nvPr/>
        </p:nvSpPr>
        <p:spPr bwMode="auto">
          <a:xfrm>
            <a:off x="4906963" y="1713260"/>
            <a:ext cx="3765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kumimoji="1" lang="en-US" altLang="ko-KR" sz="1600" b="1">
                <a:latin typeface="Calibri" panose="020F0502020204030204" pitchFamily="34" charset="0"/>
                <a:cs typeface="Arial" panose="020B0604020202020204" pitchFamily="34" charset="0"/>
              </a:rPr>
              <a:t>Dizziness, headache, drowsiness, nausea, rash, constipation, edema(legs, feet), low BP, etc.</a:t>
            </a:r>
            <a:endParaRPr kumimoji="1" lang="en-US" altLang="ko-KR" sz="1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3738" name="그룹 3"/>
          <p:cNvGrpSpPr>
            <a:grpSpLocks/>
          </p:cNvGrpSpPr>
          <p:nvPr/>
        </p:nvGrpSpPr>
        <p:grpSpPr bwMode="auto">
          <a:xfrm>
            <a:off x="1349375" y="2773710"/>
            <a:ext cx="6624638" cy="995363"/>
            <a:chOff x="1376313" y="2192634"/>
            <a:chExt cx="6624736" cy="994131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1376313" y="2192634"/>
              <a:ext cx="6624736" cy="994131"/>
            </a:xfrm>
            <a:prstGeom prst="roundRect">
              <a:avLst>
                <a:gd name="adj" fmla="val 34304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bg1"/>
                </a:gs>
                <a:gs pos="8000">
                  <a:schemeClr val="accent6">
                    <a:lumMod val="40000"/>
                    <a:lumOff val="60000"/>
                  </a:schemeClr>
                </a:gs>
                <a:gs pos="27000">
                  <a:srgbClr val="FDE9D8"/>
                </a:gs>
                <a:gs pos="87000">
                  <a:srgbClr val="FAE1CE"/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63" name="TextBox 21"/>
            <p:cNvSpPr txBox="1">
              <a:spLocks noChangeArrowheads="1"/>
            </p:cNvSpPr>
            <p:nvPr/>
          </p:nvSpPr>
          <p:spPr bwMode="auto">
            <a:xfrm>
              <a:off x="1569738" y="2232334"/>
              <a:ext cx="6337349" cy="92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Fimasartan+amlodipine combination therapy showed similarity in terms of safety features compares to other combination agents</a:t>
              </a:r>
            </a:p>
          </p:txBody>
        </p:sp>
      </p:grp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04206"/>
              </p:ext>
            </p:extLst>
          </p:nvPr>
        </p:nvGraphicFramePr>
        <p:xfrm>
          <a:off x="2673350" y="4021485"/>
          <a:ext cx="4125914" cy="1855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2957"/>
                <a:gridCol w="2062957"/>
              </a:tblGrid>
              <a:tr h="34518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Drug-related Adverse events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68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L50/A5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6.5%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1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O40/A5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T80/A5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8.7%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F60/A5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39" marB="4573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3758" name="그룹 35"/>
          <p:cNvGrpSpPr>
            <a:grpSpLocks/>
          </p:cNvGrpSpPr>
          <p:nvPr/>
        </p:nvGrpSpPr>
        <p:grpSpPr bwMode="auto">
          <a:xfrm>
            <a:off x="4329113" y="2084738"/>
            <a:ext cx="447675" cy="649289"/>
            <a:chOff x="4355228" y="2069878"/>
            <a:chExt cx="447286" cy="647278"/>
          </a:xfrm>
        </p:grpSpPr>
        <p:cxnSp>
          <p:nvCxnSpPr>
            <p:cNvPr id="30" name="직선 연결선 29"/>
            <p:cNvCxnSpPr>
              <a:stCxn id="3" idx="3"/>
              <a:endCxn id="15" idx="1"/>
            </p:cNvCxnSpPr>
            <p:nvPr/>
          </p:nvCxnSpPr>
          <p:spPr>
            <a:xfrm>
              <a:off x="4355228" y="2127988"/>
              <a:ext cx="4472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4578870" y="2069878"/>
              <a:ext cx="0" cy="64727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59" name="object 5"/>
          <p:cNvSpPr txBox="1">
            <a:spLocks noChangeArrowheads="1"/>
          </p:cNvSpPr>
          <p:nvPr/>
        </p:nvSpPr>
        <p:spPr bwMode="auto">
          <a:xfrm>
            <a:off x="107950" y="6156325"/>
            <a:ext cx="78501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L, losartan; A, amlodipine; </a:t>
            </a:r>
            <a:r>
              <a:rPr lang="pt-BR" altLang="ko-KR" sz="1000">
                <a:latin typeface="Calibri" panose="020F0502020204030204" pitchFamily="34" charset="0"/>
                <a:cs typeface="Arial" panose="020B0604020202020204" pitchFamily="34" charset="0"/>
              </a:rPr>
              <a:t>O, olmesartan;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T, telmisartan; F, fimasartan</a:t>
            </a:r>
          </a:p>
        </p:txBody>
      </p:sp>
    </p:spTree>
    <p:extLst>
      <p:ext uri="{BB962C8B-B14F-4D97-AF65-F5344CB8AC3E}">
        <p14:creationId xmlns:p14="http://schemas.microsoft.com/office/powerpoint/2010/main" val="29381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그룹 2"/>
          <p:cNvGrpSpPr>
            <a:grpSpLocks/>
          </p:cNvGrpSpPr>
          <p:nvPr/>
        </p:nvGrpSpPr>
        <p:grpSpPr bwMode="auto">
          <a:xfrm>
            <a:off x="1841500" y="1547813"/>
            <a:ext cx="5461000" cy="544512"/>
            <a:chOff x="1709179" y="1189074"/>
            <a:chExt cx="5463090" cy="544762"/>
          </a:xfrm>
        </p:grpSpPr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3148914" y="1241566"/>
              <a:ext cx="4023355" cy="461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ln w="0"/>
                  <a:effectLst>
                    <a:reflection blurRad="6350" stA="53000" endA="300" endPos="13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is </a:t>
              </a:r>
              <a:r>
                <a:rPr lang="en-US" altLang="ko-KR" sz="2400" b="1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13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non hygroscopic medication</a:t>
              </a:r>
              <a:endParaRPr lang="en-US" altLang="ko-KR" sz="2400" b="1" dirty="0">
                <a:ln w="0"/>
                <a:solidFill>
                  <a:srgbClr val="FF0000"/>
                </a:solidFill>
                <a:effectLst>
                  <a:reflection blurRad="6350" stA="53000" endA="300" endPos="13000" dir="5400000" sy="-90000" algn="bl" rotWithShape="0"/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762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"/>
            <a:stretch>
              <a:fillRect/>
            </a:stretch>
          </p:blipFill>
          <p:spPr bwMode="auto">
            <a:xfrm>
              <a:off x="1709179" y="1189074"/>
              <a:ext cx="1399297" cy="54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363075" y="368468"/>
            <a:ext cx="4381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Safety (2)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2" name="그림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551" y="2441265"/>
            <a:ext cx="8591551" cy="2735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4757" name="직사각형 2"/>
          <p:cNvSpPr>
            <a:spLocks noChangeArrowheads="1"/>
          </p:cNvSpPr>
          <p:nvPr/>
        </p:nvSpPr>
        <p:spPr bwMode="auto">
          <a:xfrm>
            <a:off x="4135438" y="3255963"/>
            <a:ext cx="1476375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9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telmisartan+amlodipine</a:t>
            </a:r>
            <a:endParaRPr kumimoji="1" lang="ko-KR" altLang="en-US" sz="9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4758" name="직사각형 15"/>
          <p:cNvSpPr>
            <a:spLocks noChangeArrowheads="1"/>
          </p:cNvSpPr>
          <p:nvPr/>
        </p:nvSpPr>
        <p:spPr bwMode="auto">
          <a:xfrm>
            <a:off x="7150100" y="3255963"/>
            <a:ext cx="1508125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9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telmisartan+amlodipine</a:t>
            </a:r>
            <a:endParaRPr kumimoji="1" lang="ko-KR" altLang="en-US" sz="9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4759" name="직사각형 16"/>
          <p:cNvSpPr>
            <a:spLocks noChangeArrowheads="1"/>
          </p:cNvSpPr>
          <p:nvPr/>
        </p:nvSpPr>
        <p:spPr bwMode="auto">
          <a:xfrm>
            <a:off x="5657850" y="3255963"/>
            <a:ext cx="1476375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900" b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telmisartan+amlodipine</a:t>
            </a:r>
            <a:endParaRPr kumimoji="1" lang="ko-KR" altLang="en-US" sz="9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288" y="2806700"/>
            <a:ext cx="3694112" cy="19383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>
                <a:latin typeface="+mn-ea"/>
              </a:rPr>
              <a:t>취급상의 주의사항</a:t>
            </a:r>
            <a:endParaRPr lang="en-US" altLang="ko-KR" b="1" dirty="0"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latin typeface="+mn-ea"/>
              </a:rPr>
              <a:t>1. </a:t>
            </a:r>
            <a:r>
              <a:rPr lang="ko-KR" altLang="en-US" sz="1200" dirty="0">
                <a:latin typeface="+mn-ea"/>
              </a:rPr>
              <a:t>이 약은 습기에 약하므로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원래의 포장 상태대로  </a:t>
            </a:r>
            <a:endParaRPr lang="en-US" altLang="ko-KR" sz="1200" dirty="0"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>
                <a:latin typeface="+mn-ea"/>
              </a:rPr>
              <a:t>   보관하시고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복용 직전에 알루미늄 호일을 </a:t>
            </a:r>
            <a:r>
              <a:rPr lang="ko-KR" altLang="en-US" sz="1200" dirty="0" err="1">
                <a:latin typeface="+mn-ea"/>
              </a:rPr>
              <a:t>개봉하</a:t>
            </a:r>
            <a:endParaRPr lang="en-US" altLang="ko-KR" sz="1200" dirty="0"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 err="1">
                <a:latin typeface="+mn-ea"/>
              </a:rPr>
              <a:t>십시오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latin typeface="+mn-ea"/>
              </a:rPr>
              <a:t>2. </a:t>
            </a:r>
            <a:r>
              <a:rPr lang="ko-KR" altLang="en-US" sz="1200" dirty="0">
                <a:latin typeface="+mn-ea"/>
              </a:rPr>
              <a:t>이 약의 지정된 보관 온도는 </a:t>
            </a:r>
            <a:r>
              <a:rPr lang="en-US" altLang="ko-KR" sz="1200" dirty="0">
                <a:latin typeface="+mn-ea"/>
              </a:rPr>
              <a:t>1-30℃</a:t>
            </a:r>
            <a:r>
              <a:rPr lang="ko-KR" altLang="en-US" sz="1200" dirty="0">
                <a:latin typeface="+mn-ea"/>
              </a:rPr>
              <a:t>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latin typeface="+mn-ea"/>
              </a:rPr>
              <a:t>   30 ℃</a:t>
            </a:r>
            <a:r>
              <a:rPr lang="ko-KR" altLang="en-US" sz="1200" dirty="0">
                <a:latin typeface="+mn-ea"/>
              </a:rPr>
              <a:t>를 초과하는 고온에 노출되지 않도록 주의</a:t>
            </a:r>
            <a:endParaRPr lang="en-US" altLang="ko-KR" sz="1200" dirty="0"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하십시오</a:t>
            </a:r>
          </a:p>
        </p:txBody>
      </p:sp>
    </p:spTree>
    <p:extLst>
      <p:ext uri="{BB962C8B-B14F-4D97-AF65-F5344CB8AC3E}">
        <p14:creationId xmlns:p14="http://schemas.microsoft.com/office/powerpoint/2010/main" val="42700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95288" y="2587625"/>
          <a:ext cx="8353426" cy="302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7148"/>
                <a:gridCol w="2353139"/>
                <a:gridCol w="2353139"/>
              </a:tblGrid>
              <a:tr h="64009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ARB + CCB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Single-Pill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Combination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76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L100/A5</a:t>
                      </a:r>
                    </a:p>
                  </a:txBody>
                  <a:tcPr marL="91436" marR="91436"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1,335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944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76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O40/A5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844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76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T80/A5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927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1,053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76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V160/A5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1,336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988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  <a:tr h="476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F60/A5</a:t>
                      </a:r>
                      <a:endParaRPr lang="ko-KR" altLang="en-US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1,031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808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7" marB="45727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832" name="TextBox 1"/>
          <p:cNvSpPr txBox="1">
            <a:spLocks noChangeArrowheads="1"/>
          </p:cNvSpPr>
          <p:nvPr/>
        </p:nvSpPr>
        <p:spPr bwMode="auto">
          <a:xfrm>
            <a:off x="7596188" y="5543550"/>
            <a:ext cx="1296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r" eaLnBrk="1" latinLnBrk="1" hangingPunct="1">
              <a:buFont typeface="Arial" panose="020B0604020202020204" pitchFamily="34" charset="0"/>
              <a:buNone/>
            </a:pPr>
            <a:r>
              <a:rPr lang="en-US" altLang="ko-KR" sz="80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ko-KR" altLang="en-US" sz="800">
                <a:latin typeface="Calibri" panose="020F0502020204030204" pitchFamily="34" charset="0"/>
                <a:cs typeface="Arial" panose="020B0604020202020204" pitchFamily="34" charset="0"/>
              </a:rPr>
              <a:t>원단위</a:t>
            </a:r>
            <a:r>
              <a:rPr lang="en-US" altLang="ko-KR" sz="80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o-KR" altLang="en-US" sz="800">
                <a:latin typeface="Calibri" panose="020F0502020204030204" pitchFamily="34" charset="0"/>
                <a:cs typeface="Arial" panose="020B0604020202020204" pitchFamily="34" charset="0"/>
              </a:rPr>
              <a:t>개당 단가</a:t>
            </a:r>
            <a:r>
              <a:rPr lang="en-US" altLang="ko-KR" sz="80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833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7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ko-KR" altLang="en-US" sz="1000">
                <a:latin typeface="Calibri" panose="020F0502020204030204" pitchFamily="34" charset="0"/>
                <a:cs typeface="Arial" panose="020B0604020202020204" pitchFamily="34" charset="0"/>
              </a:rPr>
              <a:t>약학정보원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, http://www.health.kr/</a:t>
            </a:r>
          </a:p>
        </p:txBody>
      </p:sp>
      <p:sp>
        <p:nvSpPr>
          <p:cNvPr id="76834" name="object 5"/>
          <p:cNvSpPr txBox="1">
            <a:spLocks noChangeArrowheads="1"/>
          </p:cNvSpPr>
          <p:nvPr/>
        </p:nvSpPr>
        <p:spPr bwMode="auto">
          <a:xfrm>
            <a:off x="107950" y="6264275"/>
            <a:ext cx="78501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L, losartan; A, amlodipine; </a:t>
            </a:r>
            <a:r>
              <a:rPr lang="pt-BR" altLang="ko-KR" sz="1000">
                <a:latin typeface="Calibri" panose="020F0502020204030204" pitchFamily="34" charset="0"/>
                <a:cs typeface="Arial" panose="020B0604020202020204" pitchFamily="34" charset="0"/>
              </a:rPr>
              <a:t>O, olmesartan;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T, telmisartan; V, valsartan; F, fimasartan</a:t>
            </a: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251520" y="403524"/>
            <a:ext cx="3507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Cost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76836" name="그룹 2"/>
          <p:cNvGrpSpPr>
            <a:grpSpLocks/>
          </p:cNvGrpSpPr>
          <p:nvPr/>
        </p:nvGrpSpPr>
        <p:grpSpPr bwMode="auto">
          <a:xfrm>
            <a:off x="630238" y="1547813"/>
            <a:ext cx="7883525" cy="544512"/>
            <a:chOff x="107950" y="1334345"/>
            <a:chExt cx="7883649" cy="544762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1437086" y="1408567"/>
              <a:ext cx="6554513" cy="461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ln w="0"/>
                  <a:solidFill>
                    <a:srgbClr val="92D050"/>
                  </a:solidFill>
                  <a:effectLst>
                    <a:reflection blurRad="6350" stA="52000" endPos="15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2400" b="1" dirty="0" smtClean="0">
                  <a:ln w="0"/>
                  <a:effectLst>
                    <a:reflection blurRad="6350" stA="52000" endPos="15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is </a:t>
              </a:r>
              <a:r>
                <a:rPr lang="en-US" altLang="ko-KR" sz="2400" b="1" dirty="0" smtClean="0">
                  <a:ln w="0"/>
                  <a:solidFill>
                    <a:srgbClr val="FF0000"/>
                  </a:solidFill>
                  <a:effectLst>
                    <a:reflection blurRad="6350" stA="52000" endPos="15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the</a:t>
              </a:r>
              <a:r>
                <a:rPr lang="en-US" altLang="ko-KR" sz="2400" b="1" dirty="0" smtClean="0">
                  <a:ln w="0"/>
                  <a:effectLst>
                    <a:reflection blurRad="6350" stA="52000" endPos="15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2400" b="1" dirty="0" smtClean="0">
                  <a:ln w="0"/>
                  <a:solidFill>
                    <a:srgbClr val="FF0000"/>
                  </a:solidFill>
                  <a:effectLst>
                    <a:reflection blurRad="6350" stA="52000" endPos="15000" dir="5400000" sy="-90000" algn="bl" rotWithShape="0"/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most cost-effective ARB &amp; CCB SPC Therapy</a:t>
              </a:r>
              <a:endParaRPr lang="en-US" altLang="ko-KR" sz="2400" b="1" dirty="0">
                <a:ln w="0"/>
                <a:solidFill>
                  <a:srgbClr val="FF0000"/>
                </a:solidFill>
                <a:effectLst>
                  <a:reflection blurRad="6350" stA="52000" endPos="15000" dir="5400000" sy="-90000" algn="bl" rotWithShape="0"/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83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"/>
            <a:stretch>
              <a:fillRect/>
            </a:stretch>
          </p:blipFill>
          <p:spPr bwMode="auto">
            <a:xfrm>
              <a:off x="107950" y="1334345"/>
              <a:ext cx="1399297" cy="54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00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7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ko-KR" altLang="en-US" sz="1000">
                <a:latin typeface="Calibri" panose="020F0502020204030204" pitchFamily="34" charset="0"/>
                <a:cs typeface="Arial" panose="020B0604020202020204" pitchFamily="34" charset="0"/>
              </a:rPr>
              <a:t>약학정보원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, http://www.health.kr/</a:t>
            </a:r>
          </a:p>
        </p:txBody>
      </p:sp>
      <p:pic>
        <p:nvPicPr>
          <p:cNvPr id="78851" name="그림 1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"/>
          <a:stretch/>
        </p:blipFill>
        <p:spPr bwMode="auto">
          <a:xfrm>
            <a:off x="174625" y="1464841"/>
            <a:ext cx="87898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2" name="그룹 1"/>
          <p:cNvGrpSpPr>
            <a:grpSpLocks noChangeAspect="1"/>
          </p:cNvGrpSpPr>
          <p:nvPr/>
        </p:nvGrpSpPr>
        <p:grpSpPr bwMode="auto">
          <a:xfrm>
            <a:off x="320675" y="1590253"/>
            <a:ext cx="8361363" cy="4791075"/>
            <a:chOff x="318971" y="1457325"/>
            <a:chExt cx="8925973" cy="5114925"/>
          </a:xfrm>
        </p:grpSpPr>
        <p:sp>
          <p:nvSpPr>
            <p:cNvPr id="78858" name="TextBox 13"/>
            <p:cNvSpPr txBox="1">
              <a:spLocks noChangeArrowheads="1"/>
            </p:cNvSpPr>
            <p:nvPr/>
          </p:nvSpPr>
          <p:spPr bwMode="auto">
            <a:xfrm>
              <a:off x="2937626" y="1457325"/>
              <a:ext cx="6307318" cy="3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6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0             1             2              3             4             5              6             7    (cm) </a:t>
              </a:r>
              <a:endParaRPr kumimoji="1" lang="ko-KR" altLang="en-US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 bwMode="auto">
            <a:xfrm>
              <a:off x="2915248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 bwMode="auto">
            <a:xfrm>
              <a:off x="3274524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 bwMode="auto">
            <a:xfrm>
              <a:off x="3632105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 bwMode="auto">
            <a:xfrm>
              <a:off x="3989686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 bwMode="auto">
            <a:xfrm>
              <a:off x="4338794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 bwMode="auto">
            <a:xfrm>
              <a:off x="4692986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 bwMode="auto">
            <a:xfrm>
              <a:off x="5047177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 bwMode="auto">
            <a:xfrm>
              <a:off x="5394591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 bwMode="auto">
            <a:xfrm>
              <a:off x="5752172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 bwMode="auto">
            <a:xfrm>
              <a:off x="6113143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 bwMode="auto">
            <a:xfrm>
              <a:off x="6465640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 bwMode="auto">
            <a:xfrm>
              <a:off x="6821526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 bwMode="auto">
            <a:xfrm>
              <a:off x="7168939" y="1962377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 bwMode="auto">
            <a:xfrm rot="5400000">
              <a:off x="5632696" y="-897422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 bwMode="auto">
            <a:xfrm rot="5400000">
              <a:off x="5632696" y="-538123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 bwMode="auto">
            <a:xfrm rot="5400000">
              <a:off x="5632696" y="-180520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 bwMode="auto">
            <a:xfrm rot="5400000">
              <a:off x="5632696" y="178779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 bwMode="auto">
            <a:xfrm rot="5400000">
              <a:off x="5632696" y="527909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 bwMode="auto">
            <a:xfrm rot="5400000">
              <a:off x="5632696" y="880429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 bwMode="auto">
            <a:xfrm rot="5400000">
              <a:off x="5632696" y="1236338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 bwMode="auto">
            <a:xfrm rot="5400000">
              <a:off x="5632696" y="1583774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 bwMode="auto">
            <a:xfrm rot="5400000">
              <a:off x="5632696" y="1941378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 bwMode="auto">
            <a:xfrm rot="5400000">
              <a:off x="5632696" y="2302372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 bwMode="auto">
            <a:xfrm rot="5400000">
              <a:off x="5632696" y="2654891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 bwMode="auto">
            <a:xfrm rot="5400000">
              <a:off x="5632696" y="3009105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 bwMode="auto">
            <a:xfrm rot="5400000">
              <a:off x="5632696" y="3358235"/>
              <a:ext cx="0" cy="5797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 bwMode="auto">
            <a:xfrm>
              <a:off x="7541772" y="1904754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 bwMode="auto">
            <a:xfrm>
              <a:off x="7923080" y="1904754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 bwMode="auto">
            <a:xfrm>
              <a:off x="8270492" y="1904754"/>
              <a:ext cx="0" cy="460987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88" name="TextBox 59392"/>
            <p:cNvSpPr txBox="1">
              <a:spLocks noChangeArrowheads="1"/>
            </p:cNvSpPr>
            <p:nvPr/>
          </p:nvSpPr>
          <p:spPr bwMode="auto">
            <a:xfrm>
              <a:off x="1871663" y="2292350"/>
              <a:ext cx="860459" cy="3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600" b="1" i="1">
                  <a:solidFill>
                    <a:srgbClr val="193081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Dukarb</a:t>
              </a:r>
              <a:endParaRPr lang="ko-KR" altLang="en-US" sz="1600" b="1">
                <a:solidFill>
                  <a:srgbClr val="193081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78889" name="그림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88" y="3721100"/>
              <a:ext cx="788987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0" name="그림 593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738" y="5618163"/>
              <a:ext cx="10096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1" name="그림 5939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738" y="2935288"/>
              <a:ext cx="7524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2" name="그림 5940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3" t="23183" r="55396" b="33144"/>
            <a:stretch>
              <a:fillRect/>
            </a:stretch>
          </p:blipFill>
          <p:spPr bwMode="auto">
            <a:xfrm>
              <a:off x="5745163" y="4513263"/>
              <a:ext cx="129540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3" name="그림 5940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525" y="5561013"/>
              <a:ext cx="11811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4" name="그림 594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2220913"/>
              <a:ext cx="54927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5" name="그림 594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2166938"/>
              <a:ext cx="646112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6" name="그림 594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738" y="2112963"/>
              <a:ext cx="55721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97" name="그림 594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5" t="30022" r="61198" b="40010"/>
            <a:stretch>
              <a:fillRect/>
            </a:stretch>
          </p:blipFill>
          <p:spPr bwMode="auto">
            <a:xfrm>
              <a:off x="2852738" y="2973388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98" name="TextBox 82"/>
            <p:cNvSpPr txBox="1">
              <a:spLocks noChangeArrowheads="1"/>
            </p:cNvSpPr>
            <p:nvPr/>
          </p:nvSpPr>
          <p:spPr bwMode="auto">
            <a:xfrm>
              <a:off x="318971" y="3073400"/>
              <a:ext cx="2463863" cy="3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6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olmesartan + amlodipine</a:t>
              </a:r>
              <a:endParaRPr kumimoji="1" lang="ko-KR" altLang="en-US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899" name="TextBox 83"/>
            <p:cNvSpPr txBox="1">
              <a:spLocks noChangeArrowheads="1"/>
            </p:cNvSpPr>
            <p:nvPr/>
          </p:nvSpPr>
          <p:spPr bwMode="auto">
            <a:xfrm>
              <a:off x="477723" y="3932238"/>
              <a:ext cx="2267296" cy="3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6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valsartan + amlodipine</a:t>
              </a:r>
              <a:endParaRPr kumimoji="1" lang="ko-KR" altLang="en-US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0" name="TextBox 84"/>
            <p:cNvSpPr txBox="1">
              <a:spLocks noChangeArrowheads="1"/>
            </p:cNvSpPr>
            <p:nvPr/>
          </p:nvSpPr>
          <p:spPr bwMode="auto">
            <a:xfrm>
              <a:off x="328499" y="4827589"/>
              <a:ext cx="2471459" cy="3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6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telmisartan + amlodipine</a:t>
              </a:r>
              <a:endParaRPr kumimoji="1" lang="ko-KR" altLang="en-US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1" name="TextBox 86"/>
            <p:cNvSpPr txBox="1">
              <a:spLocks noChangeArrowheads="1"/>
            </p:cNvSpPr>
            <p:nvPr/>
          </p:nvSpPr>
          <p:spPr bwMode="auto">
            <a:xfrm>
              <a:off x="566621" y="5764213"/>
              <a:ext cx="2176404" cy="3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6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losartan + amlodipine</a:t>
              </a:r>
              <a:endParaRPr kumimoji="1" lang="ko-KR" altLang="en-US" sz="16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2" name="TextBox 59422"/>
            <p:cNvSpPr txBox="1">
              <a:spLocks noChangeArrowheads="1"/>
            </p:cNvSpPr>
            <p:nvPr/>
          </p:nvSpPr>
          <p:spPr bwMode="auto">
            <a:xfrm>
              <a:off x="2867025" y="2713038"/>
              <a:ext cx="5012043" cy="27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F30/A5                            F30/A10                          F60/A5                             F60/A10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3" name="TextBox 123"/>
            <p:cNvSpPr txBox="1">
              <a:spLocks noChangeArrowheads="1"/>
            </p:cNvSpPr>
            <p:nvPr/>
          </p:nvSpPr>
          <p:spPr bwMode="auto">
            <a:xfrm>
              <a:off x="2851150" y="3589338"/>
              <a:ext cx="5046264" cy="27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O20/A5                           O40/A5                            O20/A10                         O40/A10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4" name="TextBox 124"/>
            <p:cNvSpPr txBox="1">
              <a:spLocks noChangeArrowheads="1"/>
            </p:cNvSpPr>
            <p:nvPr/>
          </p:nvSpPr>
          <p:spPr bwMode="auto">
            <a:xfrm>
              <a:off x="2871788" y="4381500"/>
              <a:ext cx="3600417" cy="27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V80/A5                            V160/A10                       V160/A5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5" name="TextBox 125"/>
            <p:cNvSpPr txBox="1">
              <a:spLocks noChangeArrowheads="1"/>
            </p:cNvSpPr>
            <p:nvPr/>
          </p:nvSpPr>
          <p:spPr bwMode="auto">
            <a:xfrm>
              <a:off x="2873375" y="5332413"/>
              <a:ext cx="3508020" cy="27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T40/A5                            T40/A10                          T80/A5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8906" name="TextBox 128"/>
            <p:cNvSpPr txBox="1">
              <a:spLocks noChangeArrowheads="1"/>
            </p:cNvSpPr>
            <p:nvPr/>
          </p:nvSpPr>
          <p:spPr bwMode="auto">
            <a:xfrm>
              <a:off x="2859088" y="6256338"/>
              <a:ext cx="3583307" cy="27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hangingPunct="1"/>
              <a:r>
                <a:rPr kumimoji="1" lang="en-US" altLang="ko-KR" sz="1100" b="1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L50/A5                            L50/A10                           L100/A5</a:t>
              </a:r>
              <a:endParaRPr kumimoji="1" lang="ko-KR" altLang="en-US" sz="1100" b="1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78907" name="그림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538" y="4570413"/>
              <a:ext cx="1208087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08" name="그림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4641850"/>
              <a:ext cx="11334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09" name="그림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25" y="2197100"/>
              <a:ext cx="515938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10" name="그림 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892425"/>
              <a:ext cx="84772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11" name="그림 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63" y="5618163"/>
              <a:ext cx="109696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12" name="그림 1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538" y="3830638"/>
              <a:ext cx="112395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13" name="그림 1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475" y="3825875"/>
              <a:ext cx="10953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914" name="그림 1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825" y="2867025"/>
              <a:ext cx="10763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53" name="그림 7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6"/>
          <a:stretch>
            <a:fillRect/>
          </a:stretch>
        </p:blipFill>
        <p:spPr bwMode="auto">
          <a:xfrm>
            <a:off x="1709738" y="2393528"/>
            <a:ext cx="8620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42"/>
          <p:cNvSpPr txBox="1">
            <a:spLocks noChangeArrowheads="1"/>
          </p:cNvSpPr>
          <p:nvPr/>
        </p:nvSpPr>
        <p:spPr bwMode="auto">
          <a:xfrm>
            <a:off x="344658" y="415082"/>
            <a:ext cx="355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Comparison of Pill Size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78855" name="그룹 1"/>
          <p:cNvGrpSpPr>
            <a:grpSpLocks/>
          </p:cNvGrpSpPr>
          <p:nvPr/>
        </p:nvGrpSpPr>
        <p:grpSpPr bwMode="auto">
          <a:xfrm>
            <a:off x="241300" y="1339428"/>
            <a:ext cx="2157413" cy="906463"/>
            <a:chOff x="4086225" y="-202519"/>
            <a:chExt cx="2157413" cy="906463"/>
          </a:xfrm>
        </p:grpSpPr>
        <p:sp>
          <p:nvSpPr>
            <p:cNvPr id="74" name="타원형 설명선 73"/>
            <p:cNvSpPr/>
            <p:nvPr/>
          </p:nvSpPr>
          <p:spPr>
            <a:xfrm>
              <a:off x="4086225" y="-202519"/>
              <a:ext cx="2157413" cy="906463"/>
            </a:xfrm>
            <a:prstGeom prst="wedgeEllipseCallout">
              <a:avLst>
                <a:gd name="adj1" fmla="val 19579"/>
                <a:gd name="adj2" fmla="val 68175"/>
              </a:avLst>
            </a:prstGeom>
            <a:solidFill>
              <a:schemeClr val="bg1"/>
            </a:solidFill>
            <a:ln w="19050">
              <a:solidFill>
                <a:srgbClr val="0000AC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i="1" dirty="0" err="1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Dukarb</a:t>
              </a:r>
              <a:r>
                <a:rPr lang="en-US" altLang="ko-KR" b="1" baseline="30000" dirty="0">
                  <a:solidFill>
                    <a:srgbClr val="1B328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®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The smallest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SPC</a:t>
              </a:r>
              <a:endParaRPr lang="ko-KR" altLang="en-US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857" name="그림 7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"/>
            <a:stretch>
              <a:fillRect/>
            </a:stretch>
          </p:blipFill>
          <p:spPr bwMode="auto">
            <a:xfrm>
              <a:off x="4749799" y="-141470"/>
              <a:ext cx="861032" cy="33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395536" y="332656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Importance of Intensive BP Lowering</a:t>
            </a:r>
          </a:p>
        </p:txBody>
      </p:sp>
      <p:grpSp>
        <p:nvGrpSpPr>
          <p:cNvPr id="9219" name="그룹 2"/>
          <p:cNvGrpSpPr>
            <a:grpSpLocks/>
          </p:cNvGrpSpPr>
          <p:nvPr/>
        </p:nvGrpSpPr>
        <p:grpSpPr bwMode="auto">
          <a:xfrm>
            <a:off x="1187624" y="2060848"/>
            <a:ext cx="5486630" cy="2945040"/>
            <a:chOff x="1760402" y="2489202"/>
            <a:chExt cx="5485300" cy="2944868"/>
          </a:xfrm>
        </p:grpSpPr>
        <p:sp>
          <p:nvSpPr>
            <p:cNvPr id="9220" name="TextBox 3"/>
            <p:cNvSpPr txBox="1">
              <a:spLocks noChangeArrowheads="1"/>
            </p:cNvSpPr>
            <p:nvPr/>
          </p:nvSpPr>
          <p:spPr bwMode="auto">
            <a:xfrm>
              <a:off x="1760402" y="2489202"/>
              <a:ext cx="3407286" cy="6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BP, Risk Factor for CVD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4" name="TextBox 15"/>
            <p:cNvSpPr txBox="1">
              <a:spLocks noChangeArrowheads="1"/>
            </p:cNvSpPr>
            <p:nvPr/>
          </p:nvSpPr>
          <p:spPr bwMode="auto">
            <a:xfrm>
              <a:off x="1760402" y="3189017"/>
              <a:ext cx="4589631" cy="5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Effects of Intensive BP Lowering</a:t>
              </a:r>
              <a:endParaRPr kumimoji="1" lang="ko-KR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8" name="TextBox 18"/>
            <p:cNvSpPr txBox="1">
              <a:spLocks noChangeArrowheads="1"/>
            </p:cNvSpPr>
            <p:nvPr/>
          </p:nvSpPr>
          <p:spPr bwMode="auto">
            <a:xfrm>
              <a:off x="1760402" y="4787777"/>
              <a:ext cx="5485300" cy="6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sz="24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Management of Hypertension in Korea</a:t>
              </a:r>
              <a:endParaRPr kumimoji="1" lang="ko-KR" altLang="en-US" sz="24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1907265" y="3711415"/>
              <a:ext cx="3113559" cy="120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Char char="−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SPRINT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Char char="−"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Meta-analysis Study</a:t>
              </a:r>
              <a:endParaRPr kumimoji="1" lang="ko-KR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4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496" y="6130570"/>
            <a:ext cx="9085220" cy="466782"/>
            <a:chOff x="618896" y="4219408"/>
            <a:chExt cx="9454021" cy="311298"/>
          </a:xfrm>
          <a:effectLst>
            <a:outerShdw blurRad="12700" dist="12700" dir="5400000" algn="t" rotWithShape="0">
              <a:prstClr val="black">
                <a:alpha val="25000"/>
              </a:prstClr>
            </a:outerShdw>
          </a:effectLst>
        </p:grpSpPr>
        <p:pic>
          <p:nvPicPr>
            <p:cNvPr id="3" name="Picture 26" descr="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28271"/>
            <a:stretch/>
          </p:blipFill>
          <p:spPr bwMode="auto">
            <a:xfrm>
              <a:off x="618896" y="4219408"/>
              <a:ext cx="4375919" cy="311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6" descr="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6761"/>
            <a:stretch/>
          </p:blipFill>
          <p:spPr bwMode="auto">
            <a:xfrm>
              <a:off x="4994815" y="4219408"/>
              <a:ext cx="5078102" cy="311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그룹 4"/>
          <p:cNvGrpSpPr/>
          <p:nvPr/>
        </p:nvGrpSpPr>
        <p:grpSpPr>
          <a:xfrm>
            <a:off x="323527" y="1484784"/>
            <a:ext cx="8458653" cy="4830291"/>
            <a:chOff x="683568" y="1628800"/>
            <a:chExt cx="7776864" cy="4434011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683568" y="1628800"/>
              <a:ext cx="7776864" cy="4434011"/>
            </a:xfrm>
            <a:prstGeom prst="roundRect">
              <a:avLst>
                <a:gd name="adj" fmla="val 1288"/>
              </a:avLst>
            </a:prstGeom>
            <a:solidFill>
              <a:sysClr val="window" lastClr="FFFFFF">
                <a:alpha val="60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dist="25400" dir="5400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b="1" kern="0" dirty="0" smtClean="0">
                <a:solidFill>
                  <a:prstClr val="white"/>
                </a:solidFill>
                <a:latin typeface="Calibri" panose="020F0502020204030204" pitchFamily="34" charset="0"/>
                <a:ea typeface="맑은 고딕" panose="020B0503020000020004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759653" y="1692617"/>
              <a:ext cx="7624693" cy="4306377"/>
              <a:chOff x="194364" y="793199"/>
              <a:chExt cx="8017269" cy="4528101"/>
            </a:xfrm>
          </p:grpSpPr>
          <p:pic>
            <p:nvPicPr>
              <p:cNvPr id="8" name="Picture 4" descr="금속-징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8124102" y="793199"/>
                <a:ext cx="87531" cy="84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</p:spPr>
          </p:pic>
          <p:pic>
            <p:nvPicPr>
              <p:cNvPr id="9" name="Picture 4" descr="금속-징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8124102" y="5236812"/>
                <a:ext cx="87531" cy="84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</p:spPr>
          </p:pic>
          <p:pic>
            <p:nvPicPr>
              <p:cNvPr id="10" name="Picture 4" descr="금속-징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94364" y="793199"/>
                <a:ext cx="87531" cy="84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</p:spPr>
          </p:pic>
          <p:pic>
            <p:nvPicPr>
              <p:cNvPr id="11" name="Picture 4" descr="금속-징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94364" y="5236813"/>
                <a:ext cx="87531" cy="84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</p:spPr>
          </p:pic>
        </p:grp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00" y="4348839"/>
            <a:ext cx="2827480" cy="1697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450558"/>
            <a:ext cx="191879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rgbClr val="EE7A00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63500" algn="ctr" rotWithShape="0">
                    <a:prstClr val="black">
                      <a:alpha val="53000"/>
                    </a:prstClr>
                  </a:outerShdw>
                </a:effectLst>
                <a:latin typeface="Calibri" panose="020F0502020204030204" pitchFamily="34" charset="0"/>
              </a:rPr>
              <a:t>Conclusion</a:t>
            </a:r>
            <a:endParaRPr lang="ko-KR" altLang="en-US" sz="3200" b="1" dirty="0">
              <a:ln>
                <a:solidFill>
                  <a:srgbClr val="EE7A00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63500" algn="ctr" rotWithShape="0">
                  <a:prstClr val="black">
                    <a:alpha val="53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30" name="그룹 29"/>
          <p:cNvGrpSpPr>
            <a:grpSpLocks/>
          </p:cNvGrpSpPr>
          <p:nvPr/>
        </p:nvGrpSpPr>
        <p:grpSpPr bwMode="auto">
          <a:xfrm>
            <a:off x="1204913" y="1392238"/>
            <a:ext cx="3211512" cy="2789237"/>
            <a:chOff x="1968848" y="621546"/>
            <a:chExt cx="3212569" cy="2788409"/>
          </a:xfrm>
        </p:grpSpPr>
        <p:pic>
          <p:nvPicPr>
            <p:cNvPr id="31" name="그림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848" y="1009655"/>
              <a:ext cx="24003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타원형 설명선 31"/>
            <p:cNvSpPr>
              <a:spLocks noChangeAspect="1"/>
            </p:cNvSpPr>
            <p:nvPr/>
          </p:nvSpPr>
          <p:spPr bwMode="auto">
            <a:xfrm>
              <a:off x="3153513" y="621546"/>
              <a:ext cx="2027904" cy="772882"/>
            </a:xfrm>
            <a:prstGeom prst="wedgeEllipseCallout">
              <a:avLst>
                <a:gd name="adj1" fmla="val -44030"/>
                <a:gd name="adj2" fmla="val 625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How to make a PERFECT medicine?</a:t>
              </a:r>
            </a:p>
          </p:txBody>
        </p:sp>
      </p:grpSp>
      <p:grpSp>
        <p:nvGrpSpPr>
          <p:cNvPr id="33" name="그룹 32"/>
          <p:cNvGrpSpPr>
            <a:grpSpLocks/>
          </p:cNvGrpSpPr>
          <p:nvPr/>
        </p:nvGrpSpPr>
        <p:grpSpPr bwMode="auto">
          <a:xfrm>
            <a:off x="4452938" y="1065213"/>
            <a:ext cx="3825875" cy="3432175"/>
            <a:chOff x="4452938" y="955675"/>
            <a:chExt cx="3826473" cy="3432175"/>
          </a:xfrm>
        </p:grpSpPr>
        <p:grpSp>
          <p:nvGrpSpPr>
            <p:cNvPr id="34" name="그룹 27"/>
            <p:cNvGrpSpPr>
              <a:grpSpLocks/>
            </p:cNvGrpSpPr>
            <p:nvPr/>
          </p:nvGrpSpPr>
          <p:grpSpPr bwMode="auto">
            <a:xfrm>
              <a:off x="4452938" y="955675"/>
              <a:ext cx="3497366" cy="3432175"/>
              <a:chOff x="4453712" y="472071"/>
              <a:chExt cx="3496139" cy="3431078"/>
            </a:xfrm>
          </p:grpSpPr>
          <p:pic>
            <p:nvPicPr>
              <p:cNvPr id="36" name="그림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712" y="472071"/>
                <a:ext cx="3167149" cy="3431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타원형 설명선 36"/>
              <p:cNvSpPr/>
              <p:nvPr/>
            </p:nvSpPr>
            <p:spPr bwMode="auto">
              <a:xfrm>
                <a:off x="6607530" y="792644"/>
                <a:ext cx="1342764" cy="695103"/>
              </a:xfrm>
              <a:prstGeom prst="wedgeEllipseCallout">
                <a:avLst>
                  <a:gd name="adj1" fmla="val -24724"/>
                  <a:gd name="adj2" fmla="val 77529"/>
                </a:avLst>
              </a:prstGeom>
              <a:solidFill>
                <a:srgbClr val="FF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PERFECT !!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This is it!</a:t>
                </a:r>
              </a:p>
            </p:txBody>
          </p:sp>
          <p:cxnSp>
            <p:nvCxnSpPr>
              <p:cNvPr id="38" name="직선 화살표 연결선 37"/>
              <p:cNvCxnSpPr/>
              <p:nvPr/>
            </p:nvCxnSpPr>
            <p:spPr>
              <a:xfrm>
                <a:off x="6409132" y="1724208"/>
                <a:ext cx="1009454" cy="1380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그림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"/>
            <a:stretch>
              <a:fillRect/>
            </a:stretch>
          </p:blipFill>
          <p:spPr bwMode="auto">
            <a:xfrm>
              <a:off x="7418305" y="2257024"/>
              <a:ext cx="861106" cy="33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561975" y="4370388"/>
            <a:ext cx="837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</a:pPr>
            <a:endParaRPr lang="en-US" altLang="ko-KR" sz="1800" b="1">
              <a:latin typeface="Calibri" panose="020F050202020403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0" name="그룹 4"/>
          <p:cNvGrpSpPr>
            <a:grpSpLocks/>
          </p:cNvGrpSpPr>
          <p:nvPr/>
        </p:nvGrpSpPr>
        <p:grpSpPr bwMode="auto">
          <a:xfrm>
            <a:off x="323527" y="4365104"/>
            <a:ext cx="8650611" cy="1873250"/>
            <a:chOff x="241299" y="4352427"/>
            <a:chExt cx="8804729" cy="1872979"/>
          </a:xfrm>
        </p:grpSpPr>
        <p:sp>
          <p:nvSpPr>
            <p:cNvPr id="41" name="TextBox 42"/>
            <p:cNvSpPr txBox="1">
              <a:spLocks noChangeArrowheads="1"/>
            </p:cNvSpPr>
            <p:nvPr/>
          </p:nvSpPr>
          <p:spPr bwMode="auto">
            <a:xfrm>
              <a:off x="241882" y="5078478"/>
              <a:ext cx="8695260" cy="36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b="1">
                  <a:latin typeface="Calibri" panose="020F0502020204030204" pitchFamily="34" charset="0"/>
                  <a:cs typeface="Arial" panose="020B0604020202020204" pitchFamily="34" charset="0"/>
                </a:rPr>
                <a:t>Fimasartan is not associated with Drug-Induced sprue-like enteropathy</a:t>
              </a:r>
              <a:endParaRPr lang="en-US" altLang="ko-KR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2"/>
            <p:cNvSpPr txBox="1">
              <a:spLocks noChangeArrowheads="1"/>
            </p:cNvSpPr>
            <p:nvPr/>
          </p:nvSpPr>
          <p:spPr bwMode="auto">
            <a:xfrm>
              <a:off x="250825" y="4352427"/>
              <a:ext cx="8696325" cy="64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</a:defRPr>
              </a:lvl9pPr>
            </a:lstStyle>
            <a:p>
              <a:pPr eaLnBrk="1" latinLnBrk="1" hangingPunct="1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kumimoji="1" lang="en-US" altLang="ko-KR" b="1" dirty="0" err="1">
                  <a:latin typeface="Calibri" panose="020F0502020204030204" pitchFamily="34" charset="0"/>
                  <a:cs typeface="Arial" panose="020B0604020202020204" pitchFamily="34" charset="0"/>
                </a:rPr>
                <a:t>Fimasartan</a:t>
              </a:r>
              <a:r>
                <a:rPr kumimoji="1" lang="en-US" altLang="ko-KR" b="1" dirty="0">
                  <a:latin typeface="Calibri" panose="020F0502020204030204" pitchFamily="34" charset="0"/>
                  <a:cs typeface="Arial" panose="020B0604020202020204" pitchFamily="34" charset="0"/>
                </a:rPr>
                <a:t> and amlodipine combination therapy superior reduction in BP compared with other ARB &amp; CCB combination therapies</a:t>
              </a:r>
              <a:endParaRPr kumimoji="1" lang="ko-KR" altLang="en-US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그룹 1"/>
            <p:cNvGrpSpPr>
              <a:grpSpLocks/>
            </p:cNvGrpSpPr>
            <p:nvPr/>
          </p:nvGrpSpPr>
          <p:grpSpPr bwMode="auto">
            <a:xfrm>
              <a:off x="241299" y="5578871"/>
              <a:ext cx="8804729" cy="646535"/>
              <a:chOff x="241299" y="5578871"/>
              <a:chExt cx="8804729" cy="646535"/>
            </a:xfrm>
          </p:grpSpPr>
          <p:sp>
            <p:nvSpPr>
              <p:cNvPr id="44" name="TextBox 42"/>
              <p:cNvSpPr txBox="1">
                <a:spLocks noChangeArrowheads="1"/>
              </p:cNvSpPr>
              <p:nvPr/>
            </p:nvSpPr>
            <p:spPr bwMode="auto">
              <a:xfrm>
                <a:off x="241299" y="5578871"/>
                <a:ext cx="8804729" cy="646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latinLnBrk="1" hangingPunct="1">
                  <a:spcBef>
                    <a:spcPct val="20000"/>
                  </a:spcBef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ko-KR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Non-hygroscopic medication, </a:t>
                </a:r>
                <a:r>
                  <a:rPr kumimoji="1" lang="en-US" altLang="ko-KR" b="1" dirty="0" err="1">
                    <a:latin typeface="Calibri" panose="020F0502020204030204" pitchFamily="34" charset="0"/>
                    <a:cs typeface="Arial" panose="020B0604020202020204" pitchFamily="34" charset="0"/>
                  </a:rPr>
                  <a:t>Dukar</a:t>
                </a:r>
                <a:r>
                  <a:rPr kumimoji="1" lang="en-US" altLang="ko-KR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 b , is the smallest and most cost-effective available ARB &amp; CCB SPCs</a:t>
                </a:r>
              </a:p>
            </p:txBody>
          </p:sp>
          <p:pic>
            <p:nvPicPr>
              <p:cNvPr id="45" name="그림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76"/>
              <a:stretch>
                <a:fillRect/>
              </a:stretch>
            </p:blipFill>
            <p:spPr bwMode="auto">
              <a:xfrm>
                <a:off x="3426176" y="5599773"/>
                <a:ext cx="861106" cy="335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160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7197" y="1916832"/>
            <a:ext cx="8523275" cy="237626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i="1" spc="50" dirty="0">
                <a:ln w="12700" cmpd="sng">
                  <a:solidFill>
                    <a:srgbClr val="C0504D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itchFamily="34" charset="0"/>
              </a:rPr>
              <a:t>Thank you for your attention^^.</a:t>
            </a:r>
          </a:p>
        </p:txBody>
      </p:sp>
    </p:spTree>
    <p:extLst>
      <p:ext uri="{BB962C8B-B14F-4D97-AF65-F5344CB8AC3E}">
        <p14:creationId xmlns:p14="http://schemas.microsoft.com/office/powerpoint/2010/main" val="10711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03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N Engl J Med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2015;373:2103-2116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393700" y="5083175"/>
            <a:ext cx="2125663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Primary outcome</a:t>
            </a:r>
          </a:p>
        </p:txBody>
      </p:sp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58788" y="5476875"/>
            <a:ext cx="8243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ko-KR" sz="1600">
                <a:latin typeface="Calibri" panose="020F0502020204030204" pitchFamily="34" charset="0"/>
                <a:cs typeface="Arial" panose="020B0604020202020204" pitchFamily="34" charset="0"/>
              </a:rPr>
              <a:t>First occurrence of MI, non-MI ACS, Stroke, Acute decompensated HF, CVD death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362284" y="384969"/>
            <a:ext cx="403911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SBP Intervention Trial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5" descr="E:\Jeany's file\보령\2015\#3\Clinic\s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1931"/>
            <a:ext cx="1028700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그룹 1"/>
          <p:cNvGrpSpPr>
            <a:grpSpLocks/>
          </p:cNvGrpSpPr>
          <p:nvPr/>
        </p:nvGrpSpPr>
        <p:grpSpPr bwMode="auto">
          <a:xfrm>
            <a:off x="1697038" y="2260600"/>
            <a:ext cx="5751512" cy="2470150"/>
            <a:chOff x="1651000" y="2064559"/>
            <a:chExt cx="5751513" cy="2470150"/>
          </a:xfrm>
        </p:grpSpPr>
        <p:sp>
          <p:nvSpPr>
            <p:cNvPr id="34" name="타원 33"/>
            <p:cNvSpPr/>
            <p:nvPr/>
          </p:nvSpPr>
          <p:spPr bwMode="auto">
            <a:xfrm>
              <a:off x="1651000" y="2880534"/>
              <a:ext cx="1174750" cy="5842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 bwMode="auto">
            <a:xfrm>
              <a:off x="1670050" y="2963084"/>
              <a:ext cx="1135062" cy="40005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Screened </a:t>
              </a:r>
              <a:b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n=14,692</a:t>
              </a:r>
              <a:endParaRPr lang="ko-KR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3151187" y="2480484"/>
              <a:ext cx="1196975" cy="51752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 bwMode="auto">
            <a:xfrm>
              <a:off x="3182937" y="2539222"/>
              <a:ext cx="1135063" cy="40005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Eligible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n=10,601</a:t>
              </a:r>
              <a:endParaRPr lang="ko-KR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타원 48"/>
            <p:cNvSpPr/>
            <p:nvPr/>
          </p:nvSpPr>
          <p:spPr bwMode="auto">
            <a:xfrm>
              <a:off x="4575176" y="2445559"/>
              <a:ext cx="1309687" cy="51752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 bwMode="auto">
            <a:xfrm>
              <a:off x="4660901" y="2504297"/>
              <a:ext cx="1135062" cy="40005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Randomized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n=9,361</a:t>
              </a:r>
              <a:endParaRPr lang="ko-KR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 bwMode="auto">
            <a:xfrm>
              <a:off x="6223001" y="2124884"/>
              <a:ext cx="1179512" cy="5937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 bwMode="auto">
            <a:xfrm>
              <a:off x="6292851" y="2064559"/>
              <a:ext cx="1039812" cy="714375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Intensive BP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(120 mmHg)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n=4,678</a:t>
              </a:r>
              <a:endPara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6223001" y="2769409"/>
              <a:ext cx="1177925" cy="593725"/>
            </a:xfrm>
            <a:prstGeom prst="roundRect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 bwMode="auto">
            <a:xfrm>
              <a:off x="6291263" y="2709084"/>
              <a:ext cx="1039813" cy="714375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Standard BP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(140 mmHg)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n=4,683</a:t>
              </a:r>
              <a:endPara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31" name="그룹 32775"/>
            <p:cNvGrpSpPr>
              <a:grpSpLocks/>
            </p:cNvGrpSpPr>
            <p:nvPr/>
          </p:nvGrpSpPr>
          <p:grpSpPr bwMode="auto">
            <a:xfrm>
              <a:off x="3171825" y="3206686"/>
              <a:ext cx="2384425" cy="1328023"/>
              <a:chOff x="3025055" y="4117169"/>
              <a:chExt cx="2779527" cy="2384315"/>
            </a:xfrm>
          </p:grpSpPr>
          <p:sp>
            <p:nvSpPr>
              <p:cNvPr id="68" name="모서리가 둥근 직사각형 67"/>
              <p:cNvSpPr/>
              <p:nvPr/>
            </p:nvSpPr>
            <p:spPr>
              <a:xfrm>
                <a:off x="3025055" y="4155790"/>
                <a:ext cx="2779527" cy="2285842"/>
              </a:xfrm>
              <a:prstGeom prst="round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3200857" y="4115887"/>
                <a:ext cx="2083720" cy="2385597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Total Ineligible: n=4,091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Age &lt;50: n=34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Low standing BP: n=352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BP/meds: n=2,284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Not high risk: n=718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Miscellaneous: n=703</a:t>
                </a:r>
                <a:endParaRPr lang="ko-KR" alt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6" name="직선 연결선 55"/>
            <p:cNvCxnSpPr/>
            <p:nvPr/>
          </p:nvCxnSpPr>
          <p:spPr bwMode="auto">
            <a:xfrm flipV="1">
              <a:off x="4340225" y="2720197"/>
              <a:ext cx="228600" cy="476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333" name="그룹 32767"/>
            <p:cNvGrpSpPr>
              <a:grpSpLocks/>
            </p:cNvGrpSpPr>
            <p:nvPr/>
          </p:nvGrpSpPr>
          <p:grpSpPr bwMode="auto">
            <a:xfrm>
              <a:off x="2967038" y="2730079"/>
              <a:ext cx="185737" cy="890587"/>
              <a:chOff x="3131840" y="1340768"/>
              <a:chExt cx="216024" cy="721246"/>
            </a:xfrm>
          </p:grpSpPr>
          <p:cxnSp>
            <p:nvCxnSpPr>
              <p:cNvPr id="65" name="직선 연결선 64"/>
              <p:cNvCxnSpPr/>
              <p:nvPr/>
            </p:nvCxnSpPr>
            <p:spPr>
              <a:xfrm flipH="1">
                <a:off x="3131839" y="1340479"/>
                <a:ext cx="21602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/>
              <p:cNvCxnSpPr/>
              <p:nvPr/>
            </p:nvCxnSpPr>
            <p:spPr>
              <a:xfrm flipH="1">
                <a:off x="3131839" y="2061725"/>
                <a:ext cx="21602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/>
              <p:cNvCxnSpPr/>
              <p:nvPr/>
            </p:nvCxnSpPr>
            <p:spPr>
              <a:xfrm>
                <a:off x="3131839" y="1340479"/>
                <a:ext cx="0" cy="72124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직선 연결선 32773"/>
            <p:cNvCxnSpPr>
              <a:stCxn id="34" idx="6"/>
            </p:cNvCxnSpPr>
            <p:nvPr/>
          </p:nvCxnSpPr>
          <p:spPr bwMode="auto">
            <a:xfrm>
              <a:off x="2825750" y="3171047"/>
              <a:ext cx="14128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35" name="그룹 41"/>
            <p:cNvGrpSpPr>
              <a:grpSpLocks/>
            </p:cNvGrpSpPr>
            <p:nvPr/>
          </p:nvGrpSpPr>
          <p:grpSpPr bwMode="auto">
            <a:xfrm>
              <a:off x="6037263" y="2384004"/>
              <a:ext cx="184150" cy="646112"/>
              <a:chOff x="3131840" y="1340768"/>
              <a:chExt cx="216024" cy="721246"/>
            </a:xfrm>
          </p:grpSpPr>
          <p:cxnSp>
            <p:nvCxnSpPr>
              <p:cNvPr id="62" name="직선 연결선 61"/>
              <p:cNvCxnSpPr/>
              <p:nvPr/>
            </p:nvCxnSpPr>
            <p:spPr>
              <a:xfrm flipH="1">
                <a:off x="3131840" y="1340369"/>
                <a:ext cx="21602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 flipH="1">
                <a:off x="3131840" y="2061615"/>
                <a:ext cx="21602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/>
              <p:cNvCxnSpPr/>
              <p:nvPr/>
            </p:nvCxnSpPr>
            <p:spPr>
              <a:xfrm>
                <a:off x="3131840" y="1340369"/>
                <a:ext cx="0" cy="72124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직선 연결선 60"/>
            <p:cNvCxnSpPr/>
            <p:nvPr/>
          </p:nvCxnSpPr>
          <p:spPr bwMode="auto">
            <a:xfrm>
              <a:off x="5894388" y="2702734"/>
              <a:ext cx="1428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직사각형 69"/>
          <p:cNvSpPr/>
          <p:nvPr/>
        </p:nvSpPr>
        <p:spPr>
          <a:xfrm>
            <a:off x="395288" y="1295400"/>
            <a:ext cx="6251575" cy="8810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The overall enrollment experience</a:t>
            </a: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atin typeface="Calibri" panose="020F0502020204030204" pitchFamily="34" charset="0"/>
                <a:cs typeface="Arial" panose="020B0604020202020204" pitchFamily="34" charset="0"/>
              </a:rPr>
              <a:t>    - CONSORT(consolidated standards of reporting trials) diagram</a:t>
            </a:r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395288" y="1295400"/>
            <a:ext cx="3032125" cy="3698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marL="285750" indent="-2857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b="1" dirty="0">
                <a:latin typeface="Calibri" panose="020F0502020204030204" pitchFamily="34" charset="0"/>
                <a:cs typeface="Arial" panose="020B0604020202020204" pitchFamily="34" charset="0"/>
              </a:rPr>
              <a:t>Results –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Primary outcome</a:t>
            </a:r>
            <a:endParaRPr lang="ko-KR" altLang="en-US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object 5"/>
          <p:cNvSpPr txBox="1">
            <a:spLocks noChangeArrowheads="1"/>
          </p:cNvSpPr>
          <p:nvPr/>
        </p:nvSpPr>
        <p:spPr bwMode="auto">
          <a:xfrm>
            <a:off x="107950" y="6516688"/>
            <a:ext cx="18034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000" i="1">
                <a:latin typeface="Calibri" panose="020F0502020204030204" pitchFamily="34" charset="0"/>
                <a:cs typeface="Arial" panose="020B0604020202020204" pitchFamily="34" charset="0"/>
              </a:rPr>
              <a:t>N Engl J Med </a:t>
            </a:r>
            <a:r>
              <a:rPr lang="en-US" altLang="ko-KR" sz="1000">
                <a:latin typeface="Calibri" panose="020F0502020204030204" pitchFamily="34" charset="0"/>
                <a:cs typeface="Arial" panose="020B0604020202020204" pitchFamily="34" charset="0"/>
              </a:rPr>
              <a:t>2015;373:2103-2116</a:t>
            </a:r>
          </a:p>
        </p:txBody>
      </p:sp>
      <p:grpSp>
        <p:nvGrpSpPr>
          <p:cNvPr id="14340" name="그룹 2"/>
          <p:cNvGrpSpPr>
            <a:grpSpLocks/>
          </p:cNvGrpSpPr>
          <p:nvPr/>
        </p:nvGrpSpPr>
        <p:grpSpPr bwMode="auto">
          <a:xfrm>
            <a:off x="438150" y="1547813"/>
            <a:ext cx="7999413" cy="4899025"/>
            <a:chOff x="700058" y="1290638"/>
            <a:chExt cx="7999442" cy="4898827"/>
          </a:xfrm>
        </p:grpSpPr>
        <p:pic>
          <p:nvPicPr>
            <p:cNvPr id="14343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6" t="12549" r="4706" b="24118"/>
            <a:stretch>
              <a:fillRect/>
            </a:stretch>
          </p:blipFill>
          <p:spPr bwMode="auto">
            <a:xfrm>
              <a:off x="1560513" y="1290638"/>
              <a:ext cx="7138987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4" name="그룹 1"/>
            <p:cNvGrpSpPr>
              <a:grpSpLocks/>
            </p:cNvGrpSpPr>
            <p:nvPr/>
          </p:nvGrpSpPr>
          <p:grpSpPr bwMode="auto">
            <a:xfrm>
              <a:off x="700058" y="1609725"/>
              <a:ext cx="7958126" cy="4579740"/>
              <a:chOff x="700058" y="1609725"/>
              <a:chExt cx="7958126" cy="4579740"/>
            </a:xfrm>
          </p:grpSpPr>
          <p:grpSp>
            <p:nvGrpSpPr>
              <p:cNvPr id="14345" name="그룹 3"/>
              <p:cNvGrpSpPr>
                <a:grpSpLocks/>
              </p:cNvGrpSpPr>
              <p:nvPr/>
            </p:nvGrpSpPr>
            <p:grpSpPr bwMode="auto">
              <a:xfrm>
                <a:off x="5164137" y="1982788"/>
                <a:ext cx="3494047" cy="3220290"/>
                <a:chOff x="5164617" y="1916832"/>
                <a:chExt cx="3493608" cy="3217804"/>
              </a:xfrm>
            </p:grpSpPr>
            <p:sp>
              <p:nvSpPr>
                <p:cNvPr id="1948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164604" y="4270740"/>
                  <a:ext cx="3360328" cy="864484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tIns="108000" bIns="10800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맑은 고딕" panose="020B0503020000020004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400" b="1" u="sng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During Trial (median follow-up=3.26 years)</a:t>
                  </a:r>
                </a:p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Number Needed to Treat (NTT) to prevent </a:t>
                  </a:r>
                </a:p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a primary outcome=61</a:t>
                  </a:r>
                  <a:endParaRPr lang="en-US" altLang="ko-KR" sz="1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364" name="그룹 2"/>
                <p:cNvGrpSpPr>
                  <a:grpSpLocks/>
                </p:cNvGrpSpPr>
                <p:nvPr/>
              </p:nvGrpSpPr>
              <p:grpSpPr bwMode="auto">
                <a:xfrm>
                  <a:off x="7950200" y="1916832"/>
                  <a:ext cx="708025" cy="847725"/>
                  <a:chOff x="6402388" y="2656574"/>
                  <a:chExt cx="708025" cy="847925"/>
                </a:xfrm>
              </p:grpSpPr>
              <p:sp>
                <p:nvSpPr>
                  <p:cNvPr id="30" name="줄무늬가 있는 오른쪽 화살표 29"/>
                  <p:cNvSpPr/>
                  <p:nvPr/>
                </p:nvSpPr>
                <p:spPr>
                  <a:xfrm rot="5400000">
                    <a:off x="6450234" y="3129275"/>
                    <a:ext cx="437897" cy="323811"/>
                  </a:xfrm>
                  <a:prstGeom prst="stripedRightArrow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66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2388" y="2656574"/>
                    <a:ext cx="708025" cy="400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맑은 고딕" panose="020B0503020000020004" pitchFamily="50" charset="-127"/>
                      </a:defRPr>
                    </a:lvl9pPr>
                  </a:lstStyle>
                  <a:p>
                    <a:pPr eaLnBrk="1" latinLnBrk="1" hangingPunct="1"/>
                    <a:r>
                      <a:rPr kumimoji="1" lang="en-US" altLang="ko-KR" sz="2000" b="1">
                        <a:latin typeface="Calibri" panose="020F0502020204030204" pitchFamily="34" charset="0"/>
                        <a:cs typeface="Arial" panose="020B0604020202020204" pitchFamily="34" charset="0"/>
                      </a:rPr>
                      <a:t>25%</a:t>
                    </a:r>
                    <a:endParaRPr kumimoji="1" lang="ko-KR" altLang="en-US" sz="2000" b="1"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4346" name="TextBox 31"/>
              <p:cNvSpPr txBox="1">
                <a:spLocks noChangeArrowheads="1"/>
              </p:cNvSpPr>
              <p:nvPr/>
            </p:nvSpPr>
            <p:spPr bwMode="auto">
              <a:xfrm rot="10800000">
                <a:off x="700058" y="2729661"/>
                <a:ext cx="400110" cy="1466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Cumulative Hazard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347" name="TextBox 32"/>
              <p:cNvSpPr txBox="1">
                <a:spLocks noChangeArrowheads="1"/>
              </p:cNvSpPr>
              <p:nvPr/>
            </p:nvSpPr>
            <p:spPr bwMode="auto">
              <a:xfrm>
                <a:off x="1190625" y="1695450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0.10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48" name="TextBox 34"/>
              <p:cNvSpPr txBox="1">
                <a:spLocks noChangeArrowheads="1"/>
              </p:cNvSpPr>
              <p:nvPr/>
            </p:nvSpPr>
            <p:spPr bwMode="auto">
              <a:xfrm>
                <a:off x="1190625" y="2343150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0.08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49" name="TextBox 35"/>
              <p:cNvSpPr txBox="1">
                <a:spLocks noChangeArrowheads="1"/>
              </p:cNvSpPr>
              <p:nvPr/>
            </p:nvSpPr>
            <p:spPr bwMode="auto">
              <a:xfrm>
                <a:off x="1190625" y="3116263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0.06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0" name="TextBox 36"/>
              <p:cNvSpPr txBox="1">
                <a:spLocks noChangeArrowheads="1"/>
              </p:cNvSpPr>
              <p:nvPr/>
            </p:nvSpPr>
            <p:spPr bwMode="auto">
              <a:xfrm>
                <a:off x="1190625" y="3763963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0.04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1" name="TextBox 37"/>
              <p:cNvSpPr txBox="1">
                <a:spLocks noChangeArrowheads="1"/>
              </p:cNvSpPr>
              <p:nvPr/>
            </p:nvSpPr>
            <p:spPr bwMode="auto">
              <a:xfrm>
                <a:off x="1190625" y="4484688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0.02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2" name="TextBox 38"/>
              <p:cNvSpPr txBox="1">
                <a:spLocks noChangeArrowheads="1"/>
              </p:cNvSpPr>
              <p:nvPr/>
            </p:nvSpPr>
            <p:spPr bwMode="auto">
              <a:xfrm>
                <a:off x="1190625" y="5203825"/>
                <a:ext cx="503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0.00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3" name="TextBox 39"/>
              <p:cNvSpPr txBox="1">
                <a:spLocks noChangeArrowheads="1"/>
              </p:cNvSpPr>
              <p:nvPr/>
            </p:nvSpPr>
            <p:spPr bwMode="auto">
              <a:xfrm>
                <a:off x="1901825" y="5573713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4" name="TextBox 40"/>
              <p:cNvSpPr txBox="1">
                <a:spLocks noChangeArrowheads="1"/>
              </p:cNvSpPr>
              <p:nvPr/>
            </p:nvSpPr>
            <p:spPr bwMode="auto">
              <a:xfrm>
                <a:off x="3143250" y="5573713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5" name="TextBox 41"/>
              <p:cNvSpPr txBox="1">
                <a:spLocks noChangeArrowheads="1"/>
              </p:cNvSpPr>
              <p:nvPr/>
            </p:nvSpPr>
            <p:spPr bwMode="auto">
              <a:xfrm>
                <a:off x="4360863" y="5573713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6" name="TextBox 42"/>
              <p:cNvSpPr txBox="1">
                <a:spLocks noChangeArrowheads="1"/>
              </p:cNvSpPr>
              <p:nvPr/>
            </p:nvSpPr>
            <p:spPr bwMode="auto">
              <a:xfrm>
                <a:off x="5572125" y="5573713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7" name="TextBox 43"/>
              <p:cNvSpPr txBox="1">
                <a:spLocks noChangeArrowheads="1"/>
              </p:cNvSpPr>
              <p:nvPr/>
            </p:nvSpPr>
            <p:spPr bwMode="auto">
              <a:xfrm>
                <a:off x="6791325" y="5573713"/>
                <a:ext cx="2825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8" name="TextBox 44"/>
              <p:cNvSpPr txBox="1">
                <a:spLocks noChangeArrowheads="1"/>
              </p:cNvSpPr>
              <p:nvPr/>
            </p:nvSpPr>
            <p:spPr bwMode="auto">
              <a:xfrm>
                <a:off x="8015288" y="5573713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kumimoji="1" lang="ko-KR" altLang="en-US" sz="1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9" name="TextBox 1"/>
              <p:cNvSpPr txBox="1">
                <a:spLocks noChangeArrowheads="1"/>
              </p:cNvSpPr>
              <p:nvPr/>
            </p:nvSpPr>
            <p:spPr bwMode="auto">
              <a:xfrm>
                <a:off x="4752975" y="5881688"/>
                <a:ext cx="498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hangingPunct="1"/>
                <a:r>
                  <a:rPr kumimoji="1" lang="en-US" altLang="ko-KR" sz="1400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Year</a:t>
                </a:r>
                <a:endParaRPr kumimoji="1" lang="ko-KR" altLang="en-US" sz="1400">
                  <a:latin typeface="Calibri" panose="020F050202020403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360" name="TextBox 15"/>
              <p:cNvSpPr txBox="1">
                <a:spLocks noChangeArrowheads="1"/>
              </p:cNvSpPr>
              <p:nvPr/>
            </p:nvSpPr>
            <p:spPr bwMode="auto">
              <a:xfrm>
                <a:off x="1908175" y="1695450"/>
                <a:ext cx="324653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Hazard Ratio = 0.75 (95% CI: 0.64 to 0.89)</a:t>
                </a:r>
              </a:p>
              <a:p>
                <a:pPr eaLnBrk="1" latinLnBrk="1" hangingPunct="1"/>
                <a:r>
                  <a:rPr kumimoji="1" lang="en-US" altLang="ko-KR" sz="1400" b="1" i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P</a:t>
                </a:r>
                <a:r>
                  <a:rPr kumimoji="1" lang="en-US" altLang="ko-KR" sz="1400" b="1">
                    <a:latin typeface="Calibri" panose="020F050202020403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 &lt;0.001</a:t>
                </a:r>
              </a:p>
            </p:txBody>
          </p:sp>
          <p:sp>
            <p:nvSpPr>
              <p:cNvPr id="14361" name="TextBox 15"/>
              <p:cNvSpPr txBox="1">
                <a:spLocks noChangeArrowheads="1"/>
              </p:cNvSpPr>
              <p:nvPr/>
            </p:nvSpPr>
            <p:spPr bwMode="auto">
              <a:xfrm>
                <a:off x="6760151" y="1609725"/>
                <a:ext cx="11021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cs typeface="Arial" panose="020B0604020202020204" pitchFamily="34" charset="0"/>
                  </a:rPr>
                  <a:t>Standard</a:t>
                </a:r>
              </a:p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cs typeface="Arial" panose="020B0604020202020204" pitchFamily="34" charset="0"/>
                  </a:rPr>
                  <a:t>(319 events)</a:t>
                </a:r>
              </a:p>
            </p:txBody>
          </p:sp>
          <p:sp>
            <p:nvSpPr>
              <p:cNvPr id="14362" name="TextBox 15"/>
              <p:cNvSpPr txBox="1">
                <a:spLocks noChangeArrowheads="1"/>
              </p:cNvSpPr>
              <p:nvPr/>
            </p:nvSpPr>
            <p:spPr bwMode="auto">
              <a:xfrm>
                <a:off x="7003831" y="3197225"/>
                <a:ext cx="11021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cs typeface="Arial" panose="020B0604020202020204" pitchFamily="34" charset="0"/>
                  </a:rPr>
                  <a:t>Intensive</a:t>
                </a:r>
              </a:p>
              <a:p>
                <a:pPr algn="ctr" eaLnBrk="1" latinLnBrk="1" hangingPunct="1"/>
                <a:r>
                  <a:rPr kumimoji="1" lang="en-US" altLang="ko-KR" sz="1400" b="1">
                    <a:latin typeface="Calibri" panose="020F0502020204030204" pitchFamily="34" charset="0"/>
                    <a:cs typeface="Arial" panose="020B0604020202020204" pitchFamily="34" charset="0"/>
                  </a:rPr>
                  <a:t>(243 events)</a:t>
                </a:r>
              </a:p>
            </p:txBody>
          </p:sp>
        </p:grpSp>
      </p:grp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362284" y="384969"/>
            <a:ext cx="423308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SBP Intervention Trial 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5" descr="E:\Jeany's file\보령\2015\#3\Clinic\spr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1931"/>
            <a:ext cx="1028700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8041</Words>
  <Application>Microsoft Office PowerPoint</Application>
  <PresentationFormat>화면 슬라이드 쇼(4:3)</PresentationFormat>
  <Paragraphs>2020</Paragraphs>
  <Slides>71</Slides>
  <Notes>67</Notes>
  <HiddenSlides>5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71</vt:i4>
      </vt:variant>
    </vt:vector>
  </HeadingPairs>
  <TitlesOfParts>
    <vt:vector size="75" baseType="lpstr">
      <vt:lpstr>눈금</vt:lpstr>
      <vt:lpstr>1_Office 테마</vt:lpstr>
      <vt:lpstr>1_눈금</vt:lpstr>
      <vt:lpstr>2_눈금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Soo</dc:creator>
  <cp:lastModifiedBy>SooJoong</cp:lastModifiedBy>
  <cp:revision>22</cp:revision>
  <dcterms:created xsi:type="dcterms:W3CDTF">2016-03-10T08:46:44Z</dcterms:created>
  <dcterms:modified xsi:type="dcterms:W3CDTF">2016-12-09T12:21:13Z</dcterms:modified>
</cp:coreProperties>
</file>