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04" r:id="rId3"/>
    <p:sldMasterId id="2147483736" r:id="rId4"/>
  </p:sldMasterIdLst>
  <p:notesMasterIdLst>
    <p:notesMasterId r:id="rId68"/>
  </p:notesMasterIdLst>
  <p:handoutMasterIdLst>
    <p:handoutMasterId r:id="rId69"/>
  </p:handoutMasterIdLst>
  <p:sldIdLst>
    <p:sldId id="681" r:id="rId5"/>
    <p:sldId id="644" r:id="rId6"/>
    <p:sldId id="676" r:id="rId7"/>
    <p:sldId id="677" r:id="rId8"/>
    <p:sldId id="678" r:id="rId9"/>
    <p:sldId id="645" r:id="rId10"/>
    <p:sldId id="646" r:id="rId11"/>
    <p:sldId id="647" r:id="rId12"/>
    <p:sldId id="648" r:id="rId13"/>
    <p:sldId id="649" r:id="rId14"/>
    <p:sldId id="650" r:id="rId15"/>
    <p:sldId id="651" r:id="rId16"/>
    <p:sldId id="652" r:id="rId17"/>
    <p:sldId id="653" r:id="rId18"/>
    <p:sldId id="654" r:id="rId19"/>
    <p:sldId id="655" r:id="rId20"/>
    <p:sldId id="656" r:id="rId21"/>
    <p:sldId id="657" r:id="rId22"/>
    <p:sldId id="658" r:id="rId23"/>
    <p:sldId id="659" r:id="rId24"/>
    <p:sldId id="660" r:id="rId25"/>
    <p:sldId id="661" r:id="rId26"/>
    <p:sldId id="662" r:id="rId27"/>
    <p:sldId id="663" r:id="rId28"/>
    <p:sldId id="664" r:id="rId29"/>
    <p:sldId id="665" r:id="rId30"/>
    <p:sldId id="666" r:id="rId31"/>
    <p:sldId id="667" r:id="rId32"/>
    <p:sldId id="668" r:id="rId33"/>
    <p:sldId id="669" r:id="rId34"/>
    <p:sldId id="670" r:id="rId35"/>
    <p:sldId id="420" r:id="rId36"/>
    <p:sldId id="470" r:id="rId37"/>
    <p:sldId id="474" r:id="rId38"/>
    <p:sldId id="535" r:id="rId39"/>
    <p:sldId id="616" r:id="rId40"/>
    <p:sldId id="617" r:id="rId41"/>
    <p:sldId id="618" r:id="rId42"/>
    <p:sldId id="619" r:id="rId43"/>
    <p:sldId id="624" r:id="rId44"/>
    <p:sldId id="626" r:id="rId45"/>
    <p:sldId id="627" r:id="rId46"/>
    <p:sldId id="629" r:id="rId47"/>
    <p:sldId id="630" r:id="rId48"/>
    <p:sldId id="631" r:id="rId49"/>
    <p:sldId id="632" r:id="rId50"/>
    <p:sldId id="682" r:id="rId51"/>
    <p:sldId id="517" r:id="rId52"/>
    <p:sldId id="518" r:id="rId53"/>
    <p:sldId id="519" r:id="rId54"/>
    <p:sldId id="520" r:id="rId55"/>
    <p:sldId id="521" r:id="rId56"/>
    <p:sldId id="633" r:id="rId57"/>
    <p:sldId id="522" r:id="rId58"/>
    <p:sldId id="523" r:id="rId59"/>
    <p:sldId id="524" r:id="rId60"/>
    <p:sldId id="525" r:id="rId61"/>
    <p:sldId id="526" r:id="rId62"/>
    <p:sldId id="528" r:id="rId63"/>
    <p:sldId id="529" r:id="rId64"/>
    <p:sldId id="530" r:id="rId65"/>
    <p:sldId id="531" r:id="rId66"/>
    <p:sldId id="532" r:id="rId6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0099FF"/>
    <a:srgbClr val="8E6C00"/>
    <a:srgbClr val="33CCFF"/>
    <a:srgbClr val="FFFF66"/>
    <a:srgbClr val="FFCC00"/>
    <a:srgbClr val="FF6D4B"/>
    <a:srgbClr val="FF3300"/>
    <a:srgbClr val="002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0" autoAdjust="0"/>
    <p:restoredTop sz="86935" autoAdjust="0"/>
  </p:normalViewPr>
  <p:slideViewPr>
    <p:cSldViewPr showGuides="1">
      <p:cViewPr varScale="1">
        <p:scale>
          <a:sx n="79" d="100"/>
          <a:sy n="79" d="100"/>
        </p:scale>
        <p:origin x="-1806" y="-78"/>
      </p:cViewPr>
      <p:guideLst>
        <p:guide orient="horz" pos="120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layout/>
      <c:overlay val="0"/>
      <c:txPr>
        <a:bodyPr/>
        <a:lstStyle/>
        <a:p>
          <a:pPr>
            <a:defRPr lang="ja-JP"/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1581920903954802"/>
          <c:y val="9.9999999999999978E-2"/>
          <c:w val="0.46045197740113003"/>
          <c:h val="0.80163934426229522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86B-4687-A329-D69C824E3AD2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86B-4687-A329-D69C824E3AD2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686B-4687-A329-D69C824E3AD2}"/>
              </c:ext>
            </c:extLst>
          </c:dPt>
          <c:dPt>
            <c:idx val="3"/>
            <c:bubble3D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6-686B-4687-A329-D69C824E3AD2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686B-4687-A329-D69C824E3AD2}"/>
              </c:ext>
            </c:extLst>
          </c:dPt>
          <c:dLbls>
            <c:dLbl>
              <c:idx val="1"/>
              <c:layout>
                <c:manualLayout>
                  <c:x val="0.1064828292256967"/>
                  <c:y val="-0.2815938165209663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86B-4687-A329-D69C824E3AD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86B-4687-A329-D69C824E3AD2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txPr>
              <a:bodyPr/>
              <a:lstStyle/>
              <a:p>
                <a:pPr>
                  <a:defRPr lang="ja-JP" sz="20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LMT Bifurcation</c:v>
                </c:pt>
                <c:pt idx="1">
                  <c:v>LAD Ostial</c:v>
                </c:pt>
                <c:pt idx="2">
                  <c:v>Cx Ostial</c:v>
                </c:pt>
                <c:pt idx="3">
                  <c:v>LAD/Diagonal</c:v>
                </c:pt>
                <c:pt idx="4">
                  <c:v>Cx/OM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16</c:v>
                </c:pt>
                <c:pt idx="1">
                  <c:v>22</c:v>
                </c:pt>
                <c:pt idx="2">
                  <c:v>4</c:v>
                </c:pt>
                <c:pt idx="3">
                  <c:v>6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86B-4687-A329-D69C824E3AD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686B-4687-A329-D69C824E3AD2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686B-4687-A329-D69C824E3AD2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686B-4687-A329-D69C824E3AD2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686B-4687-A329-D69C824E3AD2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686B-4687-A329-D69C824E3AD2}"/>
              </c:ext>
            </c:extLst>
          </c:dPt>
          <c:cat>
            <c:strRef>
              <c:f>Sheet1!$B$1:$F$1</c:f>
              <c:strCache>
                <c:ptCount val="5"/>
                <c:pt idx="0">
                  <c:v>LMT Bifurcation</c:v>
                </c:pt>
                <c:pt idx="1">
                  <c:v>LAD Ostial</c:v>
                </c:pt>
                <c:pt idx="2">
                  <c:v>Cx Ostial</c:v>
                </c:pt>
                <c:pt idx="3">
                  <c:v>LAD/Diagonal</c:v>
                </c:pt>
                <c:pt idx="4">
                  <c:v>Cx/OM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686B-4687-A329-D69C824E3AD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686B-4687-A329-D69C824E3AD2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686B-4687-A329-D69C824E3AD2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686B-4687-A329-D69C824E3AD2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686B-4687-A329-D69C824E3AD2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686B-4687-A329-D69C824E3AD2}"/>
              </c:ext>
            </c:extLst>
          </c:dPt>
          <c:cat>
            <c:strRef>
              <c:f>Sheet1!$B$1:$F$1</c:f>
              <c:strCache>
                <c:ptCount val="5"/>
                <c:pt idx="0">
                  <c:v>LMT Bifurcation</c:v>
                </c:pt>
                <c:pt idx="1">
                  <c:v>LAD Ostial</c:v>
                </c:pt>
                <c:pt idx="2">
                  <c:v>Cx Ostial</c:v>
                </c:pt>
                <c:pt idx="3">
                  <c:v>LAD/Diagonal</c:v>
                </c:pt>
                <c:pt idx="4">
                  <c:v>Cx/OM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686B-4687-A329-D69C824E3A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1"/>
        <c:txPr>
          <a:bodyPr/>
          <a:lstStyle/>
          <a:p>
            <a:pPr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pPr>
            <a:endParaRPr lang="ko-KR"/>
          </a:p>
        </c:txPr>
      </c:legendEntry>
      <c:legendEntry>
        <c:idx val="4"/>
        <c:delete val="1"/>
      </c:legendEntry>
      <c:layout>
        <c:manualLayout>
          <c:xMode val="edge"/>
          <c:yMode val="edge"/>
          <c:x val="0.65412002606178232"/>
          <c:y val="0.25462685180846639"/>
          <c:w val="0.30964003198978979"/>
          <c:h val="0.38582677165354329"/>
        </c:manualLayout>
      </c:layout>
      <c:overlay val="0"/>
      <c:txPr>
        <a:bodyPr/>
        <a:lstStyle/>
        <a:p>
          <a:pPr>
            <a:defRPr lang="ja-JP" sz="2000">
              <a:solidFill>
                <a:schemeClr val="bg2">
                  <a:lumMod val="20000"/>
                  <a:lumOff val="80000"/>
                </a:schemeClr>
              </a:solidFill>
            </a:defRPr>
          </a:pPr>
          <a:endParaRPr lang="ko-KR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ln>
          <a:solidFill>
            <a:srgbClr val="FFFFFF"/>
          </a:solidFill>
        </a:ln>
      </c:spPr>
    </c:sideWall>
    <c:backWall>
      <c:thickness val="0"/>
      <c:spPr>
        <a:ln>
          <a:solidFill>
            <a:srgbClr val="FFFFFF"/>
          </a:solidFill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cat>
            <c:strRef>
              <c:f>Sheet1!$A$2:$A$3</c:f>
              <c:strCache>
                <c:ptCount val="2"/>
                <c:pt idx="0">
                  <c:v>DCA w DES</c:v>
                </c:pt>
                <c:pt idx="1">
                  <c:v>DCA wo DES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51.6</c:v>
                </c:pt>
                <c:pt idx="1">
                  <c:v>46.6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DCA w DES</c:v>
                </c:pt>
                <c:pt idx="1">
                  <c:v>DCA wo DES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DCA w DES</c:v>
                </c:pt>
                <c:pt idx="1">
                  <c:v>DCA wo DES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084736"/>
        <c:axId val="186086528"/>
        <c:axId val="0"/>
      </c:bar3DChart>
      <c:catAx>
        <c:axId val="186084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ja-JP" sz="2800">
                <a:solidFill>
                  <a:srgbClr val="FFFFFF"/>
                </a:solidFill>
              </a:defRPr>
            </a:pPr>
            <a:endParaRPr lang="ko-KR"/>
          </a:p>
        </c:txPr>
        <c:crossAx val="186086528"/>
        <c:crosses val="autoZero"/>
        <c:auto val="1"/>
        <c:lblAlgn val="ctr"/>
        <c:lblOffset val="100"/>
        <c:noMultiLvlLbl val="0"/>
      </c:catAx>
      <c:valAx>
        <c:axId val="18608652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>
                <a:solidFill>
                  <a:srgbClr val="FFFFFF"/>
                </a:solidFill>
              </a:defRPr>
            </a:pPr>
            <a:endParaRPr lang="ko-KR"/>
          </a:p>
        </c:txPr>
        <c:crossAx val="186084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699" name="Rectangle 2051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700" name="Rectangle 2052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701" name="Rectangle 2053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88C4B8-FC30-4308-A643-07C7FE5A64C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511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55E5928-1C7F-471B-BE6A-053433AA601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6506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327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1910" indent="-2853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1400" indent="-2282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597960" indent="-2282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4520" indent="-2282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1080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67639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4199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0759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D744FF-A384-41DB-8B42-AB2CE3831D04}" type="slidenum">
              <a:rPr lang="ja-JP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1D02D-F1AC-4A48-97CC-4645226A2EC6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858838"/>
            <a:ext cx="4646613" cy="3484562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14838"/>
          </a:xfrm>
        </p:spPr>
        <p:txBody>
          <a:bodyPr/>
          <a:lstStyle/>
          <a:p>
            <a:r>
              <a:rPr lang="en-US" altLang="ja-JP"/>
              <a:t>And this is follow-up angiographic results. There was no restenosis.</a:t>
            </a:r>
          </a:p>
          <a:p>
            <a:r>
              <a:rPr lang="ja-JP" altLang="en-US"/>
              <a:t>ここの上段</a:t>
            </a:r>
            <a:r>
              <a:rPr lang="en-US" altLang="ja-JP"/>
              <a:t>3</a:t>
            </a:r>
            <a:r>
              <a:rPr lang="ja-JP" altLang="en-US"/>
              <a:t>行が表現がいまいちです</a:t>
            </a:r>
            <a:r>
              <a:rPr lang="en-US" altLang="ja-JP"/>
              <a:t>(</a:t>
            </a:r>
            <a:r>
              <a:rPr lang="ja-JP" altLang="en-US"/>
              <a:t>加藤が勝手にいじりました</a:t>
            </a:r>
            <a:r>
              <a:rPr lang="en-US" altLang="ja-JP"/>
              <a:t>)</a:t>
            </a:r>
            <a:r>
              <a:rPr lang="ja-JP" altLang="en-US"/>
              <a:t>　表題もプロトコールが</a:t>
            </a:r>
            <a:r>
              <a:rPr lang="en-US" altLang="ja-JP"/>
              <a:t>1</a:t>
            </a:r>
            <a:r>
              <a:rPr lang="ja-JP" altLang="en-US"/>
              <a:t>年クリニカルなので　１</a:t>
            </a:r>
            <a:r>
              <a:rPr lang="en-US" altLang="ja-JP"/>
              <a:t>Yr</a:t>
            </a:r>
            <a:r>
              <a:rPr lang="ja-JP" altLang="en-US"/>
              <a:t>にしてます</a:t>
            </a:r>
          </a:p>
          <a:p>
            <a:r>
              <a:rPr lang="en-US" altLang="ja-JP"/>
              <a:t>1.0</a:t>
            </a:r>
            <a:r>
              <a:rPr lang="ja-JP" altLang="en-US"/>
              <a:t>％になっているのは　</a:t>
            </a:r>
            <a:r>
              <a:rPr lang="en-US" altLang="ja-JP"/>
              <a:t>Clinical</a:t>
            </a:r>
            <a:r>
              <a:rPr lang="ja-JP" altLang="en-US"/>
              <a:t>なので分母が</a:t>
            </a:r>
            <a:r>
              <a:rPr lang="en-US" altLang="ja-JP"/>
              <a:t>96</a:t>
            </a:r>
            <a:r>
              <a:rPr lang="ja-JP" altLang="en-US"/>
              <a:t>だからです　ほかは</a:t>
            </a:r>
            <a:r>
              <a:rPr lang="en-US" altLang="ja-JP"/>
              <a:t>AngioFU</a:t>
            </a:r>
            <a:r>
              <a:rPr lang="ja-JP" altLang="en-US"/>
              <a:t>のため分母が</a:t>
            </a:r>
            <a:r>
              <a:rPr lang="en-US" altLang="ja-JP"/>
              <a:t>89</a:t>
            </a:r>
            <a:r>
              <a:rPr lang="ja-JP" altLang="en-US"/>
              <a:t>です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A0A68-8CCB-4C24-828F-9DCAC6CF4967}" type="slidenum">
              <a:rPr lang="ja-JP" altLang="en-US">
                <a:solidFill>
                  <a:prstClr val="black"/>
                </a:solidFill>
              </a:rPr>
              <a:pPr/>
              <a:t>27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858838"/>
            <a:ext cx="4646613" cy="3484562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14838"/>
          </a:xfrm>
        </p:spPr>
        <p:txBody>
          <a:bodyPr/>
          <a:lstStyle/>
          <a:p>
            <a:r>
              <a:rPr lang="en-US" altLang="ja-JP"/>
              <a:t>And this is follow-up angiographic results. There was no restenosis.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65568-1E42-4BBA-868B-FC48EC7EDE05}" type="slidenum">
              <a:rPr lang="ja-JP" altLang="en-US">
                <a:solidFill>
                  <a:prstClr val="black"/>
                </a:solidFill>
              </a:rPr>
              <a:pPr/>
              <a:t>28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858838"/>
            <a:ext cx="4646613" cy="3484562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14838"/>
          </a:xfrm>
        </p:spPr>
        <p:txBody>
          <a:bodyPr/>
          <a:lstStyle/>
          <a:p>
            <a:r>
              <a:rPr lang="en-US" altLang="ja-JP"/>
              <a:t>And this is follow-up angiographic results. There was no restenosis.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8E04A-D36F-4B5A-A074-1C7372CEC4F0}" type="slidenum">
              <a:rPr lang="ja-JP" altLang="en-US">
                <a:solidFill>
                  <a:prstClr val="black"/>
                </a:solidFill>
              </a:rPr>
              <a:pPr/>
              <a:t>29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858838"/>
            <a:ext cx="4646613" cy="3484562"/>
          </a:xfrm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14838"/>
          </a:xfrm>
        </p:spPr>
        <p:txBody>
          <a:bodyPr/>
          <a:lstStyle/>
          <a:p>
            <a:r>
              <a:rPr lang="en-US" altLang="ja-JP"/>
              <a:t>And this is follow-up angiographic results. There was no restenosis.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3789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1910" indent="-2853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1400" indent="-2282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597960" indent="-2282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4520" indent="-2282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1080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67639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4199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0759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095CC7F-FF46-444C-9CE9-C759F7AFD6D5}" type="slidenum">
              <a:rPr lang="ja-JP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4198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1910" indent="-2853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1400" indent="-2282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597960" indent="-2282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4520" indent="-2282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1080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67639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4199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0759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F41FD29-BB0C-4FF4-AA18-F4DBF9FEB450}" type="slidenum">
              <a:rPr lang="ja-JP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F85BD-8EA7-42B7-9EDA-C3B27C30C817}" type="slidenum">
              <a:rPr kumimoji="1" lang="ja-JP" altLang="en-US" smtClean="0">
                <a:solidFill>
                  <a:prstClr val="black"/>
                </a:solidFill>
              </a:rPr>
              <a:pPr/>
              <a:t>36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91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327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1910" indent="-2853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1400" indent="-2282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597960" indent="-2282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4520" indent="-22828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1080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67639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4199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0759" indent="-22828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D744FF-A384-41DB-8B42-AB2CE3831D04}" type="slidenum">
              <a:rPr lang="ja-JP" altLang="en-US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ja-JP" alt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B0EB5-8F2B-48AB-8721-2979BD5B018C}" type="slidenum">
              <a:rPr lang="ja-JP" altLang="en-US">
                <a:solidFill>
                  <a:prstClr val="black"/>
                </a:solidFill>
              </a:rPr>
              <a:pPr/>
              <a:t>6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858838"/>
            <a:ext cx="4646613" cy="3484562"/>
          </a:xfrm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14838"/>
          </a:xfrm>
        </p:spPr>
        <p:txBody>
          <a:bodyPr/>
          <a:lstStyle/>
          <a:p>
            <a:r>
              <a:rPr lang="en-US" altLang="ja-JP"/>
              <a:t>I will show you one case. This is a LMT bifurcated lesion involved with diagonal ostium stenosis.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6E7DB5-06FB-46F8-9D80-87A27BFCFBFD}" type="slidenum">
              <a:rPr lang="ja-JP" altLang="en-US">
                <a:solidFill>
                  <a:prstClr val="black"/>
                </a:solidFill>
              </a:rPr>
              <a:pPr/>
              <a:t>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858838"/>
            <a:ext cx="4646613" cy="3484562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14838"/>
          </a:xfrm>
        </p:spPr>
        <p:txBody>
          <a:bodyPr/>
          <a:lstStyle/>
          <a:p>
            <a:r>
              <a:rPr lang="en-US" altLang="ja-JP"/>
              <a:t>First, the directional atherectomy was conducted for distal LMT and ostial LAD. And this is the result after DCA.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465CAA-096D-4038-BBF1-F036382AADFA}" type="slidenum">
              <a:rPr lang="ja-JP" altLang="en-US">
                <a:solidFill>
                  <a:prstClr val="black"/>
                </a:solidFill>
              </a:rPr>
              <a:pPr/>
              <a:t>9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858838"/>
            <a:ext cx="4646613" cy="3484562"/>
          </a:xfrm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14838"/>
          </a:xfrm>
        </p:spPr>
        <p:txBody>
          <a:bodyPr/>
          <a:lstStyle/>
          <a:p>
            <a:r>
              <a:rPr lang="en-US" altLang="ja-JP"/>
              <a:t>Second, DCA was also performed for ostial circumflex artery until an optimal result was obtained as shown here.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B7BB57-5C57-46C7-9074-576D6797F60D}" type="slidenum">
              <a:rPr lang="ja-JP" altLang="en-US">
                <a:solidFill>
                  <a:prstClr val="black"/>
                </a:solidFill>
              </a:rPr>
              <a:pPr/>
              <a:t>10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858838"/>
            <a:ext cx="4646613" cy="3484562"/>
          </a:xfrm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14838"/>
          </a:xfrm>
        </p:spPr>
        <p:txBody>
          <a:bodyPr/>
          <a:lstStyle/>
          <a:p>
            <a:r>
              <a:rPr lang="en-US" altLang="ja-JP"/>
              <a:t>Then we put a drug eluting stent in proximal LAD,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912F8F-AAA8-41DE-A846-F2BBEBF95977}" type="slidenum">
              <a:rPr lang="ja-JP" altLang="en-US">
                <a:solidFill>
                  <a:prstClr val="black"/>
                </a:solidFill>
              </a:rPr>
              <a:pPr/>
              <a:t>11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858838"/>
            <a:ext cx="4646613" cy="3484562"/>
          </a:xfrm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14838"/>
          </a:xfrm>
        </p:spPr>
        <p:txBody>
          <a:bodyPr/>
          <a:lstStyle/>
          <a:p>
            <a:r>
              <a:rPr lang="en-US" altLang="ja-JP"/>
              <a:t>And in LMT and ostial LAD, as just the crossover stenting.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97D78E-2EF9-4DC2-B7A9-3FFC6CFB992B}" type="slidenum">
              <a:rPr lang="ja-JP" altLang="en-US">
                <a:solidFill>
                  <a:prstClr val="black"/>
                </a:solidFill>
              </a:rPr>
              <a:pPr/>
              <a:t>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858838"/>
            <a:ext cx="4646613" cy="3484562"/>
          </a:xfrm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14838"/>
          </a:xfrm>
        </p:spPr>
        <p:txBody>
          <a:bodyPr/>
          <a:lstStyle/>
          <a:p>
            <a:r>
              <a:rPr lang="en-US" altLang="ja-JP"/>
              <a:t>After that, a high pressure kissing stenting was conducted for both LAD-diagonal and LMT bifurcation.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CF6C4F-AAFB-48E2-A7B5-21CD8A2B421B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858838"/>
            <a:ext cx="4646613" cy="3484562"/>
          </a:xfrm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14838"/>
          </a:xfrm>
        </p:spPr>
        <p:txBody>
          <a:bodyPr/>
          <a:lstStyle/>
          <a:p>
            <a:r>
              <a:rPr lang="en-US" altLang="ja-JP"/>
              <a:t>This is final angiographic results,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87B4A0-3EAC-4F44-A193-67EF2DB5541D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858838"/>
            <a:ext cx="4646613" cy="3484562"/>
          </a:xfrm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14838"/>
          </a:xfrm>
        </p:spPr>
        <p:txBody>
          <a:bodyPr/>
          <a:lstStyle/>
          <a:p>
            <a:r>
              <a:rPr lang="en-US" altLang="ja-JP"/>
              <a:t>And this is follow-up angiographic results. There was no restenosis.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+mj-lt"/>
                <a:ea typeface="+mj-ea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578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314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7990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SmartArt プレースホルダー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31985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タイトル、テキスト、クリップ アー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クリップアート プレースホルダー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501617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746911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グラフ プレースホルダー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9940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+mj-lt"/>
                <a:ea typeface="+mj-ea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+mn-lt"/>
                <a:ea typeface="+mn-e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166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n-ea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1pPr>
            <a:lvl2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2pPr>
            <a:lvl3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3pPr>
            <a:lvl4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4pPr>
            <a:lvl5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15747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660595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722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 sz="400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n-ea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1pPr>
            <a:lvl2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2pPr>
            <a:lvl3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3pPr>
            <a:lvl4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4pPr>
            <a:lvl5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7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3507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9506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494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64618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586409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8988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5082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SmartArt プレースホルダー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788976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タイトル、テキスト、クリップ アー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クリップアート プレースホルダー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18845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2913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55094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グラフ プレースホルダー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96981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0506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19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00091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9665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1137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61740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458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10466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4262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922776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468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30599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SmartArt プレースホルダー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9947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グラフ プレースホルダー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9423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タイトル、テキスト、クリップ アー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クリップアート プレースホルダー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0376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9788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+mj-lt"/>
                <a:ea typeface="+mj-ea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943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 sz="400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n-ea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1pPr>
            <a:lvl2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2pPr>
            <a:lvl3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3pPr>
            <a:lvl4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4pPr>
            <a:lvl5pPr>
              <a:defRPr sz="24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54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69108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802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9128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76284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27809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546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559359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262850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5454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2388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SmartArt プレースホルダー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540336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タイトル、テキスト、クリップ アー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クリップアート プレースホルダー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256278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90780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02986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グラフ プレースホルダー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350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88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77570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8201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200"/>
            </a:gs>
            <a:gs pos="50000">
              <a:srgbClr val="1D571D"/>
            </a:gs>
            <a:gs pos="100000">
              <a:srgbClr val="0022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DCA Club ロゴ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79389" y="153988"/>
            <a:ext cx="1584300" cy="4736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</p:spPr>
      </p:pic>
      <p:sp>
        <p:nvSpPr>
          <p:cNvPr id="1027" name="WordArt 22"/>
          <p:cNvSpPr>
            <a:spLocks noChangeArrowheads="1" noChangeShapeType="1" noTextEdit="1"/>
          </p:cNvSpPr>
          <p:nvPr userDrawn="1"/>
        </p:nvSpPr>
        <p:spPr bwMode="auto">
          <a:xfrm>
            <a:off x="323850" y="2908300"/>
            <a:ext cx="8458200" cy="1025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b="1" kern="10">
                <a:solidFill>
                  <a:schemeClr val="bg1">
                    <a:alpha val="50195"/>
                  </a:schemeClr>
                </a:solidFill>
                <a:latin typeface="EucrosiaUPC"/>
                <a:cs typeface="EucrosiaUPC"/>
              </a:rPr>
              <a:t>PERFECT</a:t>
            </a:r>
            <a:endParaRPr lang="ja-JP" altLang="en-US" sz="3600" b="1" kern="10">
              <a:solidFill>
                <a:schemeClr val="bg1">
                  <a:alpha val="50195"/>
                </a:schemeClr>
              </a:solidFill>
              <a:latin typeface="EucrosiaUPC"/>
              <a:cs typeface="EucrosiaUPC"/>
            </a:endParaRPr>
          </a:p>
        </p:txBody>
      </p:sp>
      <p:pic>
        <p:nvPicPr>
          <p:cNvPr id="1028" name="Picture 23" descr="Logo-PP用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49280"/>
            <a:ext cx="609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9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200"/>
            </a:gs>
            <a:gs pos="50000">
              <a:srgbClr val="1D571D"/>
            </a:gs>
            <a:gs pos="100000">
              <a:srgbClr val="0022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DCA Club ロゴ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35496" y="44624"/>
            <a:ext cx="1800225" cy="53816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</p:spPr>
      </p:pic>
      <p:sp>
        <p:nvSpPr>
          <p:cNvPr id="1027" name="WordArt 22"/>
          <p:cNvSpPr>
            <a:spLocks noChangeArrowheads="1" noChangeShapeType="1" noTextEdit="1"/>
          </p:cNvSpPr>
          <p:nvPr userDrawn="1"/>
        </p:nvSpPr>
        <p:spPr bwMode="auto">
          <a:xfrm>
            <a:off x="323850" y="2908300"/>
            <a:ext cx="8458200" cy="1025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b="1" kern="10">
                <a:solidFill>
                  <a:srgbClr val="007000">
                    <a:alpha val="50195"/>
                  </a:srgbClr>
                </a:solidFill>
                <a:latin typeface="EucrosiaUPC"/>
                <a:cs typeface="EucrosiaUPC"/>
              </a:rPr>
              <a:t>PERFECT</a:t>
            </a:r>
            <a:endParaRPr lang="ja-JP" altLang="en-US" sz="3600" b="1" kern="10">
              <a:solidFill>
                <a:srgbClr val="007000">
                  <a:alpha val="50195"/>
                </a:srgbClr>
              </a:solidFill>
              <a:latin typeface="EucrosiaUPC"/>
              <a:cs typeface="EucrosiaUPC"/>
            </a:endParaRPr>
          </a:p>
        </p:txBody>
      </p:sp>
      <p:pic>
        <p:nvPicPr>
          <p:cNvPr id="1028" name="Picture 23" descr="Logo-PP用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021388"/>
            <a:ext cx="609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27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9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200"/>
            </a:gs>
            <a:gs pos="50000">
              <a:srgbClr val="1D571D"/>
            </a:gs>
            <a:gs pos="100000">
              <a:srgbClr val="0022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WordArt 22"/>
          <p:cNvSpPr>
            <a:spLocks noChangeArrowheads="1" noChangeShapeType="1" noTextEdit="1"/>
          </p:cNvSpPr>
          <p:nvPr userDrawn="1"/>
        </p:nvSpPr>
        <p:spPr bwMode="auto">
          <a:xfrm>
            <a:off x="323850" y="2908300"/>
            <a:ext cx="8458200" cy="1025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6350" cap="rnd">
                <a:solidFill>
                  <a:srgbClr val="808000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b="1" kern="10">
                <a:solidFill>
                  <a:srgbClr val="007000">
                    <a:alpha val="50000"/>
                  </a:srgbClr>
                </a:solidFill>
                <a:latin typeface="EucrosiaUPC"/>
                <a:cs typeface="EucrosiaUPC"/>
              </a:rPr>
              <a:t>PERFECT</a:t>
            </a:r>
            <a:endParaRPr lang="ja-JP" altLang="en-US" sz="3600" b="1" kern="10">
              <a:solidFill>
                <a:srgbClr val="007000">
                  <a:alpha val="50000"/>
                </a:srgbClr>
              </a:solidFill>
              <a:latin typeface="EucrosiaUPC"/>
              <a:cs typeface="EucrosiaUPC"/>
            </a:endParaRPr>
          </a:p>
        </p:txBody>
      </p:sp>
      <p:pic>
        <p:nvPicPr>
          <p:cNvPr id="1047" name="Picture 23" descr="Logo-PP用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021388"/>
            <a:ext cx="60960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DCA Club ロゴ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6" y="-27384"/>
            <a:ext cx="1204380" cy="36004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22892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9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200"/>
            </a:gs>
            <a:gs pos="50000">
              <a:srgbClr val="1D571D"/>
            </a:gs>
            <a:gs pos="100000">
              <a:srgbClr val="0022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DCA Club ロゴ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79389" y="153988"/>
            <a:ext cx="1584300" cy="4736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</p:spPr>
      </p:pic>
      <p:sp>
        <p:nvSpPr>
          <p:cNvPr id="1027" name="WordArt 22"/>
          <p:cNvSpPr>
            <a:spLocks noChangeArrowheads="1" noChangeShapeType="1" noTextEdit="1"/>
          </p:cNvSpPr>
          <p:nvPr userDrawn="1"/>
        </p:nvSpPr>
        <p:spPr bwMode="auto">
          <a:xfrm>
            <a:off x="323850" y="2908300"/>
            <a:ext cx="8458200" cy="1025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b="1" kern="10">
                <a:solidFill>
                  <a:srgbClr val="007000">
                    <a:alpha val="50195"/>
                  </a:srgbClr>
                </a:solidFill>
                <a:latin typeface="EucrosiaUPC"/>
                <a:cs typeface="EucrosiaUPC"/>
              </a:rPr>
              <a:t>PERFECT</a:t>
            </a:r>
            <a:endParaRPr lang="ja-JP" altLang="en-US" sz="3600" b="1" kern="10">
              <a:solidFill>
                <a:srgbClr val="007000">
                  <a:alpha val="50195"/>
                </a:srgbClr>
              </a:solidFill>
              <a:latin typeface="EucrosiaUPC"/>
              <a:cs typeface="EucrosiaUPC"/>
            </a:endParaRPr>
          </a:p>
        </p:txBody>
      </p:sp>
      <p:pic>
        <p:nvPicPr>
          <p:cNvPr id="1028" name="Picture 23" descr="Logo-PP用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49280"/>
            <a:ext cx="609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53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9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9.wmv"/><Relationship Id="rId7" Type="http://schemas.openxmlformats.org/officeDocument/2006/relationships/image" Target="../media/image26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7.xml"/><Relationship Id="rId4" Type="http://schemas.openxmlformats.org/officeDocument/2006/relationships/video" Target="../media/media9.wm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1.wmv"/><Relationship Id="rId7" Type="http://schemas.openxmlformats.org/officeDocument/2006/relationships/image" Target="../media/image28.pn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7.xml"/><Relationship Id="rId4" Type="http://schemas.openxmlformats.org/officeDocument/2006/relationships/video" Target="../media/media11.wm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3.wmv"/><Relationship Id="rId7" Type="http://schemas.openxmlformats.org/officeDocument/2006/relationships/image" Target="../media/image30.png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7.xml"/><Relationship Id="rId4" Type="http://schemas.openxmlformats.org/officeDocument/2006/relationships/video" Target="../media/media13.wm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17.wmv"/><Relationship Id="rId7" Type="http://schemas.openxmlformats.org/officeDocument/2006/relationships/image" Target="../media/image59.png"/><Relationship Id="rId2" Type="http://schemas.openxmlformats.org/officeDocument/2006/relationships/video" Target="../media/media16.wmv"/><Relationship Id="rId1" Type="http://schemas.microsoft.com/office/2007/relationships/media" Target="../media/media16.wmv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7.wm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19.wmv"/><Relationship Id="rId7" Type="http://schemas.openxmlformats.org/officeDocument/2006/relationships/image" Target="../media/image61.png"/><Relationship Id="rId2" Type="http://schemas.openxmlformats.org/officeDocument/2006/relationships/video" Target="../media/media18.wmv"/><Relationship Id="rId1" Type="http://schemas.microsoft.com/office/2007/relationships/media" Target="../media/media18.wmv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9.wmv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1.wmv"/><Relationship Id="rId7" Type="http://schemas.openxmlformats.org/officeDocument/2006/relationships/image" Target="../media/image65.png"/><Relationship Id="rId2" Type="http://schemas.openxmlformats.org/officeDocument/2006/relationships/video" Target="../media/media20.wmv"/><Relationship Id="rId1" Type="http://schemas.microsoft.com/office/2007/relationships/media" Target="../media/media20.wmv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1.wm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23.wmv"/><Relationship Id="rId7" Type="http://schemas.openxmlformats.org/officeDocument/2006/relationships/image" Target="../media/image69.png"/><Relationship Id="rId2" Type="http://schemas.openxmlformats.org/officeDocument/2006/relationships/video" Target="../media/media22.wmv"/><Relationship Id="rId1" Type="http://schemas.microsoft.com/office/2007/relationships/media" Target="../media/media22.wmv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3.wm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25.wmv"/><Relationship Id="rId7" Type="http://schemas.openxmlformats.org/officeDocument/2006/relationships/image" Target="../media/image73.png"/><Relationship Id="rId2" Type="http://schemas.openxmlformats.org/officeDocument/2006/relationships/video" Target="../media/media24.wmv"/><Relationship Id="rId1" Type="http://schemas.microsoft.com/office/2007/relationships/media" Target="../media/media24.wmv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5.wm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27.wmv"/><Relationship Id="rId7" Type="http://schemas.openxmlformats.org/officeDocument/2006/relationships/image" Target="../media/image79.png"/><Relationship Id="rId2" Type="http://schemas.openxmlformats.org/officeDocument/2006/relationships/video" Target="../media/media26.wmv"/><Relationship Id="rId1" Type="http://schemas.microsoft.com/office/2007/relationships/media" Target="../media/media26.wmv"/><Relationship Id="rId6" Type="http://schemas.openxmlformats.org/officeDocument/2006/relationships/image" Target="../media/image7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7.wmv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wmv"/><Relationship Id="rId7" Type="http://schemas.openxmlformats.org/officeDocument/2006/relationships/image" Target="../media/image1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7.xml"/><Relationship Id="rId4" Type="http://schemas.openxmlformats.org/officeDocument/2006/relationships/video" Target="../media/media2.wm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wmv"/><Relationship Id="rId7" Type="http://schemas.openxmlformats.org/officeDocument/2006/relationships/image" Target="../media/image21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7.xml"/><Relationship Id="rId4" Type="http://schemas.openxmlformats.org/officeDocument/2006/relationships/video" Target="../media/media4.wm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7.wmv"/><Relationship Id="rId7" Type="http://schemas.openxmlformats.org/officeDocument/2006/relationships/image" Target="../media/image24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7.xml"/><Relationship Id="rId4" Type="http://schemas.openxmlformats.org/officeDocument/2006/relationships/video" Target="../media/media7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タイトル 1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4582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4800" b="1" dirty="0" smtClean="0"/>
              <a:t>The Initial Experience </a:t>
            </a:r>
            <a:br>
              <a:rPr lang="en-US" altLang="ja-JP" sz="4800" b="1" dirty="0" smtClean="0"/>
            </a:br>
            <a:r>
              <a:rPr lang="en-US" altLang="ja-JP" sz="4800" b="1" dirty="0" smtClean="0"/>
              <a:t>of</a:t>
            </a:r>
            <a:r>
              <a:rPr lang="ja-JP" altLang="en-US" sz="4800" b="1" dirty="0" smtClean="0"/>
              <a:t> </a:t>
            </a:r>
            <a:r>
              <a:rPr lang="en-US" altLang="ja-JP" sz="4800" b="1" dirty="0" smtClean="0"/>
              <a:t>New </a:t>
            </a:r>
            <a:r>
              <a:rPr lang="en-US" altLang="ja-JP" sz="4800" b="1" dirty="0"/>
              <a:t>Japanese DCA </a:t>
            </a:r>
            <a:r>
              <a:rPr lang="en-US" altLang="ja-JP" sz="4800" b="1" dirty="0" smtClean="0"/>
              <a:t>Device</a:t>
            </a:r>
            <a:endParaRPr lang="ja-JP" altLang="en-US" sz="5400" b="1" dirty="0" smtClean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Etsuo Tsuchikane, MD, PhD</a:t>
            </a:r>
          </a:p>
          <a:p>
            <a:r>
              <a:rPr kumimoji="1" lang="en-US" altLang="ja-JP" sz="2000" i="1" dirty="0" smtClean="0">
                <a:solidFill>
                  <a:srgbClr val="FFFFFF"/>
                </a:solidFill>
              </a:rPr>
              <a:t>Toyohashi Heart Center</a:t>
            </a:r>
          </a:p>
          <a:p>
            <a:r>
              <a:rPr kumimoji="1" lang="en-US" altLang="ja-JP" sz="2000" i="1" dirty="0" smtClean="0">
                <a:solidFill>
                  <a:srgbClr val="FFFFFF"/>
                </a:solidFill>
              </a:rPr>
              <a:t>Nagoya Heart Center</a:t>
            </a:r>
          </a:p>
          <a:p>
            <a:r>
              <a:rPr kumimoji="1" lang="en-US" altLang="ja-JP" sz="2000" i="1" dirty="0" err="1" smtClean="0">
                <a:solidFill>
                  <a:srgbClr val="FFFFFF"/>
                </a:solidFill>
              </a:rPr>
              <a:t>Gihu</a:t>
            </a:r>
            <a:r>
              <a:rPr kumimoji="1" lang="en-US" altLang="ja-JP" sz="2000" i="1" dirty="0" smtClean="0">
                <a:solidFill>
                  <a:srgbClr val="FFFFFF"/>
                </a:solidFill>
              </a:rPr>
              <a:t> Heart Center</a:t>
            </a:r>
            <a:endParaRPr kumimoji="1" lang="en-US" altLang="ja-JP" sz="2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9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07_stent1_LAD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600575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2608263" y="620713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Cypher</a:t>
            </a:r>
          </a:p>
        </p:txBody>
      </p:sp>
      <p:pic>
        <p:nvPicPr>
          <p:cNvPr id="314372" name="08_stent2_LAD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268413"/>
            <a:ext cx="4600575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04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" fill="hold"/>
                                        <p:tgtEl>
                                          <p:spTgt spid="314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8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7" fill="hold"/>
                                        <p:tgtEl>
                                          <p:spTgt spid="314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437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4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14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37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4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14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372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437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09_stent3_LMT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602163" cy="46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2608263" y="620713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Cypher</a:t>
            </a:r>
          </a:p>
        </p:txBody>
      </p:sp>
      <p:pic>
        <p:nvPicPr>
          <p:cNvPr id="316420" name="10_stent4_LMT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1268413"/>
            <a:ext cx="4602162" cy="46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498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316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7" fill="hold"/>
                                        <p:tgtEl>
                                          <p:spTgt spid="316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641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6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16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4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6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16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420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642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11_KBT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625975" cy="462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67" name="Text Box 3"/>
          <p:cNvSpPr txBox="1">
            <a:spLocks noChangeArrowheads="1"/>
          </p:cNvSpPr>
          <p:nvPr/>
        </p:nvSpPr>
        <p:spPr bwMode="auto">
          <a:xfrm>
            <a:off x="2608263" y="620713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KBT</a:t>
            </a:r>
          </a:p>
        </p:txBody>
      </p:sp>
      <p:pic>
        <p:nvPicPr>
          <p:cNvPr id="318468" name="12_KBT2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1268413"/>
            <a:ext cx="4625975" cy="462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290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" fill="hold"/>
                                        <p:tgtEl>
                                          <p:spTgt spid="318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9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7" fill="hold"/>
                                        <p:tgtEl>
                                          <p:spTgt spid="318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846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8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18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46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8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18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468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846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13_post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587875" cy="4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0515" name="Text Box 3"/>
          <p:cNvSpPr txBox="1">
            <a:spLocks noChangeArrowheads="1"/>
          </p:cNvSpPr>
          <p:nvPr/>
        </p:nvSpPr>
        <p:spPr bwMode="auto">
          <a:xfrm>
            <a:off x="2608263" y="620713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Final Angiogram</a:t>
            </a:r>
          </a:p>
        </p:txBody>
      </p:sp>
    </p:spTree>
    <p:extLst>
      <p:ext uri="{BB962C8B-B14F-4D97-AF65-F5344CB8AC3E}">
        <p14:creationId xmlns:p14="http://schemas.microsoft.com/office/powerpoint/2010/main" val="1812670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" fill="hold"/>
                                        <p:tgtEl>
                                          <p:spTgt spid="320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05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0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0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5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ext Box 2"/>
          <p:cNvSpPr txBox="1">
            <a:spLocks noChangeArrowheads="1"/>
          </p:cNvSpPr>
          <p:nvPr/>
        </p:nvSpPr>
        <p:spPr bwMode="auto">
          <a:xfrm>
            <a:off x="2608263" y="620713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9Mo Follow-up</a:t>
            </a:r>
          </a:p>
        </p:txBody>
      </p:sp>
      <p:pic>
        <p:nvPicPr>
          <p:cNvPr id="322563" name="FU_RAO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16025"/>
            <a:ext cx="4589462" cy="45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387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322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25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2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2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56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ChangeArrowheads="1"/>
          </p:cNvSpPr>
          <p:nvPr/>
        </p:nvSpPr>
        <p:spPr bwMode="auto">
          <a:xfrm>
            <a:off x="214313" y="1628775"/>
            <a:ext cx="8750300" cy="2698750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304800" y="1773238"/>
            <a:ext cx="8610600" cy="297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4800" b="1">
                <a:solidFill>
                  <a:srgbClr val="FFFF00"/>
                </a:solidFill>
                <a:ea typeface="ＭＳ Ｐゴシック" pitchFamily="50" charset="-128"/>
              </a:rPr>
              <a:t>P</a:t>
            </a:r>
            <a:r>
              <a:rPr lang="en-US" altLang="ja-JP" sz="4800" b="1">
                <a:solidFill>
                  <a:srgbClr val="FFFFFF"/>
                </a:solidFill>
                <a:ea typeface="ＭＳ Ｐゴシック" pitchFamily="50" charset="-128"/>
              </a:rPr>
              <a:t>r</a:t>
            </a:r>
            <a:r>
              <a:rPr lang="en-US" altLang="ja-JP" sz="4800" b="1">
                <a:solidFill>
                  <a:srgbClr val="FFFF00"/>
                </a:solidFill>
                <a:ea typeface="ＭＳ Ｐゴシック" pitchFamily="50" charset="-128"/>
              </a:rPr>
              <a:t>E</a:t>
            </a:r>
            <a:r>
              <a:rPr lang="en-US" altLang="ja-JP" sz="4800" b="1">
                <a:solidFill>
                  <a:srgbClr val="FFFFFF"/>
                </a:solidFill>
                <a:ea typeface="ＭＳ Ｐゴシック" pitchFamily="50" charset="-128"/>
              </a:rPr>
              <a:t> </a:t>
            </a:r>
            <a:r>
              <a:rPr lang="en-US" altLang="ja-JP" sz="4800" b="1">
                <a:solidFill>
                  <a:srgbClr val="FFFF00"/>
                </a:solidFill>
                <a:ea typeface="ＭＳ Ｐゴシック" pitchFamily="50" charset="-128"/>
              </a:rPr>
              <a:t>R</a:t>
            </a:r>
            <a:r>
              <a:rPr lang="en-US" altLang="ja-JP" sz="4800" b="1">
                <a:solidFill>
                  <a:srgbClr val="FFFFFF"/>
                </a:solidFill>
                <a:ea typeface="ＭＳ Ｐゴシック" pitchFamily="50" charset="-128"/>
              </a:rPr>
              <a:t>apamycin Eluting Stent </a:t>
            </a:r>
            <a:br>
              <a:rPr lang="en-US" altLang="ja-JP" sz="4800" b="1">
                <a:solidFill>
                  <a:srgbClr val="FFFFFF"/>
                </a:solidFill>
                <a:ea typeface="ＭＳ Ｐゴシック" pitchFamily="50" charset="-128"/>
              </a:rPr>
            </a:br>
            <a:r>
              <a:rPr lang="en-US" altLang="ja-JP" sz="4800" b="1">
                <a:solidFill>
                  <a:srgbClr val="FFFF00"/>
                </a:solidFill>
                <a:ea typeface="ＭＳ Ｐゴシック" pitchFamily="50" charset="-128"/>
              </a:rPr>
              <a:t>F</a:t>
            </a:r>
            <a:r>
              <a:rPr lang="en-US" altLang="ja-JP" sz="4800" b="1">
                <a:solidFill>
                  <a:srgbClr val="FFFFFF"/>
                </a:solidFill>
                <a:ea typeface="ＭＳ Ｐゴシック" pitchFamily="50" charset="-128"/>
              </a:rPr>
              <a:t>l</a:t>
            </a:r>
            <a:r>
              <a:rPr lang="en-US" altLang="ja-JP" sz="4800" b="1">
                <a:solidFill>
                  <a:srgbClr val="FFFF00"/>
                </a:solidFill>
                <a:ea typeface="ＭＳ Ｐゴシック" pitchFamily="50" charset="-128"/>
              </a:rPr>
              <a:t>E</a:t>
            </a:r>
            <a:r>
              <a:rPr lang="en-US" altLang="ja-JP" sz="4800" b="1">
                <a:solidFill>
                  <a:srgbClr val="FFFFFF"/>
                </a:solidFill>
                <a:ea typeface="ＭＳ Ｐゴシック" pitchFamily="50" charset="-128"/>
              </a:rPr>
              <a:t>xi-</a:t>
            </a:r>
            <a:r>
              <a:rPr lang="en-US" altLang="ja-JP" sz="4800" b="1">
                <a:solidFill>
                  <a:srgbClr val="FFFF00"/>
                </a:solidFill>
                <a:ea typeface="ＭＳ Ｐゴシック" pitchFamily="50" charset="-128"/>
              </a:rPr>
              <a:t>C</a:t>
            </a:r>
            <a:r>
              <a:rPr lang="en-US" altLang="ja-JP" sz="4800" b="1">
                <a:solidFill>
                  <a:srgbClr val="FFFFFF"/>
                </a:solidFill>
                <a:ea typeface="ＭＳ Ｐゴシック" pitchFamily="50" charset="-128"/>
              </a:rPr>
              <a:t>u</a:t>
            </a:r>
            <a:r>
              <a:rPr lang="en-US" altLang="ja-JP" sz="4800" b="1">
                <a:solidFill>
                  <a:srgbClr val="FFFF00"/>
                </a:solidFill>
                <a:ea typeface="ＭＳ Ｐゴシック" pitchFamily="50" charset="-128"/>
              </a:rPr>
              <a:t>T</a:t>
            </a:r>
            <a:r>
              <a:rPr lang="en-US" altLang="ja-JP" sz="4800" b="1">
                <a:solidFill>
                  <a:srgbClr val="FFFFFF"/>
                </a:solidFill>
                <a:ea typeface="ＭＳ Ｐゴシック" pitchFamily="50" charset="-128"/>
              </a:rPr>
              <a:t>  Registry</a:t>
            </a:r>
            <a:br>
              <a:rPr lang="en-US" altLang="ja-JP" sz="4800" b="1">
                <a:solidFill>
                  <a:srgbClr val="FFFFFF"/>
                </a:solidFill>
                <a:ea typeface="ＭＳ Ｐゴシック" pitchFamily="50" charset="-128"/>
              </a:rPr>
            </a:br>
            <a:r>
              <a:rPr lang="en-US" altLang="ja-JP" sz="4800" b="1">
                <a:solidFill>
                  <a:srgbClr val="FFFFFF"/>
                </a:solidFill>
                <a:ea typeface="ＭＳ Ｐゴシック" pitchFamily="50" charset="-128"/>
              </a:rPr>
              <a:t>(</a:t>
            </a:r>
            <a:r>
              <a:rPr lang="en-US" altLang="ja-JP" sz="4800" b="1">
                <a:solidFill>
                  <a:srgbClr val="FFFF00"/>
                </a:solidFill>
                <a:ea typeface="ＭＳ Ｐゴシック" pitchFamily="50" charset="-128"/>
              </a:rPr>
              <a:t>PERFECT</a:t>
            </a:r>
            <a:r>
              <a:rPr lang="en-US" altLang="ja-JP" sz="4800" b="1">
                <a:solidFill>
                  <a:srgbClr val="FFFFFF"/>
                </a:solidFill>
                <a:ea typeface="ＭＳ Ｐゴシック" pitchFamily="50" charset="-128"/>
              </a:rPr>
              <a:t> Registry)</a:t>
            </a:r>
            <a:br>
              <a:rPr lang="en-US" altLang="ja-JP" sz="4800" b="1">
                <a:solidFill>
                  <a:srgbClr val="FFFFFF"/>
                </a:solidFill>
                <a:ea typeface="ＭＳ Ｐゴシック" pitchFamily="50" charset="-128"/>
              </a:rPr>
            </a:br>
            <a:endParaRPr lang="en-US" altLang="ja-JP" sz="4800" b="1">
              <a:solidFill>
                <a:srgbClr val="FFFFFF"/>
              </a:solidFill>
              <a:ea typeface="ＭＳ Ｐゴシック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10216" r="4189" b="38875"/>
          <a:stretch/>
        </p:blipFill>
        <p:spPr>
          <a:xfrm>
            <a:off x="426248" y="0"/>
            <a:ext cx="8250208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2125663"/>
            <a:ext cx="8278812" cy="3608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Multi-center non-randomized prospective registry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DCA debulking prior to Cypher stenting</a:t>
            </a:r>
          </a:p>
          <a:p>
            <a:pPr algn="l">
              <a:lnSpc>
                <a:spcPct val="90000"/>
              </a:lnSpc>
            </a:pPr>
            <a:r>
              <a:rPr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    for </a:t>
            </a:r>
            <a:r>
              <a:rPr lang="en-US" altLang="ja-JP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ostial or bifurcated lesion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9-month angiographic and 1 yr clinical follow-up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ja-JP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17</a:t>
            </a:r>
            <a:r>
              <a:rPr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 Japanese centers</a:t>
            </a:r>
          </a:p>
          <a:p>
            <a:pPr algn="l">
              <a:lnSpc>
                <a:spcPct val="90000"/>
              </a:lnSpc>
              <a:buFontTx/>
              <a:buChar char="•"/>
            </a:pPr>
            <a:endParaRPr lang="ja-JP" altLang="en-US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533400"/>
            <a:ext cx="7772400" cy="1143000"/>
          </a:xfrm>
          <a:noFill/>
          <a:ln/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1"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Study Design</a:t>
            </a:r>
          </a:p>
        </p:txBody>
      </p:sp>
    </p:spTree>
    <p:extLst>
      <p:ext uri="{BB962C8B-B14F-4D97-AF65-F5344CB8AC3E}">
        <p14:creationId xmlns:p14="http://schemas.microsoft.com/office/powerpoint/2010/main" val="159470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3600" b="1">
                <a:solidFill>
                  <a:srgbClr val="FFFFFF"/>
                </a:solidFill>
                <a:ea typeface="ＭＳ Ｐゴシック" pitchFamily="50" charset="-128"/>
              </a:rPr>
              <a:t>Endpoints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4675"/>
            <a:ext cx="8278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ja-JP" sz="3200" b="1" u="sng">
                <a:solidFill>
                  <a:srgbClr val="FFFFFF"/>
                </a:solidFill>
                <a:ea typeface="ＭＳ Ｐゴシック" pitchFamily="50" charset="-128"/>
              </a:rPr>
              <a:t>Primary endpoint</a:t>
            </a:r>
          </a:p>
          <a:p>
            <a:pPr algn="l">
              <a:spcBef>
                <a:spcPct val="50000"/>
              </a:spcBef>
            </a:pPr>
            <a:r>
              <a:rPr kumimoji="1" lang="en-US" altLang="ja-JP" sz="3200" b="1">
                <a:solidFill>
                  <a:schemeClr val="bg1"/>
                </a:solidFill>
                <a:latin typeface="Times" pitchFamily="18" charset="0"/>
                <a:ea typeface="Osaka" charset="-128"/>
              </a:rPr>
              <a:t> </a:t>
            </a:r>
            <a:r>
              <a:rPr kumimoji="1" lang="en-US" altLang="ja-JP" sz="2800" b="1">
                <a:solidFill>
                  <a:srgbClr val="FFFF00"/>
                </a:solidFill>
                <a:latin typeface="Times" pitchFamily="18" charset="0"/>
                <a:ea typeface="Osaka" charset="-128"/>
              </a:rPr>
              <a:t>■</a:t>
            </a:r>
            <a:r>
              <a:rPr kumimoji="1" lang="en-US" altLang="ja-JP" sz="2800" b="1">
                <a:solidFill>
                  <a:schemeClr val="bg1"/>
                </a:solidFill>
                <a:latin typeface="Times" pitchFamily="18" charset="0"/>
                <a:ea typeface="Osaka" charset="-128"/>
              </a:rPr>
              <a:t> </a:t>
            </a:r>
            <a:r>
              <a:rPr kumimoji="1" lang="en-US" altLang="ja-JP" sz="2800" b="1">
                <a:solidFill>
                  <a:srgbClr val="FFFFFF"/>
                </a:solidFill>
                <a:latin typeface="Times" pitchFamily="18" charset="0"/>
                <a:ea typeface="Osaka" charset="-128"/>
              </a:rPr>
              <a:t>Angiographic restenosis (&gt;50% DS) at 9 months</a:t>
            </a:r>
          </a:p>
          <a:p>
            <a:pPr algn="l">
              <a:spcBef>
                <a:spcPct val="50000"/>
              </a:spcBef>
            </a:pPr>
            <a:endParaRPr kumimoji="1" lang="en-US" altLang="ja-JP" sz="2800" b="1">
              <a:solidFill>
                <a:srgbClr val="FFFFFF"/>
              </a:solidFill>
              <a:latin typeface="Times" pitchFamily="18" charset="0"/>
              <a:ea typeface="Osaka" charset="-128"/>
            </a:endParaRPr>
          </a:p>
          <a:p>
            <a:pPr algn="l">
              <a:spcBef>
                <a:spcPct val="50000"/>
              </a:spcBef>
            </a:pPr>
            <a:r>
              <a:rPr kumimoji="1" lang="en-US" altLang="ja-JP" sz="3200" b="1" u="sng">
                <a:solidFill>
                  <a:srgbClr val="FFFFFF"/>
                </a:solidFill>
                <a:latin typeface="Times" pitchFamily="18" charset="0"/>
                <a:ea typeface="Osaka" charset="-128"/>
              </a:rPr>
              <a:t>Secondary endpoint</a:t>
            </a:r>
          </a:p>
          <a:p>
            <a:pPr algn="l">
              <a:spcBef>
                <a:spcPct val="50000"/>
              </a:spcBef>
            </a:pPr>
            <a:r>
              <a:rPr kumimoji="1" lang="en-US" altLang="ja-JP" sz="3200" b="1">
                <a:solidFill>
                  <a:srgbClr val="FFFF00"/>
                </a:solidFill>
                <a:latin typeface="Times" pitchFamily="18" charset="0"/>
                <a:ea typeface="Osaka" charset="-128"/>
              </a:rPr>
              <a:t> </a:t>
            </a:r>
            <a:r>
              <a:rPr kumimoji="1" lang="en-US" altLang="ja-JP" sz="2800" b="1">
                <a:solidFill>
                  <a:srgbClr val="FFFF00"/>
                </a:solidFill>
                <a:latin typeface="Times" pitchFamily="18" charset="0"/>
                <a:ea typeface="Osaka" charset="-128"/>
              </a:rPr>
              <a:t>■</a:t>
            </a:r>
            <a:r>
              <a:rPr kumimoji="1" lang="en-US" altLang="ja-JP" sz="2800" b="1">
                <a:solidFill>
                  <a:schemeClr val="bg1"/>
                </a:solidFill>
                <a:latin typeface="Times" pitchFamily="18" charset="0"/>
                <a:ea typeface="Osaka" charset="-128"/>
              </a:rPr>
              <a:t> </a:t>
            </a:r>
            <a:r>
              <a:rPr kumimoji="1" lang="en-US" altLang="ja-JP" sz="2800" b="1">
                <a:solidFill>
                  <a:srgbClr val="FFFFFF"/>
                </a:solidFill>
                <a:latin typeface="Times" pitchFamily="18" charset="0"/>
                <a:ea typeface="Osaka" charset="-128"/>
              </a:rPr>
              <a:t>MACE, TLR, TVR by 1 yr</a:t>
            </a:r>
          </a:p>
          <a:p>
            <a:endParaRPr lang="en-US" altLang="ja-JP" sz="2800" b="1">
              <a:solidFill>
                <a:srgbClr val="FFFFFF"/>
              </a:solidFill>
              <a:ea typeface="ＭＳ Ｐゴシック" pitchFamily="50" charset="-128"/>
            </a:endParaRPr>
          </a:p>
          <a:p>
            <a:endParaRPr lang="en-US" altLang="ja-JP" sz="3200" b="1">
              <a:solidFill>
                <a:srgbClr val="FFFFFF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82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587375"/>
            <a:ext cx="7772400" cy="609600"/>
          </a:xfrm>
          <a:noFill/>
          <a:ln/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1"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   Lesion Location</a:t>
            </a:r>
          </a:p>
        </p:txBody>
      </p:sp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433388" y="1744663"/>
          <a:ext cx="8201025" cy="473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5" name="Chart" r:id="rId3" imgW="8199120" imgH="4739568" progId="MSGraph.Chart.8">
                  <p:embed followColorScheme="full"/>
                </p:oleObj>
              </mc:Choice>
              <mc:Fallback>
                <p:oleObj name="Chart" r:id="rId3" imgW="8199120" imgH="473956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1744663"/>
                        <a:ext cx="8201025" cy="473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3779838" y="1125538"/>
            <a:ext cx="1512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(n=99)</a:t>
            </a:r>
          </a:p>
        </p:txBody>
      </p:sp>
      <p:sp>
        <p:nvSpPr>
          <p:cNvPr id="104454" name="Arc 6"/>
          <p:cNvSpPr>
            <a:spLocks/>
          </p:cNvSpPr>
          <p:nvPr/>
        </p:nvSpPr>
        <p:spPr bwMode="auto">
          <a:xfrm>
            <a:off x="3276600" y="2133600"/>
            <a:ext cx="2016125" cy="20161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4455" name="Arc 7"/>
          <p:cNvSpPr>
            <a:spLocks/>
          </p:cNvSpPr>
          <p:nvPr/>
        </p:nvSpPr>
        <p:spPr bwMode="auto">
          <a:xfrm flipV="1">
            <a:off x="3276600" y="4076700"/>
            <a:ext cx="2016125" cy="20161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4456" name="Arc 8"/>
          <p:cNvSpPr>
            <a:spLocks/>
          </p:cNvSpPr>
          <p:nvPr/>
        </p:nvSpPr>
        <p:spPr bwMode="auto">
          <a:xfrm flipH="1" flipV="1">
            <a:off x="1258888" y="4076700"/>
            <a:ext cx="2016125" cy="20161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4459" name="Arc 11"/>
          <p:cNvSpPr>
            <a:spLocks/>
          </p:cNvSpPr>
          <p:nvPr/>
        </p:nvSpPr>
        <p:spPr bwMode="auto">
          <a:xfrm flipH="1">
            <a:off x="1260475" y="3251200"/>
            <a:ext cx="503238" cy="825500"/>
          </a:xfrm>
          <a:custGeom>
            <a:avLst/>
            <a:gdLst>
              <a:gd name="G0" fmla="+- 0 0 0"/>
              <a:gd name="G1" fmla="+- 16528 0 0"/>
              <a:gd name="G2" fmla="+- 21600 0 0"/>
              <a:gd name="T0" fmla="*/ 13906 w 21600"/>
              <a:gd name="T1" fmla="*/ 0 h 16528"/>
              <a:gd name="T2" fmla="*/ 21600 w 21600"/>
              <a:gd name="T3" fmla="*/ 16528 h 16528"/>
              <a:gd name="T4" fmla="*/ 0 w 21600"/>
              <a:gd name="T5" fmla="*/ 16528 h 1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6528" fill="none" extrusionOk="0">
                <a:moveTo>
                  <a:pt x="13906" y="-1"/>
                </a:moveTo>
                <a:cubicBezTo>
                  <a:pt x="18784" y="4103"/>
                  <a:pt x="21600" y="10153"/>
                  <a:pt x="21600" y="16528"/>
                </a:cubicBezTo>
              </a:path>
              <a:path w="21600" h="16528" stroke="0" extrusionOk="0">
                <a:moveTo>
                  <a:pt x="13906" y="-1"/>
                </a:moveTo>
                <a:cubicBezTo>
                  <a:pt x="18784" y="4103"/>
                  <a:pt x="21600" y="10153"/>
                  <a:pt x="21600" y="16528"/>
                </a:cubicBezTo>
                <a:lnTo>
                  <a:pt x="0" y="16528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1476375" y="5862638"/>
            <a:ext cx="10080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800" b="1">
                <a:solidFill>
                  <a:srgbClr val="FF6D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82%</a:t>
            </a:r>
          </a:p>
        </p:txBody>
      </p:sp>
    </p:spTree>
    <p:extLst>
      <p:ext uri="{BB962C8B-B14F-4D97-AF65-F5344CB8AC3E}">
        <p14:creationId xmlns:p14="http://schemas.microsoft.com/office/powerpoint/2010/main" val="225023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04451" grpId="0"/>
      <p:bldP spid="104454" grpId="0" animBg="1"/>
      <p:bldP spid="104455" grpId="0" animBg="1"/>
      <p:bldP spid="104456" grpId="0" animBg="1"/>
      <p:bldP spid="104459" grpId="0" animBg="1"/>
      <p:bldP spid="1044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549275"/>
            <a:ext cx="7772400" cy="685800"/>
          </a:xfrm>
          <a:noFill/>
          <a:ln/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1" lang="en-US" altLang="ja-JP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DCA Procedural Results</a:t>
            </a:r>
          </a:p>
        </p:txBody>
      </p:sp>
      <p:sp>
        <p:nvSpPr>
          <p:cNvPr id="17413" name="Text Box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92213" y="2552700"/>
            <a:ext cx="7772400" cy="587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0" hangingPunct="0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2. Max. cutting pressure:   59.4 </a:t>
            </a:r>
            <a:r>
              <a:rPr kumimoji="1" lang="ja-JP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± 3</a:t>
            </a: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4.5 psi</a:t>
            </a:r>
            <a:endParaRPr kumimoji="1" lang="ja-JP" altLang="en-US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Osaka" charset="-128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181100" y="3846513"/>
            <a:ext cx="68056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F9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4. Vessels treated by DCA 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725613" y="4586288"/>
            <a:ext cx="49164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F9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1) Main branch alone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2) Both main and side branch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192213" y="3213100"/>
            <a:ext cx="68056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F9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3. No of  cut:                        18.2 </a:t>
            </a:r>
            <a:r>
              <a:rPr kumimoji="1" lang="ja-JP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± 12.</a:t>
            </a: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3 cut    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300788" y="4586288"/>
            <a:ext cx="20161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F9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96 (97%)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  3 (3%)</a:t>
            </a: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1193800" y="1933575"/>
            <a:ext cx="490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1. FlexiCut size L/M:          98/1</a:t>
            </a:r>
            <a:endParaRPr kumimoji="1" lang="ja-JP" altLang="en-US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Osaka" charset="-128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3779838" y="1125538"/>
            <a:ext cx="1512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(n=99)</a:t>
            </a:r>
          </a:p>
        </p:txBody>
      </p:sp>
      <p:sp>
        <p:nvSpPr>
          <p:cNvPr id="2" name="正方形/長方形 1"/>
          <p:cNvSpPr/>
          <p:nvPr/>
        </p:nvSpPr>
        <p:spPr bwMode="auto">
          <a:xfrm>
            <a:off x="1043608" y="3789041"/>
            <a:ext cx="6840760" cy="1872208"/>
          </a:xfrm>
          <a:prstGeom prst="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mtClean="0">
                <a:solidFill>
                  <a:srgbClr val="EEF9F4"/>
                </a:solidFill>
                <a:ea typeface="ＭＳ Ｐゴシック" pitchFamily="50" charset="-128"/>
              </a:rPr>
              <a:t>DCA Catheters</a:t>
            </a:r>
            <a:br>
              <a:rPr lang="en-US" altLang="ja-JP" smtClean="0">
                <a:solidFill>
                  <a:srgbClr val="EEF9F4"/>
                </a:solidFill>
                <a:ea typeface="ＭＳ Ｐゴシック" pitchFamily="50" charset="-128"/>
              </a:rPr>
            </a:br>
            <a:r>
              <a:rPr lang="en-US" altLang="ja-JP" smtClean="0">
                <a:solidFill>
                  <a:srgbClr val="EEF9F4"/>
                </a:solidFill>
                <a:ea typeface="ＭＳ Ｐゴシック" pitchFamily="50" charset="-128"/>
              </a:rPr>
              <a:t>History </a:t>
            </a:r>
            <a:endParaRPr lang="ja-JP" altLang="en-US" smtClean="0">
              <a:solidFill>
                <a:srgbClr val="EEF9F4"/>
              </a:solidFill>
              <a:ea typeface="ＭＳ Ｐゴシック" pitchFamily="50" charset="-128"/>
            </a:endParaRPr>
          </a:p>
        </p:txBody>
      </p:sp>
      <p:sp>
        <p:nvSpPr>
          <p:cNvPr id="17411" name="コンテンツ プレースホルダー 2"/>
          <p:cNvSpPr>
            <a:spLocks noGrp="1"/>
          </p:cNvSpPr>
          <p:nvPr>
            <p:ph idx="1"/>
          </p:nvPr>
        </p:nvSpPr>
        <p:spPr bwMode="auto">
          <a:xfrm>
            <a:off x="446088" y="1700213"/>
            <a:ext cx="82296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Designed and developed by John B. Simpson, MD</a:t>
            </a:r>
          </a:p>
          <a:p>
            <a:pPr algn="l" eaLnBrk="1" hangingPunct="1"/>
            <a:r>
              <a:rPr lang="en-US" altLang="ja-JP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Clinical application started in 1993 in Japan</a:t>
            </a:r>
            <a:endParaRPr lang="ja-JP" altLang="en-US" dirty="0" smtClean="0">
              <a:solidFill>
                <a:schemeClr val="tx2"/>
              </a:solidFill>
              <a:ea typeface="ＭＳ Ｐゴシック" pitchFamily="50" charset="-128"/>
              <a:cs typeface="Arial" pitchFamily="34" charset="0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1273175"/>
            <a:ext cx="109061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U:\DCA illust\DCA7.JPG"/>
          <p:cNvPicPr>
            <a:picLocks noChangeAspect="1" noChangeArrowheads="1"/>
          </p:cNvPicPr>
          <p:nvPr/>
        </p:nvPicPr>
        <p:blipFill>
          <a:blip r:embed="rId3">
            <a:lum bright="-6000" contrast="24000"/>
          </a:blip>
          <a:srcRect/>
          <a:stretch>
            <a:fillRect/>
          </a:stretch>
        </p:blipFill>
        <p:spPr bwMode="auto">
          <a:xfrm>
            <a:off x="539750" y="2968625"/>
            <a:ext cx="3973513" cy="3430588"/>
          </a:xfrm>
          <a:prstGeom prst="rect">
            <a:avLst/>
          </a:prstGeom>
          <a:noFill/>
          <a:ln w="76200" cmpd="tri">
            <a:solidFill>
              <a:schemeClr val="accent5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700588" y="2886075"/>
            <a:ext cx="4876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28600" indent="-227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85800" indent="-2381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9048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30000"/>
              </a:spcAft>
              <a:buClr>
                <a:srgbClr val="EEF9F4"/>
              </a:buClr>
            </a:pPr>
            <a:r>
              <a:rPr kumimoji="1" lang="en-US" altLang="ja-JP" b="1" dirty="0" smtClean="0">
                <a:solidFill>
                  <a:srgbClr val="EEF9F4"/>
                </a:solidFill>
                <a:ea typeface="ＭＳ Ｐゴシック" pitchFamily="50" charset="-128"/>
              </a:rPr>
              <a:t>History of DCA catheter</a:t>
            </a:r>
            <a:endParaRPr kumimoji="1" lang="ja-JP" altLang="ja-JP" b="1" dirty="0" smtClean="0">
              <a:solidFill>
                <a:srgbClr val="EEF9F4"/>
              </a:solidFill>
              <a:ea typeface="ＭＳ Ｐゴシック" pitchFamily="50" charset="-128"/>
            </a:endParaRPr>
          </a:p>
          <a:p>
            <a:pPr lvl="1" eaLnBrk="1" hangingPunct="1">
              <a:spcAft>
                <a:spcPct val="30000"/>
              </a:spcAft>
              <a:buClr>
                <a:srgbClr val="EEF9F4"/>
              </a:buClr>
              <a:buSzPct val="85000"/>
              <a:buFont typeface="Wingdings" pitchFamily="2" charset="2"/>
              <a:buChar char="n"/>
            </a:pPr>
            <a:r>
              <a:rPr kumimoji="1" lang="ja-JP" altLang="ja-JP" sz="2000" dirty="0" smtClean="0">
                <a:solidFill>
                  <a:srgbClr val="EEF9F4"/>
                </a:solidFill>
                <a:ea typeface="ＭＳ Ｐゴシック" pitchFamily="50" charset="-128"/>
              </a:rPr>
              <a:t>1992	</a:t>
            </a:r>
            <a:r>
              <a:rPr kumimoji="1" lang="en-US" altLang="ja-JP" sz="2000" dirty="0" smtClean="0">
                <a:solidFill>
                  <a:srgbClr val="EEF9F4"/>
                </a:solidFill>
                <a:ea typeface="ＭＳ Ｐゴシック" pitchFamily="50" charset="-128"/>
              </a:rPr>
              <a:t>SCA™</a:t>
            </a:r>
            <a:r>
              <a:rPr kumimoji="1" lang="en-US" altLang="ja-JP" sz="1200" dirty="0" smtClean="0">
                <a:solidFill>
                  <a:srgbClr val="EEF9F4"/>
                </a:solidFill>
                <a:ea typeface="ＭＳ Ｐゴシック" pitchFamily="50" charset="-128"/>
              </a:rPr>
              <a:t>(Abbott</a:t>
            </a:r>
            <a:r>
              <a:rPr kumimoji="1" lang="ja-JP" altLang="en-US" sz="1200" dirty="0" smtClean="0">
                <a:solidFill>
                  <a:srgbClr val="EEF9F4"/>
                </a:solidFill>
                <a:ea typeface="ＭＳ Ｐゴシック" pitchFamily="50" charset="-128"/>
              </a:rPr>
              <a:t>社</a:t>
            </a:r>
            <a:r>
              <a:rPr kumimoji="1" lang="en-US" altLang="ja-JP" sz="1200" dirty="0" smtClean="0">
                <a:solidFill>
                  <a:srgbClr val="EEF9F4"/>
                </a:solidFill>
                <a:ea typeface="ＭＳ Ｐゴシック" pitchFamily="50" charset="-128"/>
              </a:rPr>
              <a:t>)</a:t>
            </a:r>
            <a:endParaRPr kumimoji="1" lang="en-US" altLang="ja-JP" sz="1800" dirty="0" smtClean="0">
              <a:solidFill>
                <a:srgbClr val="EEF9F4"/>
              </a:solidFill>
              <a:ea typeface="ＭＳ Ｐゴシック" pitchFamily="50" charset="-128"/>
            </a:endParaRPr>
          </a:p>
          <a:p>
            <a:pPr lvl="1" eaLnBrk="1" hangingPunct="1">
              <a:spcAft>
                <a:spcPct val="30000"/>
              </a:spcAft>
              <a:buClr>
                <a:srgbClr val="EEF9F4"/>
              </a:buClr>
              <a:buSzPct val="85000"/>
              <a:buFont typeface="Wingdings" pitchFamily="2" charset="2"/>
              <a:buChar char="n"/>
            </a:pPr>
            <a:r>
              <a:rPr kumimoji="1" lang="en-US" altLang="ja-JP" sz="2000" dirty="0" smtClean="0">
                <a:solidFill>
                  <a:srgbClr val="EEF9F4"/>
                </a:solidFill>
                <a:ea typeface="ＭＳ Ｐゴシック" pitchFamily="50" charset="-128"/>
              </a:rPr>
              <a:t>1995</a:t>
            </a:r>
            <a:r>
              <a:rPr kumimoji="1" lang="en-US" altLang="ja-JP" sz="2000" dirty="0">
                <a:solidFill>
                  <a:srgbClr val="EEF9F4"/>
                </a:solidFill>
                <a:ea typeface="ＭＳ Ｐゴシック" pitchFamily="50" charset="-128"/>
              </a:rPr>
              <a:t>	</a:t>
            </a:r>
            <a:r>
              <a:rPr kumimoji="1" lang="en-US" altLang="ja-JP" sz="2000" dirty="0" err="1">
                <a:solidFill>
                  <a:srgbClr val="EEF9F4"/>
                </a:solidFill>
                <a:ea typeface="ＭＳ Ｐゴシック" pitchFamily="50" charset="-128"/>
              </a:rPr>
              <a:t>AtheroCath</a:t>
            </a:r>
            <a:r>
              <a:rPr kumimoji="1" lang="en-US" altLang="ja-JP" sz="2000" dirty="0">
                <a:solidFill>
                  <a:srgbClr val="EEF9F4"/>
                </a:solidFill>
                <a:ea typeface="ＭＳ Ｐゴシック" pitchFamily="50" charset="-128"/>
              </a:rPr>
              <a:t> GTO™</a:t>
            </a:r>
            <a:r>
              <a:rPr kumimoji="1" lang="en-US" altLang="ja-JP" sz="1200" dirty="0">
                <a:solidFill>
                  <a:srgbClr val="EEF9F4"/>
                </a:solidFill>
                <a:ea typeface="ＭＳ Ｐゴシック" pitchFamily="50" charset="-128"/>
              </a:rPr>
              <a:t>(Abbott</a:t>
            </a:r>
            <a:r>
              <a:rPr kumimoji="1" lang="ja-JP" altLang="en-US" sz="1200" dirty="0">
                <a:solidFill>
                  <a:srgbClr val="EEF9F4"/>
                </a:solidFill>
                <a:ea typeface="ＭＳ Ｐゴシック" pitchFamily="50" charset="-128"/>
              </a:rPr>
              <a:t>社</a:t>
            </a:r>
            <a:r>
              <a:rPr kumimoji="1" lang="en-US" altLang="ja-JP" sz="1200" dirty="0">
                <a:solidFill>
                  <a:srgbClr val="EEF9F4"/>
                </a:solidFill>
                <a:ea typeface="ＭＳ Ｐゴシック" pitchFamily="50" charset="-128"/>
              </a:rPr>
              <a:t>)</a:t>
            </a:r>
          </a:p>
          <a:p>
            <a:pPr lvl="1" eaLnBrk="1" hangingPunct="1">
              <a:spcAft>
                <a:spcPct val="30000"/>
              </a:spcAft>
              <a:buClr>
                <a:srgbClr val="EEF9F4"/>
              </a:buClr>
              <a:buSzPct val="85000"/>
              <a:buFont typeface="Wingdings" pitchFamily="2" charset="2"/>
              <a:buChar char="n"/>
            </a:pPr>
            <a:r>
              <a:rPr kumimoji="1" lang="en-US" altLang="ja-JP" sz="2000" dirty="0">
                <a:solidFill>
                  <a:srgbClr val="EEF9F4"/>
                </a:solidFill>
                <a:ea typeface="ＭＳ Ｐゴシック" pitchFamily="50" charset="-128"/>
              </a:rPr>
              <a:t>1997 	</a:t>
            </a:r>
            <a:r>
              <a:rPr kumimoji="1" lang="en-US" altLang="ja-JP" sz="2000" dirty="0" err="1">
                <a:solidFill>
                  <a:srgbClr val="EEF9F4"/>
                </a:solidFill>
                <a:ea typeface="ＭＳ Ｐゴシック" pitchFamily="50" charset="-128"/>
              </a:rPr>
              <a:t>AtheroCath</a:t>
            </a:r>
            <a:r>
              <a:rPr kumimoji="1" lang="en-US" altLang="ja-JP" sz="2000" dirty="0">
                <a:solidFill>
                  <a:srgbClr val="EEF9F4"/>
                </a:solidFill>
                <a:ea typeface="ＭＳ Ｐゴシック" pitchFamily="50" charset="-128"/>
              </a:rPr>
              <a:t> BANTAM™</a:t>
            </a:r>
            <a:r>
              <a:rPr kumimoji="1" lang="en-US" altLang="ja-JP" sz="1200" dirty="0">
                <a:solidFill>
                  <a:srgbClr val="EEF9F4"/>
                </a:solidFill>
                <a:ea typeface="ＭＳ Ｐゴシック" pitchFamily="50" charset="-128"/>
              </a:rPr>
              <a:t>(Abbott</a:t>
            </a:r>
            <a:r>
              <a:rPr kumimoji="1" lang="ja-JP" altLang="en-US" sz="1200" dirty="0">
                <a:solidFill>
                  <a:srgbClr val="EEF9F4"/>
                </a:solidFill>
                <a:ea typeface="ＭＳ Ｐゴシック" pitchFamily="50" charset="-128"/>
              </a:rPr>
              <a:t>社</a:t>
            </a:r>
            <a:r>
              <a:rPr kumimoji="1" lang="en-US" altLang="ja-JP" sz="1200" dirty="0">
                <a:solidFill>
                  <a:srgbClr val="EEF9F4"/>
                </a:solidFill>
                <a:ea typeface="ＭＳ Ｐゴシック" pitchFamily="50" charset="-128"/>
              </a:rPr>
              <a:t>)</a:t>
            </a:r>
          </a:p>
          <a:p>
            <a:pPr lvl="1" eaLnBrk="1" hangingPunct="1">
              <a:spcAft>
                <a:spcPct val="30000"/>
              </a:spcAft>
              <a:buClr>
                <a:srgbClr val="EEF9F4"/>
              </a:buClr>
              <a:buSzPct val="85000"/>
              <a:buFont typeface="Wingdings" pitchFamily="2" charset="2"/>
              <a:buChar char="n"/>
            </a:pPr>
            <a:r>
              <a:rPr kumimoji="1" lang="en-US" altLang="ja-JP" sz="2000" dirty="0">
                <a:solidFill>
                  <a:srgbClr val="EEF9F4"/>
                </a:solidFill>
                <a:ea typeface="ＭＳ Ｐゴシック" pitchFamily="50" charset="-128"/>
              </a:rPr>
              <a:t>2001	</a:t>
            </a:r>
            <a:r>
              <a:rPr kumimoji="1" lang="en-US" altLang="ja-JP" sz="2000" dirty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FLEXI-CUT®</a:t>
            </a:r>
            <a:r>
              <a:rPr kumimoji="1" lang="en-US" altLang="ja-JP" sz="1200" dirty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(Abbott</a:t>
            </a:r>
            <a:r>
              <a:rPr kumimoji="1" lang="ja-JP" altLang="en-US" sz="1200" dirty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社</a:t>
            </a:r>
            <a:r>
              <a:rPr kumimoji="1" lang="en-US" altLang="ja-JP" sz="12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)   </a:t>
            </a:r>
          </a:p>
          <a:p>
            <a:pPr lvl="1" eaLnBrk="1" hangingPunct="1">
              <a:spcAft>
                <a:spcPct val="30000"/>
              </a:spcAft>
              <a:buClr>
                <a:srgbClr val="EEF9F4"/>
              </a:buClr>
              <a:buSzPct val="85000"/>
              <a:buFont typeface="Wingdings" pitchFamily="2" charset="2"/>
              <a:buChar char="n"/>
            </a:pPr>
            <a:r>
              <a:rPr kumimoji="1" lang="en-US" altLang="ja-JP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2003</a:t>
            </a:r>
            <a:r>
              <a:rPr kumimoji="1" lang="ja-JP" altLang="en-US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　</a:t>
            </a:r>
            <a:r>
              <a:rPr kumimoji="1" lang="en-US" altLang="ja-JP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Cypher</a:t>
            </a:r>
            <a:endParaRPr kumimoji="1" lang="en-US" altLang="ja-JP" sz="1200" dirty="0" smtClean="0">
              <a:solidFill>
                <a:srgbClr val="EEF9F4"/>
              </a:solidFill>
              <a:ea typeface="ＭＳ Ｐゴシック" pitchFamily="50" charset="-128"/>
              <a:cs typeface="Arial" pitchFamily="34" charset="0"/>
            </a:endParaRPr>
          </a:p>
          <a:p>
            <a:pPr marL="1587" lvl="1" indent="0" eaLnBrk="1" hangingPunct="1">
              <a:spcAft>
                <a:spcPct val="30000"/>
              </a:spcAft>
              <a:buClr>
                <a:srgbClr val="EEF9F4"/>
              </a:buClr>
              <a:buSzPct val="85000"/>
            </a:pPr>
            <a:r>
              <a:rPr kumimoji="1" lang="ja-JP" altLang="en-US" sz="14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  </a:t>
            </a:r>
            <a:endParaRPr kumimoji="1" lang="en-US" altLang="ja-JP" sz="1400" dirty="0">
              <a:solidFill>
                <a:srgbClr val="EEF9F4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093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549275"/>
            <a:ext cx="7772400" cy="685800"/>
          </a:xfrm>
          <a:noFill/>
          <a:ln/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1" lang="en-US" altLang="ja-JP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DCA Procedural Results</a:t>
            </a: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1181100" y="2565400"/>
            <a:ext cx="68056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F9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5. Complications during DCA 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1725613" y="3206750"/>
            <a:ext cx="4916487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F9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1) spasm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2) side branch occlusion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3) no flow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4) perforation</a:t>
            </a:r>
          </a:p>
        </p:txBody>
      </p:sp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5611813" y="3213100"/>
            <a:ext cx="2016125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F9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0%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0%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0%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0%</a:t>
            </a:r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3779838" y="1125538"/>
            <a:ext cx="1512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(n=99)</a:t>
            </a:r>
          </a:p>
        </p:txBody>
      </p:sp>
    </p:spTree>
    <p:extLst>
      <p:ext uri="{BB962C8B-B14F-4D97-AF65-F5344CB8AC3E}">
        <p14:creationId xmlns:p14="http://schemas.microsoft.com/office/powerpoint/2010/main" val="127362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4" name="Picture 4" descr="DCA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4"/>
          <a:stretch>
            <a:fillRect/>
          </a:stretch>
        </p:blipFill>
        <p:spPr bwMode="auto">
          <a:xfrm>
            <a:off x="6203950" y="4054475"/>
            <a:ext cx="1895475" cy="16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5" name="Picture 5" descr="DCA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9" b="4494"/>
          <a:stretch>
            <a:fillRect/>
          </a:stretch>
        </p:blipFill>
        <p:spPr bwMode="auto">
          <a:xfrm>
            <a:off x="6229350" y="1916113"/>
            <a:ext cx="19431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6" name="Picture 6" descr="DCA_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/>
          <a:stretch>
            <a:fillRect/>
          </a:stretch>
        </p:blipFill>
        <p:spPr bwMode="auto">
          <a:xfrm>
            <a:off x="1457325" y="4054475"/>
            <a:ext cx="1871663" cy="15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7" name="Picture 7" descr="DCA_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>
            <a:fillRect/>
          </a:stretch>
        </p:blipFill>
        <p:spPr bwMode="auto">
          <a:xfrm>
            <a:off x="3538538" y="1916113"/>
            <a:ext cx="1817687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8" name="Picture 8" descr="DCA_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2"/>
          <a:stretch>
            <a:fillRect/>
          </a:stretch>
        </p:blipFill>
        <p:spPr bwMode="auto">
          <a:xfrm>
            <a:off x="946150" y="1916113"/>
            <a:ext cx="1658938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69" name="Text Box 9"/>
          <p:cNvSpPr txBox="1">
            <a:spLocks noChangeArrowheads="1"/>
          </p:cNvSpPr>
          <p:nvPr/>
        </p:nvSpPr>
        <p:spPr bwMode="auto">
          <a:xfrm>
            <a:off x="946150" y="1989138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MB</a:t>
            </a:r>
          </a:p>
        </p:txBody>
      </p:sp>
      <p:sp>
        <p:nvSpPr>
          <p:cNvPr id="296970" name="Text Box 10"/>
          <p:cNvSpPr txBox="1">
            <a:spLocks noChangeArrowheads="1"/>
          </p:cNvSpPr>
          <p:nvPr/>
        </p:nvSpPr>
        <p:spPr bwMode="auto">
          <a:xfrm>
            <a:off x="1450975" y="2852738"/>
            <a:ext cx="576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SB</a:t>
            </a:r>
          </a:p>
        </p:txBody>
      </p:sp>
      <p:sp>
        <p:nvSpPr>
          <p:cNvPr id="296971" name="Text Box 11"/>
          <p:cNvSpPr txBox="1">
            <a:spLocks noChangeArrowheads="1"/>
          </p:cNvSpPr>
          <p:nvPr/>
        </p:nvSpPr>
        <p:spPr bwMode="auto">
          <a:xfrm>
            <a:off x="3538538" y="1989138"/>
            <a:ext cx="2089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MS UI Gothic" pitchFamily="50" charset="-128"/>
              </a:rPr>
              <a:t>Debulking with DCA</a:t>
            </a:r>
          </a:p>
        </p:txBody>
      </p:sp>
      <p:sp>
        <p:nvSpPr>
          <p:cNvPr id="296972" name="Text Box 12"/>
          <p:cNvSpPr txBox="1">
            <a:spLocks noChangeArrowheads="1"/>
          </p:cNvSpPr>
          <p:nvPr/>
        </p:nvSpPr>
        <p:spPr bwMode="auto">
          <a:xfrm>
            <a:off x="1457325" y="4106863"/>
            <a:ext cx="2089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MS UI Gothic" pitchFamily="50" charset="-128"/>
              </a:rPr>
              <a:t>Stenting to MB</a:t>
            </a:r>
          </a:p>
        </p:txBody>
      </p:sp>
      <p:sp>
        <p:nvSpPr>
          <p:cNvPr id="296973" name="Text Box 13"/>
          <p:cNvSpPr txBox="1">
            <a:spLocks noChangeArrowheads="1"/>
          </p:cNvSpPr>
          <p:nvPr/>
        </p:nvSpPr>
        <p:spPr bwMode="auto">
          <a:xfrm>
            <a:off x="6219825" y="4106863"/>
            <a:ext cx="584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MS UI Gothic" pitchFamily="50" charset="-128"/>
              </a:rPr>
              <a:t>Final</a:t>
            </a:r>
          </a:p>
        </p:txBody>
      </p:sp>
      <p:sp>
        <p:nvSpPr>
          <p:cNvPr id="296974" name="Text Box 14"/>
          <p:cNvSpPr txBox="1">
            <a:spLocks noChangeArrowheads="1"/>
          </p:cNvSpPr>
          <p:nvPr/>
        </p:nvSpPr>
        <p:spPr bwMode="auto">
          <a:xfrm>
            <a:off x="6299200" y="1971675"/>
            <a:ext cx="1223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Post DCA</a:t>
            </a:r>
          </a:p>
        </p:txBody>
      </p:sp>
      <p:sp>
        <p:nvSpPr>
          <p:cNvPr id="296975" name="Text Box 15"/>
          <p:cNvSpPr txBox="1">
            <a:spLocks noChangeArrowheads="1"/>
          </p:cNvSpPr>
          <p:nvPr/>
        </p:nvSpPr>
        <p:spPr bwMode="auto">
          <a:xfrm>
            <a:off x="1476375" y="884238"/>
            <a:ext cx="61928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A) Crossover stenting after DCA</a:t>
            </a:r>
          </a:p>
        </p:txBody>
      </p:sp>
      <p:sp>
        <p:nvSpPr>
          <p:cNvPr id="296976" name="AutoShape 16"/>
          <p:cNvSpPr>
            <a:spLocks noChangeArrowheads="1"/>
          </p:cNvSpPr>
          <p:nvPr/>
        </p:nvSpPr>
        <p:spPr bwMode="auto">
          <a:xfrm>
            <a:off x="2819400" y="2349500"/>
            <a:ext cx="503238" cy="358775"/>
          </a:xfrm>
          <a:prstGeom prst="rightArrow">
            <a:avLst>
              <a:gd name="adj1" fmla="val 50000"/>
              <a:gd name="adj2" fmla="val 35066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96977" name="AutoShape 17"/>
          <p:cNvSpPr>
            <a:spLocks noChangeArrowheads="1"/>
          </p:cNvSpPr>
          <p:nvPr/>
        </p:nvSpPr>
        <p:spPr bwMode="auto">
          <a:xfrm>
            <a:off x="5483225" y="2349500"/>
            <a:ext cx="503238" cy="358775"/>
          </a:xfrm>
          <a:prstGeom prst="rightArrow">
            <a:avLst>
              <a:gd name="adj1" fmla="val 50000"/>
              <a:gd name="adj2" fmla="val 35066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96978" name="AutoShape 18"/>
          <p:cNvSpPr>
            <a:spLocks noChangeArrowheads="1"/>
          </p:cNvSpPr>
          <p:nvPr/>
        </p:nvSpPr>
        <p:spPr bwMode="auto">
          <a:xfrm>
            <a:off x="3635375" y="4540250"/>
            <a:ext cx="2352675" cy="358775"/>
          </a:xfrm>
          <a:prstGeom prst="rightArrow">
            <a:avLst>
              <a:gd name="adj1" fmla="val 50000"/>
              <a:gd name="adj2" fmla="val 163938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96989" name="AutoShape 29"/>
          <p:cNvSpPr>
            <a:spLocks noChangeArrowheads="1"/>
          </p:cNvSpPr>
          <p:nvPr/>
        </p:nvSpPr>
        <p:spPr bwMode="auto">
          <a:xfrm>
            <a:off x="684213" y="4486275"/>
            <a:ext cx="503237" cy="358775"/>
          </a:xfrm>
          <a:prstGeom prst="rightArrow">
            <a:avLst>
              <a:gd name="adj1" fmla="val 50000"/>
              <a:gd name="adj2" fmla="val 35066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96992" name="Text Box 32"/>
          <p:cNvSpPr txBox="1">
            <a:spLocks noChangeArrowheads="1"/>
          </p:cNvSpPr>
          <p:nvPr/>
        </p:nvSpPr>
        <p:spPr bwMode="auto">
          <a:xfrm>
            <a:off x="3635375" y="4900613"/>
            <a:ext cx="237648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UI Gothic" pitchFamily="50" charset="-128"/>
              </a:rPr>
              <a:t>With/without KBT or</a:t>
            </a:r>
          </a:p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UI Gothic" pitchFamily="50" charset="-128"/>
              </a:rPr>
              <a:t>Ballooning to SB only</a:t>
            </a:r>
          </a:p>
        </p:txBody>
      </p:sp>
    </p:spTree>
    <p:extLst>
      <p:ext uri="{BB962C8B-B14F-4D97-AF65-F5344CB8AC3E}">
        <p14:creationId xmlns:p14="http://schemas.microsoft.com/office/powerpoint/2010/main" val="3110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DCA_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/>
          <a:stretch>
            <a:fillRect/>
          </a:stretch>
        </p:blipFill>
        <p:spPr bwMode="auto">
          <a:xfrm>
            <a:off x="5197475" y="4149725"/>
            <a:ext cx="1751013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39" name="Picture 3" descr="DCA_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3"/>
          <a:stretch>
            <a:fillRect/>
          </a:stretch>
        </p:blipFill>
        <p:spPr bwMode="auto">
          <a:xfrm>
            <a:off x="6299200" y="1989138"/>
            <a:ext cx="1944688" cy="158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55" name="Picture 19" descr="DCA_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1"/>
          <a:stretch>
            <a:fillRect/>
          </a:stretch>
        </p:blipFill>
        <p:spPr bwMode="auto">
          <a:xfrm>
            <a:off x="2268538" y="4076700"/>
            <a:ext cx="1800225" cy="1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56" name="Picture 20" descr="JustPro D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0"/>
          <a:stretch>
            <a:fillRect/>
          </a:stretch>
        </p:blipFill>
        <p:spPr bwMode="auto">
          <a:xfrm>
            <a:off x="3633788" y="1989138"/>
            <a:ext cx="165893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57" name="Picture 21" descr="Just Pro病変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9"/>
          <a:stretch>
            <a:fillRect/>
          </a:stretch>
        </p:blipFill>
        <p:spPr bwMode="auto">
          <a:xfrm>
            <a:off x="1042988" y="1989138"/>
            <a:ext cx="1579562" cy="136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958" name="Text Box 22"/>
          <p:cNvSpPr txBox="1">
            <a:spLocks noChangeArrowheads="1"/>
          </p:cNvSpPr>
          <p:nvPr/>
        </p:nvSpPr>
        <p:spPr bwMode="auto">
          <a:xfrm>
            <a:off x="3706813" y="2044700"/>
            <a:ext cx="2089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MS UI Gothic" pitchFamily="50" charset="-128"/>
              </a:rPr>
              <a:t>Debulking with DCA</a:t>
            </a:r>
          </a:p>
        </p:txBody>
      </p:sp>
      <p:sp>
        <p:nvSpPr>
          <p:cNvPr id="295959" name="Text Box 23"/>
          <p:cNvSpPr txBox="1">
            <a:spLocks noChangeArrowheads="1"/>
          </p:cNvSpPr>
          <p:nvPr/>
        </p:nvSpPr>
        <p:spPr bwMode="auto">
          <a:xfrm>
            <a:off x="2268538" y="4149725"/>
            <a:ext cx="2519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MS UI Gothic" pitchFamily="50" charset="-128"/>
              </a:rPr>
              <a:t>Stenting to MB</a:t>
            </a:r>
          </a:p>
        </p:txBody>
      </p:sp>
      <p:sp>
        <p:nvSpPr>
          <p:cNvPr id="295960" name="Text Box 24"/>
          <p:cNvSpPr txBox="1">
            <a:spLocks noChangeArrowheads="1"/>
          </p:cNvSpPr>
          <p:nvPr/>
        </p:nvSpPr>
        <p:spPr bwMode="auto">
          <a:xfrm>
            <a:off x="5219700" y="4205288"/>
            <a:ext cx="506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MS UI Gothic" pitchFamily="50" charset="-128"/>
              </a:rPr>
              <a:t>Final</a:t>
            </a:r>
          </a:p>
        </p:txBody>
      </p:sp>
      <p:sp>
        <p:nvSpPr>
          <p:cNvPr id="295962" name="Text Box 26"/>
          <p:cNvSpPr txBox="1">
            <a:spLocks noChangeArrowheads="1"/>
          </p:cNvSpPr>
          <p:nvPr/>
        </p:nvSpPr>
        <p:spPr bwMode="auto">
          <a:xfrm>
            <a:off x="1042988" y="2116138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MB</a:t>
            </a:r>
          </a:p>
        </p:txBody>
      </p:sp>
      <p:sp>
        <p:nvSpPr>
          <p:cNvPr id="295963" name="Text Box 27"/>
          <p:cNvSpPr txBox="1">
            <a:spLocks noChangeArrowheads="1"/>
          </p:cNvSpPr>
          <p:nvPr/>
        </p:nvSpPr>
        <p:spPr bwMode="auto">
          <a:xfrm>
            <a:off x="1692275" y="2979738"/>
            <a:ext cx="1366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SB</a:t>
            </a:r>
          </a:p>
        </p:txBody>
      </p:sp>
      <p:sp>
        <p:nvSpPr>
          <p:cNvPr id="295964" name="AutoShape 28"/>
          <p:cNvSpPr>
            <a:spLocks noChangeArrowheads="1"/>
          </p:cNvSpPr>
          <p:nvPr/>
        </p:nvSpPr>
        <p:spPr bwMode="auto">
          <a:xfrm>
            <a:off x="2843213" y="2422525"/>
            <a:ext cx="503237" cy="358775"/>
          </a:xfrm>
          <a:prstGeom prst="rightArrow">
            <a:avLst>
              <a:gd name="adj1" fmla="val 50000"/>
              <a:gd name="adj2" fmla="val 35066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95966" name="AutoShape 30"/>
          <p:cNvSpPr>
            <a:spLocks noChangeArrowheads="1"/>
          </p:cNvSpPr>
          <p:nvPr/>
        </p:nvSpPr>
        <p:spPr bwMode="auto">
          <a:xfrm>
            <a:off x="5507038" y="2420938"/>
            <a:ext cx="503237" cy="358775"/>
          </a:xfrm>
          <a:prstGeom prst="rightArrow">
            <a:avLst>
              <a:gd name="adj1" fmla="val 50000"/>
              <a:gd name="adj2" fmla="val 35066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95967" name="AutoShape 31"/>
          <p:cNvSpPr>
            <a:spLocks noChangeArrowheads="1"/>
          </p:cNvSpPr>
          <p:nvPr/>
        </p:nvSpPr>
        <p:spPr bwMode="auto">
          <a:xfrm>
            <a:off x="1476375" y="4583113"/>
            <a:ext cx="503238" cy="358775"/>
          </a:xfrm>
          <a:prstGeom prst="rightArrow">
            <a:avLst>
              <a:gd name="adj1" fmla="val 50000"/>
              <a:gd name="adj2" fmla="val 35066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95969" name="Text Box 33"/>
          <p:cNvSpPr txBox="1">
            <a:spLocks noChangeArrowheads="1"/>
          </p:cNvSpPr>
          <p:nvPr/>
        </p:nvSpPr>
        <p:spPr bwMode="auto">
          <a:xfrm>
            <a:off x="6299200" y="2043113"/>
            <a:ext cx="1223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00CC99"/>
              </a:buClr>
            </a:pPr>
            <a:r>
              <a:rPr lang="en-US" altLang="ja-JP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50" charset="-128"/>
              </a:rPr>
              <a:t>Post DCA</a:t>
            </a:r>
          </a:p>
        </p:txBody>
      </p:sp>
      <p:sp>
        <p:nvSpPr>
          <p:cNvPr id="295970" name="AutoShape 34"/>
          <p:cNvSpPr>
            <a:spLocks noChangeArrowheads="1"/>
          </p:cNvSpPr>
          <p:nvPr/>
        </p:nvSpPr>
        <p:spPr bwMode="auto">
          <a:xfrm>
            <a:off x="4500563" y="4583113"/>
            <a:ext cx="503237" cy="358775"/>
          </a:xfrm>
          <a:prstGeom prst="rightArrow">
            <a:avLst>
              <a:gd name="adj1" fmla="val 50000"/>
              <a:gd name="adj2" fmla="val 35066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95971" name="Text Box 35"/>
          <p:cNvSpPr txBox="1">
            <a:spLocks noChangeArrowheads="1"/>
          </p:cNvSpPr>
          <p:nvPr/>
        </p:nvSpPr>
        <p:spPr bwMode="auto">
          <a:xfrm>
            <a:off x="1620838" y="884238"/>
            <a:ext cx="59039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B) Non-crossover stenting after DCA</a:t>
            </a:r>
          </a:p>
        </p:txBody>
      </p:sp>
    </p:spTree>
    <p:extLst>
      <p:ext uri="{BB962C8B-B14F-4D97-AF65-F5344CB8AC3E}">
        <p14:creationId xmlns:p14="http://schemas.microsoft.com/office/powerpoint/2010/main" val="5708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544513"/>
            <a:ext cx="7772400" cy="1371600"/>
          </a:xfrm>
          <a:noFill/>
          <a:ln/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1" lang="en-US" altLang="ja-JP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Stenting Procedural Results   </a:t>
            </a:r>
          </a:p>
        </p:txBody>
      </p:sp>
      <p:graphicFrame>
        <p:nvGraphicFramePr>
          <p:cNvPr id="35962" name="Group 122"/>
          <p:cNvGraphicFramePr>
            <a:graphicFrameLocks noGrp="1"/>
          </p:cNvGraphicFramePr>
          <p:nvPr/>
        </p:nvGraphicFramePr>
        <p:xfrm>
          <a:off x="250825" y="1905000"/>
          <a:ext cx="8893175" cy="4132264"/>
        </p:xfrm>
        <a:graphic>
          <a:graphicData uri="http://schemas.openxmlformats.org/drawingml/2006/table">
            <a:tbl>
              <a:tblPr/>
              <a:tblGrid>
                <a:gridCol w="3433763"/>
                <a:gridCol w="3257550"/>
                <a:gridCol w="2201862"/>
              </a:tblGrid>
              <a:tr h="330200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Cr. STENT + KBT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      51 %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+ Non KBT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      26 %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26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+ SB-POBA </a:t>
                      </a:r>
                      <a:endParaRPr kumimoji="0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      6 %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Non-crossover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STENT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      15 %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Crush STENT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      0 %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T STENT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      1 %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Culottes STENT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        1 %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919" name="Text Box 79"/>
          <p:cNvSpPr txBox="1">
            <a:spLocks noChangeArrowheads="1"/>
          </p:cNvSpPr>
          <p:nvPr/>
        </p:nvSpPr>
        <p:spPr bwMode="auto">
          <a:xfrm>
            <a:off x="457200" y="6019800"/>
            <a:ext cx="7200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rgbClr val="FFFFFF"/>
                </a:solidFill>
                <a:ea typeface="ＭＳ Ｐゴシック" pitchFamily="50" charset="-128"/>
              </a:rPr>
              <a:t>KBT: kissing balloon techique; SB: side branch</a:t>
            </a:r>
          </a:p>
        </p:txBody>
      </p:sp>
      <p:sp>
        <p:nvSpPr>
          <p:cNvPr id="35920" name="Text Box 80"/>
          <p:cNvSpPr txBox="1">
            <a:spLocks noChangeArrowheads="1"/>
          </p:cNvSpPr>
          <p:nvPr/>
        </p:nvSpPr>
        <p:spPr bwMode="auto">
          <a:xfrm>
            <a:off x="3779838" y="1125538"/>
            <a:ext cx="1512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(n=99)</a:t>
            </a:r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7596188" y="4724400"/>
            <a:ext cx="936625" cy="11509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5963" name="Oval 123"/>
          <p:cNvSpPr>
            <a:spLocks noChangeArrowheads="1"/>
          </p:cNvSpPr>
          <p:nvPr/>
        </p:nvSpPr>
        <p:spPr bwMode="auto">
          <a:xfrm>
            <a:off x="7524750" y="2276475"/>
            <a:ext cx="1008063" cy="158432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5964" name="Text Box 124"/>
          <p:cNvSpPr txBox="1">
            <a:spLocks noChangeArrowheads="1"/>
          </p:cNvSpPr>
          <p:nvPr/>
        </p:nvSpPr>
        <p:spPr bwMode="auto">
          <a:xfrm>
            <a:off x="8459788" y="2827338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00"/>
                </a:solidFill>
                <a:ea typeface="ＭＳ Ｐゴシック" pitchFamily="50" charset="-128"/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83615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549275"/>
            <a:ext cx="7772400" cy="685800"/>
          </a:xfrm>
          <a:noFill/>
          <a:ln/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1" lang="en-US" altLang="ja-JP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In-Hospital Outcomes</a:t>
            </a:r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1042988" y="2422525"/>
            <a:ext cx="4916487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F9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1) Death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2) Em-CABG/TLR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3) QMI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4) Non-QMI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5) Complication at access site</a:t>
            </a: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6299200" y="2428875"/>
            <a:ext cx="2016125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F9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0%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0%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0%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2%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0%</a:t>
            </a: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3779838" y="1125538"/>
            <a:ext cx="1512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(n=99)</a:t>
            </a:r>
          </a:p>
        </p:txBody>
      </p:sp>
    </p:spTree>
    <p:extLst>
      <p:ext uri="{BB962C8B-B14F-4D97-AF65-F5344CB8AC3E}">
        <p14:creationId xmlns:p14="http://schemas.microsoft.com/office/powerpoint/2010/main" val="23134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903288" y="1484313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9" name="グラフ" r:id="rId3" imgW="7772400" imgH="4114800" progId="MSGraph.Chart.8">
                  <p:embed followColorScheme="full"/>
                </p:oleObj>
              </mc:Choice>
              <mc:Fallback>
                <p:oleObj name="グラフ" r:id="rId3" imgW="7772400" imgH="4114800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1484313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3600">
                <a:solidFill>
                  <a:srgbClr val="FFFFFF"/>
                </a:solidFill>
                <a:ea typeface="ＭＳ Ｐゴシック" pitchFamily="50" charset="-128"/>
              </a:rPr>
              <a:t>QCU Analysis</a:t>
            </a:r>
            <a:r>
              <a:rPr lang="en-US" altLang="ja-JP">
                <a:solidFill>
                  <a:srgbClr val="FFFFFF"/>
                </a:solidFill>
                <a:ea typeface="ＭＳ Ｐゴシック" pitchFamily="50" charset="-128"/>
              </a:rPr>
              <a:t> </a:t>
            </a:r>
            <a:r>
              <a:rPr lang="en-US" altLang="ja-JP" sz="3200">
                <a:solidFill>
                  <a:srgbClr val="FFFFFF"/>
                </a:solidFill>
                <a:ea typeface="ＭＳ Ｐゴシック" pitchFamily="50" charset="-128"/>
              </a:rPr>
              <a:t>(Main Branch):</a:t>
            </a:r>
            <a:br>
              <a:rPr lang="en-US" altLang="ja-JP" sz="3200">
                <a:solidFill>
                  <a:srgbClr val="FFFFFF"/>
                </a:solidFill>
                <a:ea typeface="ＭＳ Ｐゴシック" pitchFamily="50" charset="-128"/>
              </a:rPr>
            </a:br>
            <a:r>
              <a:rPr lang="en-US" altLang="ja-JP" sz="2800">
                <a:solidFill>
                  <a:srgbClr val="FFFF00"/>
                </a:solidFill>
                <a:ea typeface="ＭＳ Ｐゴシック" pitchFamily="50" charset="-128"/>
              </a:rPr>
              <a:t>Vessel area, </a:t>
            </a:r>
            <a:r>
              <a:rPr lang="en-US" altLang="ja-JP" sz="2800">
                <a:solidFill>
                  <a:srgbClr val="FF0000"/>
                </a:solidFill>
                <a:ea typeface="ＭＳ Ｐゴシック" pitchFamily="50" charset="-128"/>
              </a:rPr>
              <a:t>Lumen area,</a:t>
            </a:r>
            <a:r>
              <a:rPr lang="en-US" altLang="ja-JP" sz="2800">
                <a:solidFill>
                  <a:srgbClr val="FFFFFF"/>
                </a:solidFill>
                <a:ea typeface="ＭＳ Ｐゴシック" pitchFamily="50" charset="-128"/>
              </a:rPr>
              <a:t> Area stenosis </a:t>
            </a:r>
            <a:endParaRPr lang="en-US" altLang="ja-JP" sz="2800">
              <a:solidFill>
                <a:srgbClr val="FF0000"/>
              </a:solidFill>
              <a:ea typeface="ＭＳ Ｐゴシック" pitchFamily="50" charset="-128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1476375" y="5589588"/>
            <a:ext cx="882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FFFFFF"/>
                </a:solidFill>
                <a:ea typeface="ＭＳ Ｐゴシック" pitchFamily="50" charset="-128"/>
              </a:rPr>
              <a:t>82.3</a:t>
            </a:r>
            <a:r>
              <a:rPr lang="ja-JP" altLang="en-US" sz="2000" b="1">
                <a:solidFill>
                  <a:srgbClr val="FFFFFF"/>
                </a:solidFill>
                <a:ea typeface="ＭＳ Ｐゴシック" pitchFamily="50" charset="-128"/>
              </a:rPr>
              <a:t>%</a:t>
            </a: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4554538" y="5589588"/>
            <a:ext cx="882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FFFFFF"/>
                </a:solidFill>
                <a:ea typeface="ＭＳ Ｐゴシック" pitchFamily="50" charset="-128"/>
              </a:rPr>
              <a:t>55.8</a:t>
            </a:r>
            <a:r>
              <a:rPr lang="ja-JP" altLang="en-US" sz="2000" b="1">
                <a:solidFill>
                  <a:srgbClr val="FFFFFF"/>
                </a:solidFill>
                <a:ea typeface="ＭＳ Ｐゴシック" pitchFamily="50" charset="-128"/>
              </a:rPr>
              <a:t>%</a:t>
            </a: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7578725" y="5589588"/>
            <a:ext cx="882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FFFFFF"/>
                </a:solidFill>
                <a:ea typeface="ＭＳ Ｐゴシック" pitchFamily="50" charset="-128"/>
              </a:rPr>
              <a:t>46.0</a:t>
            </a:r>
            <a:r>
              <a:rPr lang="ja-JP" altLang="en-US" sz="2000" b="1">
                <a:solidFill>
                  <a:srgbClr val="FFFFFF"/>
                </a:solidFill>
                <a:ea typeface="ＭＳ Ｐゴシック" pitchFamily="50" charset="-128"/>
              </a:rPr>
              <a:t>%</a:t>
            </a: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1476375" y="5589588"/>
            <a:ext cx="6983413" cy="3603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900113" y="5564188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AS</a:t>
            </a:r>
            <a:endParaRPr lang="ja-JP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115721" name="Oval 9"/>
          <p:cNvSpPr>
            <a:spLocks noChangeArrowheads="1"/>
          </p:cNvSpPr>
          <p:nvPr/>
        </p:nvSpPr>
        <p:spPr bwMode="auto">
          <a:xfrm>
            <a:off x="4067175" y="4941888"/>
            <a:ext cx="1873250" cy="12954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2608263" y="620713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1yr Follow-up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2560638" y="1125538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Results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539750" y="1773238"/>
            <a:ext cx="82089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n"/>
            </a:pPr>
            <a:r>
              <a:rPr lang="ja-JP" altLang="en-US" b="1">
                <a:solidFill>
                  <a:srgbClr val="FFFFFF"/>
                </a:solidFill>
                <a:ea typeface="ＭＳ Ｐゴシック" pitchFamily="50" charset="-128"/>
              </a:rPr>
              <a:t>　</a:t>
            </a:r>
            <a:r>
              <a:rPr lang="en-US" altLang="ja-JP" b="1">
                <a:solidFill>
                  <a:srgbClr val="FFFFFF"/>
                </a:solidFill>
                <a:ea typeface="ＭＳ Ｐゴシック" pitchFamily="50" charset="-128"/>
              </a:rPr>
              <a:t>Fu CAG was</a:t>
            </a:r>
            <a:r>
              <a:rPr lang="ja-JP" altLang="en-US" b="1">
                <a:solidFill>
                  <a:srgbClr val="FFFFFF"/>
                </a:solidFill>
                <a:ea typeface="ＭＳ Ｐゴシック" pitchFamily="50" charset="-128"/>
              </a:rPr>
              <a:t> </a:t>
            </a:r>
            <a:r>
              <a:rPr lang="en-US" altLang="ja-JP" b="1">
                <a:solidFill>
                  <a:srgbClr val="FFFFFF"/>
                </a:solidFill>
                <a:ea typeface="ＭＳ Ｐゴシック" pitchFamily="50" charset="-128"/>
              </a:rPr>
              <a:t>performed in 89 pts.</a:t>
            </a:r>
          </a:p>
          <a:p>
            <a:pPr>
              <a:buClr>
                <a:srgbClr val="FFFF00"/>
              </a:buClr>
              <a:buFont typeface="Wingdings" pitchFamily="2" charset="2"/>
              <a:buNone/>
            </a:pPr>
            <a:r>
              <a:rPr lang="en-US" altLang="ja-JP" b="1">
                <a:solidFill>
                  <a:srgbClr val="FFFFFF"/>
                </a:solidFill>
                <a:ea typeface="ＭＳ Ｐゴシック" pitchFamily="50" charset="-128"/>
              </a:rPr>
              <a:t>      And 96 pts were clinically followed up.</a:t>
            </a:r>
          </a:p>
          <a:p>
            <a:r>
              <a:rPr lang="ja-JP" altLang="en-US" b="1">
                <a:solidFill>
                  <a:srgbClr val="FFFFFF"/>
                </a:solidFill>
                <a:ea typeface="ＭＳ Ｐゴシック" pitchFamily="50" charset="-128"/>
              </a:rPr>
              <a:t>　　 </a:t>
            </a:r>
            <a:r>
              <a:rPr lang="en-US" altLang="ja-JP" b="1">
                <a:solidFill>
                  <a:srgbClr val="FFFFFF"/>
                </a:solidFill>
                <a:ea typeface="ＭＳ Ｐゴシック" pitchFamily="50" charset="-128"/>
              </a:rPr>
              <a:t>(</a:t>
            </a:r>
            <a:r>
              <a:rPr lang="en-US" altLang="ja-JP" b="1">
                <a:solidFill>
                  <a:srgbClr val="FFFF00"/>
                </a:solidFill>
                <a:ea typeface="ＭＳ Ｐゴシック" pitchFamily="50" charset="-128"/>
              </a:rPr>
              <a:t>90% Angiographic Fu rate</a:t>
            </a:r>
            <a:r>
              <a:rPr lang="en-US" altLang="ja-JP" b="1" i="1">
                <a:solidFill>
                  <a:srgbClr val="FFFF00"/>
                </a:solidFill>
                <a:ea typeface="ＭＳ Ｐゴシック" pitchFamily="50" charset="-128"/>
              </a:rPr>
              <a:t>. </a:t>
            </a:r>
            <a:r>
              <a:rPr lang="en-US" altLang="ja-JP" b="1">
                <a:solidFill>
                  <a:srgbClr val="FFFF00"/>
                </a:solidFill>
                <a:ea typeface="ＭＳ Ｐゴシック" pitchFamily="50" charset="-128"/>
              </a:rPr>
              <a:t>97% Clinical Fu rate.)</a:t>
            </a:r>
            <a:endParaRPr lang="ja-JP" altLang="en-US" b="1">
              <a:solidFill>
                <a:srgbClr val="FFFF00"/>
              </a:solidFill>
              <a:ea typeface="ＭＳ Ｐゴシック" pitchFamily="50" charset="-128"/>
            </a:endParaRP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539750" y="3429000"/>
            <a:ext cx="8208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n"/>
            </a:pPr>
            <a:r>
              <a:rPr lang="ja-JP" altLang="en-US" b="1">
                <a:solidFill>
                  <a:srgbClr val="FFFFFF"/>
                </a:solidFill>
                <a:ea typeface="ＭＳ Ｐゴシック" pitchFamily="50" charset="-128"/>
              </a:rPr>
              <a:t>　</a:t>
            </a:r>
            <a:r>
              <a:rPr lang="en-US" altLang="ja-JP" b="1">
                <a:solidFill>
                  <a:srgbClr val="FFFFFF"/>
                </a:solidFill>
                <a:ea typeface="ＭＳ Ｐゴシック" pitchFamily="50" charset="-128"/>
              </a:rPr>
              <a:t>No death, no CABG, no MI </a:t>
            </a: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539750" y="4389438"/>
            <a:ext cx="8208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n"/>
            </a:pPr>
            <a:r>
              <a:rPr lang="ja-JP" altLang="en-US" b="1">
                <a:solidFill>
                  <a:srgbClr val="FFFF00"/>
                </a:solidFill>
                <a:ea typeface="ＭＳ Ｐゴシック" pitchFamily="50" charset="-128"/>
              </a:rPr>
              <a:t>　</a:t>
            </a:r>
            <a:r>
              <a:rPr lang="en-US" altLang="ja-JP" b="1">
                <a:solidFill>
                  <a:srgbClr val="FFFF00"/>
                </a:solidFill>
                <a:ea typeface="ＭＳ Ｐゴシック" pitchFamily="50" charset="-128"/>
              </a:rPr>
              <a:t>TLR for the main branch</a:t>
            </a:r>
            <a:r>
              <a:rPr lang="en-US" altLang="ja-JP" b="1">
                <a:solidFill>
                  <a:srgbClr val="FFFFFF"/>
                </a:solidFill>
                <a:ea typeface="ＭＳ Ｐゴシック" pitchFamily="50" charset="-128"/>
              </a:rPr>
              <a:t> </a:t>
            </a:r>
            <a:r>
              <a:rPr lang="en-US" altLang="ja-JP" b="1">
                <a:solidFill>
                  <a:srgbClr val="FFFF00"/>
                </a:solidFill>
                <a:ea typeface="ＭＳ Ｐゴシック" pitchFamily="50" charset="-128"/>
              </a:rPr>
              <a:t>in 1 patient (1.0%)</a:t>
            </a:r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539750" y="5373688"/>
            <a:ext cx="8208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n"/>
            </a:pPr>
            <a:r>
              <a:rPr lang="ja-JP" altLang="en-US" b="1">
                <a:solidFill>
                  <a:srgbClr val="FFFF00"/>
                </a:solidFill>
                <a:ea typeface="ＭＳ Ｐゴシック" pitchFamily="50" charset="-128"/>
              </a:rPr>
              <a:t>　</a:t>
            </a:r>
            <a:r>
              <a:rPr lang="en-US" altLang="ja-JP" b="1">
                <a:solidFill>
                  <a:srgbClr val="FFFF00"/>
                </a:solidFill>
                <a:ea typeface="ＭＳ Ｐゴシック" pitchFamily="50" charset="-128"/>
              </a:rPr>
              <a:t>TLR for the side branch in 1 patient (1.0%)</a:t>
            </a:r>
            <a:r>
              <a:rPr lang="en-US" altLang="ja-JP" b="1">
                <a:solidFill>
                  <a:srgbClr val="FFFFFF"/>
                </a:solidFill>
                <a:ea typeface="ＭＳ Ｐゴシック" pitchFamily="50" charset="-128"/>
              </a:rPr>
              <a:t> </a:t>
            </a: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4716463" y="6308725"/>
            <a:ext cx="3527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1800" b="1" i="1">
                <a:solidFill>
                  <a:srgbClr val="FFFFFF"/>
                </a:solidFill>
                <a:ea typeface="ＭＳ Ｐゴシック" pitchFamily="50" charset="-128"/>
              </a:rPr>
              <a:t>(JACC 2007;50:1941-5 )</a:t>
            </a:r>
          </a:p>
        </p:txBody>
      </p:sp>
    </p:spTree>
    <p:extLst>
      <p:ext uri="{BB962C8B-B14F-4D97-AF65-F5344CB8AC3E}">
        <p14:creationId xmlns:p14="http://schemas.microsoft.com/office/powerpoint/2010/main" val="678295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/>
      <p:bldP spid="92166" grpId="0"/>
      <p:bldP spid="92167" grpId="0"/>
      <p:bldP spid="92168" grpId="0"/>
      <p:bldP spid="9216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2608263" y="620713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9Mo Follow-up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2560638" y="1125538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QCA Results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611188" y="3429000"/>
            <a:ext cx="820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n"/>
            </a:pPr>
            <a:r>
              <a:rPr lang="ja-JP" altLang="en-US" b="1">
                <a:solidFill>
                  <a:srgbClr val="FFFFFF"/>
                </a:solidFill>
                <a:ea typeface="ＭＳ Ｐゴシック" pitchFamily="50" charset="-128"/>
              </a:rPr>
              <a:t>　</a:t>
            </a:r>
            <a:r>
              <a:rPr lang="en-US" altLang="ja-JP" b="1">
                <a:solidFill>
                  <a:srgbClr val="FFFFFF"/>
                </a:solidFill>
                <a:ea typeface="ＭＳ Ｐゴシック" pitchFamily="50" charset="-128"/>
              </a:rPr>
              <a:t>Binary restenosis rate 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1403350" y="4076700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b="1" u="sng">
                <a:solidFill>
                  <a:srgbClr val="FFFFFF"/>
                </a:solidFill>
                <a:ea typeface="ＭＳ Ｐゴシック" pitchFamily="50" charset="-128"/>
              </a:rPr>
              <a:t>Main branch:</a:t>
            </a:r>
            <a:r>
              <a:rPr lang="en-US" altLang="ja-JP" b="1" u="sng">
                <a:solidFill>
                  <a:srgbClr val="FFFF00"/>
                </a:solidFill>
                <a:ea typeface="ＭＳ Ｐゴシック" pitchFamily="50" charset="-128"/>
              </a:rPr>
              <a:t> 1.1%</a:t>
            </a:r>
            <a:r>
              <a:rPr lang="en-US" altLang="ja-JP" b="1" u="sng">
                <a:solidFill>
                  <a:srgbClr val="FFFFFF"/>
                </a:solidFill>
                <a:ea typeface="ＭＳ Ｐゴシック" pitchFamily="50" charset="-128"/>
              </a:rPr>
              <a:t> </a:t>
            </a:r>
            <a:r>
              <a:rPr lang="en-US" altLang="ja-JP" b="1" u="sng">
                <a:solidFill>
                  <a:srgbClr val="FFFF00"/>
                </a:solidFill>
                <a:ea typeface="ＭＳ Ｐゴシック" pitchFamily="50" charset="-128"/>
              </a:rPr>
              <a:t>(1/89)</a:t>
            </a: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1403350" y="4700588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b="1" u="sng">
                <a:solidFill>
                  <a:srgbClr val="FFFFFF"/>
                </a:solidFill>
                <a:ea typeface="ＭＳ Ｐゴシック" pitchFamily="50" charset="-128"/>
              </a:rPr>
              <a:t>Side branch:</a:t>
            </a:r>
            <a:r>
              <a:rPr lang="en-US" altLang="ja-JP" b="1" u="sng">
                <a:solidFill>
                  <a:srgbClr val="FFFF00"/>
                </a:solidFill>
                <a:ea typeface="ＭＳ Ｐゴシック" pitchFamily="50" charset="-128"/>
              </a:rPr>
              <a:t> 3.4% (3/89)</a:t>
            </a:r>
            <a:r>
              <a:rPr lang="en-US" altLang="ja-JP" b="1" u="sng">
                <a:solidFill>
                  <a:srgbClr val="FFFFFF"/>
                </a:solidFill>
                <a:ea typeface="ＭＳ Ｐゴシック" pitchFamily="50" charset="-128"/>
              </a:rPr>
              <a:t> </a:t>
            </a:r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611188" y="2133600"/>
            <a:ext cx="820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n"/>
            </a:pPr>
            <a:r>
              <a:rPr lang="ja-JP" altLang="en-US" b="1">
                <a:solidFill>
                  <a:srgbClr val="FFFFFF"/>
                </a:solidFill>
                <a:ea typeface="ＭＳ Ｐゴシック" pitchFamily="50" charset="-128"/>
              </a:rPr>
              <a:t>　</a:t>
            </a:r>
            <a:r>
              <a:rPr lang="en-US" altLang="ja-JP" b="1">
                <a:solidFill>
                  <a:srgbClr val="FFFFFF"/>
                </a:solidFill>
                <a:ea typeface="ＭＳ Ｐゴシック" pitchFamily="50" charset="-128"/>
              </a:rPr>
              <a:t>Fu duration: 264</a:t>
            </a:r>
            <a:r>
              <a:rPr lang="ja-JP" altLang="en-US" b="1">
                <a:solidFill>
                  <a:srgbClr val="FFFFFF"/>
                </a:solidFill>
                <a:ea typeface="ＭＳ Ｐゴシック" pitchFamily="50" charset="-128"/>
              </a:rPr>
              <a:t>±</a:t>
            </a:r>
            <a:r>
              <a:rPr lang="en-US" altLang="ja-JP" b="1">
                <a:solidFill>
                  <a:srgbClr val="FFFFFF"/>
                </a:solidFill>
                <a:ea typeface="ＭＳ Ｐゴシック" pitchFamily="50" charset="-128"/>
              </a:rPr>
              <a:t>83 days</a:t>
            </a:r>
            <a:endParaRPr lang="ja-JP" altLang="en-US" b="1">
              <a:solidFill>
                <a:srgbClr val="FFFFFF"/>
              </a:solidFill>
              <a:ea typeface="ＭＳ Ｐゴシック" pitchFamily="50" charset="-128"/>
            </a:endParaRPr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4716463" y="6308725"/>
            <a:ext cx="3527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1800" b="1" i="1">
                <a:solidFill>
                  <a:srgbClr val="FFFFFF"/>
                </a:solidFill>
                <a:ea typeface="ＭＳ Ｐゴシック" pitchFamily="50" charset="-128"/>
              </a:rPr>
              <a:t>(JACC 2007;50:1941-5 )</a:t>
            </a:r>
          </a:p>
        </p:txBody>
      </p:sp>
    </p:spTree>
    <p:extLst>
      <p:ext uri="{BB962C8B-B14F-4D97-AF65-F5344CB8AC3E}">
        <p14:creationId xmlns:p14="http://schemas.microsoft.com/office/powerpoint/2010/main" val="2367539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7" grpId="0"/>
      <p:bldP spid="100358" grpId="0"/>
      <p:bldP spid="1003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2608263" y="620713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Follow-up Results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1979613" y="1125538"/>
            <a:ext cx="5040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Binary restenosis / TLR rate</a:t>
            </a:r>
          </a:p>
        </p:txBody>
      </p:sp>
      <p:graphicFrame>
        <p:nvGraphicFramePr>
          <p:cNvPr id="98312" name="Object 8"/>
          <p:cNvGraphicFramePr>
            <a:graphicFrameLocks noChangeAspect="1"/>
          </p:cNvGraphicFramePr>
          <p:nvPr/>
        </p:nvGraphicFramePr>
        <p:xfrm>
          <a:off x="254000" y="2025650"/>
          <a:ext cx="8331200" cy="500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3" name="グラフ" r:id="rId4" imgW="7261806" imgH="4366260" progId="MSGraph.Chart.8">
                  <p:embed followColorScheme="full"/>
                </p:oleObj>
              </mc:Choice>
              <mc:Fallback>
                <p:oleObj name="グラフ" r:id="rId4" imgW="7261806" imgH="436626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2025650"/>
                        <a:ext cx="8331200" cy="500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730250" y="1919288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FFFFFF"/>
                </a:solidFill>
                <a:ea typeface="ＭＳ Ｐゴシック" pitchFamily="50" charset="-128"/>
              </a:rPr>
              <a:t>(%)</a:t>
            </a:r>
          </a:p>
        </p:txBody>
      </p:sp>
      <p:sp>
        <p:nvSpPr>
          <p:cNvPr id="98314" name="Oval 10"/>
          <p:cNvSpPr>
            <a:spLocks noChangeArrowheads="1"/>
          </p:cNvSpPr>
          <p:nvPr/>
        </p:nvSpPr>
        <p:spPr bwMode="auto">
          <a:xfrm>
            <a:off x="5867400" y="3860800"/>
            <a:ext cx="2736850" cy="266382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1908175" y="5157788"/>
            <a:ext cx="5032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800" b="1">
                <a:solidFill>
                  <a:srgbClr val="000000"/>
                </a:solidFill>
                <a:ea typeface="ＭＳ Ｐゴシック" pitchFamily="50" charset="-128"/>
              </a:rPr>
              <a:t>1</a:t>
            </a:r>
          </a:p>
        </p:txBody>
      </p:sp>
      <p:sp>
        <p:nvSpPr>
          <p:cNvPr id="98316" name="Text Box 12"/>
          <p:cNvSpPr txBox="1">
            <a:spLocks noChangeArrowheads="1"/>
          </p:cNvSpPr>
          <p:nvPr/>
        </p:nvSpPr>
        <p:spPr bwMode="auto">
          <a:xfrm>
            <a:off x="2555875" y="5157788"/>
            <a:ext cx="5032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800" b="1">
                <a:solidFill>
                  <a:srgbClr val="000000"/>
                </a:solidFill>
                <a:ea typeface="ＭＳ Ｐゴシック" pitchFamily="50" charset="-128"/>
              </a:rPr>
              <a:t>1</a:t>
            </a:r>
          </a:p>
        </p:txBody>
      </p:sp>
      <p:sp>
        <p:nvSpPr>
          <p:cNvPr id="98317" name="Text Box 13"/>
          <p:cNvSpPr txBox="1">
            <a:spLocks noChangeArrowheads="1"/>
          </p:cNvSpPr>
          <p:nvPr/>
        </p:nvSpPr>
        <p:spPr bwMode="auto">
          <a:xfrm>
            <a:off x="4284663" y="5157788"/>
            <a:ext cx="503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800" b="1">
                <a:solidFill>
                  <a:srgbClr val="000000"/>
                </a:solidFill>
                <a:ea typeface="ＭＳ Ｐゴシック" pitchFamily="50" charset="-128"/>
              </a:rPr>
              <a:t>3</a:t>
            </a: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4932363" y="5157788"/>
            <a:ext cx="503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800" b="1">
                <a:solidFill>
                  <a:srgbClr val="000000"/>
                </a:solidFill>
                <a:ea typeface="ＭＳ Ｐゴシック" pitchFamily="50" charset="-128"/>
              </a:rPr>
              <a:t>1</a:t>
            </a: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6661150" y="5157788"/>
            <a:ext cx="5032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800" b="1">
                <a:solidFill>
                  <a:srgbClr val="000000"/>
                </a:solidFill>
                <a:ea typeface="ＭＳ Ｐゴシック" pitchFamily="50" charset="-128"/>
              </a:rPr>
              <a:t>4</a:t>
            </a:r>
          </a:p>
        </p:txBody>
      </p:sp>
      <p:sp>
        <p:nvSpPr>
          <p:cNvPr id="98320" name="Text Box 16"/>
          <p:cNvSpPr txBox="1">
            <a:spLocks noChangeArrowheads="1"/>
          </p:cNvSpPr>
          <p:nvPr/>
        </p:nvSpPr>
        <p:spPr bwMode="auto">
          <a:xfrm>
            <a:off x="7308850" y="5157788"/>
            <a:ext cx="5032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800" b="1">
                <a:solidFill>
                  <a:srgbClr val="000000"/>
                </a:solidFill>
                <a:ea typeface="ＭＳ Ｐゴシック" pitchFamily="50" charset="-128"/>
              </a:rPr>
              <a:t>2</a:t>
            </a:r>
          </a:p>
        </p:txBody>
      </p:sp>
      <p:sp>
        <p:nvSpPr>
          <p:cNvPr id="98321" name="Text Box 17"/>
          <p:cNvSpPr txBox="1">
            <a:spLocks noChangeArrowheads="1"/>
          </p:cNvSpPr>
          <p:nvPr/>
        </p:nvSpPr>
        <p:spPr bwMode="auto">
          <a:xfrm>
            <a:off x="1403350" y="2492375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800" b="1">
                <a:solidFill>
                  <a:srgbClr val="FFFFFF"/>
                </a:solidFill>
                <a:ea typeface="ＭＳ Ｐゴシック" pitchFamily="50" charset="-128"/>
              </a:rPr>
              <a:t>(n=89)</a:t>
            </a:r>
          </a:p>
        </p:txBody>
      </p:sp>
      <p:sp>
        <p:nvSpPr>
          <p:cNvPr id="98322" name="Text Box 18"/>
          <p:cNvSpPr txBox="1">
            <a:spLocks noChangeArrowheads="1"/>
          </p:cNvSpPr>
          <p:nvPr/>
        </p:nvSpPr>
        <p:spPr bwMode="auto">
          <a:xfrm>
            <a:off x="1403350" y="1700213"/>
            <a:ext cx="6265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All</a:t>
            </a:r>
          </a:p>
        </p:txBody>
      </p:sp>
      <p:sp>
        <p:nvSpPr>
          <p:cNvPr id="98324" name="Text Box 20"/>
          <p:cNvSpPr txBox="1">
            <a:spLocks noChangeArrowheads="1"/>
          </p:cNvSpPr>
          <p:nvPr/>
        </p:nvSpPr>
        <p:spPr bwMode="auto">
          <a:xfrm>
            <a:off x="4716463" y="6308725"/>
            <a:ext cx="3527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1800" b="1" i="1" dirty="0">
                <a:solidFill>
                  <a:srgbClr val="FFFFFF"/>
                </a:solidFill>
                <a:ea typeface="ＭＳ Ｐゴシック" pitchFamily="50" charset="-128"/>
              </a:rPr>
              <a:t>(JACC 2007;50:1941-5 )</a:t>
            </a:r>
          </a:p>
        </p:txBody>
      </p:sp>
    </p:spTree>
    <p:extLst>
      <p:ext uri="{BB962C8B-B14F-4D97-AF65-F5344CB8AC3E}">
        <p14:creationId xmlns:p14="http://schemas.microsoft.com/office/powerpoint/2010/main" val="80642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8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8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8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8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8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/>
      <p:bldOleChart spid="98312" grpId="0"/>
      <p:bldP spid="98313" grpId="0"/>
      <p:bldP spid="98314" grpId="0" animBg="1"/>
      <p:bldP spid="98315" grpId="0"/>
      <p:bldP spid="98316" grpId="0"/>
      <p:bldP spid="98317" grpId="0"/>
      <p:bldP spid="98318" grpId="0"/>
      <p:bldP spid="98319" grpId="0"/>
      <p:bldP spid="98320" grpId="0"/>
      <p:bldP spid="98321" grpId="0"/>
      <p:bldP spid="983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/>
          <p:cNvSpPr txBox="1">
            <a:spLocks noChangeArrowheads="1"/>
          </p:cNvSpPr>
          <p:nvPr/>
        </p:nvSpPr>
        <p:spPr bwMode="auto">
          <a:xfrm>
            <a:off x="2608263" y="620713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Follow-up Results</a:t>
            </a:r>
          </a:p>
        </p:txBody>
      </p:sp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1979613" y="1125538"/>
            <a:ext cx="5040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Binary restenosis / TLR rate</a:t>
            </a:r>
          </a:p>
        </p:txBody>
      </p:sp>
      <p:graphicFrame>
        <p:nvGraphicFramePr>
          <p:cNvPr id="252932" name="Object 4"/>
          <p:cNvGraphicFramePr>
            <a:graphicFrameLocks noChangeAspect="1"/>
          </p:cNvGraphicFramePr>
          <p:nvPr/>
        </p:nvGraphicFramePr>
        <p:xfrm>
          <a:off x="254000" y="2025650"/>
          <a:ext cx="8331200" cy="500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7" name="グラフ" r:id="rId4" imgW="7261806" imgH="4366260" progId="MSGraph.Chart.8">
                  <p:embed followColorScheme="full"/>
                </p:oleObj>
              </mc:Choice>
              <mc:Fallback>
                <p:oleObj name="グラフ" r:id="rId4" imgW="7261806" imgH="436626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2025650"/>
                        <a:ext cx="8331200" cy="500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730250" y="1919288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FFFFFF"/>
                </a:solidFill>
                <a:ea typeface="ＭＳ Ｐゴシック" pitchFamily="50" charset="-128"/>
              </a:rPr>
              <a:t>(%)</a:t>
            </a:r>
          </a:p>
        </p:txBody>
      </p:sp>
      <p:sp>
        <p:nvSpPr>
          <p:cNvPr id="252934" name="Oval 6"/>
          <p:cNvSpPr>
            <a:spLocks noChangeArrowheads="1"/>
          </p:cNvSpPr>
          <p:nvPr/>
        </p:nvSpPr>
        <p:spPr bwMode="auto">
          <a:xfrm>
            <a:off x="5867400" y="3860800"/>
            <a:ext cx="2736850" cy="266382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1403350" y="2492375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800" b="1">
                <a:solidFill>
                  <a:srgbClr val="FFFFFF"/>
                </a:solidFill>
                <a:ea typeface="ＭＳ Ｐゴシック" pitchFamily="50" charset="-128"/>
              </a:rPr>
              <a:t>(n=55)</a:t>
            </a: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1403350" y="1700213"/>
            <a:ext cx="6265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LMT Bifurcation</a:t>
            </a:r>
          </a:p>
        </p:txBody>
      </p:sp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4716463" y="6308725"/>
            <a:ext cx="3527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1800" b="1" i="1" dirty="0">
                <a:solidFill>
                  <a:srgbClr val="FFFFFF"/>
                </a:solidFill>
                <a:ea typeface="ＭＳ Ｐゴシック" pitchFamily="50" charset="-128"/>
              </a:rPr>
              <a:t>(JACC 2007;50:1941-5 )</a:t>
            </a:r>
          </a:p>
        </p:txBody>
      </p:sp>
    </p:spTree>
    <p:extLst>
      <p:ext uri="{BB962C8B-B14F-4D97-AF65-F5344CB8AC3E}">
        <p14:creationId xmlns:p14="http://schemas.microsoft.com/office/powerpoint/2010/main" val="475382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52932" grpId="0"/>
      <p:bldP spid="252933" grpId="0"/>
      <p:bldP spid="252934" grpId="0" animBg="1"/>
      <p:bldP spid="252935" grpId="0"/>
      <p:bldP spid="2529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95" y="1918121"/>
            <a:ext cx="2679104" cy="453521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79695" y="1922880"/>
            <a:ext cx="1950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solidFill>
                  <a:srgbClr val="808080">
                    <a:lumMod val="20000"/>
                    <a:lumOff val="80000"/>
                  </a:srgbClr>
                </a:solidFill>
              </a:rPr>
              <a:t>LADjp</a:t>
            </a:r>
            <a:r>
              <a:rPr lang="en-US" altLang="ja-JP" b="1" dirty="0">
                <a:solidFill>
                  <a:srgbClr val="808080">
                    <a:lumMod val="20000"/>
                    <a:lumOff val="80000"/>
                  </a:srgbClr>
                </a:solidFill>
              </a:rPr>
              <a:t>: CTO</a:t>
            </a:r>
            <a:endParaRPr lang="ja-JP" altLang="en-US" b="1" dirty="0">
              <a:solidFill>
                <a:srgbClr val="808080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19" name="図 18" descr="Case1 Angio拡大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384545"/>
            <a:ext cx="2304000" cy="13786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11627" y="2352294"/>
            <a:ext cx="63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808080">
                    <a:lumMod val="20000"/>
                    <a:lumOff val="80000"/>
                  </a:srgbClr>
                </a:solidFill>
              </a:rPr>
              <a:t>P</a:t>
            </a:r>
            <a:r>
              <a:rPr lang="en-US" altLang="ja-JP" b="1" dirty="0" smtClean="0">
                <a:solidFill>
                  <a:srgbClr val="808080">
                    <a:lumMod val="20000"/>
                    <a:lumOff val="80000"/>
                  </a:srgbClr>
                </a:solidFill>
              </a:rPr>
              <a:t>re</a:t>
            </a:r>
            <a:endParaRPr lang="ja-JP" altLang="en-US" b="1" dirty="0">
              <a:solidFill>
                <a:srgbClr val="808080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4" y="4051549"/>
            <a:ext cx="2302510" cy="201585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947078" y="2352294"/>
            <a:ext cx="1249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808080">
                    <a:lumMod val="20000"/>
                    <a:lumOff val="80000"/>
                  </a:srgbClr>
                </a:solidFill>
              </a:rPr>
              <a:t>GW cross</a:t>
            </a:r>
            <a:endParaRPr lang="ja-JP" altLang="en-US" sz="2000" b="1" dirty="0">
              <a:solidFill>
                <a:srgbClr val="808080">
                  <a:lumMod val="20000"/>
                  <a:lumOff val="80000"/>
                </a:srgbClr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533192" y="3995765"/>
            <a:ext cx="2225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808080">
                    <a:lumMod val="20000"/>
                    <a:lumOff val="80000"/>
                  </a:srgbClr>
                </a:solidFill>
              </a:rPr>
              <a:t>Stent implantation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6065696" y="1918121"/>
            <a:ext cx="2836698" cy="4535215"/>
            <a:chOff x="8087594" y="1806707"/>
            <a:chExt cx="3782264" cy="4535215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7594" y="1806707"/>
              <a:ext cx="3782264" cy="4535215"/>
            </a:xfrm>
            <a:prstGeom prst="rect">
              <a:avLst/>
            </a:prstGeom>
          </p:spPr>
        </p:pic>
        <p:sp>
          <p:nvSpPr>
            <p:cNvPr id="2" name="矢印: 右 1"/>
            <p:cNvSpPr/>
            <p:nvPr/>
          </p:nvSpPr>
          <p:spPr bwMode="auto">
            <a:xfrm rot="20717294">
              <a:off x="8295894" y="3187648"/>
              <a:ext cx="960068" cy="1015614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>
                <a:buFont typeface="Wingdings" pitchFamily="2" charset="2"/>
                <a:buChar char="§"/>
              </a:pPr>
              <a:endParaRPr lang="ja-JP" altLang="en-US" sz="4000" b="1">
                <a:solidFill>
                  <a:srgbClr val="FFFF00"/>
                </a:solidFill>
                <a:ea typeface="Osaka" charset="-128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1295832" y="4771257"/>
            <a:ext cx="6516528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40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Plaque shift and Carina shift</a:t>
            </a:r>
            <a:endParaRPr kumimoji="1" lang="ja-JP" altLang="en-US" sz="4000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Problems</a:t>
            </a:r>
            <a:r>
              <a:rPr kumimoji="1" lang="ja-JP" altLang="en-US" b="1" dirty="0"/>
              <a:t> </a:t>
            </a:r>
            <a:r>
              <a:rPr kumimoji="1" lang="en-US" altLang="ja-JP" b="1" dirty="0"/>
              <a:t>of</a:t>
            </a:r>
            <a:r>
              <a:rPr kumimoji="1" lang="ja-JP" altLang="en-US" b="1" dirty="0"/>
              <a:t> </a:t>
            </a:r>
            <a:r>
              <a:rPr kumimoji="1" lang="en-US" altLang="ja-JP" b="1" dirty="0" smtClean="0"/>
              <a:t>LMT bifurcation</a:t>
            </a:r>
            <a:endParaRPr kumimoji="1" lang="ja-JP" altLang="en-US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104763" y="2278601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808080">
                    <a:lumMod val="20000"/>
                    <a:lumOff val="80000"/>
                  </a:srgbClr>
                </a:solidFill>
              </a:rPr>
              <a:t>Post</a:t>
            </a:r>
            <a:endParaRPr lang="ja-JP" altLang="en-US" b="1" dirty="0">
              <a:solidFill>
                <a:srgbClr val="808080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2545" y="1412776"/>
            <a:ext cx="1848776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LAD </a:t>
            </a:r>
            <a:r>
              <a:rPr lang="en-US" altLang="ja-JP" sz="2000" b="1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jp</a:t>
            </a:r>
            <a:r>
              <a:rPr lang="en-US" altLang="ja-JP" sz="20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: CTO </a:t>
            </a:r>
            <a:endParaRPr lang="ja-JP" altLang="en-US" sz="2000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5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" grpId="0" animBg="1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23850" y="2133600"/>
            <a:ext cx="8424863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n"/>
            </a:pPr>
            <a:r>
              <a:rPr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UI Gothic" pitchFamily="50" charset="-128"/>
              </a:rPr>
              <a:t>DCA prior to DES stenting </a:t>
            </a:r>
            <a:r>
              <a:rPr lang="en-US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UI Gothic" pitchFamily="50" charset="-128"/>
              </a:rPr>
              <a:t>was </a:t>
            </a:r>
            <a:r>
              <a:rPr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UI Gothic" pitchFamily="50" charset="-128"/>
              </a:rPr>
              <a:t>safe and </a:t>
            </a:r>
            <a:r>
              <a:rPr lang="en-US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UI Gothic" pitchFamily="50" charset="-128"/>
              </a:rPr>
              <a:t>made </a:t>
            </a:r>
            <a:r>
              <a:rPr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UI Gothic" pitchFamily="50" charset="-128"/>
              </a:rPr>
              <a:t>it possible to avoid complex stenting in bifurcated lesions, which </a:t>
            </a:r>
            <a:r>
              <a:rPr lang="en-US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UI Gothic" pitchFamily="50" charset="-128"/>
              </a:rPr>
              <a:t>provided </a:t>
            </a:r>
            <a:r>
              <a:rPr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UI Gothic" pitchFamily="50" charset="-128"/>
              </a:rPr>
              <a:t>a better long-term outcome.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n"/>
            </a:pPr>
            <a:endParaRPr lang="en-US" altLang="ja-JP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UI Gothic" pitchFamily="50" charset="-128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n"/>
            </a:pPr>
            <a:r>
              <a:rPr lang="en-US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UI Gothic" pitchFamily="50" charset="-128"/>
              </a:rPr>
              <a:t>International DCA/DES registry was considered in 2008 for </a:t>
            </a:r>
            <a:r>
              <a:rPr lang="en-US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UI Gothic" pitchFamily="50" charset="-128"/>
              </a:rPr>
              <a:t>further </a:t>
            </a:r>
            <a:r>
              <a:rPr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UI Gothic" pitchFamily="50" charset="-128"/>
              </a:rPr>
              <a:t>evaluation</a:t>
            </a:r>
            <a:r>
              <a:rPr lang="en-US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UI Gothic" pitchFamily="50" charset="-128"/>
              </a:rPr>
              <a:t>.</a:t>
            </a:r>
          </a:p>
          <a:p>
            <a:pPr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n"/>
            </a:pPr>
            <a:endParaRPr lang="en-US" altLang="ja-JP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UI Gothic" pitchFamily="50" charset="-128"/>
            </a:endParaRPr>
          </a:p>
          <a:p>
            <a:pPr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n"/>
            </a:pPr>
            <a:r>
              <a:rPr lang="en-US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UI Gothic" pitchFamily="50" charset="-128"/>
              </a:rPr>
              <a:t>However, .....</a:t>
            </a:r>
            <a:endParaRPr lang="en-US" altLang="ja-JP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UI Gothic" pitchFamily="50" charset="-128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684213" y="533400"/>
            <a:ext cx="7772400" cy="1143000"/>
          </a:xfrm>
          <a:prstGeom prst="rect">
            <a:avLst/>
          </a:prstGeom>
          <a:noFill/>
          <a:ln/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kumimoji="1" lang="en-US" altLang="ja-JP" sz="3600" b="1" kern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Summary of DCA/DES</a:t>
            </a:r>
            <a:endParaRPr kumimoji="1" lang="en-US" altLang="ja-JP" sz="36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59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mtClean="0">
                <a:solidFill>
                  <a:srgbClr val="EEF9F4"/>
                </a:solidFill>
                <a:ea typeface="ＭＳ Ｐゴシック" pitchFamily="50" charset="-128"/>
              </a:rPr>
              <a:t>DCA Catheters</a:t>
            </a:r>
            <a:br>
              <a:rPr lang="en-US" altLang="ja-JP" smtClean="0">
                <a:solidFill>
                  <a:srgbClr val="EEF9F4"/>
                </a:solidFill>
                <a:ea typeface="ＭＳ Ｐゴシック" pitchFamily="50" charset="-128"/>
              </a:rPr>
            </a:br>
            <a:r>
              <a:rPr lang="en-US" altLang="ja-JP" smtClean="0">
                <a:solidFill>
                  <a:srgbClr val="EEF9F4"/>
                </a:solidFill>
                <a:ea typeface="ＭＳ Ｐゴシック" pitchFamily="50" charset="-128"/>
              </a:rPr>
              <a:t>History </a:t>
            </a:r>
            <a:endParaRPr lang="ja-JP" altLang="en-US" smtClean="0">
              <a:solidFill>
                <a:srgbClr val="EEF9F4"/>
              </a:solidFill>
              <a:ea typeface="ＭＳ Ｐゴシック" pitchFamily="50" charset="-128"/>
            </a:endParaRPr>
          </a:p>
        </p:txBody>
      </p:sp>
      <p:sp>
        <p:nvSpPr>
          <p:cNvPr id="17411" name="コンテンツ プレースホルダー 2"/>
          <p:cNvSpPr>
            <a:spLocks noGrp="1"/>
          </p:cNvSpPr>
          <p:nvPr>
            <p:ph idx="1"/>
          </p:nvPr>
        </p:nvSpPr>
        <p:spPr bwMode="auto">
          <a:xfrm>
            <a:off x="446088" y="1700213"/>
            <a:ext cx="82296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ja-JP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Designed and developed by John B. Simpson, MD</a:t>
            </a:r>
          </a:p>
          <a:p>
            <a:pPr algn="l" eaLnBrk="1" hangingPunct="1"/>
            <a:r>
              <a:rPr lang="en-US" altLang="ja-JP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Clinical application started in 1993 in Japan</a:t>
            </a:r>
            <a:endParaRPr lang="ja-JP" altLang="en-US" dirty="0" smtClean="0">
              <a:solidFill>
                <a:schemeClr val="tx2"/>
              </a:solidFill>
              <a:ea typeface="ＭＳ Ｐゴシック" pitchFamily="50" charset="-128"/>
              <a:cs typeface="Arial" pitchFamily="34" charset="0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1273175"/>
            <a:ext cx="109061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U:\DCA illust\DCA7.JPG"/>
          <p:cNvPicPr>
            <a:picLocks noChangeAspect="1" noChangeArrowheads="1"/>
          </p:cNvPicPr>
          <p:nvPr/>
        </p:nvPicPr>
        <p:blipFill>
          <a:blip r:embed="rId3">
            <a:lum bright="-6000" contrast="24000"/>
          </a:blip>
          <a:srcRect/>
          <a:stretch>
            <a:fillRect/>
          </a:stretch>
        </p:blipFill>
        <p:spPr bwMode="auto">
          <a:xfrm>
            <a:off x="539750" y="2968625"/>
            <a:ext cx="3973513" cy="3430588"/>
          </a:xfrm>
          <a:prstGeom prst="rect">
            <a:avLst/>
          </a:prstGeom>
          <a:noFill/>
          <a:ln w="76200" cmpd="tri">
            <a:solidFill>
              <a:schemeClr val="accent5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700588" y="2886075"/>
            <a:ext cx="4876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28600" indent="-227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85800" indent="-2381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9048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30000"/>
              </a:spcAft>
              <a:buClr>
                <a:srgbClr val="EEF9F4"/>
              </a:buClr>
            </a:pPr>
            <a:r>
              <a:rPr kumimoji="1" lang="en-US" altLang="ja-JP" b="1" dirty="0" smtClean="0">
                <a:solidFill>
                  <a:srgbClr val="EEF9F4"/>
                </a:solidFill>
                <a:ea typeface="ＭＳ Ｐゴシック" pitchFamily="50" charset="-128"/>
              </a:rPr>
              <a:t>History of DCA catheter</a:t>
            </a:r>
            <a:endParaRPr kumimoji="1" lang="ja-JP" altLang="ja-JP" b="1" dirty="0" smtClean="0">
              <a:solidFill>
                <a:srgbClr val="EEF9F4"/>
              </a:solidFill>
              <a:ea typeface="ＭＳ Ｐゴシック" pitchFamily="50" charset="-128"/>
            </a:endParaRPr>
          </a:p>
          <a:p>
            <a:pPr lvl="1" eaLnBrk="1" hangingPunct="1">
              <a:spcAft>
                <a:spcPct val="30000"/>
              </a:spcAft>
              <a:buClr>
                <a:srgbClr val="EEF9F4"/>
              </a:buClr>
              <a:buSzPct val="85000"/>
              <a:buFont typeface="Wingdings" pitchFamily="2" charset="2"/>
              <a:buChar char="n"/>
            </a:pPr>
            <a:r>
              <a:rPr kumimoji="1" lang="ja-JP" altLang="ja-JP" sz="2000" dirty="0" smtClean="0">
                <a:solidFill>
                  <a:srgbClr val="EEF9F4"/>
                </a:solidFill>
                <a:ea typeface="ＭＳ Ｐゴシック" pitchFamily="50" charset="-128"/>
              </a:rPr>
              <a:t>1992	</a:t>
            </a:r>
            <a:r>
              <a:rPr kumimoji="1" lang="en-US" altLang="ja-JP" sz="2000" dirty="0" smtClean="0">
                <a:solidFill>
                  <a:srgbClr val="EEF9F4"/>
                </a:solidFill>
                <a:ea typeface="ＭＳ Ｐゴシック" pitchFamily="50" charset="-128"/>
              </a:rPr>
              <a:t>SCA™</a:t>
            </a:r>
            <a:r>
              <a:rPr kumimoji="1" lang="en-US" altLang="ja-JP" sz="1200" dirty="0" smtClean="0">
                <a:solidFill>
                  <a:srgbClr val="EEF9F4"/>
                </a:solidFill>
                <a:ea typeface="ＭＳ Ｐゴシック" pitchFamily="50" charset="-128"/>
              </a:rPr>
              <a:t>(Abbott</a:t>
            </a:r>
            <a:r>
              <a:rPr kumimoji="1" lang="ja-JP" altLang="en-US" sz="1200" dirty="0" smtClean="0">
                <a:solidFill>
                  <a:srgbClr val="EEF9F4"/>
                </a:solidFill>
                <a:ea typeface="ＭＳ Ｐゴシック" pitchFamily="50" charset="-128"/>
              </a:rPr>
              <a:t>社</a:t>
            </a:r>
            <a:r>
              <a:rPr kumimoji="1" lang="en-US" altLang="ja-JP" sz="1200" dirty="0" smtClean="0">
                <a:solidFill>
                  <a:srgbClr val="EEF9F4"/>
                </a:solidFill>
                <a:ea typeface="ＭＳ Ｐゴシック" pitchFamily="50" charset="-128"/>
              </a:rPr>
              <a:t>)</a:t>
            </a:r>
            <a:endParaRPr kumimoji="1" lang="en-US" altLang="ja-JP" sz="1800" dirty="0" smtClean="0">
              <a:solidFill>
                <a:srgbClr val="EEF9F4"/>
              </a:solidFill>
              <a:ea typeface="ＭＳ Ｐゴシック" pitchFamily="50" charset="-128"/>
            </a:endParaRPr>
          </a:p>
          <a:p>
            <a:pPr lvl="1" eaLnBrk="1" hangingPunct="1">
              <a:spcAft>
                <a:spcPct val="30000"/>
              </a:spcAft>
              <a:buClr>
                <a:srgbClr val="EEF9F4"/>
              </a:buClr>
              <a:buSzPct val="85000"/>
              <a:buFont typeface="Wingdings" pitchFamily="2" charset="2"/>
              <a:buChar char="n"/>
            </a:pPr>
            <a:r>
              <a:rPr kumimoji="1" lang="en-US" altLang="ja-JP" sz="2000" dirty="0" smtClean="0">
                <a:solidFill>
                  <a:srgbClr val="EEF9F4"/>
                </a:solidFill>
                <a:ea typeface="ＭＳ Ｐゴシック" pitchFamily="50" charset="-128"/>
              </a:rPr>
              <a:t>1995</a:t>
            </a:r>
            <a:r>
              <a:rPr kumimoji="1" lang="en-US" altLang="ja-JP" sz="2000" dirty="0">
                <a:solidFill>
                  <a:srgbClr val="EEF9F4"/>
                </a:solidFill>
                <a:ea typeface="ＭＳ Ｐゴシック" pitchFamily="50" charset="-128"/>
              </a:rPr>
              <a:t>	</a:t>
            </a:r>
            <a:r>
              <a:rPr kumimoji="1" lang="en-US" altLang="ja-JP" sz="2000" dirty="0" err="1">
                <a:solidFill>
                  <a:srgbClr val="EEF9F4"/>
                </a:solidFill>
                <a:ea typeface="ＭＳ Ｐゴシック" pitchFamily="50" charset="-128"/>
              </a:rPr>
              <a:t>AtheroCath</a:t>
            </a:r>
            <a:r>
              <a:rPr kumimoji="1" lang="en-US" altLang="ja-JP" sz="2000" dirty="0">
                <a:solidFill>
                  <a:srgbClr val="EEF9F4"/>
                </a:solidFill>
                <a:ea typeface="ＭＳ Ｐゴシック" pitchFamily="50" charset="-128"/>
              </a:rPr>
              <a:t> GTO™</a:t>
            </a:r>
            <a:r>
              <a:rPr kumimoji="1" lang="en-US" altLang="ja-JP" sz="1200" dirty="0">
                <a:solidFill>
                  <a:srgbClr val="EEF9F4"/>
                </a:solidFill>
                <a:ea typeface="ＭＳ Ｐゴシック" pitchFamily="50" charset="-128"/>
              </a:rPr>
              <a:t>(Abbott</a:t>
            </a:r>
            <a:r>
              <a:rPr kumimoji="1" lang="ja-JP" altLang="en-US" sz="1200" dirty="0">
                <a:solidFill>
                  <a:srgbClr val="EEF9F4"/>
                </a:solidFill>
                <a:ea typeface="ＭＳ Ｐゴシック" pitchFamily="50" charset="-128"/>
              </a:rPr>
              <a:t>社</a:t>
            </a:r>
            <a:r>
              <a:rPr kumimoji="1" lang="en-US" altLang="ja-JP" sz="1200" dirty="0">
                <a:solidFill>
                  <a:srgbClr val="EEF9F4"/>
                </a:solidFill>
                <a:ea typeface="ＭＳ Ｐゴシック" pitchFamily="50" charset="-128"/>
              </a:rPr>
              <a:t>)</a:t>
            </a:r>
          </a:p>
          <a:p>
            <a:pPr lvl="1" eaLnBrk="1" hangingPunct="1">
              <a:spcAft>
                <a:spcPct val="30000"/>
              </a:spcAft>
              <a:buClr>
                <a:srgbClr val="EEF9F4"/>
              </a:buClr>
              <a:buSzPct val="85000"/>
              <a:buFont typeface="Wingdings" pitchFamily="2" charset="2"/>
              <a:buChar char="n"/>
            </a:pPr>
            <a:r>
              <a:rPr kumimoji="1" lang="en-US" altLang="ja-JP" sz="2000" dirty="0">
                <a:solidFill>
                  <a:srgbClr val="EEF9F4"/>
                </a:solidFill>
                <a:ea typeface="ＭＳ Ｐゴシック" pitchFamily="50" charset="-128"/>
              </a:rPr>
              <a:t>1997 	</a:t>
            </a:r>
            <a:r>
              <a:rPr kumimoji="1" lang="en-US" altLang="ja-JP" sz="2000" dirty="0" err="1">
                <a:solidFill>
                  <a:srgbClr val="EEF9F4"/>
                </a:solidFill>
                <a:ea typeface="ＭＳ Ｐゴシック" pitchFamily="50" charset="-128"/>
              </a:rPr>
              <a:t>AtheroCath</a:t>
            </a:r>
            <a:r>
              <a:rPr kumimoji="1" lang="en-US" altLang="ja-JP" sz="2000" dirty="0">
                <a:solidFill>
                  <a:srgbClr val="EEF9F4"/>
                </a:solidFill>
                <a:ea typeface="ＭＳ Ｐゴシック" pitchFamily="50" charset="-128"/>
              </a:rPr>
              <a:t> BANTAM™</a:t>
            </a:r>
            <a:r>
              <a:rPr kumimoji="1" lang="en-US" altLang="ja-JP" sz="1200" dirty="0">
                <a:solidFill>
                  <a:srgbClr val="EEF9F4"/>
                </a:solidFill>
                <a:ea typeface="ＭＳ Ｐゴシック" pitchFamily="50" charset="-128"/>
              </a:rPr>
              <a:t>(Abbott</a:t>
            </a:r>
            <a:r>
              <a:rPr kumimoji="1" lang="ja-JP" altLang="en-US" sz="1200" dirty="0">
                <a:solidFill>
                  <a:srgbClr val="EEF9F4"/>
                </a:solidFill>
                <a:ea typeface="ＭＳ Ｐゴシック" pitchFamily="50" charset="-128"/>
              </a:rPr>
              <a:t>社</a:t>
            </a:r>
            <a:r>
              <a:rPr kumimoji="1" lang="en-US" altLang="ja-JP" sz="1200" dirty="0">
                <a:solidFill>
                  <a:srgbClr val="EEF9F4"/>
                </a:solidFill>
                <a:ea typeface="ＭＳ Ｐゴシック" pitchFamily="50" charset="-128"/>
              </a:rPr>
              <a:t>)</a:t>
            </a:r>
          </a:p>
          <a:p>
            <a:pPr lvl="1" eaLnBrk="1" hangingPunct="1">
              <a:spcAft>
                <a:spcPct val="30000"/>
              </a:spcAft>
              <a:buClr>
                <a:srgbClr val="EEF9F4"/>
              </a:buClr>
              <a:buSzPct val="85000"/>
              <a:buFont typeface="Wingdings" pitchFamily="2" charset="2"/>
              <a:buChar char="n"/>
            </a:pPr>
            <a:r>
              <a:rPr kumimoji="1" lang="en-US" altLang="ja-JP" sz="2000" dirty="0" smtClean="0">
                <a:solidFill>
                  <a:srgbClr val="EEF9F4"/>
                </a:solidFill>
                <a:ea typeface="ＭＳ Ｐゴシック" pitchFamily="50" charset="-128"/>
              </a:rPr>
              <a:t>2001	</a:t>
            </a:r>
            <a:r>
              <a:rPr kumimoji="1" lang="en-US" altLang="ja-JP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FLEXI-CUT®</a:t>
            </a:r>
            <a:r>
              <a:rPr kumimoji="1" lang="en-US" altLang="ja-JP" sz="12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(Abbott</a:t>
            </a:r>
            <a:r>
              <a:rPr kumimoji="1" lang="ja-JP" altLang="en-US" sz="12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社</a:t>
            </a:r>
            <a:r>
              <a:rPr kumimoji="1" lang="en-US" altLang="ja-JP" sz="12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)</a:t>
            </a:r>
            <a:endParaRPr kumimoji="1" lang="en-US" altLang="ja-JP" sz="2000" dirty="0" smtClean="0">
              <a:solidFill>
                <a:srgbClr val="EEF9F4"/>
              </a:solidFill>
              <a:ea typeface="ＭＳ Ｐゴシック" pitchFamily="50" charset="-128"/>
              <a:cs typeface="Arial" pitchFamily="34" charset="0"/>
            </a:endParaRPr>
          </a:p>
          <a:p>
            <a:pPr lvl="1" eaLnBrk="1" hangingPunct="1">
              <a:spcAft>
                <a:spcPct val="30000"/>
              </a:spcAft>
              <a:buClr>
                <a:srgbClr val="EEF9F4"/>
              </a:buClr>
              <a:buSzPct val="85000"/>
              <a:buFont typeface="Wingdings" pitchFamily="2" charset="2"/>
              <a:buChar char="n"/>
            </a:pPr>
            <a:r>
              <a:rPr kumimoji="1" lang="en-US" altLang="ja-JP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2003   Cypher</a:t>
            </a:r>
            <a:endParaRPr kumimoji="1" lang="en-US" altLang="ja-JP" sz="1200" dirty="0" smtClean="0">
              <a:solidFill>
                <a:srgbClr val="EEF9F4"/>
              </a:solidFill>
              <a:ea typeface="ＭＳ Ｐゴシック" pitchFamily="50" charset="-128"/>
              <a:cs typeface="Arial" pitchFamily="34" charset="0"/>
            </a:endParaRPr>
          </a:p>
          <a:p>
            <a:pPr lvl="1" eaLnBrk="1" hangingPunct="1">
              <a:spcAft>
                <a:spcPct val="30000"/>
              </a:spcAft>
              <a:buClr>
                <a:srgbClr val="EEF9F4"/>
              </a:buClr>
              <a:buSzPct val="85000"/>
              <a:buFont typeface="Wingdings" pitchFamily="2" charset="2"/>
              <a:buChar char="n"/>
            </a:pPr>
            <a:r>
              <a:rPr kumimoji="1" lang="en-US" altLang="ja-JP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2008</a:t>
            </a:r>
            <a:r>
              <a:rPr kumimoji="1" lang="ja-JP" altLang="en-US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　</a:t>
            </a:r>
            <a:r>
              <a:rPr kumimoji="1" lang="en-US" altLang="ja-JP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Production discontinued </a:t>
            </a:r>
            <a:endParaRPr kumimoji="1" lang="en-US" altLang="ja-JP" sz="2000" dirty="0">
              <a:solidFill>
                <a:srgbClr val="EEF9F4"/>
              </a:solidFill>
              <a:ea typeface="ＭＳ Ｐゴシック" pitchFamily="50" charset="-128"/>
              <a:cs typeface="Arial" pitchFamily="34" charset="0"/>
            </a:endParaRPr>
          </a:p>
          <a:p>
            <a:pPr lvl="1" eaLnBrk="1" hangingPunct="1">
              <a:spcAft>
                <a:spcPct val="30000"/>
              </a:spcAft>
              <a:buClr>
                <a:srgbClr val="EEF9F4"/>
              </a:buClr>
              <a:buSzPct val="85000"/>
              <a:buFont typeface="Wingdings" pitchFamily="2" charset="2"/>
              <a:buChar char="n"/>
            </a:pPr>
            <a:r>
              <a:rPr kumimoji="1" lang="en-US" altLang="ja-JP" sz="2000" dirty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2015</a:t>
            </a:r>
            <a:r>
              <a:rPr kumimoji="1" lang="ja-JP" altLang="en-US" sz="2000" dirty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　</a:t>
            </a:r>
            <a:r>
              <a:rPr kumimoji="1" lang="en-US" altLang="ja-JP" sz="2000" dirty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Revival</a:t>
            </a:r>
            <a:r>
              <a:rPr kumimoji="1" lang="ja-JP" altLang="en-US" sz="2000" dirty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 </a:t>
            </a:r>
            <a:r>
              <a:rPr kumimoji="1" lang="en-US" altLang="ja-JP" sz="2000" dirty="0" smtClean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by NIPRO</a:t>
            </a:r>
            <a:endParaRPr kumimoji="1" lang="en-US" altLang="ja-JP" sz="2000" dirty="0">
              <a:solidFill>
                <a:srgbClr val="EEF9F4"/>
              </a:solidFill>
              <a:ea typeface="ＭＳ Ｐゴシック" pitchFamily="50" charset="-128"/>
              <a:cs typeface="Arial" pitchFamily="34" charset="0"/>
            </a:endParaRPr>
          </a:p>
          <a:p>
            <a:pPr lvl="3" eaLnBrk="1" hangingPunct="1">
              <a:spcAft>
                <a:spcPct val="45000"/>
              </a:spcAft>
              <a:buClr>
                <a:srgbClr val="EEF9F4"/>
              </a:buClr>
              <a:buSzPct val="85000"/>
            </a:pPr>
            <a:r>
              <a:rPr kumimoji="1" lang="ja-JP" altLang="en-US" sz="1400" dirty="0">
                <a:solidFill>
                  <a:srgbClr val="EEF9F4"/>
                </a:solidFill>
                <a:ea typeface="ＭＳ Ｐゴシック" pitchFamily="50" charset="-128"/>
                <a:cs typeface="Arial" pitchFamily="34" charset="0"/>
              </a:rPr>
              <a:t>  </a:t>
            </a:r>
            <a:endParaRPr kumimoji="1" lang="en-US" altLang="ja-JP" sz="1400" dirty="0">
              <a:solidFill>
                <a:srgbClr val="EEF9F4"/>
              </a:solidFill>
              <a:ea typeface="ＭＳ Ｐゴシック" pitchFamily="50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070872"/>
            <a:ext cx="320516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9838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956">
            <a:off x="1258992" y="1397912"/>
            <a:ext cx="4605951" cy="386949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8" y="3295586"/>
            <a:ext cx="6096393" cy="4309878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5417171" y="5438490"/>
            <a:ext cx="181912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  <a:t>Guide-wire 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  <a:t>　　　　　　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  <a:t>support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497290" y="4725144"/>
            <a:ext cx="181912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  <a:t>Short cutter </a:t>
            </a:r>
            <a:b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</a:b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  <a:t>w/DLC   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 bwMode="auto"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1" lang="en-US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>ATHEROCUT®</a:t>
            </a:r>
            <a:r>
              <a:rPr kumimoji="1"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  <a:t/>
            </a:r>
            <a:br>
              <a:rPr kumimoji="1" lang="en-US" altLang="ja-JP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-128"/>
              </a:rPr>
            </a:br>
            <a:r>
              <a:rPr kumimoji="1" lang="en-US" altLang="ja-JP" sz="3200" dirty="0" smtClean="0">
                <a:solidFill>
                  <a:srgbClr val="FFFFFF"/>
                </a:solidFill>
                <a:ea typeface="Osaka" charset="-128"/>
              </a:rPr>
              <a:t>Overview</a:t>
            </a:r>
            <a:endParaRPr kumimoji="1" lang="en-US" altLang="ja-JP" sz="3200" dirty="0">
              <a:solidFill>
                <a:srgbClr val="FFFFFF"/>
              </a:solidFill>
              <a:ea typeface="Osaka" charset="-128"/>
            </a:endParaRPr>
          </a:p>
        </p:txBody>
      </p:sp>
      <p:sp>
        <p:nvSpPr>
          <p:cNvPr id="9" name="円/楕円 10"/>
          <p:cNvSpPr>
            <a:spLocks noChangeArrowheads="1"/>
          </p:cNvSpPr>
          <p:nvPr/>
        </p:nvSpPr>
        <p:spPr bwMode="auto">
          <a:xfrm>
            <a:off x="5580484" y="3069332"/>
            <a:ext cx="647700" cy="647700"/>
          </a:xfrm>
          <a:prstGeom prst="ellips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29" y="4769349"/>
            <a:ext cx="657769" cy="502893"/>
          </a:xfrm>
          <a:prstGeom prst="rect">
            <a:avLst/>
          </a:prstGeom>
          <a:noFill/>
          <a:ln w="41275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E:\1.myデータ\1.グラフィック\2015\22.DCA CADデータ\MD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006" y="2150278"/>
            <a:ext cx="2537024" cy="8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円/楕円 30"/>
          <p:cNvSpPr/>
          <p:nvPr/>
        </p:nvSpPr>
        <p:spPr>
          <a:xfrm>
            <a:off x="1884553" y="5732908"/>
            <a:ext cx="720080" cy="720080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Times New Roman" panose="02020603050405020304" pitchFamily="18" charset="0"/>
            </a:endParaRPr>
          </a:p>
        </p:txBody>
      </p:sp>
      <p:cxnSp>
        <p:nvCxnSpPr>
          <p:cNvPr id="32" name="カギ線コネクタ 31"/>
          <p:cNvCxnSpPr/>
          <p:nvPr/>
        </p:nvCxnSpPr>
        <p:spPr>
          <a:xfrm rot="16200000" flipH="1">
            <a:off x="1761129" y="5312435"/>
            <a:ext cx="648072" cy="216024"/>
          </a:xfrm>
          <a:prstGeom prst="bentConnector3">
            <a:avLst>
              <a:gd name="adj1" fmla="val 46428"/>
            </a:avLst>
          </a:prstGeom>
          <a:noFill/>
          <a:ln w="190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1043607" y="4510861"/>
            <a:ext cx="237626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  <a:t>Tapered nose-cone with tip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4976782" y="4232663"/>
            <a:ext cx="720080" cy="720080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Times New Roman" panose="02020603050405020304" pitchFamily="18" charset="0"/>
            </a:endParaRP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5696862" y="4694514"/>
            <a:ext cx="800428" cy="318661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38" name="円/楕円 37"/>
          <p:cNvSpPr/>
          <p:nvPr/>
        </p:nvSpPr>
        <p:spPr>
          <a:xfrm>
            <a:off x="4184694" y="4581128"/>
            <a:ext cx="720080" cy="720080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Times New Roman" panose="02020603050405020304" pitchFamily="18" charset="0"/>
            </a:endParaRPr>
          </a:p>
        </p:txBody>
      </p:sp>
      <p:cxnSp>
        <p:nvCxnSpPr>
          <p:cNvPr id="39" name="カギ線コネクタ 38"/>
          <p:cNvCxnSpPr/>
          <p:nvPr/>
        </p:nvCxnSpPr>
        <p:spPr>
          <a:xfrm rot="10800000">
            <a:off x="4616743" y="5296286"/>
            <a:ext cx="800428" cy="318661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42" name="円/楕円 41"/>
          <p:cNvSpPr/>
          <p:nvPr/>
        </p:nvSpPr>
        <p:spPr>
          <a:xfrm>
            <a:off x="1470540" y="3284984"/>
            <a:ext cx="720080" cy="720080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95536" y="2043825"/>
            <a:ext cx="2376264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  <a:t>7Fr</a:t>
            </a: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  <a:t>Guiding Catheter</a:t>
            </a:r>
            <a:b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</a:b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  <a:t>Compatible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ＭＳ Ｐゴシック"/>
              <a:cs typeface="Times New Roman" panose="02020603050405020304" pitchFamily="18" charset="0"/>
            </a:endParaRPr>
          </a:p>
        </p:txBody>
      </p:sp>
      <p:cxnSp>
        <p:nvCxnSpPr>
          <p:cNvPr id="44" name="カギ線コネクタ 43"/>
          <p:cNvCxnSpPr/>
          <p:nvPr/>
        </p:nvCxnSpPr>
        <p:spPr>
          <a:xfrm rot="16200000" flipH="1">
            <a:off x="1372824" y="2841361"/>
            <a:ext cx="648072" cy="216024"/>
          </a:xfrm>
          <a:prstGeom prst="bentConnector3">
            <a:avLst>
              <a:gd name="adj1" fmla="val 24996"/>
            </a:avLst>
          </a:prstGeom>
          <a:noFill/>
          <a:ln w="190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45" name="円/楕円 44"/>
          <p:cNvSpPr/>
          <p:nvPr/>
        </p:nvSpPr>
        <p:spPr>
          <a:xfrm>
            <a:off x="5664974" y="2031735"/>
            <a:ext cx="720080" cy="720080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Times New Roman" panose="02020603050405020304" pitchFamily="18" charset="0"/>
            </a:endParaRPr>
          </a:p>
        </p:txBody>
      </p:sp>
      <p:cxnSp>
        <p:nvCxnSpPr>
          <p:cNvPr id="46" name="カギ線コネクタ 45"/>
          <p:cNvCxnSpPr/>
          <p:nvPr/>
        </p:nvCxnSpPr>
        <p:spPr>
          <a:xfrm rot="16200000" flipH="1">
            <a:off x="5771849" y="2979415"/>
            <a:ext cx="648072" cy="216024"/>
          </a:xfrm>
          <a:prstGeom prst="bentConnector3">
            <a:avLst>
              <a:gd name="adj1" fmla="val 24996"/>
            </a:avLst>
          </a:prstGeom>
          <a:noFill/>
          <a:ln w="190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47" name="テキスト ボックス 46"/>
          <p:cNvSpPr txBox="1"/>
          <p:nvPr/>
        </p:nvSpPr>
        <p:spPr>
          <a:xfrm>
            <a:off x="5376942" y="3185604"/>
            <a:ext cx="1728192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ＭＳ Ｐゴシック"/>
                <a:cs typeface="Times New Roman" panose="02020603050405020304" pitchFamily="18" charset="0"/>
              </a:rPr>
              <a:t>6000rpm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5292080" y="1630889"/>
            <a:ext cx="3297957" cy="1942127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Times New Roman" panose="02020603050405020304" pitchFamily="18" charset="0"/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11" y="5544591"/>
            <a:ext cx="608195" cy="434127"/>
          </a:xfrm>
          <a:prstGeom prst="rect">
            <a:avLst/>
          </a:prstGeom>
          <a:noFill/>
          <a:ln w="85725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45"/>
          <p:cNvSpPr txBox="1">
            <a:spLocks noChangeArrowheads="1"/>
          </p:cNvSpPr>
          <p:nvPr/>
        </p:nvSpPr>
        <p:spPr bwMode="auto">
          <a:xfrm>
            <a:off x="395536" y="1628800"/>
            <a:ext cx="3576538" cy="307777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kumimoji="1" sz="2000" b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b="0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</a:rPr>
              <a:t>Proximal site</a:t>
            </a:r>
            <a:endParaRPr lang="ja-JP" altLang="en-US" sz="1400" b="0" spc="6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n-ea"/>
            </a:endParaRPr>
          </a:p>
        </p:txBody>
      </p:sp>
      <p:sp>
        <p:nvSpPr>
          <p:cNvPr id="27" name="テキスト ボックス 45"/>
          <p:cNvSpPr txBox="1">
            <a:spLocks noChangeArrowheads="1"/>
          </p:cNvSpPr>
          <p:nvPr/>
        </p:nvSpPr>
        <p:spPr bwMode="auto">
          <a:xfrm>
            <a:off x="395536" y="4077072"/>
            <a:ext cx="3576538" cy="307777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kumimoji="1" sz="2000" b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b="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Distal </a:t>
            </a:r>
            <a:r>
              <a:rPr lang="en-US" altLang="ja-JP" sz="14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site</a:t>
            </a:r>
            <a:endParaRPr lang="ja-JP" altLang="en-US" sz="1400" b="0" spc="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1" name="テキスト ボックス 45"/>
          <p:cNvSpPr txBox="1">
            <a:spLocks noChangeArrowheads="1"/>
          </p:cNvSpPr>
          <p:nvPr/>
        </p:nvSpPr>
        <p:spPr bwMode="auto">
          <a:xfrm>
            <a:off x="5305290" y="1640508"/>
            <a:ext cx="3273172" cy="307777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kumimoji="1" sz="2000" b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b="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Motor Drive Unit</a:t>
            </a:r>
            <a:endParaRPr lang="ja-JP" altLang="en-US" sz="1400" b="0" spc="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097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/>
              <a:t>Product Comparison</a:t>
            </a:r>
            <a:endParaRPr lang="ja-JP" altLang="en-US" dirty="0"/>
          </a:p>
        </p:txBody>
      </p:sp>
      <p:graphicFrame>
        <p:nvGraphicFramePr>
          <p:cNvPr id="3" name="コンテンツ プレースホルダー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6112141"/>
              </p:ext>
            </p:extLst>
          </p:nvPr>
        </p:nvGraphicFramePr>
        <p:xfrm>
          <a:off x="179513" y="1386000"/>
          <a:ext cx="8784974" cy="45632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3703"/>
                <a:gridCol w="3356913"/>
                <a:gridCol w="2834358"/>
              </a:tblGrid>
              <a:tr h="467108">
                <a:tc>
                  <a:txBody>
                    <a:bodyPr/>
                    <a:lstStyle/>
                    <a:p>
                      <a:pPr algn="l"/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ATHEROCUT®</a:t>
                      </a:r>
                      <a:endParaRPr kumimoji="1" lang="ja-JP" altLang="en-US" sz="2000" b="1" i="1" dirty="0">
                        <a:solidFill>
                          <a:srgbClr val="FFFF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FLEXI-CUT®</a:t>
                      </a:r>
                      <a:endParaRPr kumimoji="1" lang="ja-JP" altLang="en-US" sz="1800" b="0" i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/>
                </a:tc>
              </a:tr>
              <a:tr h="39524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600" dirty="0" smtClean="0"/>
                        <a:t>≪</a:t>
                      </a:r>
                      <a:r>
                        <a:rPr kumimoji="1" lang="en-US" altLang="ja-JP" sz="1600" dirty="0" smtClean="0"/>
                        <a:t>Material</a:t>
                      </a:r>
                      <a:r>
                        <a:rPr kumimoji="1" lang="ja-JP" altLang="en-US" sz="1600" dirty="0" smtClean="0"/>
                        <a:t>≫</a:t>
                      </a:r>
                      <a:endParaRPr kumimoji="1" lang="ja-JP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</a:tr>
              <a:tr h="64678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Cutter</a:t>
                      </a:r>
                      <a:endParaRPr kumimoji="1" lang="en-US" altLang="ja-JP" sz="16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DLC; Diamond</a:t>
                      </a:r>
                      <a:r>
                        <a:rPr kumimoji="1" lang="en-US" altLang="ja-JP" sz="1600" baseline="0" dirty="0" smtClean="0"/>
                        <a:t> Like Carbon coating</a:t>
                      </a:r>
                      <a:endParaRPr kumimoji="1" lang="en-US" altLang="ja-JP" sz="1600" dirty="0" smtClean="0"/>
                    </a:p>
                    <a:p>
                      <a:pPr algn="ctr"/>
                      <a:r>
                        <a:rPr kumimoji="1" lang="en-US" altLang="ja-JP" sz="1400" dirty="0" smtClean="0"/>
                        <a:t>(Vickers hardness</a:t>
                      </a:r>
                      <a:r>
                        <a:rPr kumimoji="1" lang="ja-JP" altLang="en-US" sz="1400" dirty="0" smtClean="0"/>
                        <a:t>：</a:t>
                      </a:r>
                      <a:r>
                        <a:rPr kumimoji="1" lang="en-US" altLang="ja-JP" sz="1400" dirty="0" smtClean="0"/>
                        <a:t>900</a:t>
                      </a:r>
                      <a:r>
                        <a:rPr kumimoji="1" lang="ja-JP" altLang="en-US" sz="1400" dirty="0" smtClean="0"/>
                        <a:t>）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Titan</a:t>
                      </a:r>
                      <a:r>
                        <a:rPr kumimoji="1" lang="en-US" altLang="ja-JP" sz="1400" baseline="0" dirty="0" smtClean="0"/>
                        <a:t> coating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1200" dirty="0" smtClean="0"/>
                        <a:t>(Vickers hardness</a:t>
                      </a:r>
                      <a:r>
                        <a:rPr kumimoji="1" lang="ja-JP" altLang="en-US" sz="1200" dirty="0" smtClean="0"/>
                        <a:t>：</a:t>
                      </a:r>
                      <a:r>
                        <a:rPr kumimoji="1" lang="en-US" altLang="ja-JP" sz="1200" dirty="0" smtClean="0"/>
                        <a:t>550</a:t>
                      </a:r>
                      <a:r>
                        <a:rPr kumimoji="1" lang="ja-JP" altLang="en-US" sz="1200" dirty="0" smtClean="0"/>
                        <a:t>）</a:t>
                      </a:r>
                      <a:endParaRPr kumimoji="1" lang="ja-JP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</a:tr>
              <a:tr h="39524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600" dirty="0" smtClean="0"/>
                        <a:t>≪</a:t>
                      </a:r>
                      <a:r>
                        <a:rPr kumimoji="1" lang="en-US" altLang="ja-JP" sz="1600" dirty="0" smtClean="0"/>
                        <a:t>Specification</a:t>
                      </a:r>
                      <a:r>
                        <a:rPr kumimoji="1" lang="ja-JP" altLang="en-US" sz="1600" dirty="0" smtClean="0"/>
                        <a:t>≫</a:t>
                      </a:r>
                      <a:endParaRPr kumimoji="1" lang="ja-JP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</a:tr>
              <a:tr h="3952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Outer</a:t>
                      </a:r>
                      <a:r>
                        <a:rPr kumimoji="1" lang="en-US" altLang="ja-JP" sz="1600" baseline="0" dirty="0" smtClean="0"/>
                        <a:t> diameter</a:t>
                      </a:r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l-GR" altLang="ja-JP" sz="1600" dirty="0" smtClean="0"/>
                        <a:t>Φ</a:t>
                      </a:r>
                      <a:r>
                        <a:rPr kumimoji="1" lang="en-US" altLang="ja-JP" sz="1600" dirty="0" smtClean="0"/>
                        <a:t>1.95mm</a:t>
                      </a:r>
                      <a:r>
                        <a:rPr kumimoji="1" lang="ja-JP" altLang="en-US" sz="1600" dirty="0" smtClean="0"/>
                        <a:t> </a:t>
                      </a:r>
                      <a:r>
                        <a:rPr kumimoji="1" lang="en-US" altLang="ja-JP" sz="1600" baseline="0" dirty="0" smtClean="0"/>
                        <a:t> </a:t>
                      </a:r>
                      <a:r>
                        <a:rPr kumimoji="1" lang="en-US" altLang="ja-JP" sz="1400" dirty="0" smtClean="0"/>
                        <a:t>(0.077inch)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l-GR" altLang="ja-JP" sz="1400" dirty="0" smtClean="0"/>
                        <a:t>Φ</a:t>
                      </a:r>
                      <a:r>
                        <a:rPr kumimoji="1" lang="en-US" altLang="ja-JP" sz="1400" dirty="0" smtClean="0"/>
                        <a:t>2.10mm</a:t>
                      </a:r>
                      <a:r>
                        <a:rPr kumimoji="1" lang="en-US" altLang="ja-JP" sz="1200" dirty="0" smtClean="0"/>
                        <a:t>(0.083inch</a:t>
                      </a:r>
                      <a:r>
                        <a:rPr kumimoji="1" lang="ja-JP" altLang="en-US" sz="1200" dirty="0" smtClean="0"/>
                        <a:t>）</a:t>
                      </a:r>
                      <a:endParaRPr kumimoji="1" lang="ja-JP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</a:tr>
              <a:tr h="3952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Housing</a:t>
                      </a:r>
                      <a:r>
                        <a:rPr kumimoji="1" lang="en-US" altLang="ja-JP" sz="1600" baseline="0" dirty="0" smtClean="0"/>
                        <a:t> length</a:t>
                      </a:r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6mm</a:t>
                      </a:r>
                      <a:r>
                        <a:rPr kumimoji="1" lang="ja-JP" altLang="en-US" sz="1600" baseline="0" dirty="0" smtClean="0"/>
                        <a:t> </a:t>
                      </a:r>
                      <a:r>
                        <a:rPr kumimoji="1" lang="en-US" altLang="ja-JP" sz="1600" baseline="0" dirty="0" smtClean="0"/>
                        <a:t>/</a:t>
                      </a:r>
                      <a:r>
                        <a:rPr kumimoji="1" lang="ja-JP" altLang="en-US" sz="1600" baseline="0" dirty="0" smtClean="0"/>
                        <a:t> </a:t>
                      </a:r>
                      <a:r>
                        <a:rPr kumimoji="1" lang="en-US" altLang="ja-JP" sz="1600" baseline="0" dirty="0" smtClean="0"/>
                        <a:t>9mm</a:t>
                      </a:r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9mm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</a:tr>
              <a:tr h="3952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Target</a:t>
                      </a:r>
                      <a:r>
                        <a:rPr kumimoji="1" lang="en-US" altLang="ja-JP" sz="1600" baseline="0" dirty="0" smtClean="0"/>
                        <a:t> v</a:t>
                      </a:r>
                      <a:r>
                        <a:rPr kumimoji="1" lang="en-US" altLang="ja-JP" sz="1600" dirty="0" smtClean="0"/>
                        <a:t>essel diameter</a:t>
                      </a:r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3.0-4.4</a:t>
                      </a:r>
                      <a:r>
                        <a:rPr kumimoji="1" lang="ja-JP" altLang="en-US" sz="1600" dirty="0" smtClean="0"/>
                        <a:t> </a:t>
                      </a:r>
                      <a:r>
                        <a:rPr kumimoji="1" lang="en-US" altLang="ja-JP" sz="1600" dirty="0" smtClean="0"/>
                        <a:t>mm</a:t>
                      </a:r>
                      <a:r>
                        <a:rPr kumimoji="1" lang="ja-JP" altLang="en-US" sz="1600" dirty="0" smtClean="0"/>
                        <a:t> </a:t>
                      </a:r>
                      <a:r>
                        <a:rPr kumimoji="1" lang="en-US" altLang="ja-JP" sz="1600" dirty="0" smtClean="0"/>
                        <a:t>(3size)</a:t>
                      </a:r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2.5-4.0</a:t>
                      </a:r>
                      <a:r>
                        <a:rPr kumimoji="1" lang="ja-JP" altLang="en-US" sz="1400" baseline="0" dirty="0" smtClean="0"/>
                        <a:t> </a:t>
                      </a:r>
                      <a:r>
                        <a:rPr kumimoji="1" lang="en-US" altLang="ja-JP" sz="1400" baseline="0" dirty="0" smtClean="0"/>
                        <a:t>mm</a:t>
                      </a:r>
                      <a:r>
                        <a:rPr kumimoji="1" lang="ja-JP" altLang="en-US" sz="1400" baseline="0" dirty="0" smtClean="0"/>
                        <a:t> </a:t>
                      </a:r>
                      <a:r>
                        <a:rPr kumimoji="1" lang="en-US" altLang="ja-JP" sz="1400" baseline="0" dirty="0" smtClean="0"/>
                        <a:t>(</a:t>
                      </a:r>
                      <a:r>
                        <a:rPr kumimoji="1" lang="en-US" altLang="ja-JP" sz="1400" dirty="0" smtClean="0"/>
                        <a:t>3size)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</a:tr>
              <a:tr h="3952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err="1" smtClean="0"/>
                        <a:t>Nosecorn</a:t>
                      </a:r>
                      <a:r>
                        <a:rPr kumimoji="1" lang="ja-JP" altLang="en-US" sz="1600" dirty="0" smtClean="0"/>
                        <a:t> </a:t>
                      </a:r>
                      <a:r>
                        <a:rPr kumimoji="1" lang="en-US" altLang="ja-JP" sz="1600" dirty="0" smtClean="0"/>
                        <a:t>capacity</a:t>
                      </a:r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0.032mL</a:t>
                      </a:r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0.030mL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</a:tr>
              <a:tr h="68271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Guiding Catheter compatibility</a:t>
                      </a:r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≧ </a:t>
                      </a:r>
                      <a:r>
                        <a:rPr kumimoji="1" lang="en-US" altLang="ja-JP" sz="1600" dirty="0" smtClean="0"/>
                        <a:t>7Fr</a:t>
                      </a:r>
                      <a:r>
                        <a:rPr kumimoji="1" lang="ja-JP" altLang="en-US" sz="1600" dirty="0" smtClean="0"/>
                        <a:t> </a:t>
                      </a:r>
                      <a:r>
                        <a:rPr kumimoji="1" lang="en-US" altLang="ja-JP" sz="1600" dirty="0" smtClean="0"/>
                        <a:t/>
                      </a:r>
                      <a:br>
                        <a:rPr kumimoji="1" lang="en-US" altLang="ja-JP" sz="1600" dirty="0" smtClean="0"/>
                      </a:br>
                      <a:r>
                        <a:rPr kumimoji="1" lang="en-US" altLang="ja-JP" sz="1200" baseline="30000" dirty="0" smtClean="0"/>
                        <a:t>※</a:t>
                      </a:r>
                      <a:r>
                        <a:rPr kumimoji="1" lang="en-US" altLang="ja-JP" sz="1200" dirty="0" smtClean="0"/>
                        <a:t>8Fr recommend</a:t>
                      </a:r>
                      <a:endParaRPr kumimoji="1" lang="ja-JP" altLang="en-US" sz="16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≧ </a:t>
                      </a:r>
                      <a:r>
                        <a:rPr kumimoji="1" lang="en-US" altLang="ja-JP" sz="1400" dirty="0" smtClean="0"/>
                        <a:t>8Fr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</a:tr>
              <a:tr h="3952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err="1" smtClean="0"/>
                        <a:t>MDU</a:t>
                      </a:r>
                      <a:r>
                        <a:rPr kumimoji="1" lang="en-US" altLang="ja-JP" sz="1600" baseline="0" dirty="0" err="1" smtClean="0"/>
                        <a:t>;rotational</a:t>
                      </a:r>
                      <a:r>
                        <a:rPr kumimoji="1" lang="en-US" altLang="ja-JP" sz="1600" baseline="0" dirty="0" smtClean="0"/>
                        <a:t> speed </a:t>
                      </a:r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6,000rpm</a:t>
                      </a:r>
                      <a:endParaRPr kumimoji="1" lang="ja-JP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3,500rpm</a:t>
                      </a:r>
                      <a:endParaRPr kumimoji="1" lang="ja-JP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825" marR="72825" marT="45704" marB="45704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3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431800" y="5380038"/>
            <a:ext cx="3960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kumimoji="1" sz="2000" b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400" b="0">
                <a:solidFill>
                  <a:srgbClr val="FFFFFF"/>
                </a:solidFill>
                <a:latin typeface="+mn-lt"/>
              </a:rPr>
              <a:t>Soft plaque model</a:t>
            </a:r>
            <a:r>
              <a:rPr lang="ja-JP" altLang="en-US" sz="2400" b="0">
                <a:solidFill>
                  <a:srgbClr val="FFFFFF"/>
                </a:solidFill>
                <a:latin typeface="+mn-lt"/>
              </a:rPr>
              <a:t>：</a:t>
            </a:r>
            <a:r>
              <a:rPr lang="en-US" altLang="ja-JP" sz="2400" b="0">
                <a:solidFill>
                  <a:srgbClr val="FFFFFF"/>
                </a:solidFill>
                <a:latin typeface="+mn-lt"/>
              </a:rPr>
              <a:t>cheese</a:t>
            </a:r>
            <a:r>
              <a:rPr lang="ja-JP" altLang="en-US" sz="2400" b="0">
                <a:solidFill>
                  <a:srgbClr val="FFFFFF"/>
                </a:solidFill>
                <a:latin typeface="+mn-lt"/>
              </a:rPr>
              <a:t>　</a:t>
            </a:r>
          </a:p>
        </p:txBody>
      </p:sp>
      <p:grpSp>
        <p:nvGrpSpPr>
          <p:cNvPr id="24579" name="Group 13"/>
          <p:cNvGrpSpPr>
            <a:grpSpLocks/>
          </p:cNvGrpSpPr>
          <p:nvPr/>
        </p:nvGrpSpPr>
        <p:grpSpPr bwMode="auto">
          <a:xfrm>
            <a:off x="431800" y="2268538"/>
            <a:ext cx="3960813" cy="3060700"/>
            <a:chOff x="295" y="2092"/>
            <a:chExt cx="2495" cy="1746"/>
          </a:xfrm>
        </p:grpSpPr>
        <p:pic>
          <p:nvPicPr>
            <p:cNvPr id="2458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092"/>
              <a:ext cx="2495" cy="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0" name="Text Box 8"/>
            <p:cNvSpPr txBox="1">
              <a:spLocks noChangeArrowheads="1"/>
            </p:cNvSpPr>
            <p:nvPr/>
          </p:nvSpPr>
          <p:spPr bwMode="auto">
            <a:xfrm>
              <a:off x="447" y="3636"/>
              <a:ext cx="109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ts val="600"/>
                </a:spcAft>
                <a:buFont typeface="Arial" pitchFamily="34" charset="0"/>
                <a:defRPr kumimoji="1" sz="2000" b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400" dirty="0">
                  <a:solidFill>
                    <a:srgbClr val="FFFFFF"/>
                  </a:solidFill>
                  <a:latin typeface="+mn-lt"/>
                </a:rPr>
                <a:t>＜</a:t>
              </a:r>
              <a:r>
                <a:rPr lang="en-US" altLang="ja-JP" sz="1400" dirty="0">
                  <a:solidFill>
                    <a:srgbClr val="FFFFFF"/>
                  </a:solidFill>
                  <a:latin typeface="+mn-lt"/>
                </a:rPr>
                <a:t>ATHEROCUT</a:t>
              </a:r>
              <a:r>
                <a:rPr lang="ja-JP" altLang="en-US" sz="1400" dirty="0">
                  <a:solidFill>
                    <a:srgbClr val="FFFFFF"/>
                  </a:solidFill>
                  <a:latin typeface="+mn-lt"/>
                </a:rPr>
                <a:t>＞</a:t>
              </a:r>
            </a:p>
          </p:txBody>
        </p:sp>
        <p:sp>
          <p:nvSpPr>
            <p:cNvPr id="24591" name="Text Box 9"/>
            <p:cNvSpPr txBox="1">
              <a:spLocks noChangeArrowheads="1"/>
            </p:cNvSpPr>
            <p:nvPr/>
          </p:nvSpPr>
          <p:spPr bwMode="auto">
            <a:xfrm>
              <a:off x="1482" y="3639"/>
              <a:ext cx="96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ts val="600"/>
                </a:spcAft>
                <a:buFont typeface="Arial" pitchFamily="34" charset="0"/>
                <a:defRPr kumimoji="1" sz="2000" b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•"/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ja-JP" altLang="en-US" sz="1400" dirty="0" smtClean="0">
                  <a:solidFill>
                    <a:srgbClr val="FFFFFF"/>
                  </a:solidFill>
                  <a:latin typeface="+mn-lt"/>
                </a:rPr>
                <a:t>＜</a:t>
              </a:r>
              <a:r>
                <a:rPr lang="en-US" altLang="ja-JP" sz="1400" dirty="0" smtClean="0">
                  <a:solidFill>
                    <a:srgbClr val="FFFFFF"/>
                  </a:solidFill>
                  <a:latin typeface="+mn-lt"/>
                </a:rPr>
                <a:t>FLEXI-CUT</a:t>
              </a:r>
              <a:r>
                <a:rPr lang="ja-JP" altLang="en-US" sz="1400" dirty="0" smtClean="0">
                  <a:solidFill>
                    <a:srgbClr val="FFFFFF"/>
                  </a:solidFill>
                  <a:latin typeface="+mn-lt"/>
                </a:rPr>
                <a:t>＞</a:t>
              </a:r>
              <a:endParaRPr lang="ja-JP" altLang="en-US" sz="1400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24580" name="グループ化 14"/>
          <p:cNvGrpSpPr>
            <a:grpSpLocks/>
          </p:cNvGrpSpPr>
          <p:nvPr/>
        </p:nvGrpSpPr>
        <p:grpSpPr bwMode="auto">
          <a:xfrm>
            <a:off x="4932363" y="2270125"/>
            <a:ext cx="3635375" cy="3060700"/>
            <a:chOff x="5175262" y="2198154"/>
            <a:chExt cx="3105150" cy="3067050"/>
          </a:xfrm>
        </p:grpSpPr>
        <p:pic>
          <p:nvPicPr>
            <p:cNvPr id="2458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262" y="2198154"/>
              <a:ext cx="3105150" cy="306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1" name="Text Box 10"/>
            <p:cNvSpPr txBox="1">
              <a:spLocks noChangeArrowheads="1"/>
            </p:cNvSpPr>
            <p:nvPr/>
          </p:nvSpPr>
          <p:spPr bwMode="auto">
            <a:xfrm>
              <a:off x="5272891" y="4923184"/>
              <a:ext cx="1495624" cy="30861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ja-JP" altLang="en-US" sz="1400" b="1" dirty="0" smtClean="0">
                  <a:solidFill>
                    <a:srgbClr val="FFFFFF"/>
                  </a:solidFill>
                  <a:latin typeface="+mn-lt"/>
                </a:rPr>
                <a:t>＜</a:t>
              </a:r>
              <a:r>
                <a:rPr lang="en-US" altLang="ja-JP" sz="1400" b="1" dirty="0" smtClean="0">
                  <a:solidFill>
                    <a:srgbClr val="FFFFFF"/>
                  </a:solidFill>
                  <a:latin typeface="+mn-lt"/>
                </a:rPr>
                <a:t>ATHEROCUT</a:t>
              </a:r>
              <a:r>
                <a:rPr lang="ja-JP" altLang="en-US" sz="1400" b="1" dirty="0" smtClean="0">
                  <a:solidFill>
                    <a:srgbClr val="FFFFFF"/>
                  </a:solidFill>
                  <a:latin typeface="+mn-lt"/>
                </a:rPr>
                <a:t>＞</a:t>
              </a:r>
            </a:p>
          </p:txBody>
        </p:sp>
        <p:sp>
          <p:nvSpPr>
            <p:cNvPr id="5132" name="Text Box 11"/>
            <p:cNvSpPr txBox="1">
              <a:spLocks noChangeArrowheads="1"/>
            </p:cNvSpPr>
            <p:nvPr/>
          </p:nvSpPr>
          <p:spPr bwMode="auto">
            <a:xfrm>
              <a:off x="6834957" y="4923184"/>
              <a:ext cx="1353799" cy="30841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ja-JP" altLang="en-US" sz="1400" b="1" dirty="0" smtClean="0">
                  <a:solidFill>
                    <a:srgbClr val="FFFFFF"/>
                  </a:solidFill>
                  <a:latin typeface="+mn-lt"/>
                </a:rPr>
                <a:t>＜</a:t>
              </a:r>
              <a:r>
                <a:rPr lang="en-US" altLang="ja-JP" sz="1400" b="1" dirty="0" smtClean="0">
                  <a:solidFill>
                    <a:srgbClr val="FFFFFF"/>
                  </a:solidFill>
                  <a:latin typeface="+mn-lt"/>
                </a:rPr>
                <a:t>FLEXI-CUT</a:t>
              </a:r>
              <a:r>
                <a:rPr lang="ja-JP" altLang="en-US" sz="1400" b="1" dirty="0" smtClean="0">
                  <a:solidFill>
                    <a:srgbClr val="FFFFFF"/>
                  </a:solidFill>
                  <a:latin typeface="+mn-lt"/>
                </a:rPr>
                <a:t>＞</a:t>
              </a:r>
            </a:p>
          </p:txBody>
        </p:sp>
      </p:grpSp>
      <p:sp>
        <p:nvSpPr>
          <p:cNvPr id="24581" name="Rectangle 2"/>
          <p:cNvSpPr txBox="1">
            <a:spLocks noChangeArrowheads="1"/>
          </p:cNvSpPr>
          <p:nvPr/>
        </p:nvSpPr>
        <p:spPr bwMode="auto">
          <a:xfrm>
            <a:off x="0" y="1611313"/>
            <a:ext cx="9144000" cy="4492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kumimoji="1" sz="2000" b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400" b="0">
                <a:solidFill>
                  <a:srgbClr val="FFFF00"/>
                </a:solidFill>
                <a:latin typeface="+mn-lt"/>
              </a:rPr>
              <a:t>【Functional test</a:t>
            </a:r>
            <a:r>
              <a:rPr lang="ja-JP" altLang="en-US" sz="2400" b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ja-JP" sz="2400" b="0">
                <a:solidFill>
                  <a:srgbClr val="FFFF00"/>
                </a:solidFill>
                <a:latin typeface="+mn-lt"/>
              </a:rPr>
              <a:t>of cutting】</a:t>
            </a:r>
          </a:p>
        </p:txBody>
      </p:sp>
      <p:sp>
        <p:nvSpPr>
          <p:cNvPr id="24582" name="Text Box 3"/>
          <p:cNvSpPr txBox="1">
            <a:spLocks noChangeArrowheads="1"/>
          </p:cNvSpPr>
          <p:nvPr/>
        </p:nvSpPr>
        <p:spPr bwMode="auto">
          <a:xfrm>
            <a:off x="4572000" y="5378450"/>
            <a:ext cx="4356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kumimoji="1" sz="2000" b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400" b="0">
                <a:solidFill>
                  <a:srgbClr val="FFFFFF"/>
                </a:solidFill>
                <a:latin typeface="+mn-lt"/>
              </a:rPr>
              <a:t>Hard model</a:t>
            </a:r>
            <a:r>
              <a:rPr lang="ja-JP" altLang="en-US" sz="2400" b="0">
                <a:solidFill>
                  <a:srgbClr val="FFFFFF"/>
                </a:solidFill>
                <a:latin typeface="+mn-lt"/>
              </a:rPr>
              <a:t>：</a:t>
            </a:r>
            <a:r>
              <a:rPr lang="en-US" altLang="ja-JP" sz="2400" b="0">
                <a:solidFill>
                  <a:srgbClr val="FFFFFF"/>
                </a:solidFill>
                <a:latin typeface="+mn-lt"/>
              </a:rPr>
              <a:t>fluorite </a:t>
            </a:r>
            <a:br>
              <a:rPr lang="en-US" altLang="ja-JP" sz="2400" b="0">
                <a:solidFill>
                  <a:srgbClr val="FFFFFF"/>
                </a:solidFill>
                <a:latin typeface="+mn-lt"/>
              </a:rPr>
            </a:br>
            <a:r>
              <a:rPr lang="en-US" altLang="ja-JP" sz="2400" b="0">
                <a:solidFill>
                  <a:srgbClr val="FFFFFF"/>
                </a:solidFill>
                <a:latin typeface="+mn-lt"/>
              </a:rPr>
              <a:t>(Mohs' scale of hardness4)</a:t>
            </a:r>
            <a:r>
              <a:rPr lang="ja-JP" altLang="en-US" sz="2400" b="0">
                <a:solidFill>
                  <a:srgbClr val="FFFFFF"/>
                </a:solidFill>
                <a:latin typeface="+mn-lt"/>
              </a:rPr>
              <a:t>　</a:t>
            </a:r>
          </a:p>
        </p:txBody>
      </p:sp>
      <p:sp>
        <p:nvSpPr>
          <p:cNvPr id="3" name="下矢印 2"/>
          <p:cNvSpPr/>
          <p:nvPr/>
        </p:nvSpPr>
        <p:spPr>
          <a:xfrm>
            <a:off x="7316788" y="3933825"/>
            <a:ext cx="279400" cy="53975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/>
              <a:t>DLC</a:t>
            </a:r>
            <a:r>
              <a:rPr lang="ja-JP" altLang="en-US" dirty="0"/>
              <a:t> </a:t>
            </a:r>
            <a:r>
              <a:rPr lang="en-US" altLang="ja-JP" dirty="0" smtClean="0"/>
              <a:t>Cutter</a:t>
            </a:r>
            <a:br>
              <a:rPr lang="en-US" altLang="ja-JP" dirty="0" smtClean="0"/>
            </a:br>
            <a:r>
              <a:rPr lang="en-US" altLang="ja-JP" dirty="0" smtClean="0"/>
              <a:t>-Improved cutting efficiency-</a:t>
            </a:r>
            <a:endParaRPr lang="ja-JP" alt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8" name="下矢印 17"/>
          <p:cNvSpPr/>
          <p:nvPr/>
        </p:nvSpPr>
        <p:spPr>
          <a:xfrm>
            <a:off x="5688013" y="3429000"/>
            <a:ext cx="279400" cy="53975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38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685800" y="2679055"/>
            <a:ext cx="7772400" cy="1470025"/>
          </a:xfrm>
        </p:spPr>
        <p:txBody>
          <a:bodyPr/>
          <a:lstStyle/>
          <a:p>
            <a:r>
              <a:rPr kumimoji="1" lang="en-US" altLang="ja-JP" b="1" dirty="0" smtClean="0"/>
              <a:t>DCA Representative Case</a:t>
            </a:r>
            <a:br>
              <a:rPr kumimoji="1" lang="en-US" altLang="ja-JP" b="1" dirty="0" smtClean="0"/>
            </a:br>
            <a:r>
              <a:rPr kumimoji="1" lang="en-US" altLang="ja-JP" b="1" dirty="0" smtClean="0"/>
              <a:t>From CCT 2016</a:t>
            </a:r>
            <a:endParaRPr kumimoji="1" lang="ja-JP" altLang="en-US" b="1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7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CVI Case </a:t>
            </a:r>
            <a:br>
              <a:rPr kumimoji="1" lang="en-US" altLang="ja-JP" dirty="0" smtClean="0"/>
            </a:br>
            <a:r>
              <a:rPr kumimoji="1" lang="en-US" altLang="ja-JP" sz="3200" dirty="0" smtClean="0"/>
              <a:t>60’s male   Target </a:t>
            </a:r>
            <a:r>
              <a:rPr kumimoji="1" lang="en-US" altLang="ja-JP" sz="3200" dirty="0"/>
              <a:t>Lesion: </a:t>
            </a:r>
            <a:r>
              <a:rPr kumimoji="1" lang="en-US" altLang="ja-JP" sz="3200" dirty="0" smtClean="0"/>
              <a:t>LMT </a:t>
            </a:r>
            <a:endParaRPr kumimoji="1" lang="ja-JP" altLang="en-US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algn="l" defTabSz="762000">
              <a:lnSpc>
                <a:spcPct val="120000"/>
              </a:lnSpc>
              <a:tabLst>
                <a:tab pos="1884363" algn="r"/>
                <a:tab pos="1973263" algn="l"/>
              </a:tabLst>
            </a:pPr>
            <a:r>
              <a:rPr lang="en-US" altLang="ja-JP" i="1" u="sng" dirty="0" smtClean="0">
                <a:solidFill>
                  <a:srgbClr val="FFFF00"/>
                </a:solidFill>
                <a:ea typeface="小塚ゴシック Pro M" pitchFamily="34" charset="-128"/>
              </a:rPr>
              <a:t>Diagnosis:</a:t>
            </a:r>
            <a:r>
              <a:rPr lang="en-US" altLang="ja-JP" dirty="0" smtClean="0">
                <a:solidFill>
                  <a:srgbClr val="FFFF00"/>
                </a:solidFill>
                <a:ea typeface="小塚ゴシック Pro M" pitchFamily="34" charset="-128"/>
              </a:rPr>
              <a:t> </a:t>
            </a:r>
            <a:r>
              <a:rPr lang="en-US" altLang="ja-JP" dirty="0">
                <a:solidFill>
                  <a:srgbClr val="FFFF00"/>
                </a:solidFill>
                <a:ea typeface="小塚ゴシック Pro M" pitchFamily="34" charset="-128"/>
              </a:rPr>
              <a:t>	</a:t>
            </a:r>
            <a:r>
              <a:rPr lang="en-US" altLang="ja-JP" dirty="0">
                <a:ea typeface="小塚ゴシック Pro M" pitchFamily="34" charset="-128"/>
              </a:rPr>
              <a:t>OMI</a:t>
            </a:r>
            <a:r>
              <a:rPr lang="en-US" altLang="ja-JP" dirty="0" smtClean="0">
                <a:ea typeface="小塚ゴシック Pro M" pitchFamily="34" charset="-128"/>
              </a:rPr>
              <a:t>,</a:t>
            </a:r>
            <a:endParaRPr lang="ja-JP" altLang="en-US" dirty="0">
              <a:ea typeface="小塚ゴシック Pro M" pitchFamily="34" charset="-128"/>
            </a:endParaRPr>
          </a:p>
          <a:p>
            <a:pPr algn="l" defTabSz="762000">
              <a:tabLst>
                <a:tab pos="1884363" algn="r"/>
                <a:tab pos="1973263" algn="l"/>
                <a:tab pos="2781300" algn="l"/>
                <a:tab pos="3136900" algn="l"/>
              </a:tabLst>
            </a:pPr>
            <a:r>
              <a:rPr lang="en-US" altLang="ja-JP" i="1" u="sng" dirty="0" smtClean="0">
                <a:solidFill>
                  <a:srgbClr val="FFFF00"/>
                </a:solidFill>
                <a:ea typeface="小塚ゴシック Pro M" pitchFamily="34" charset="-128"/>
              </a:rPr>
              <a:t>Prior </a:t>
            </a:r>
            <a:r>
              <a:rPr lang="en-US" altLang="ja-JP" i="1" u="sng" dirty="0">
                <a:solidFill>
                  <a:srgbClr val="FFFF00"/>
                </a:solidFill>
                <a:ea typeface="小塚ゴシック Pro M" pitchFamily="34" charset="-128"/>
              </a:rPr>
              <a:t>intervention </a:t>
            </a:r>
            <a:r>
              <a:rPr lang="en-US" altLang="ja-JP" i="1" u="sng" dirty="0" smtClean="0">
                <a:solidFill>
                  <a:srgbClr val="FFFF00"/>
                </a:solidFill>
                <a:ea typeface="小塚ゴシック Pro M" pitchFamily="34" charset="-128"/>
              </a:rPr>
              <a:t>:</a:t>
            </a:r>
            <a:r>
              <a:rPr lang="en-US" altLang="ja-JP" dirty="0">
                <a:solidFill>
                  <a:srgbClr val="A41522"/>
                </a:solidFill>
                <a:ea typeface="小塚ゴシック Pro M" pitchFamily="34" charset="-128"/>
              </a:rPr>
              <a:t>	</a:t>
            </a:r>
            <a:r>
              <a:rPr lang="en-US" altLang="ja-JP" dirty="0" smtClean="0">
                <a:solidFill>
                  <a:srgbClr val="A41522"/>
                </a:solidFill>
                <a:ea typeface="小塚ゴシック Pro M" pitchFamily="34" charset="-128"/>
              </a:rPr>
              <a:t>	</a:t>
            </a:r>
          </a:p>
          <a:p>
            <a:pPr lvl="1" defTabSz="762000">
              <a:tabLst>
                <a:tab pos="1790700" algn="r"/>
                <a:tab pos="1973263" algn="l"/>
                <a:tab pos="2781300" algn="l"/>
                <a:tab pos="3136900" algn="l"/>
              </a:tabLst>
            </a:pPr>
            <a:r>
              <a:rPr lang="en-US" altLang="ja-JP" sz="2200" dirty="0" smtClean="0">
                <a:ea typeface="小塚ゴシック Pro M" pitchFamily="34" charset="-128"/>
              </a:rPr>
              <a:t>’16.10.02  	DCB    (Diag.)</a:t>
            </a:r>
          </a:p>
          <a:p>
            <a:pPr algn="l" defTabSz="762000">
              <a:lnSpc>
                <a:spcPct val="120000"/>
              </a:lnSpc>
              <a:tabLst>
                <a:tab pos="1884363" algn="r"/>
                <a:tab pos="1973263" algn="l"/>
              </a:tabLst>
            </a:pPr>
            <a:r>
              <a:rPr lang="en-US" altLang="ja-JP" i="1" u="sng" dirty="0" smtClean="0">
                <a:solidFill>
                  <a:srgbClr val="FFFF00"/>
                </a:solidFill>
                <a:ea typeface="小塚ゴシック Pro M" pitchFamily="34" charset="-128"/>
              </a:rPr>
              <a:t>Coronary </a:t>
            </a:r>
            <a:r>
              <a:rPr lang="en-US" altLang="ja-JP" i="1" u="sng" dirty="0">
                <a:solidFill>
                  <a:srgbClr val="FFFF00"/>
                </a:solidFill>
                <a:ea typeface="小塚ゴシック Pro M" pitchFamily="34" charset="-128"/>
              </a:rPr>
              <a:t>risk factor </a:t>
            </a:r>
            <a:r>
              <a:rPr lang="en-US" altLang="ja-JP" i="1" u="sng" dirty="0" smtClean="0">
                <a:solidFill>
                  <a:srgbClr val="FFFF00"/>
                </a:solidFill>
                <a:ea typeface="小塚ゴシック Pro M" pitchFamily="34" charset="-128"/>
              </a:rPr>
              <a:t>:</a:t>
            </a:r>
            <a:r>
              <a:rPr lang="en-US" altLang="ja-JP" dirty="0">
                <a:solidFill>
                  <a:srgbClr val="A41522"/>
                </a:solidFill>
                <a:ea typeface="小塚ゴシック Pro M" pitchFamily="34" charset="-128"/>
              </a:rPr>
              <a:t>	</a:t>
            </a:r>
            <a:r>
              <a:rPr lang="en-US" altLang="ja-JP" dirty="0" smtClean="0">
                <a:solidFill>
                  <a:srgbClr val="A41522"/>
                </a:solidFill>
                <a:ea typeface="小塚ゴシック Pro M" pitchFamily="34" charset="-128"/>
              </a:rPr>
              <a:t/>
            </a:r>
            <a:br>
              <a:rPr lang="en-US" altLang="ja-JP" dirty="0" smtClean="0">
                <a:solidFill>
                  <a:srgbClr val="A41522"/>
                </a:solidFill>
                <a:ea typeface="小塚ゴシック Pro M" pitchFamily="34" charset="-128"/>
              </a:rPr>
            </a:br>
            <a:r>
              <a:rPr lang="en-US" altLang="ja-JP" sz="2200" dirty="0" err="1" smtClean="0">
                <a:solidFill>
                  <a:srgbClr val="FFFFFF"/>
                </a:solidFill>
                <a:ea typeface="小塚ゴシック Pro M" pitchFamily="34" charset="-128"/>
              </a:rPr>
              <a:t>Hypertension,Dyslipidemia</a:t>
            </a:r>
            <a:endParaRPr lang="en-US" altLang="ja-JP" sz="2200" dirty="0">
              <a:solidFill>
                <a:srgbClr val="FFFFFF"/>
              </a:solidFill>
              <a:ea typeface="小塚ゴシック Pro M" pitchFamily="34" charset="-128"/>
            </a:endParaRPr>
          </a:p>
          <a:p>
            <a:pPr algn="l" defTabSz="762000">
              <a:lnSpc>
                <a:spcPct val="120000"/>
              </a:lnSpc>
              <a:tabLst>
                <a:tab pos="1884363" algn="r"/>
                <a:tab pos="1973263" algn="l"/>
              </a:tabLst>
            </a:pPr>
            <a:r>
              <a:rPr lang="en-US" altLang="ja-JP" i="1" u="sng" dirty="0" err="1" smtClean="0">
                <a:solidFill>
                  <a:srgbClr val="FFFF00"/>
                </a:solidFill>
                <a:ea typeface="小塚ゴシック Pro M" pitchFamily="34" charset="-128"/>
              </a:rPr>
              <a:t>eGFR</a:t>
            </a:r>
            <a:r>
              <a:rPr lang="en-US" altLang="ja-JP" i="1" u="sng" dirty="0" smtClean="0">
                <a:solidFill>
                  <a:srgbClr val="FFFF00"/>
                </a:solidFill>
                <a:ea typeface="小塚ゴシック Pro M" pitchFamily="34" charset="-128"/>
              </a:rPr>
              <a:t> :</a:t>
            </a:r>
            <a:r>
              <a:rPr lang="en-US" altLang="ja-JP" dirty="0" smtClean="0">
                <a:ea typeface="小塚ゴシック Pro M" pitchFamily="34" charset="-128"/>
              </a:rPr>
              <a:t>72.0</a:t>
            </a:r>
            <a:endParaRPr lang="ja-JP" altLang="en-US" dirty="0">
              <a:ea typeface="小塚ゴシック Pro M" pitchFamily="34" charset="-128"/>
            </a:endParaRPr>
          </a:p>
          <a:p>
            <a:pPr algn="l" defTabSz="762000">
              <a:lnSpc>
                <a:spcPct val="120000"/>
              </a:lnSpc>
              <a:tabLst>
                <a:tab pos="1884363" algn="r"/>
                <a:tab pos="1973263" algn="l"/>
              </a:tabLst>
            </a:pPr>
            <a:r>
              <a:rPr lang="en-US" altLang="ja-JP" i="1" u="sng" dirty="0" smtClean="0">
                <a:solidFill>
                  <a:srgbClr val="FFFF00"/>
                </a:solidFill>
                <a:ea typeface="小塚ゴシック Pro M" pitchFamily="34" charset="-128"/>
              </a:rPr>
              <a:t>Syntax </a:t>
            </a:r>
            <a:r>
              <a:rPr lang="en-US" altLang="ja-JP" i="1" u="sng" dirty="0">
                <a:solidFill>
                  <a:srgbClr val="FFFF00"/>
                </a:solidFill>
                <a:ea typeface="小塚ゴシック Pro M" pitchFamily="34" charset="-128"/>
              </a:rPr>
              <a:t>score </a:t>
            </a:r>
            <a:r>
              <a:rPr lang="en-US" altLang="ja-JP" i="1" u="sng" dirty="0" smtClean="0">
                <a:solidFill>
                  <a:srgbClr val="FFFF00"/>
                </a:solidFill>
                <a:ea typeface="小塚ゴシック Pro M" pitchFamily="34" charset="-128"/>
              </a:rPr>
              <a:t>:</a:t>
            </a:r>
            <a:r>
              <a:rPr lang="en-US" altLang="ja-JP" dirty="0" smtClean="0">
                <a:solidFill>
                  <a:srgbClr val="FFFFFF"/>
                </a:solidFill>
                <a:ea typeface="小塚ゴシック Pro M" pitchFamily="34" charset="-128"/>
              </a:rPr>
              <a:t> 26</a:t>
            </a:r>
            <a:endParaRPr lang="ja-JP" altLang="en-US" dirty="0">
              <a:solidFill>
                <a:srgbClr val="FFFFFF"/>
              </a:solidFill>
              <a:ea typeface="小塚ゴシック Pro M" pitchFamily="34" charset="-128"/>
            </a:endParaRPr>
          </a:p>
          <a:p>
            <a:pPr algn="l" defTabSz="762000">
              <a:lnSpc>
                <a:spcPct val="120000"/>
              </a:lnSpc>
              <a:tabLst>
                <a:tab pos="1884363" algn="r"/>
                <a:tab pos="1973263" algn="l"/>
              </a:tabLst>
            </a:pPr>
            <a:r>
              <a:rPr lang="en-US" altLang="ja-JP" i="1" u="sng" dirty="0" smtClean="0">
                <a:solidFill>
                  <a:srgbClr val="FFFF00"/>
                </a:solidFill>
                <a:ea typeface="小塚ゴシック Pro M" pitchFamily="34" charset="-128"/>
              </a:rPr>
              <a:t>Latest </a:t>
            </a:r>
            <a:r>
              <a:rPr lang="en-US" altLang="ja-JP" i="1" u="sng" dirty="0">
                <a:solidFill>
                  <a:srgbClr val="FFFF00"/>
                </a:solidFill>
                <a:ea typeface="小塚ゴシック Pro M" pitchFamily="34" charset="-128"/>
              </a:rPr>
              <a:t>CAG </a:t>
            </a:r>
            <a:r>
              <a:rPr lang="en-US" altLang="ja-JP" i="1" u="sng" dirty="0" smtClean="0">
                <a:solidFill>
                  <a:srgbClr val="FFFF00"/>
                </a:solidFill>
                <a:ea typeface="小塚ゴシック Pro M" pitchFamily="34" charset="-128"/>
              </a:rPr>
              <a:t>findings: </a:t>
            </a:r>
            <a:r>
              <a:rPr lang="en-US" altLang="ja-JP" dirty="0">
                <a:solidFill>
                  <a:srgbClr val="A41522"/>
                </a:solidFill>
                <a:ea typeface="小塚ゴシック Pro M" pitchFamily="34" charset="-128"/>
              </a:rPr>
              <a:t>	</a:t>
            </a:r>
            <a:r>
              <a:rPr lang="en-US" altLang="ja-JP" dirty="0">
                <a:solidFill>
                  <a:srgbClr val="141313"/>
                </a:solidFill>
                <a:ea typeface="小塚ゴシック Pro M" pitchFamily="34" charset="-128"/>
              </a:rPr>
              <a:t> </a:t>
            </a:r>
            <a:r>
              <a:rPr lang="en-US" altLang="ja-JP" dirty="0" smtClean="0">
                <a:solidFill>
                  <a:srgbClr val="141313"/>
                </a:solidFill>
                <a:ea typeface="小塚ゴシック Pro M" pitchFamily="34" charset="-128"/>
              </a:rPr>
              <a:t/>
            </a:r>
            <a:br>
              <a:rPr lang="en-US" altLang="ja-JP" dirty="0" smtClean="0">
                <a:solidFill>
                  <a:srgbClr val="141313"/>
                </a:solidFill>
                <a:ea typeface="小塚ゴシック Pro M" pitchFamily="34" charset="-128"/>
              </a:rPr>
            </a:br>
            <a:r>
              <a:rPr lang="en-US" altLang="ja-JP" dirty="0" smtClean="0">
                <a:ea typeface="小塚ゴシック Pro M" pitchFamily="34" charset="-128"/>
              </a:rPr>
              <a:t>’16.10.07 </a:t>
            </a:r>
            <a:r>
              <a:rPr lang="en-US" altLang="ja-JP" u="sng" dirty="0" smtClean="0">
                <a:ea typeface="小塚ゴシック Pro M" pitchFamily="34" charset="-128"/>
              </a:rPr>
              <a:t>LMT 75%</a:t>
            </a:r>
            <a:endParaRPr lang="en-US" altLang="ja-JP" u="sng" dirty="0">
              <a:ea typeface="小塚ゴシック Pro M" pitchFamily="34" charset="-128"/>
            </a:endParaRPr>
          </a:p>
          <a:p>
            <a:pPr algn="l" defTabSz="762000">
              <a:lnSpc>
                <a:spcPct val="120000"/>
              </a:lnSpc>
              <a:tabLst>
                <a:tab pos="1884363" algn="r"/>
                <a:tab pos="1973263" algn="l"/>
              </a:tabLst>
            </a:pPr>
            <a:r>
              <a:rPr lang="en-US" altLang="ja-JP" i="1" u="sng" dirty="0" smtClean="0">
                <a:solidFill>
                  <a:srgbClr val="FFFF00"/>
                </a:solidFill>
                <a:ea typeface="小塚ゴシック Pro M" pitchFamily="34" charset="-128"/>
              </a:rPr>
              <a:t>LV EF:</a:t>
            </a:r>
            <a:r>
              <a:rPr lang="en-US" altLang="ja-JP" dirty="0" smtClean="0">
                <a:ea typeface="小塚ゴシック Pro M" pitchFamily="34" charset="-128"/>
              </a:rPr>
              <a:t>65% (UCG)</a:t>
            </a:r>
            <a:endParaRPr lang="ja-JP" altLang="en-US" dirty="0">
              <a:ea typeface="小塚ゴシック Pro M" pitchFamily="34" charset="-128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112"/>
            <a:ext cx="4314104" cy="41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86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Pre Angiogram</a:t>
            </a:r>
            <a:endParaRPr kumimoji="1" lang="ja-JP" altLang="en-US" dirty="0"/>
          </a:p>
        </p:txBody>
      </p:sp>
      <p:pic>
        <p:nvPicPr>
          <p:cNvPr id="4" name="01_Pre_Angio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00" y="1916832"/>
            <a:ext cx="3902399" cy="3902400"/>
          </a:xfrm>
        </p:spPr>
      </p:pic>
      <p:pic>
        <p:nvPicPr>
          <p:cNvPr id="5" name="02_Pre_Angio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8000" y="1916113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IVUS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Pre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LAD / LCx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76" y="1935955"/>
            <a:ext cx="3901440" cy="3901440"/>
          </a:xfr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760" y="3216235"/>
            <a:ext cx="2603384" cy="2467386"/>
          </a:xfrm>
          <a:prstGeom prst="rect">
            <a:avLst/>
          </a:prstGeom>
          <a:noFill/>
          <a:ln w="2540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IVUS_01_LAD_pr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2564904"/>
            <a:ext cx="2592288" cy="2592289"/>
          </a:xfrm>
          <a:prstGeom prst="rect">
            <a:avLst/>
          </a:prstGeom>
        </p:spPr>
      </p:pic>
      <p:pic>
        <p:nvPicPr>
          <p:cNvPr id="6" name="IVUS_02_LCx_pre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56175" y="2564904"/>
            <a:ext cx="2592289" cy="259228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95264" y="210323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mtClean="0">
                <a:solidFill>
                  <a:srgbClr val="808080">
                    <a:lumMod val="20000"/>
                    <a:lumOff val="80000"/>
                  </a:srgbClr>
                </a:solidFill>
              </a:rPr>
              <a:t>LAD</a:t>
            </a:r>
            <a:endParaRPr kumimoji="1" lang="ja-JP" altLang="en-US" dirty="0">
              <a:solidFill>
                <a:srgbClr val="808080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04248" y="210323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rgbClr val="808080">
                    <a:lumMod val="20000"/>
                    <a:lumOff val="80000"/>
                  </a:srgbClr>
                </a:solidFill>
              </a:rPr>
              <a:t>LCx</a:t>
            </a:r>
            <a:endParaRPr kumimoji="1" lang="ja-JP" altLang="en-US" dirty="0">
              <a:solidFill>
                <a:srgbClr val="808080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2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_DCA 1st cut_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00" y="1902864"/>
            <a:ext cx="3902399" cy="390240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DCA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session</a:t>
            </a:r>
            <a:br>
              <a:rPr kumimoji="1" lang="en-US" altLang="ja-JP" dirty="0" smtClean="0"/>
            </a:br>
            <a:r>
              <a:rPr kumimoji="1" lang="en-US" altLang="ja-JP" dirty="0" smtClean="0"/>
              <a:t>ATHEROCUT®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</a:t>
            </a:r>
            <a:endParaRPr kumimoji="1" lang="ja-JP" altLang="en-US" dirty="0"/>
          </a:p>
        </p:txBody>
      </p:sp>
      <p:pic>
        <p:nvPicPr>
          <p:cNvPr id="5" name="04_DCA 1st cut_2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8000" y="1903189"/>
            <a:ext cx="3902075" cy="390207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843808" y="5805264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808080">
                    <a:lumMod val="20000"/>
                    <a:lumOff val="80000"/>
                  </a:srgbClr>
                </a:solidFill>
              </a:rPr>
              <a:t>1</a:t>
            </a:r>
            <a:r>
              <a:rPr kumimoji="1" lang="en-US" altLang="ja-JP" sz="2000" baseline="30000" dirty="0" smtClean="0">
                <a:solidFill>
                  <a:srgbClr val="808080">
                    <a:lumMod val="20000"/>
                    <a:lumOff val="80000"/>
                  </a:srgbClr>
                </a:solidFill>
              </a:rPr>
              <a:t>st</a:t>
            </a:r>
            <a:r>
              <a:rPr kumimoji="1" lang="ja-JP" altLang="en-US" sz="2000" dirty="0" smtClean="0">
                <a:solidFill>
                  <a:srgbClr val="808080">
                    <a:lumMod val="20000"/>
                    <a:lumOff val="80000"/>
                  </a:srgbClr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808080">
                    <a:lumMod val="20000"/>
                    <a:lumOff val="80000"/>
                  </a:srgbClr>
                </a:solidFill>
              </a:rPr>
              <a:t>cut 2atm</a:t>
            </a:r>
            <a:br>
              <a:rPr kumimoji="1" lang="en-US" altLang="ja-JP" sz="2000" dirty="0" smtClean="0">
                <a:solidFill>
                  <a:srgbClr val="808080">
                    <a:lumMod val="20000"/>
                    <a:lumOff val="80000"/>
                  </a:srgbClr>
                </a:solidFill>
              </a:rPr>
            </a:br>
            <a:r>
              <a:rPr kumimoji="1" lang="en-US" altLang="ja-JP" sz="2000" dirty="0" smtClean="0">
                <a:solidFill>
                  <a:srgbClr val="808080">
                    <a:lumMod val="20000"/>
                    <a:lumOff val="80000"/>
                  </a:srgbClr>
                </a:solidFill>
              </a:rPr>
              <a:t>Lower - far side </a:t>
            </a:r>
            <a:endParaRPr kumimoji="1" lang="ja-JP" altLang="en-US" sz="2000" dirty="0">
              <a:solidFill>
                <a:srgbClr val="808080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1" y="1918800"/>
            <a:ext cx="2488055" cy="4860000"/>
          </a:xfrm>
          <a:prstGeom prst="rect">
            <a:avLst/>
          </a:prstGeom>
        </p:spPr>
      </p:pic>
      <p:grpSp>
        <p:nvGrpSpPr>
          <p:cNvPr id="23" name="グループ化 22"/>
          <p:cNvGrpSpPr/>
          <p:nvPr/>
        </p:nvGrpSpPr>
        <p:grpSpPr>
          <a:xfrm>
            <a:off x="2332233" y="1918800"/>
            <a:ext cx="1671839" cy="4860000"/>
            <a:chOff x="2332233" y="1916832"/>
            <a:chExt cx="1671839" cy="486000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2233" y="1916832"/>
              <a:ext cx="1671839" cy="4860000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2555776" y="5805264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rgbClr val="808080">
                      <a:lumMod val="40000"/>
                      <a:lumOff val="60000"/>
                    </a:srgbClr>
                  </a:solidFill>
                </a:rPr>
                <a:t>SES3.5x18</a:t>
              </a:r>
              <a:endParaRPr lang="ja-JP" altLang="en-US" sz="1800" b="1" dirty="0">
                <a:solidFill>
                  <a:srgbClr val="808080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292545" y="1412776"/>
            <a:ext cx="2874826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Case: 70’s female; LMT </a:t>
            </a:r>
            <a:endParaRPr lang="ja-JP" altLang="en-US" sz="2000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3403971" y="1918800"/>
            <a:ext cx="1566806" cy="4860000"/>
            <a:chOff x="3403971" y="1911616"/>
            <a:chExt cx="1566806" cy="486000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3971" y="1911616"/>
              <a:ext cx="1566806" cy="4860000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563888" y="5662989"/>
              <a:ext cx="13837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b="1" dirty="0">
                  <a:solidFill>
                    <a:srgbClr val="808080">
                      <a:lumMod val="40000"/>
                      <a:lumOff val="60000"/>
                    </a:srgbClr>
                  </a:solidFill>
                </a:rPr>
                <a:t>LAD:3.5x18</a:t>
              </a:r>
            </a:p>
            <a:p>
              <a:r>
                <a:rPr lang="en-US" altLang="ja-JP" sz="1800" b="1" dirty="0">
                  <a:solidFill>
                    <a:srgbClr val="808080">
                      <a:lumMod val="40000"/>
                      <a:lumOff val="60000"/>
                    </a:srgbClr>
                  </a:solidFill>
                </a:rPr>
                <a:t>LCX:3.5x15</a:t>
              </a:r>
              <a:endParaRPr lang="ja-JP" altLang="en-US" sz="1800" b="1" dirty="0">
                <a:solidFill>
                  <a:srgbClr val="808080">
                    <a:lumMod val="40000"/>
                    <a:lumOff val="60000"/>
                  </a:srgbClr>
                </a:solidFill>
              </a:endParaRP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4681751" y="1918800"/>
            <a:ext cx="1618441" cy="4860000"/>
            <a:chOff x="4681751" y="1916832"/>
            <a:chExt cx="1618441" cy="486000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1751" y="1916832"/>
              <a:ext cx="1546433" cy="4860000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4839536" y="5747291"/>
              <a:ext cx="1460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b="1" dirty="0">
                  <a:solidFill>
                    <a:srgbClr val="808080">
                      <a:lumMod val="40000"/>
                      <a:lumOff val="60000"/>
                    </a:srgbClr>
                  </a:solidFill>
                </a:rPr>
                <a:t>POBA4.0x10</a:t>
              </a:r>
              <a:endParaRPr lang="ja-JP" altLang="en-US" sz="1200" b="1" dirty="0">
                <a:solidFill>
                  <a:srgbClr val="808080">
                    <a:lumMod val="40000"/>
                    <a:lumOff val="60000"/>
                  </a:srgbClr>
                </a:solidFill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5909390" y="1918800"/>
            <a:ext cx="1720248" cy="4860000"/>
            <a:chOff x="5909390" y="1911616"/>
            <a:chExt cx="1720248" cy="486000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9390" y="1911616"/>
              <a:ext cx="1720248" cy="4860000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6223196" y="5661248"/>
              <a:ext cx="11128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rgbClr val="808080">
                      <a:lumMod val="40000"/>
                      <a:lumOff val="60000"/>
                    </a:srgbClr>
                  </a:solidFill>
                </a:rPr>
                <a:t>T-stent</a:t>
              </a:r>
            </a:p>
            <a:p>
              <a:pPr algn="ctr"/>
              <a:r>
                <a:rPr lang="en-US" altLang="ja-JP" sz="1600" b="1" dirty="0">
                  <a:solidFill>
                    <a:srgbClr val="808080">
                      <a:lumMod val="40000"/>
                      <a:lumOff val="60000"/>
                    </a:srgbClr>
                  </a:solidFill>
                </a:rPr>
                <a:t>SES3.0x13</a:t>
              </a:r>
              <a:endParaRPr lang="ja-JP" altLang="en-US" sz="1600" b="1" dirty="0">
                <a:solidFill>
                  <a:srgbClr val="808080">
                    <a:lumMod val="40000"/>
                    <a:lumOff val="60000"/>
                  </a:srgbClr>
                </a:solidFill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7450286" y="1918800"/>
            <a:ext cx="1627834" cy="4860000"/>
            <a:chOff x="7450286" y="1911616"/>
            <a:chExt cx="1627834" cy="4860000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0286" y="1911616"/>
              <a:ext cx="1627834" cy="4860000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7596336" y="5623148"/>
              <a:ext cx="13837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b="1" dirty="0">
                  <a:solidFill>
                    <a:srgbClr val="808080">
                      <a:lumMod val="40000"/>
                      <a:lumOff val="60000"/>
                    </a:srgbClr>
                  </a:solidFill>
                </a:rPr>
                <a:t>LAD:3.0x13</a:t>
              </a:r>
            </a:p>
            <a:p>
              <a:r>
                <a:rPr lang="en-US" altLang="ja-JP" sz="1800" b="1" dirty="0">
                  <a:solidFill>
                    <a:srgbClr val="808080">
                      <a:lumMod val="40000"/>
                      <a:lumOff val="60000"/>
                    </a:srgbClr>
                  </a:solidFill>
                </a:rPr>
                <a:t>LCX:3.5x15</a:t>
              </a:r>
              <a:endParaRPr lang="ja-JP" altLang="en-US" sz="1800" b="1" dirty="0">
                <a:solidFill>
                  <a:srgbClr val="808080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4892160" y="4581128"/>
            <a:ext cx="4020652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40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Complex stenting</a:t>
            </a:r>
            <a:endParaRPr kumimoji="1" lang="ja-JP" altLang="en-US" sz="4000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Problems</a:t>
            </a:r>
            <a:r>
              <a:rPr kumimoji="1" lang="ja-JP" altLang="en-US" b="1" dirty="0"/>
              <a:t> </a:t>
            </a:r>
            <a:r>
              <a:rPr kumimoji="1" lang="en-US" altLang="ja-JP" b="1" dirty="0"/>
              <a:t>of</a:t>
            </a:r>
            <a:r>
              <a:rPr kumimoji="1" lang="ja-JP" altLang="en-US" b="1" dirty="0"/>
              <a:t> </a:t>
            </a:r>
            <a:r>
              <a:rPr kumimoji="1" lang="en-US" altLang="ja-JP" b="1" dirty="0" smtClean="0"/>
              <a:t>LMT bifurcation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12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LAD DCA 4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 session</a:t>
            </a:r>
            <a:br>
              <a:rPr kumimoji="1" lang="en-US" altLang="ja-JP" dirty="0" smtClean="0"/>
            </a:br>
            <a:r>
              <a:rPr kumimoji="1" lang="en-US" altLang="ja-JP" dirty="0" smtClean="0"/>
              <a:t>Max.5atm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1916113"/>
            <a:ext cx="3901440" cy="3901440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0" y="1916113"/>
            <a:ext cx="390144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7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Post DCA</a:t>
            </a:r>
            <a:endParaRPr kumimoji="1" lang="ja-JP" altLang="en-US" dirty="0"/>
          </a:p>
        </p:txBody>
      </p:sp>
      <p:pic>
        <p:nvPicPr>
          <p:cNvPr id="4" name="07_Post DCA_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00" y="1916832"/>
            <a:ext cx="3902399" cy="3902400"/>
          </a:xfrm>
        </p:spPr>
      </p:pic>
      <p:pic>
        <p:nvPicPr>
          <p:cNvPr id="6" name="IVUS_06_Post DCA 4th session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2502" y="1628800"/>
            <a:ext cx="452596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5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24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62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DCA for LCx</a:t>
            </a:r>
            <a:br>
              <a:rPr kumimoji="1" lang="en-US" altLang="ja-JP" dirty="0" smtClean="0"/>
            </a:br>
            <a:r>
              <a:rPr kumimoji="1" lang="en-US" altLang="ja-JP" dirty="0" smtClean="0"/>
              <a:t>2 session Max. 2atm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113"/>
            <a:ext cx="3901440" cy="3901440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7905"/>
            <a:ext cx="390144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8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Stent positioning</a:t>
            </a:r>
            <a:endParaRPr kumimoji="1" lang="ja-JP" altLang="en-US" dirty="0"/>
          </a:p>
        </p:txBody>
      </p:sp>
      <p:pic>
        <p:nvPicPr>
          <p:cNvPr id="4" name="09_Stent positioning_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00" y="1900548"/>
            <a:ext cx="3902399" cy="3902400"/>
          </a:xfrm>
        </p:spPr>
      </p:pic>
      <p:pic>
        <p:nvPicPr>
          <p:cNvPr id="5" name="10_Stent positioning_L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8024" y="1916113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Stenting procedure</a:t>
            </a:r>
            <a:endParaRPr kumimoji="1" lang="ja-JP" altLang="en-US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8689"/>
            <a:ext cx="3901440" cy="3901440"/>
          </a:xfr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43184"/>
            <a:ext cx="1890072" cy="1890072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55576" y="2547144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808080">
                    <a:lumMod val="20000"/>
                    <a:lumOff val="80000"/>
                  </a:srgbClr>
                </a:solidFill>
              </a:rPr>
              <a:t>EES 4.0/18mm 10atm</a:t>
            </a:r>
            <a:endParaRPr kumimoji="1" lang="ja-JP" altLang="en-US" dirty="0">
              <a:solidFill>
                <a:srgbClr val="808080">
                  <a:lumMod val="20000"/>
                  <a:lumOff val="80000"/>
                </a:srgbClr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2483768" y="1930112"/>
            <a:ext cx="4039932" cy="3901440"/>
            <a:chOff x="2483768" y="1945352"/>
            <a:chExt cx="4039932" cy="390144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260" y="1945352"/>
              <a:ext cx="3901440" cy="3901440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2483768" y="3284984"/>
              <a:ext cx="367240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808080">
                      <a:lumMod val="20000"/>
                      <a:lumOff val="80000"/>
                    </a:srgbClr>
                  </a:solidFill>
                </a:rPr>
                <a:t>4.0/15mm</a:t>
              </a:r>
              <a:br>
                <a:rPr kumimoji="1" lang="en-US" altLang="ja-JP" dirty="0" smtClean="0">
                  <a:solidFill>
                    <a:srgbClr val="808080">
                      <a:lumMod val="20000"/>
                      <a:lumOff val="80000"/>
                    </a:srgbClr>
                  </a:solidFill>
                </a:rPr>
              </a:br>
              <a:r>
                <a:rPr kumimoji="1" lang="en-US" altLang="ja-JP" dirty="0" smtClean="0">
                  <a:solidFill>
                    <a:srgbClr val="808080">
                      <a:lumMod val="20000"/>
                      <a:lumOff val="80000"/>
                    </a:srgbClr>
                  </a:solidFill>
                </a:rPr>
                <a:t>3.0/15mm</a:t>
              </a:r>
            </a:p>
            <a:p>
              <a:pPr algn="ctr"/>
              <a:r>
                <a:rPr kumimoji="1" lang="en-US" altLang="ja-JP" dirty="0" smtClean="0">
                  <a:solidFill>
                    <a:srgbClr val="808080">
                      <a:lumMod val="20000"/>
                      <a:lumOff val="80000"/>
                    </a:srgbClr>
                  </a:solidFill>
                </a:rPr>
                <a:t>KBT&amp;HBT</a:t>
              </a:r>
              <a:br>
                <a:rPr kumimoji="1" lang="en-US" altLang="ja-JP" dirty="0" smtClean="0">
                  <a:solidFill>
                    <a:srgbClr val="808080">
                      <a:lumMod val="20000"/>
                      <a:lumOff val="80000"/>
                    </a:srgbClr>
                  </a:solidFill>
                </a:rPr>
              </a:br>
              <a:r>
                <a:rPr kumimoji="1" lang="en-US" altLang="ja-JP" dirty="0" smtClean="0">
                  <a:solidFill>
                    <a:srgbClr val="808080">
                      <a:lumMod val="20000"/>
                      <a:lumOff val="80000"/>
                    </a:srgbClr>
                  </a:solidFill>
                </a:rPr>
                <a:t>6atm</a:t>
              </a:r>
              <a:endParaRPr kumimoji="1" lang="ja-JP" altLang="en-US" dirty="0">
                <a:solidFill>
                  <a:srgbClr val="808080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932040" y="1916113"/>
            <a:ext cx="3901440" cy="3901440"/>
            <a:chOff x="4932040" y="1916113"/>
            <a:chExt cx="3901440" cy="390144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1916113"/>
              <a:ext cx="3901440" cy="3901440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5580112" y="3639075"/>
              <a:ext cx="30963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 smtClean="0">
                  <a:solidFill>
                    <a:srgbClr val="808080">
                      <a:lumMod val="20000"/>
                      <a:lumOff val="80000"/>
                    </a:srgbClr>
                  </a:solidFill>
                </a:rPr>
                <a:t>SeQuent</a:t>
              </a:r>
              <a:r>
                <a:rPr kumimoji="1" lang="en-US" altLang="ja-JP" dirty="0" smtClean="0">
                  <a:solidFill>
                    <a:srgbClr val="808080">
                      <a:lumMod val="20000"/>
                      <a:lumOff val="80000"/>
                    </a:srgbClr>
                  </a:solidFill>
                </a:rPr>
                <a:t> Please 3.0/20mm 6atm</a:t>
              </a:r>
              <a:endParaRPr kumimoji="1" lang="ja-JP" altLang="en-US" dirty="0">
                <a:solidFill>
                  <a:srgbClr val="808080">
                    <a:lumMod val="20000"/>
                    <a:lumOff val="8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24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Final Angiogram</a:t>
            </a:r>
            <a:endParaRPr kumimoji="1" lang="ja-JP" altLang="en-US" dirty="0"/>
          </a:p>
        </p:txBody>
      </p:sp>
      <p:pic>
        <p:nvPicPr>
          <p:cNvPr id="4" name="11_Final Angio_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1916832"/>
            <a:ext cx="3902399" cy="3902400"/>
          </a:xfrm>
        </p:spPr>
      </p:pic>
      <p:pic>
        <p:nvPicPr>
          <p:cNvPr id="5" name="12_Final Angio_2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8000" y="1916113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2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Case 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Crossover </a:t>
            </a:r>
            <a:r>
              <a:rPr kumimoji="1" lang="en-US" altLang="ja-JP" b="1" u="sng" dirty="0" smtClean="0">
                <a:solidFill>
                  <a:srgbClr val="FFFF00"/>
                </a:solidFill>
              </a:rPr>
              <a:t>Simple</a:t>
            </a:r>
            <a:r>
              <a:rPr kumimoji="1" lang="en-US" altLang="ja-JP" dirty="0" smtClean="0"/>
              <a:t> stenting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No plaque/Carina shift</a:t>
            </a:r>
          </a:p>
          <a:p>
            <a:pPr algn="l">
              <a:buFont typeface="Arial" panose="020B0604020202020204" pitchFamily="34" charset="0"/>
              <a:buChar char="•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856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タイトル 1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4582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4800" b="1" dirty="0" smtClean="0"/>
              <a:t>The Initial Experience </a:t>
            </a:r>
            <a:br>
              <a:rPr lang="en-US" altLang="ja-JP" sz="4800" b="1" dirty="0" smtClean="0"/>
            </a:br>
            <a:r>
              <a:rPr lang="en-US" altLang="ja-JP" sz="4800" b="1" dirty="0" smtClean="0"/>
              <a:t>of</a:t>
            </a:r>
            <a:r>
              <a:rPr lang="ja-JP" altLang="en-US" sz="4800" b="1" dirty="0" smtClean="0"/>
              <a:t> </a:t>
            </a:r>
            <a:r>
              <a:rPr lang="en-US" altLang="ja-JP" sz="4800" b="1" dirty="0" smtClean="0"/>
              <a:t>New </a:t>
            </a:r>
            <a:r>
              <a:rPr lang="en-US" altLang="ja-JP" sz="4800" b="1" dirty="0"/>
              <a:t>Japanese DCA </a:t>
            </a:r>
            <a:r>
              <a:rPr lang="en-US" altLang="ja-JP" sz="4800" b="1" dirty="0" smtClean="0"/>
              <a:t>Device</a:t>
            </a:r>
            <a:endParaRPr lang="ja-JP" altLang="en-US" sz="5400" b="1" dirty="0" smtClean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err="1" smtClean="0">
                <a:solidFill>
                  <a:srgbClr val="FFFFFF"/>
                </a:solidFill>
              </a:rPr>
              <a:t>Maoto</a:t>
            </a:r>
            <a:r>
              <a:rPr kumimoji="1" lang="en-US" altLang="ja-JP" dirty="0" smtClean="0">
                <a:solidFill>
                  <a:srgbClr val="FFFFFF"/>
                </a:solidFill>
              </a:rPr>
              <a:t> Habara, MD</a:t>
            </a:r>
          </a:p>
          <a:p>
            <a:r>
              <a:rPr kumimoji="1" lang="en-US" altLang="ja-JP" dirty="0" smtClean="0">
                <a:solidFill>
                  <a:srgbClr val="FFFFFF"/>
                </a:solidFill>
              </a:rPr>
              <a:t>Etsuo Tsuchikane, MD, PhD</a:t>
            </a:r>
          </a:p>
          <a:p>
            <a:r>
              <a:rPr kumimoji="1" lang="en-US" altLang="ja-JP" sz="2000" i="1" dirty="0" smtClean="0">
                <a:solidFill>
                  <a:srgbClr val="FFFFFF"/>
                </a:solidFill>
              </a:rPr>
              <a:t>Toyohashi Heart Center</a:t>
            </a:r>
          </a:p>
          <a:p>
            <a:r>
              <a:rPr kumimoji="1" lang="en-US" altLang="ja-JP" sz="2000" i="1" dirty="0" smtClean="0">
                <a:solidFill>
                  <a:srgbClr val="FFFFFF"/>
                </a:solidFill>
              </a:rPr>
              <a:t>Nagoya Heart Center</a:t>
            </a:r>
          </a:p>
          <a:p>
            <a:r>
              <a:rPr kumimoji="1" lang="en-US" altLang="ja-JP" sz="2000" i="1" dirty="0" err="1" smtClean="0">
                <a:solidFill>
                  <a:srgbClr val="FFFFFF"/>
                </a:solidFill>
              </a:rPr>
              <a:t>Gihu</a:t>
            </a:r>
            <a:r>
              <a:rPr kumimoji="1" lang="en-US" altLang="ja-JP" sz="2000" i="1" dirty="0" smtClean="0">
                <a:solidFill>
                  <a:srgbClr val="FFFFFF"/>
                </a:solidFill>
              </a:rPr>
              <a:t> Heart Center</a:t>
            </a:r>
            <a:endParaRPr kumimoji="1" lang="en-US" altLang="ja-JP" sz="2000" i="1" dirty="0">
              <a:solidFill>
                <a:srgbClr val="FFFF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0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RESULT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altLang="ja-JP" sz="2600" b="1" u="sng" dirty="0">
                <a:ea typeface="Osaka" charset="-128"/>
              </a:rPr>
              <a:t>Patients Characteristics</a:t>
            </a:r>
            <a:endParaRPr lang="ja-JP" altLang="en-US" sz="2600" dirty="0"/>
          </a:p>
          <a:p>
            <a:pPr algn="l"/>
            <a:endParaRPr kumimoji="1" lang="ja-JP" altLang="en-US" dirty="0"/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096038"/>
              </p:ext>
            </p:extLst>
          </p:nvPr>
        </p:nvGraphicFramePr>
        <p:xfrm>
          <a:off x="2411760" y="2348880"/>
          <a:ext cx="4608512" cy="385677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30065">
                  <a:extLst>
                    <a:ext uri="{9D8B030D-6E8A-4147-A177-3AD203B41FA5}">
                      <a16:colId xmlns:a16="http://schemas.microsoft.com/office/drawing/2014/main" xmlns="" val="926567472"/>
                    </a:ext>
                  </a:extLst>
                </a:gridCol>
                <a:gridCol w="2278447">
                  <a:extLst>
                    <a:ext uri="{9D8B030D-6E8A-4147-A177-3AD203B41FA5}">
                      <a16:colId xmlns:a16="http://schemas.microsoft.com/office/drawing/2014/main" xmlns="" val="1683651911"/>
                    </a:ext>
                  </a:extLst>
                </a:gridCol>
              </a:tblGrid>
              <a:tr h="3506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Number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48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427177610"/>
                  </a:ext>
                </a:extLst>
              </a:tr>
              <a:tr h="3506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Male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40 (83%)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55068904"/>
                  </a:ext>
                </a:extLst>
              </a:tr>
              <a:tr h="3506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Age, years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66.7±10.8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663999433"/>
                  </a:ext>
                </a:extLst>
              </a:tr>
              <a:tr h="350616">
                <a:tc>
                  <a:txBody>
                    <a:bodyPr/>
                    <a:lstStyle/>
                    <a:p>
                      <a:pPr algn="l" fontAlgn="ctr"/>
                      <a:endParaRPr lang="ja-JP" alt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745490209"/>
                  </a:ext>
                </a:extLst>
              </a:tr>
              <a:tr h="3506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Prior </a:t>
                      </a:r>
                      <a:r>
                        <a:rPr lang="en-US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PCI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17 (35.4%)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4189608917"/>
                  </a:ext>
                </a:extLst>
              </a:tr>
              <a:tr h="3506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Prior CABG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1 (2.1%)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484742105"/>
                  </a:ext>
                </a:extLst>
              </a:tr>
              <a:tr h="350616">
                <a:tc>
                  <a:txBody>
                    <a:bodyPr/>
                    <a:lstStyle/>
                    <a:p>
                      <a:pPr algn="l" fontAlgn="ctr"/>
                      <a:endParaRPr lang="ja-JP" alt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887826876"/>
                  </a:ext>
                </a:extLst>
              </a:tr>
              <a:tr h="3506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HT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26 (54%)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75565688"/>
                  </a:ext>
                </a:extLst>
              </a:tr>
              <a:tr h="3506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DM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15 (31%)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2415909866"/>
                  </a:ext>
                </a:extLst>
              </a:tr>
              <a:tr h="3506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HL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32 (67%)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298969012"/>
                  </a:ext>
                </a:extLst>
              </a:tr>
              <a:tr h="3506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H/O Smoking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16 </a:t>
                      </a:r>
                      <a:r>
                        <a:rPr lang="en-US" altLang="ja-JP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(33%)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4116098738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367062"/>
              </p:ext>
            </p:extLst>
          </p:nvPr>
        </p:nvGraphicFramePr>
        <p:xfrm>
          <a:off x="2041099" y="1780502"/>
          <a:ext cx="7102901" cy="4823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altLang="ja-JP" sz="2600" b="1" u="sng" dirty="0">
                <a:ea typeface="Osaka" charset="-128"/>
              </a:rPr>
              <a:t>Lesion Location</a:t>
            </a:r>
            <a:endParaRPr kumimoji="1" lang="ja-JP" altLang="en-US" sz="2600" u="sng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2708420" y="2405437"/>
            <a:ext cx="3597531" cy="3584960"/>
            <a:chOff x="1687870" y="2314645"/>
            <a:chExt cx="3597531" cy="3584960"/>
          </a:xfrm>
        </p:grpSpPr>
        <p:sp>
          <p:nvSpPr>
            <p:cNvPr id="7" name="Arc 6"/>
            <p:cNvSpPr>
              <a:spLocks/>
            </p:cNvSpPr>
            <p:nvPr/>
          </p:nvSpPr>
          <p:spPr bwMode="auto">
            <a:xfrm>
              <a:off x="3484260" y="2314645"/>
              <a:ext cx="1800000" cy="18000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8" name="Arc 7"/>
            <p:cNvSpPr>
              <a:spLocks/>
            </p:cNvSpPr>
            <p:nvPr/>
          </p:nvSpPr>
          <p:spPr bwMode="auto">
            <a:xfrm flipV="1">
              <a:off x="3485401" y="4099405"/>
              <a:ext cx="1800000" cy="1800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ja-JP" altLang="en-US" dirty="0"/>
            </a:p>
          </p:txBody>
        </p:sp>
        <p:sp>
          <p:nvSpPr>
            <p:cNvPr id="9" name="Arc 8"/>
            <p:cNvSpPr>
              <a:spLocks/>
            </p:cNvSpPr>
            <p:nvPr/>
          </p:nvSpPr>
          <p:spPr bwMode="auto">
            <a:xfrm flipH="1" flipV="1">
              <a:off x="1687870" y="4096072"/>
              <a:ext cx="1800000" cy="18000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10" name="Arc 11"/>
            <p:cNvSpPr>
              <a:spLocks/>
            </p:cNvSpPr>
            <p:nvPr/>
          </p:nvSpPr>
          <p:spPr bwMode="auto">
            <a:xfrm rot="199386" flipH="1">
              <a:off x="1725550" y="2816011"/>
              <a:ext cx="1235139" cy="1335874"/>
            </a:xfrm>
            <a:custGeom>
              <a:avLst/>
              <a:gdLst>
                <a:gd name="T0" fmla="*/ 2147483647 w 21600"/>
                <a:gd name="T1" fmla="*/ 0 h 16528"/>
                <a:gd name="T2" fmla="*/ 2147483647 w 21600"/>
                <a:gd name="T3" fmla="*/ 2147483647 h 16528"/>
                <a:gd name="T4" fmla="*/ 0 w 21600"/>
                <a:gd name="T5" fmla="*/ 2147483647 h 16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6528" fill="none" extrusionOk="0">
                  <a:moveTo>
                    <a:pt x="13906" y="-1"/>
                  </a:moveTo>
                  <a:cubicBezTo>
                    <a:pt x="18784" y="4103"/>
                    <a:pt x="21600" y="10153"/>
                    <a:pt x="21600" y="16528"/>
                  </a:cubicBezTo>
                </a:path>
                <a:path w="21600" h="16528" stroke="0" extrusionOk="0">
                  <a:moveTo>
                    <a:pt x="13906" y="-1"/>
                  </a:moveTo>
                  <a:cubicBezTo>
                    <a:pt x="18784" y="4103"/>
                    <a:pt x="21600" y="10153"/>
                    <a:pt x="21600" y="16528"/>
                  </a:cubicBezTo>
                  <a:lnTo>
                    <a:pt x="0" y="16528"/>
                  </a:lnTo>
                  <a:lnTo>
                    <a:pt x="13906" y="-1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3898688" y="3214645"/>
            <a:ext cx="5829300" cy="609600"/>
          </a:xfrm>
          <a:prstGeom prst="rect">
            <a:avLst/>
          </a:prstGeom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2400" b="1" i="0" u="sng" kern="0" dirty="0">
                <a:solidFill>
                  <a:schemeClr val="tx1"/>
                </a:solidFill>
                <a:ea typeface="Osaka" charset="-128"/>
              </a:rPr>
              <a:t>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2132856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N=48</a:t>
            </a:r>
            <a:endParaRPr lang="ja-JP" altLang="en-US" sz="24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19672" y="389780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</a:rPr>
              <a:t>87%</a:t>
            </a:r>
            <a:endParaRPr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RESULT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462" y="1904478"/>
            <a:ext cx="2071022" cy="450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559" y="1904478"/>
            <a:ext cx="2075375" cy="450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016" y="1904478"/>
            <a:ext cx="2072567" cy="4500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139952" y="5833684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808080">
                    <a:lumMod val="40000"/>
                    <a:lumOff val="60000"/>
                  </a:srgbClr>
                </a:solidFill>
              </a:rPr>
              <a:t>Final</a:t>
            </a:r>
            <a:endParaRPr lang="ja-JP" altLang="en-US" b="1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3988" y="5833684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808080">
                    <a:lumMod val="40000"/>
                    <a:lumOff val="60000"/>
                  </a:srgbClr>
                </a:solidFill>
              </a:rPr>
              <a:t>8M</a:t>
            </a:r>
            <a:r>
              <a:rPr lang="ja-JP" altLang="en-US" b="1" dirty="0" smtClean="0">
                <a:solidFill>
                  <a:srgbClr val="808080">
                    <a:lumMod val="40000"/>
                    <a:lumOff val="60000"/>
                  </a:srgbClr>
                </a:solidFill>
              </a:rPr>
              <a:t> </a:t>
            </a:r>
            <a:r>
              <a:rPr lang="en-US" altLang="ja-JP" b="1" dirty="0">
                <a:solidFill>
                  <a:srgbClr val="808080">
                    <a:lumMod val="40000"/>
                    <a:lumOff val="60000"/>
                  </a:srgbClr>
                </a:solidFill>
              </a:rPr>
              <a:t>later</a:t>
            </a:r>
            <a:endParaRPr lang="ja-JP" altLang="en-US" b="1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07704" y="5833683"/>
            <a:ext cx="63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808080">
                    <a:lumMod val="40000"/>
                    <a:lumOff val="60000"/>
                  </a:srgbClr>
                </a:solidFill>
              </a:rPr>
              <a:t>Pre</a:t>
            </a:r>
            <a:endParaRPr lang="ja-JP" altLang="en-US" b="1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10292" y="4797152"/>
            <a:ext cx="7362913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Complex stenting did not show good outcomes.</a:t>
            </a:r>
            <a:endParaRPr kumimoji="1" lang="ja-JP" altLang="en-US" sz="2800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タイトル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b="1" dirty="0"/>
              <a:t>Problems</a:t>
            </a:r>
            <a:r>
              <a:rPr kumimoji="1" lang="ja-JP" altLang="en-US" b="1" dirty="0"/>
              <a:t> </a:t>
            </a:r>
            <a:r>
              <a:rPr kumimoji="1" lang="en-US" altLang="ja-JP" b="1" dirty="0"/>
              <a:t>of</a:t>
            </a:r>
            <a:r>
              <a:rPr kumimoji="1" lang="ja-JP" altLang="en-US" b="1" dirty="0"/>
              <a:t> </a:t>
            </a:r>
            <a:r>
              <a:rPr kumimoji="1" lang="en-US" altLang="ja-JP" b="1" dirty="0" smtClean="0"/>
              <a:t>LMT bifurcation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20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052988"/>
              </p:ext>
            </p:extLst>
          </p:nvPr>
        </p:nvGraphicFramePr>
        <p:xfrm>
          <a:off x="827581" y="3570300"/>
          <a:ext cx="7488831" cy="22098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698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98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9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98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98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698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698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844070"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7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7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7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730"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1" lang="ja-JP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13%)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r>
                        <a:rPr kumimoji="1" lang="ja-JP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23%)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1" lang="ja-JP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(2.1%)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ja-JP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(0%)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1" lang="ja-JP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(4.2%)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23</a:t>
                      </a:r>
                      <a:r>
                        <a:rPr kumimoji="1" lang="ja-JP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(48%)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1" lang="ja-JP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10%)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705" marB="45705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kumimoji="1" lang="fr-FR" altLang="ja-JP" sz="2600" b="1" dirty="0"/>
              <a:t>Lesion Location &amp; Bifurcation type (N=48)</a:t>
            </a:r>
            <a:endParaRPr kumimoji="1" lang="ja-JP" altLang="en-US" sz="2600" b="1" dirty="0"/>
          </a:p>
        </p:txBody>
      </p:sp>
      <p:pic>
        <p:nvPicPr>
          <p:cNvPr id="514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52863"/>
            <a:ext cx="75604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53" y="3752863"/>
            <a:ext cx="75604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1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52863"/>
            <a:ext cx="75604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2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62388"/>
            <a:ext cx="75604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3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113" y="3763976"/>
            <a:ext cx="75604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33" y="3763976"/>
            <a:ext cx="75604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5" name="Picture 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53" y="3763976"/>
            <a:ext cx="75604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649103"/>
              </p:ext>
            </p:extLst>
          </p:nvPr>
        </p:nvGraphicFramePr>
        <p:xfrm>
          <a:off x="827584" y="2392381"/>
          <a:ext cx="7488832" cy="94470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4977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77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77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77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77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8893"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LMT Bifurcation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676" marB="45676" anchor="ctr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LAD Ostial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676" marB="45676" anchor="ctr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LCx</a:t>
                      </a:r>
                      <a:r>
                        <a:rPr kumimoji="1" lang="ja-JP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Ostial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676" marB="45676" anchor="ctr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LAD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b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Diagonal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676" marB="45676" anchor="ctr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LCx/OM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676" marB="45676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670"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r>
                        <a:rPr kumimoji="1" lang="ja-JP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33%)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676" marB="45676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22</a:t>
                      </a:r>
                      <a:r>
                        <a:rPr kumimoji="1" lang="ja-JP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46%)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676" marB="45676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1" lang="ja-JP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(8%)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676" marB="45676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1" lang="ja-JP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(13%)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676" marB="45676" horzOverflow="overflow"/>
                </a:tc>
                <a:tc>
                  <a:txBody>
                    <a:bodyPr/>
                    <a:lstStyle>
                      <a:lvl1pPr algn="ctr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ja-JP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(0%)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marL="68580" marR="68580" marT="45676" marB="45676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176" name="テキスト ボックス 9"/>
          <p:cNvSpPr txBox="1">
            <a:spLocks noChangeArrowheads="1"/>
          </p:cNvSpPr>
          <p:nvPr/>
        </p:nvSpPr>
        <p:spPr bwMode="auto">
          <a:xfrm>
            <a:off x="6524628" y="4948256"/>
            <a:ext cx="108347" cy="138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ja-JP" altLang="en-US" sz="300">
              <a:ea typeface="ＭＳ Ｐゴシック" panose="020B0600070205080204" pitchFamily="50" charset="-128"/>
            </a:endParaRPr>
          </a:p>
        </p:txBody>
      </p:sp>
      <p:sp>
        <p:nvSpPr>
          <p:cNvPr id="5177" name="テキスト ボックス 10"/>
          <p:cNvSpPr txBox="1">
            <a:spLocks noChangeArrowheads="1"/>
          </p:cNvSpPr>
          <p:nvPr/>
        </p:nvSpPr>
        <p:spPr bwMode="auto">
          <a:xfrm>
            <a:off x="6476036" y="4896163"/>
            <a:ext cx="1619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ja-JP" sz="1100" b="1">
                <a:latin typeface="+mn-lt"/>
                <a:ea typeface="KaiTi" panose="02010609060101010101" pitchFamily="49" charset="-122"/>
              </a:rPr>
              <a:t>0</a:t>
            </a:r>
            <a:endParaRPr lang="ja-JP" altLang="en-US" sz="1100" b="1">
              <a:latin typeface="+mn-lt"/>
              <a:ea typeface="KaiTi" panose="02010609060101010101" pitchFamily="49" charset="-122"/>
            </a:endParaRPr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b="1" dirty="0" smtClean="0"/>
              <a:t>RESULT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1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02308" y="1344948"/>
            <a:ext cx="3605089" cy="685800"/>
          </a:xfrm>
          <a:prstGeom prst="rect">
            <a:avLst/>
          </a:prstGeom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defRPr/>
            </a:pPr>
            <a:endParaRPr lang="en-US" altLang="ja-JP" sz="2400" b="1" i="0" u="sng" kern="0" dirty="0">
              <a:solidFill>
                <a:schemeClr val="tx1"/>
              </a:solidFill>
              <a:ea typeface="Osaka" charset="-128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820571"/>
              </p:ext>
            </p:extLst>
          </p:nvPr>
        </p:nvGraphicFramePr>
        <p:xfrm>
          <a:off x="1835696" y="2210870"/>
          <a:ext cx="5486400" cy="409845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455846">
                  <a:extLst>
                    <a:ext uri="{9D8B030D-6E8A-4147-A177-3AD203B41FA5}">
                      <a16:colId xmlns:a16="http://schemas.microsoft.com/office/drawing/2014/main" xmlns="" val="3879595823"/>
                    </a:ext>
                  </a:extLst>
                </a:gridCol>
                <a:gridCol w="2030554">
                  <a:extLst>
                    <a:ext uri="{9D8B030D-6E8A-4147-A177-3AD203B41FA5}">
                      <a16:colId xmlns:a16="http://schemas.microsoft.com/office/drawing/2014/main" xmlns="" val="391885696"/>
                    </a:ext>
                  </a:extLst>
                </a:gridCol>
              </a:tblGrid>
              <a:tr h="81969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Complication during DCA procedure</a:t>
                      </a:r>
                      <a:endParaRPr lang="en-US" sz="2400" b="1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4218305"/>
                  </a:ext>
                </a:extLst>
              </a:tr>
              <a:tr h="819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Spasm</a:t>
                      </a:r>
                      <a:endParaRPr lang="en-US" sz="2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0%</a:t>
                      </a:r>
                      <a:endParaRPr lang="en-US" altLang="ja-JP" sz="2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410491100"/>
                  </a:ext>
                </a:extLst>
              </a:tr>
              <a:tr h="819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Side branch occlusion</a:t>
                      </a:r>
                      <a:endParaRPr lang="en-US" sz="2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0%</a:t>
                      </a:r>
                      <a:endParaRPr lang="en-US" altLang="ja-JP" sz="2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106967024"/>
                  </a:ext>
                </a:extLst>
              </a:tr>
              <a:tr h="819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No flow/ Slow flow</a:t>
                      </a:r>
                      <a:endParaRPr lang="en-US" sz="2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0%</a:t>
                      </a:r>
                      <a:endParaRPr lang="en-US" altLang="ja-JP" sz="2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732534362"/>
                  </a:ext>
                </a:extLst>
              </a:tr>
              <a:tr h="819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Perforation</a:t>
                      </a:r>
                      <a:endParaRPr lang="en-US" sz="2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0%</a:t>
                      </a:r>
                      <a:endParaRPr lang="en-US" altLang="ja-JP" sz="2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408601929"/>
                  </a:ext>
                </a:extLst>
              </a:tr>
            </a:tbl>
          </a:graphicData>
        </a:graphic>
      </p:graphicFrame>
      <p:cxnSp>
        <p:nvCxnSpPr>
          <p:cNvPr id="9" name="直線コネクタ 8"/>
          <p:cNvCxnSpPr/>
          <p:nvPr/>
        </p:nvCxnSpPr>
        <p:spPr bwMode="auto">
          <a:xfrm flipV="1">
            <a:off x="1904849" y="2960488"/>
            <a:ext cx="5486400" cy="27161"/>
          </a:xfrm>
          <a:prstGeom prst="line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31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28398" dir="1593903" algn="ctr" rotWithShape="0">
              <a:schemeClr val="bg2"/>
            </a:outerShdw>
          </a:effectLst>
        </p:spPr>
      </p:cxn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ACUTE </a:t>
            </a:r>
            <a:r>
              <a:rPr kumimoji="1" lang="en-US" altLang="ja-JP" b="1" dirty="0" smtClean="0"/>
              <a:t>RESULT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altLang="ja-JP" sz="2600" b="1" u="sng" dirty="0">
                <a:ea typeface="Osaka" charset="-128"/>
              </a:rPr>
              <a:t>DCA Procedural Results  </a:t>
            </a:r>
            <a:r>
              <a:rPr lang="en-US" altLang="ja-JP" sz="2600" b="1" u="sng" dirty="0">
                <a:ea typeface="ＭＳ Ｐゴシック" pitchFamily="50" charset="-128"/>
              </a:rPr>
              <a:t>(N=48)</a:t>
            </a:r>
          </a:p>
          <a:p>
            <a:pPr algn="l"/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077091"/>
              </p:ext>
            </p:extLst>
          </p:nvPr>
        </p:nvGraphicFramePr>
        <p:xfrm>
          <a:off x="1692997" y="2210400"/>
          <a:ext cx="5758005" cy="4086182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319472">
                  <a:extLst>
                    <a:ext uri="{9D8B030D-6E8A-4147-A177-3AD203B41FA5}">
                      <a16:colId xmlns:a16="http://schemas.microsoft.com/office/drawing/2014/main" xmlns="" val="584773147"/>
                    </a:ext>
                  </a:extLst>
                </a:gridCol>
                <a:gridCol w="2438533">
                  <a:extLst>
                    <a:ext uri="{9D8B030D-6E8A-4147-A177-3AD203B41FA5}">
                      <a16:colId xmlns:a16="http://schemas.microsoft.com/office/drawing/2014/main" xmlns="" val="2210864637"/>
                    </a:ext>
                  </a:extLst>
                </a:gridCol>
              </a:tblGrid>
              <a:tr h="5985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ATHEROCUT®　Size　L / M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38 </a:t>
                      </a:r>
                      <a:r>
                        <a:rPr lang="en-US" altLang="ja-JP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/ </a:t>
                      </a:r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11 </a:t>
                      </a:r>
                      <a:r>
                        <a:rPr lang="en-US" altLang="ja-JP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*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596758533"/>
                  </a:ext>
                </a:extLst>
              </a:tr>
              <a:tr h="5985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Max. cutting pressure, </a:t>
                      </a:r>
                      <a:r>
                        <a:rPr lang="en-US" sz="2000" u="none" strike="noStrike" dirty="0" err="1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atm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5.1±2.5 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045647578"/>
                  </a:ext>
                </a:extLst>
              </a:tr>
              <a:tr h="5985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Number of cuts, cuts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15.5±8.0 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2235080202"/>
                  </a:ext>
                </a:extLst>
              </a:tr>
              <a:tr h="5985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Vessels treated by DCA</a:t>
                      </a:r>
                      <a:endParaRPr 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4215589020"/>
                  </a:ext>
                </a:extLst>
              </a:tr>
              <a:tr h="442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Main branch alone</a:t>
                      </a:r>
                      <a:endParaRPr lang="en-US" sz="2000" b="0" i="1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44 </a:t>
                      </a:r>
                      <a:r>
                        <a:rPr lang="en-US" altLang="ja-JP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91.7%)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215369881"/>
                  </a:ext>
                </a:extLst>
              </a:tr>
              <a:tr h="6511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Both main and side branches</a:t>
                      </a:r>
                      <a:endParaRPr lang="en-US" sz="2000" b="0" i="1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 (8.3%)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243346766"/>
                  </a:ext>
                </a:extLst>
              </a:tr>
              <a:tr h="5985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Post DCA %PA, %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50.1±9.3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567169326"/>
                  </a:ext>
                </a:extLst>
              </a:tr>
            </a:tbl>
          </a:graphicData>
        </a:graphic>
      </p:graphicFrame>
      <p:sp>
        <p:nvSpPr>
          <p:cNvPr id="9" name="テキスト ボックス 9"/>
          <p:cNvSpPr txBox="1">
            <a:spLocks noChangeArrowheads="1"/>
          </p:cNvSpPr>
          <p:nvPr/>
        </p:nvSpPr>
        <p:spPr bwMode="auto">
          <a:xfrm>
            <a:off x="3490540" y="6351711"/>
            <a:ext cx="3889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ja-JP" sz="120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※</a:t>
            </a:r>
            <a:r>
              <a:rPr lang="ja-JP" altLang="en-US" sz="120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 </a:t>
            </a:r>
            <a:r>
              <a:rPr lang="en-US" altLang="ja-JP" sz="120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1 Left Main bifurcation (1,1,1) case :</a:t>
            </a:r>
            <a:br>
              <a:rPr lang="en-US" altLang="ja-JP" sz="120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</a:br>
            <a:r>
              <a:rPr lang="en-US" altLang="ja-JP" sz="120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L size for LM-LAD / M size for LM-</a:t>
            </a:r>
            <a:r>
              <a:rPr lang="en-US" altLang="ja-JP" sz="1200" dirty="0" err="1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LCx</a:t>
            </a:r>
            <a:r>
              <a:rPr lang="en-US" altLang="ja-JP" sz="120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   </a:t>
            </a:r>
            <a:endParaRPr lang="ja-JP" altLang="en-US" sz="1200" dirty="0">
              <a:solidFill>
                <a:schemeClr val="bg2">
                  <a:lumMod val="20000"/>
                  <a:lumOff val="80000"/>
                </a:schemeClr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7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b="1" dirty="0"/>
              <a:t>ACUTE </a:t>
            </a:r>
            <a:r>
              <a:rPr kumimoji="1" lang="en-US" altLang="ja-JP" b="1" dirty="0" smtClean="0"/>
              <a:t>RESULT</a:t>
            </a:r>
            <a:endParaRPr kumimoji="1" lang="ja-JP" altLang="en-US" dirty="0"/>
          </a:p>
        </p:txBody>
      </p:sp>
      <p:sp>
        <p:nvSpPr>
          <p:cNvPr id="8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l"/>
            <a:r>
              <a:rPr lang="en-US" altLang="ja-JP" sz="2600" b="1" u="sng" dirty="0">
                <a:ea typeface="Osaka" charset="-128"/>
              </a:rPr>
              <a:t>DCA Procedural Results  </a:t>
            </a:r>
            <a:r>
              <a:rPr lang="en-US" altLang="ja-JP" sz="2600" b="1" u="sng" dirty="0">
                <a:ea typeface="ＭＳ Ｐゴシック" pitchFamily="50" charset="-128"/>
              </a:rPr>
              <a:t>(N=48)</a:t>
            </a:r>
          </a:p>
          <a:p>
            <a:pPr algn="l"/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 bwMode="auto">
          <a:xfrm>
            <a:off x="1403648" y="5661248"/>
            <a:ext cx="5904656" cy="576064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グラフ 4"/>
          <p:cNvGraphicFramePr/>
          <p:nvPr>
            <p:extLst>
              <p:ext uri="{D42A27DB-BD31-4B8C-83A1-F6EECF244321}">
                <p14:modId xmlns:p14="http://schemas.microsoft.com/office/powerpoint/2010/main" val="1444022991"/>
              </p:ext>
            </p:extLst>
          </p:nvPr>
        </p:nvGraphicFramePr>
        <p:xfrm>
          <a:off x="819033" y="1771167"/>
          <a:ext cx="7416824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b="1" dirty="0"/>
              <a:t>ACUTE </a:t>
            </a:r>
            <a:r>
              <a:rPr kumimoji="1" lang="en-US" altLang="ja-JP" b="1" dirty="0" smtClean="0"/>
              <a:t>RESULT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059832" y="1268760"/>
            <a:ext cx="2935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Post DCA %PA</a:t>
            </a:r>
            <a:endParaRPr lang="ja-JP" altLang="en-US" sz="3200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2511656" y="3121804"/>
            <a:ext cx="1818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51.6±9.2%</a:t>
            </a:r>
            <a:endParaRPr lang="ja-JP" altLang="en-US" sz="2800" b="1" dirty="0"/>
          </a:p>
        </p:txBody>
      </p:sp>
      <p:sp>
        <p:nvSpPr>
          <p:cNvPr id="9" name="正方形/長方形 8"/>
          <p:cNvSpPr/>
          <p:nvPr/>
        </p:nvSpPr>
        <p:spPr>
          <a:xfrm>
            <a:off x="5220071" y="3121804"/>
            <a:ext cx="1818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46.6±9.3%</a:t>
            </a:r>
            <a:endParaRPr lang="ja-JP" altLang="en-US" sz="28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4142062" y="2276872"/>
            <a:ext cx="1237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8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P=0.10</a:t>
            </a:r>
            <a:endParaRPr lang="ja-JP" altLang="en-US" sz="2800" b="1" i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7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角丸四角形 36"/>
          <p:cNvSpPr/>
          <p:nvPr/>
        </p:nvSpPr>
        <p:spPr bwMode="auto">
          <a:xfrm>
            <a:off x="7273579" y="4820302"/>
            <a:ext cx="1656184" cy="115212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角丸四角形 35"/>
          <p:cNvSpPr/>
          <p:nvPr/>
        </p:nvSpPr>
        <p:spPr bwMode="auto">
          <a:xfrm>
            <a:off x="7273579" y="3573016"/>
            <a:ext cx="1656184" cy="115212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角丸四角形 1"/>
          <p:cNvSpPr/>
          <p:nvPr/>
        </p:nvSpPr>
        <p:spPr bwMode="auto">
          <a:xfrm>
            <a:off x="7273579" y="2325730"/>
            <a:ext cx="1656184" cy="115212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b="1" dirty="0"/>
              <a:t>ACUTE </a:t>
            </a:r>
            <a:r>
              <a:rPr kumimoji="1" lang="en-US" altLang="ja-JP" b="1" dirty="0" smtClean="0"/>
              <a:t>RESULT</a:t>
            </a:r>
            <a:endParaRPr kumimoji="1" lang="ja-JP" altLang="en-US" dirty="0"/>
          </a:p>
        </p:txBody>
      </p:sp>
      <p:sp>
        <p:nvSpPr>
          <p:cNvPr id="3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l"/>
            <a:r>
              <a:rPr lang="en-US" altLang="ja-JP" sz="2600" b="1" u="sng" dirty="0">
                <a:ea typeface="Osaka" charset="-128"/>
              </a:rPr>
              <a:t>DCA Procedural Results  </a:t>
            </a:r>
            <a:r>
              <a:rPr lang="en-US" altLang="ja-JP" sz="2600" b="1" u="sng" dirty="0">
                <a:ea typeface="ＭＳ Ｐゴシック" pitchFamily="50" charset="-128"/>
              </a:rPr>
              <a:t>(N=48)</a:t>
            </a:r>
          </a:p>
          <a:p>
            <a:pPr algn="l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 bwMode="auto">
          <a:xfrm>
            <a:off x="7440971" y="5018236"/>
            <a:ext cx="575902" cy="381628"/>
          </a:xfrm>
          <a:prstGeom prst="rect">
            <a:avLst/>
          </a:prstGeom>
          <a:pattFill prst="openDmn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7927084" y="5018242"/>
            <a:ext cx="872359" cy="288925"/>
          </a:xfrm>
          <a:prstGeom prst="rect">
            <a:avLst/>
          </a:prstGeom>
          <a:pattFill prst="openDmn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ja-JP" altLang="en-US">
              <a:ea typeface="ＭＳ Ｐゴシック" panose="020B0600070205080204" pitchFamily="50" charset="-128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484360"/>
              </p:ext>
            </p:extLst>
          </p:nvPr>
        </p:nvGraphicFramePr>
        <p:xfrm>
          <a:off x="1907704" y="2210400"/>
          <a:ext cx="5180845" cy="4142583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102735">
                  <a:extLst>
                    <a:ext uri="{9D8B030D-6E8A-4147-A177-3AD203B41FA5}">
                      <a16:colId xmlns:a16="http://schemas.microsoft.com/office/drawing/2014/main" xmlns="" val="948731648"/>
                    </a:ext>
                  </a:extLst>
                </a:gridCol>
                <a:gridCol w="1039055">
                  <a:extLst>
                    <a:ext uri="{9D8B030D-6E8A-4147-A177-3AD203B41FA5}">
                      <a16:colId xmlns:a16="http://schemas.microsoft.com/office/drawing/2014/main" xmlns="" val="1954766982"/>
                    </a:ext>
                  </a:extLst>
                </a:gridCol>
                <a:gridCol w="1039055">
                  <a:extLst>
                    <a:ext uri="{9D8B030D-6E8A-4147-A177-3AD203B41FA5}">
                      <a16:colId xmlns:a16="http://schemas.microsoft.com/office/drawing/2014/main" xmlns="" val="2191726493"/>
                    </a:ext>
                  </a:extLst>
                </a:gridCol>
              </a:tblGrid>
              <a:tr h="3555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None stent (DCA alone)</a:t>
                      </a:r>
                      <a:endParaRPr lang="en-US" sz="2000" b="1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16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33.3%</a:t>
                      </a:r>
                      <a:endParaRPr lang="en-US" altLang="ja-JP" sz="2000" u="none" strike="noStrike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2083589123"/>
                  </a:ext>
                </a:extLst>
              </a:tr>
              <a:tr h="3555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DCA + DCB</a:t>
                      </a:r>
                      <a:endParaRPr lang="en-US" sz="2000" b="0" i="1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5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10.4%</a:t>
                      </a:r>
                      <a:endParaRPr lang="en-US" altLang="ja-JP" sz="2000" u="none" strike="noStrike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</a:tr>
              <a:tr h="170744">
                <a:tc>
                  <a:txBody>
                    <a:bodyPr/>
                    <a:lstStyle/>
                    <a:p>
                      <a:pPr algn="l" fontAlgn="ctr"/>
                      <a:endParaRPr lang="ja-JP" alt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310809127"/>
                  </a:ext>
                </a:extLst>
              </a:tr>
              <a:tr h="3555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Stenting</a:t>
                      </a:r>
                      <a:endParaRPr lang="en-US" sz="2000" b="1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32</a:t>
                      </a:r>
                      <a:endParaRPr lang="ja-JP" alt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66.6%</a:t>
                      </a:r>
                      <a:endParaRPr lang="ja-JP" alt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924522325"/>
                  </a:ext>
                </a:extLst>
              </a:tr>
              <a:tr h="355512">
                <a:tc>
                  <a:txBody>
                    <a:bodyPr/>
                    <a:lstStyle/>
                    <a:p>
                      <a:pPr lvl="1" algn="l" fontAlgn="ctr"/>
                      <a:r>
                        <a:rPr lang="ja-JP" altLang="en-US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① </a:t>
                      </a:r>
                      <a:r>
                        <a:rPr lang="en-US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Crossover</a:t>
                      </a:r>
                      <a:endParaRPr lang="en-US" sz="2000" b="0" i="1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412230220"/>
                  </a:ext>
                </a:extLst>
              </a:tr>
              <a:tr h="355512">
                <a:tc>
                  <a:txBody>
                    <a:bodyPr/>
                    <a:lstStyle/>
                    <a:p>
                      <a:pPr lvl="2"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 stent + KBT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9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18.8%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041516856"/>
                  </a:ext>
                </a:extLst>
              </a:tr>
              <a:tr h="355512">
                <a:tc>
                  <a:txBody>
                    <a:bodyPr/>
                    <a:lstStyle/>
                    <a:p>
                      <a:pPr lvl="2"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 stent + non-KBT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9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18.8%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4039571406"/>
                  </a:ext>
                </a:extLst>
              </a:tr>
              <a:tr h="355512">
                <a:tc>
                  <a:txBody>
                    <a:bodyPr/>
                    <a:lstStyle/>
                    <a:p>
                      <a:pPr lvl="2"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1stent + SB-POBA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altLang="ja-JP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2.1%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829794009"/>
                  </a:ext>
                </a:extLst>
              </a:tr>
              <a:tr h="125904">
                <a:tc>
                  <a:txBody>
                    <a:bodyPr/>
                    <a:lstStyle/>
                    <a:p>
                      <a:pPr lvl="1" algn="l" fontAlgn="ctr"/>
                      <a:endParaRPr lang="ja-JP" alt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649334040"/>
                  </a:ext>
                </a:extLst>
              </a:tr>
              <a:tr h="355512">
                <a:tc>
                  <a:txBody>
                    <a:bodyPr/>
                    <a:lstStyle/>
                    <a:p>
                      <a:pPr lvl="1" algn="l" fontAlgn="ctr"/>
                      <a:r>
                        <a:rPr lang="ja-JP" altLang="en-US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② </a:t>
                      </a:r>
                      <a:r>
                        <a:rPr lang="en-US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Non-Crossover</a:t>
                      </a:r>
                      <a:endParaRPr lang="en-US" sz="2000" b="0" i="1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13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27.1%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414238518"/>
                  </a:ext>
                </a:extLst>
              </a:tr>
              <a:tr h="176147">
                <a:tc>
                  <a:txBody>
                    <a:bodyPr/>
                    <a:lstStyle/>
                    <a:p>
                      <a:pPr lvl="1" algn="l" fontAlgn="ctr"/>
                      <a:endParaRPr lang="ja-JP" alt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2007811463"/>
                  </a:ext>
                </a:extLst>
              </a:tr>
              <a:tr h="355512">
                <a:tc>
                  <a:txBody>
                    <a:bodyPr/>
                    <a:lstStyle/>
                    <a:p>
                      <a:pPr lvl="1" algn="l" fontAlgn="ctr"/>
                      <a:r>
                        <a:rPr lang="ja-JP" altLang="en-US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③ </a:t>
                      </a:r>
                      <a:r>
                        <a:rPr lang="en-US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Complex </a:t>
                      </a:r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stenting</a:t>
                      </a:r>
                      <a:endParaRPr lang="en-US" sz="2000" b="0" i="1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altLang="ja-JP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0%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+mn-lt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919636428"/>
                  </a:ext>
                </a:extLst>
              </a:tr>
            </a:tbl>
          </a:graphicData>
        </a:graphic>
      </p:graphicFrame>
      <p:grpSp>
        <p:nvGrpSpPr>
          <p:cNvPr id="9" name="グループ化 13"/>
          <p:cNvGrpSpPr>
            <a:grpSpLocks/>
          </p:cNvGrpSpPr>
          <p:nvPr/>
        </p:nvGrpSpPr>
        <p:grpSpPr bwMode="auto">
          <a:xfrm>
            <a:off x="7380312" y="2564904"/>
            <a:ext cx="1458515" cy="792162"/>
            <a:chOff x="539552" y="3140968"/>
            <a:chExt cx="1944216" cy="792088"/>
          </a:xfrm>
        </p:grpSpPr>
        <p:grpSp>
          <p:nvGrpSpPr>
            <p:cNvPr id="10" name="グループ化 5"/>
            <p:cNvGrpSpPr>
              <a:grpSpLocks/>
            </p:cNvGrpSpPr>
            <p:nvPr/>
          </p:nvGrpSpPr>
          <p:grpSpPr bwMode="auto">
            <a:xfrm>
              <a:off x="539552" y="3140968"/>
              <a:ext cx="1944216" cy="792088"/>
              <a:chOff x="-2916832" y="980728"/>
              <a:chExt cx="2199630" cy="1080120"/>
            </a:xfrm>
          </p:grpSpPr>
          <p:cxnSp>
            <p:nvCxnSpPr>
              <p:cNvPr id="12" name="直線コネクタ 2"/>
              <p:cNvCxnSpPr>
                <a:cxnSpLocks noChangeShapeType="1"/>
              </p:cNvCxnSpPr>
              <p:nvPr/>
            </p:nvCxnSpPr>
            <p:spPr bwMode="auto">
              <a:xfrm>
                <a:off x="-2916832" y="980728"/>
                <a:ext cx="2160240" cy="0"/>
              </a:xfrm>
              <a:prstGeom prst="line">
                <a:avLst/>
              </a:prstGeom>
              <a:noFill/>
              <a:ln w="28575" algn="ctr">
                <a:solidFill>
                  <a:schemeClr val="accent5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直線コネクタ 9"/>
              <p:cNvCxnSpPr>
                <a:cxnSpLocks noChangeShapeType="1"/>
              </p:cNvCxnSpPr>
              <p:nvPr/>
            </p:nvCxnSpPr>
            <p:spPr bwMode="auto">
              <a:xfrm>
                <a:off x="-2916832" y="1484784"/>
                <a:ext cx="864096" cy="0"/>
              </a:xfrm>
              <a:prstGeom prst="line">
                <a:avLst/>
              </a:prstGeom>
              <a:noFill/>
              <a:ln w="28575" algn="ctr">
                <a:solidFill>
                  <a:schemeClr val="accent5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直線コネクタ 11"/>
              <p:cNvCxnSpPr>
                <a:cxnSpLocks noChangeShapeType="1"/>
              </p:cNvCxnSpPr>
              <p:nvPr/>
            </p:nvCxnSpPr>
            <p:spPr bwMode="auto">
              <a:xfrm>
                <a:off x="-1581298" y="1484784"/>
                <a:ext cx="864096" cy="0"/>
              </a:xfrm>
              <a:prstGeom prst="line">
                <a:avLst/>
              </a:prstGeom>
              <a:noFill/>
              <a:ln w="28575" algn="ctr">
                <a:solidFill>
                  <a:schemeClr val="accent5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直線コネクタ 12"/>
              <p:cNvCxnSpPr>
                <a:cxnSpLocks noChangeShapeType="1"/>
              </p:cNvCxnSpPr>
              <p:nvPr/>
            </p:nvCxnSpPr>
            <p:spPr bwMode="auto">
              <a:xfrm>
                <a:off x="-2052736" y="1484784"/>
                <a:ext cx="432048" cy="576064"/>
              </a:xfrm>
              <a:prstGeom prst="line">
                <a:avLst/>
              </a:prstGeom>
              <a:noFill/>
              <a:ln w="28575" algn="ctr">
                <a:solidFill>
                  <a:schemeClr val="accent5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直線コネクタ 14"/>
              <p:cNvCxnSpPr>
                <a:cxnSpLocks noChangeShapeType="1"/>
              </p:cNvCxnSpPr>
              <p:nvPr/>
            </p:nvCxnSpPr>
            <p:spPr bwMode="auto">
              <a:xfrm>
                <a:off x="-1596017" y="1484784"/>
                <a:ext cx="432048" cy="576064"/>
              </a:xfrm>
              <a:prstGeom prst="line">
                <a:avLst/>
              </a:prstGeom>
              <a:noFill/>
              <a:ln w="28575" algn="ctr">
                <a:solidFill>
                  <a:schemeClr val="accent5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" name="正方形/長方形 10"/>
            <p:cNvSpPr/>
            <p:nvPr/>
          </p:nvSpPr>
          <p:spPr bwMode="auto">
            <a:xfrm>
              <a:off x="695089" y="3164778"/>
              <a:ext cx="1661709" cy="346043"/>
            </a:xfrm>
            <a:prstGeom prst="rect">
              <a:avLst/>
            </a:prstGeom>
            <a:pattFill prst="openDmnd">
              <a:fgClr>
                <a:schemeClr val="bg2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9525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ja-JP" altLang="en-US"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8" name="グループ化 16"/>
          <p:cNvGrpSpPr>
            <a:grpSpLocks/>
          </p:cNvGrpSpPr>
          <p:nvPr/>
        </p:nvGrpSpPr>
        <p:grpSpPr bwMode="auto">
          <a:xfrm>
            <a:off x="7380312" y="3789040"/>
            <a:ext cx="1458515" cy="850900"/>
            <a:chOff x="-2916832" y="980728"/>
            <a:chExt cx="2199630" cy="1159040"/>
          </a:xfrm>
        </p:grpSpPr>
        <p:cxnSp>
          <p:nvCxnSpPr>
            <p:cNvPr id="20" name="直線コネクタ 17"/>
            <p:cNvCxnSpPr>
              <a:cxnSpLocks noChangeShapeType="1"/>
            </p:cNvCxnSpPr>
            <p:nvPr/>
          </p:nvCxnSpPr>
          <p:spPr bwMode="auto">
            <a:xfrm>
              <a:off x="-2903736" y="980728"/>
              <a:ext cx="2160240" cy="0"/>
            </a:xfrm>
            <a:prstGeom prst="line">
              <a:avLst/>
            </a:prstGeom>
            <a:noFill/>
            <a:ln w="28575" algn="ctr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直線コネクタ 18"/>
            <p:cNvCxnSpPr>
              <a:cxnSpLocks noChangeShapeType="1"/>
            </p:cNvCxnSpPr>
            <p:nvPr/>
          </p:nvCxnSpPr>
          <p:spPr bwMode="auto">
            <a:xfrm>
              <a:off x="-2916832" y="1579488"/>
              <a:ext cx="658355" cy="0"/>
            </a:xfrm>
            <a:prstGeom prst="line">
              <a:avLst/>
            </a:prstGeom>
            <a:noFill/>
            <a:ln w="28575" algn="ctr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直線コネクタ 19"/>
            <p:cNvCxnSpPr>
              <a:cxnSpLocks noChangeShapeType="1"/>
            </p:cNvCxnSpPr>
            <p:nvPr/>
          </p:nvCxnSpPr>
          <p:spPr bwMode="auto">
            <a:xfrm>
              <a:off x="-1836712" y="1453216"/>
              <a:ext cx="1119510" cy="0"/>
            </a:xfrm>
            <a:prstGeom prst="line">
              <a:avLst/>
            </a:prstGeom>
            <a:noFill/>
            <a:ln w="28575" algn="ctr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直線コネクタ 20"/>
            <p:cNvCxnSpPr>
              <a:cxnSpLocks noChangeShapeType="1"/>
            </p:cNvCxnSpPr>
            <p:nvPr/>
          </p:nvCxnSpPr>
          <p:spPr bwMode="auto">
            <a:xfrm>
              <a:off x="-2271573" y="1563704"/>
              <a:ext cx="432048" cy="576064"/>
            </a:xfrm>
            <a:prstGeom prst="line">
              <a:avLst/>
            </a:prstGeom>
            <a:noFill/>
            <a:ln w="28575" algn="ctr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直線コネクタ 21"/>
            <p:cNvCxnSpPr>
              <a:cxnSpLocks noChangeShapeType="1"/>
            </p:cNvCxnSpPr>
            <p:nvPr/>
          </p:nvCxnSpPr>
          <p:spPr bwMode="auto">
            <a:xfrm>
              <a:off x="-1838042" y="1437431"/>
              <a:ext cx="432048" cy="576064"/>
            </a:xfrm>
            <a:prstGeom prst="line">
              <a:avLst/>
            </a:prstGeom>
            <a:noFill/>
            <a:ln w="28575" algn="ctr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正方形/長方形 18"/>
          <p:cNvSpPr/>
          <p:nvPr/>
        </p:nvSpPr>
        <p:spPr bwMode="auto">
          <a:xfrm>
            <a:off x="8081587" y="3823970"/>
            <a:ext cx="748904" cy="288925"/>
          </a:xfrm>
          <a:prstGeom prst="rect">
            <a:avLst/>
          </a:prstGeom>
          <a:pattFill prst="openDmn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ja-JP" altLang="en-US">
              <a:ea typeface="ＭＳ Ｐゴシック" panose="020B0600070205080204" pitchFamily="50" charset="-128"/>
            </a:endParaRPr>
          </a:p>
        </p:txBody>
      </p:sp>
      <p:grpSp>
        <p:nvGrpSpPr>
          <p:cNvPr id="25" name="グループ化 16"/>
          <p:cNvGrpSpPr>
            <a:grpSpLocks/>
          </p:cNvGrpSpPr>
          <p:nvPr/>
        </p:nvGrpSpPr>
        <p:grpSpPr bwMode="auto">
          <a:xfrm>
            <a:off x="7433965" y="4975893"/>
            <a:ext cx="1458515" cy="850900"/>
            <a:chOff x="-2916832" y="980728"/>
            <a:chExt cx="2199630" cy="1159040"/>
          </a:xfrm>
        </p:grpSpPr>
        <p:cxnSp>
          <p:nvCxnSpPr>
            <p:cNvPr id="26" name="直線コネクタ 17"/>
            <p:cNvCxnSpPr>
              <a:cxnSpLocks noChangeShapeType="1"/>
            </p:cNvCxnSpPr>
            <p:nvPr/>
          </p:nvCxnSpPr>
          <p:spPr bwMode="auto">
            <a:xfrm>
              <a:off x="-2903736" y="980728"/>
              <a:ext cx="2160240" cy="0"/>
            </a:xfrm>
            <a:prstGeom prst="line">
              <a:avLst/>
            </a:prstGeom>
            <a:noFill/>
            <a:ln w="28575" algn="ctr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直線コネクタ 18"/>
            <p:cNvCxnSpPr>
              <a:cxnSpLocks noChangeShapeType="1"/>
            </p:cNvCxnSpPr>
            <p:nvPr/>
          </p:nvCxnSpPr>
          <p:spPr bwMode="auto">
            <a:xfrm>
              <a:off x="-2916832" y="1579488"/>
              <a:ext cx="658355" cy="0"/>
            </a:xfrm>
            <a:prstGeom prst="line">
              <a:avLst/>
            </a:prstGeom>
            <a:noFill/>
            <a:ln w="28575" algn="ctr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直線コネクタ 19"/>
            <p:cNvCxnSpPr>
              <a:cxnSpLocks noChangeShapeType="1"/>
            </p:cNvCxnSpPr>
            <p:nvPr/>
          </p:nvCxnSpPr>
          <p:spPr bwMode="auto">
            <a:xfrm>
              <a:off x="-1836712" y="1453216"/>
              <a:ext cx="1119510" cy="0"/>
            </a:xfrm>
            <a:prstGeom prst="line">
              <a:avLst/>
            </a:prstGeom>
            <a:noFill/>
            <a:ln w="28575" algn="ctr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直線コネクタ 20"/>
            <p:cNvCxnSpPr>
              <a:cxnSpLocks noChangeShapeType="1"/>
            </p:cNvCxnSpPr>
            <p:nvPr/>
          </p:nvCxnSpPr>
          <p:spPr bwMode="auto">
            <a:xfrm>
              <a:off x="-2271573" y="1563704"/>
              <a:ext cx="432048" cy="576064"/>
            </a:xfrm>
            <a:prstGeom prst="line">
              <a:avLst/>
            </a:prstGeom>
            <a:noFill/>
            <a:ln w="28575" algn="ctr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直線コネクタ 21"/>
            <p:cNvCxnSpPr>
              <a:cxnSpLocks noChangeShapeType="1"/>
            </p:cNvCxnSpPr>
            <p:nvPr/>
          </p:nvCxnSpPr>
          <p:spPr bwMode="auto">
            <a:xfrm>
              <a:off x="-1838042" y="1437431"/>
              <a:ext cx="432048" cy="576064"/>
            </a:xfrm>
            <a:prstGeom prst="line">
              <a:avLst/>
            </a:prstGeom>
            <a:noFill/>
            <a:ln w="28575" algn="ctr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正方形/長方形 31"/>
          <p:cNvSpPr/>
          <p:nvPr/>
        </p:nvSpPr>
        <p:spPr bwMode="auto">
          <a:xfrm rot="3514745">
            <a:off x="7622006" y="5353307"/>
            <a:ext cx="919273" cy="265076"/>
          </a:xfrm>
          <a:prstGeom prst="rect">
            <a:avLst/>
          </a:prstGeom>
          <a:pattFill prst="openDmn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308304" y="3109915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①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308304" y="4371334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②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308304" y="5635540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③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27145"/>
              </p:ext>
            </p:extLst>
          </p:nvPr>
        </p:nvGraphicFramePr>
        <p:xfrm>
          <a:off x="1619672" y="2210400"/>
          <a:ext cx="5904655" cy="392014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4115365">
                  <a:extLst>
                    <a:ext uri="{9D8B030D-6E8A-4147-A177-3AD203B41FA5}">
                      <a16:colId xmlns:a16="http://schemas.microsoft.com/office/drawing/2014/main" xmlns="" val="80967833"/>
                    </a:ext>
                  </a:extLst>
                </a:gridCol>
                <a:gridCol w="1789290">
                  <a:extLst>
                    <a:ext uri="{9D8B030D-6E8A-4147-A177-3AD203B41FA5}">
                      <a16:colId xmlns:a16="http://schemas.microsoft.com/office/drawing/2014/main" xmlns="" val="583071124"/>
                    </a:ext>
                  </a:extLst>
                </a:gridCol>
              </a:tblGrid>
              <a:tr h="4355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Number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32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372486975"/>
                  </a:ext>
                </a:extLst>
              </a:tr>
              <a:tr h="435572">
                <a:tc>
                  <a:txBody>
                    <a:bodyPr/>
                    <a:lstStyle/>
                    <a:p>
                      <a:pPr algn="l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184240969"/>
                  </a:ext>
                </a:extLst>
              </a:tr>
              <a:tr h="4355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Delivery success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100 (100%)</a:t>
                      </a:r>
                      <a:endParaRPr lang="en-US" altLang="ja-JP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4127228777"/>
                  </a:ext>
                </a:extLst>
              </a:tr>
              <a:tr h="435572">
                <a:tc>
                  <a:txBody>
                    <a:bodyPr/>
                    <a:lstStyle/>
                    <a:p>
                      <a:pPr algn="l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435500130"/>
                  </a:ext>
                </a:extLst>
              </a:tr>
              <a:tr h="4355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Stent size, mm</a:t>
                      </a:r>
                      <a:endParaRPr 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3.38±0.43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316541915"/>
                  </a:ext>
                </a:extLst>
              </a:tr>
              <a:tr h="4355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Total length of stent, mm</a:t>
                      </a:r>
                      <a:endParaRPr 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20.1±6.7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351097663"/>
                  </a:ext>
                </a:extLst>
              </a:tr>
              <a:tr h="4355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Max. inflation pressure, atm</a:t>
                      </a:r>
                      <a:endParaRPr 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12.7±2.8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431626207"/>
                  </a:ext>
                </a:extLst>
              </a:tr>
              <a:tr h="435572">
                <a:tc>
                  <a:txBody>
                    <a:bodyPr/>
                    <a:lstStyle/>
                    <a:p>
                      <a:pPr algn="l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328696392"/>
                  </a:ext>
                </a:extLst>
              </a:tr>
              <a:tr h="4355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Number of Stent / lesion</a:t>
                      </a:r>
                      <a:endParaRPr 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1.13±0.34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2256336562"/>
                  </a:ext>
                </a:extLst>
              </a:tr>
            </a:tbl>
          </a:graphicData>
        </a:graphic>
      </p:graphicFrame>
      <p:sp>
        <p:nvSpPr>
          <p:cNvPr id="7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b="1" dirty="0"/>
              <a:t>ACUTE </a:t>
            </a:r>
            <a:r>
              <a:rPr kumimoji="1" lang="en-US" altLang="ja-JP" b="1" dirty="0" smtClean="0"/>
              <a:t>RESULT</a:t>
            </a:r>
            <a:endParaRPr kumimoji="1" lang="ja-JP" altLang="en-US" dirty="0"/>
          </a:p>
        </p:txBody>
      </p:sp>
      <p:sp>
        <p:nvSpPr>
          <p:cNvPr id="8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l"/>
            <a:r>
              <a:rPr lang="en-US" altLang="ja-JP" sz="2600" b="1" u="sng" dirty="0">
                <a:ea typeface="Osaka" charset="-128"/>
              </a:rPr>
              <a:t>Stenting</a:t>
            </a:r>
            <a:r>
              <a:rPr lang="en-US" altLang="ja-JP" sz="2600" b="1" u="sng" dirty="0" smtClean="0">
                <a:ea typeface="Osaka" charset="-128"/>
              </a:rPr>
              <a:t> </a:t>
            </a:r>
            <a:r>
              <a:rPr lang="en-US" altLang="ja-JP" sz="2600" b="1" u="sng" dirty="0">
                <a:ea typeface="Osaka" charset="-128"/>
              </a:rPr>
              <a:t>Procedural Results  </a:t>
            </a:r>
            <a:r>
              <a:rPr lang="en-US" altLang="ja-JP" sz="2600" b="1" u="sng" dirty="0">
                <a:ea typeface="ＭＳ Ｐゴシック" pitchFamily="50" charset="-128"/>
              </a:rPr>
              <a:t>(</a:t>
            </a:r>
            <a:r>
              <a:rPr lang="en-US" altLang="ja-JP" sz="2600" b="1" u="sng" dirty="0" smtClean="0">
                <a:solidFill>
                  <a:srgbClr val="FFFF00"/>
                </a:solidFill>
                <a:ea typeface="ＭＳ Ｐゴシック" pitchFamily="50" charset="-128"/>
              </a:rPr>
              <a:t>N=32</a:t>
            </a:r>
            <a:r>
              <a:rPr lang="en-US" altLang="ja-JP" sz="2600" b="1" u="sng" dirty="0" smtClean="0">
                <a:ea typeface="ＭＳ Ｐゴシック" pitchFamily="50" charset="-128"/>
              </a:rPr>
              <a:t>)</a:t>
            </a:r>
            <a:endParaRPr lang="en-US" altLang="ja-JP" sz="2600" b="1" u="sng" dirty="0">
              <a:ea typeface="ＭＳ Ｐゴシック" pitchFamily="50" charset="-128"/>
            </a:endParaRPr>
          </a:p>
          <a:p>
            <a:pPr algn="l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9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24902"/>
              </p:ext>
            </p:extLst>
          </p:nvPr>
        </p:nvGraphicFramePr>
        <p:xfrm>
          <a:off x="1621737" y="2210401"/>
          <a:ext cx="5974599" cy="3882896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654422">
                  <a:extLst>
                    <a:ext uri="{9D8B030D-6E8A-4147-A177-3AD203B41FA5}">
                      <a16:colId xmlns:a16="http://schemas.microsoft.com/office/drawing/2014/main" xmlns="" val="877473487"/>
                    </a:ext>
                  </a:extLst>
                </a:gridCol>
                <a:gridCol w="2320177">
                  <a:extLst>
                    <a:ext uri="{9D8B030D-6E8A-4147-A177-3AD203B41FA5}">
                      <a16:colId xmlns:a16="http://schemas.microsoft.com/office/drawing/2014/main" xmlns="" val="367489113"/>
                    </a:ext>
                  </a:extLst>
                </a:gridCol>
              </a:tblGrid>
              <a:tr h="6533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Device success, %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100</a:t>
                      </a:r>
                      <a:endParaRPr lang="en-US" altLang="ja-JP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281847359"/>
                  </a:ext>
                </a:extLst>
              </a:tr>
              <a:tr h="6533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Procedure success, %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100</a:t>
                      </a:r>
                      <a:endParaRPr lang="en-US" altLang="ja-JP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143546941"/>
                  </a:ext>
                </a:extLst>
              </a:tr>
              <a:tr h="10828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Amount of Contrast medium, ml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202.4±67.0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6522744"/>
                  </a:ext>
                </a:extLst>
              </a:tr>
              <a:tr h="6533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Procedure time, min</a:t>
                      </a:r>
                      <a:endParaRPr 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112.3±24.7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374242734"/>
                  </a:ext>
                </a:extLst>
              </a:tr>
              <a:tr h="8401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Fluoroscopy time, min</a:t>
                      </a:r>
                      <a:endParaRPr 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40.1±10.7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869915703"/>
                  </a:ext>
                </a:extLst>
              </a:tr>
            </a:tbl>
          </a:graphicData>
        </a:graphic>
      </p:graphicFrame>
      <p:sp>
        <p:nvSpPr>
          <p:cNvPr id="7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b="1" dirty="0"/>
              <a:t>ACUTE </a:t>
            </a:r>
            <a:r>
              <a:rPr kumimoji="1" lang="en-US" altLang="ja-JP" b="1" dirty="0" smtClean="0"/>
              <a:t>RESULT</a:t>
            </a:r>
            <a:endParaRPr kumimoji="1" lang="ja-JP" altLang="en-US" dirty="0"/>
          </a:p>
        </p:txBody>
      </p:sp>
      <p:sp>
        <p:nvSpPr>
          <p:cNvPr id="8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l"/>
            <a:r>
              <a:rPr lang="en-US" altLang="ja-JP" sz="2600" b="1" u="sng" dirty="0" smtClean="0">
                <a:ea typeface="Osaka" charset="-128"/>
              </a:rPr>
              <a:t>Procedural </a:t>
            </a:r>
            <a:r>
              <a:rPr lang="en-US" altLang="ja-JP" sz="2600" b="1" u="sng" dirty="0">
                <a:ea typeface="Osaka" charset="-128"/>
              </a:rPr>
              <a:t>Results  </a:t>
            </a:r>
            <a:r>
              <a:rPr lang="en-US" altLang="ja-JP" sz="2600" b="1" u="sng" dirty="0">
                <a:ea typeface="ＭＳ Ｐゴシック" pitchFamily="50" charset="-128"/>
              </a:rPr>
              <a:t>(N=48)</a:t>
            </a:r>
          </a:p>
          <a:p>
            <a:pPr algn="l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3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909901"/>
              </p:ext>
            </p:extLst>
          </p:nvPr>
        </p:nvGraphicFramePr>
        <p:xfrm>
          <a:off x="1547664" y="2210400"/>
          <a:ext cx="5976664" cy="3865302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533213">
                  <a:extLst>
                    <a:ext uri="{9D8B030D-6E8A-4147-A177-3AD203B41FA5}">
                      <a16:colId xmlns:a16="http://schemas.microsoft.com/office/drawing/2014/main" xmlns="" val="801580154"/>
                    </a:ext>
                  </a:extLst>
                </a:gridCol>
                <a:gridCol w="2443451">
                  <a:extLst>
                    <a:ext uri="{9D8B030D-6E8A-4147-A177-3AD203B41FA5}">
                      <a16:colId xmlns:a16="http://schemas.microsoft.com/office/drawing/2014/main" xmlns="" val="2942228532"/>
                    </a:ext>
                  </a:extLst>
                </a:gridCol>
              </a:tblGrid>
              <a:tr h="7222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Death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0%</a:t>
                      </a:r>
                      <a:endParaRPr lang="en-US" altLang="ja-JP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4257347318"/>
                  </a:ext>
                </a:extLst>
              </a:tr>
              <a:tr h="7019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Em</a:t>
                      </a:r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 CABG / TLR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0%</a:t>
                      </a:r>
                      <a:endParaRPr lang="en-US" altLang="ja-JP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2798265213"/>
                  </a:ext>
                </a:extLst>
              </a:tr>
              <a:tr h="6510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Q MI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0%</a:t>
                      </a:r>
                      <a:endParaRPr lang="en-US" altLang="ja-JP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523661926"/>
                  </a:ext>
                </a:extLst>
              </a:tr>
              <a:tr h="7543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Non-Q MI</a:t>
                      </a:r>
                      <a:endParaRPr lang="en-US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0%</a:t>
                      </a:r>
                      <a:endParaRPr lang="en-US" altLang="ja-JP" sz="2000" b="0" i="0" u="none" strike="noStrik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809002432"/>
                  </a:ext>
                </a:extLst>
              </a:tr>
              <a:tr h="10356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Complication at access site</a:t>
                      </a:r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0%</a:t>
                      </a:r>
                      <a:endParaRPr lang="en-US" altLang="ja-JP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2583660289"/>
                  </a:ext>
                </a:extLst>
              </a:tr>
            </a:tbl>
          </a:graphicData>
        </a:graphic>
      </p:graphicFrame>
      <p:sp>
        <p:nvSpPr>
          <p:cNvPr id="7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b="1" dirty="0"/>
              <a:t>ACUTE </a:t>
            </a:r>
            <a:r>
              <a:rPr kumimoji="1" lang="en-US" altLang="ja-JP" b="1" dirty="0" smtClean="0"/>
              <a:t>RESULT</a:t>
            </a:r>
            <a:endParaRPr kumimoji="1" lang="ja-JP" altLang="en-US" dirty="0"/>
          </a:p>
        </p:txBody>
      </p:sp>
      <p:sp>
        <p:nvSpPr>
          <p:cNvPr id="8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l"/>
            <a:r>
              <a:rPr lang="en-US" altLang="ja-JP" sz="2600" b="1" u="sng" dirty="0">
                <a:ea typeface="Osaka" charset="-128"/>
              </a:rPr>
              <a:t>In-Hospital Outcome </a:t>
            </a:r>
            <a:r>
              <a:rPr lang="en-US" altLang="ja-JP" sz="2600" b="1" u="sng" dirty="0" smtClean="0">
                <a:ea typeface="ＭＳ Ｐゴシック" pitchFamily="50" charset="-128"/>
              </a:rPr>
              <a:t>(N=48</a:t>
            </a:r>
            <a:r>
              <a:rPr lang="en-US" altLang="ja-JP" sz="2600" b="1" u="sng" dirty="0">
                <a:ea typeface="ＭＳ Ｐゴシック" pitchFamily="50" charset="-128"/>
              </a:rPr>
              <a:t>)</a:t>
            </a:r>
          </a:p>
          <a:p>
            <a:pPr algn="l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6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9672" y="1844824"/>
            <a:ext cx="3897869" cy="685800"/>
          </a:xfrm>
          <a:prstGeom prst="rect">
            <a:avLst/>
          </a:prstGeom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l">
              <a:defRPr/>
            </a:pPr>
            <a:r>
              <a:rPr lang="en-US" altLang="ja-JP" sz="1400" kern="0" dirty="0" smtClean="0">
                <a:solidFill>
                  <a:srgbClr val="FFFF00"/>
                </a:solidFill>
                <a:ea typeface="Osaka" charset="-128"/>
              </a:rPr>
              <a:t>Clinical</a:t>
            </a:r>
            <a:r>
              <a:rPr lang="ja-JP" altLang="en-US" sz="1400" kern="0" dirty="0" smtClean="0">
                <a:solidFill>
                  <a:srgbClr val="FFFF00"/>
                </a:solidFill>
                <a:ea typeface="Osaka" charset="-128"/>
              </a:rPr>
              <a:t> </a:t>
            </a:r>
            <a:r>
              <a:rPr lang="en-US" altLang="ja-JP" sz="1400" kern="0" dirty="0">
                <a:solidFill>
                  <a:srgbClr val="FFFF00"/>
                </a:solidFill>
                <a:ea typeface="Osaka" charset="-128"/>
              </a:rPr>
              <a:t>Outcome</a:t>
            </a:r>
            <a:r>
              <a:rPr lang="ja-JP" altLang="en-US" sz="1400" kern="0" dirty="0">
                <a:solidFill>
                  <a:srgbClr val="FFFF00"/>
                </a:solidFill>
                <a:ea typeface="Osaka" charset="-128"/>
              </a:rPr>
              <a:t> </a:t>
            </a:r>
            <a:r>
              <a:rPr lang="en-US" altLang="ja-JP" sz="1400" dirty="0">
                <a:solidFill>
                  <a:srgbClr val="FFFF00"/>
                </a:solidFill>
                <a:ea typeface="ＭＳ Ｐゴシック" pitchFamily="50" charset="-128"/>
              </a:rPr>
              <a:t>(</a:t>
            </a:r>
            <a:r>
              <a:rPr lang="en-US" altLang="ja-JP" sz="1400" dirty="0" smtClean="0">
                <a:solidFill>
                  <a:srgbClr val="FFFF00"/>
                </a:solidFill>
                <a:ea typeface="ＭＳ Ｐゴシック" pitchFamily="50" charset="-128"/>
              </a:rPr>
              <a:t>N=31:  &gt; 6 months)</a:t>
            </a:r>
            <a:endParaRPr lang="en-US" altLang="ja-JP" sz="1400" dirty="0">
              <a:solidFill>
                <a:srgbClr val="FFFF00"/>
              </a:solidFill>
              <a:ea typeface="ＭＳ Ｐゴシック" pitchFamily="50" charset="-128"/>
            </a:endParaRPr>
          </a:p>
          <a:p>
            <a:pPr>
              <a:defRPr/>
            </a:pPr>
            <a:endParaRPr lang="en-US" altLang="ja-JP" sz="1400" kern="0" dirty="0">
              <a:solidFill>
                <a:srgbClr val="FFFF00"/>
              </a:solidFill>
              <a:ea typeface="Osaka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076056" y="1862362"/>
            <a:ext cx="2545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kern="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Fu duration: </a:t>
            </a:r>
            <a:r>
              <a:rPr lang="en-US" altLang="ja-JP" sz="1400" b="1" kern="0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375.7 </a:t>
            </a:r>
            <a:r>
              <a:rPr lang="en-US" altLang="ja-JP" sz="1400" b="1" kern="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± </a:t>
            </a:r>
            <a:r>
              <a:rPr lang="en-US" altLang="ja-JP" sz="1400" b="1" kern="0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148 </a:t>
            </a:r>
            <a:r>
              <a:rPr lang="en-US" altLang="ja-JP" sz="1400" b="1" kern="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days</a:t>
            </a:r>
            <a:endParaRPr lang="ja-JP" altLang="en-US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36065"/>
              </p:ext>
            </p:extLst>
          </p:nvPr>
        </p:nvGraphicFramePr>
        <p:xfrm>
          <a:off x="1613845" y="2170139"/>
          <a:ext cx="5904655" cy="298690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903206">
                  <a:extLst>
                    <a:ext uri="{9D8B030D-6E8A-4147-A177-3AD203B41FA5}">
                      <a16:colId xmlns:a16="http://schemas.microsoft.com/office/drawing/2014/main" xmlns="" val="801580154"/>
                    </a:ext>
                  </a:extLst>
                </a:gridCol>
                <a:gridCol w="3001449">
                  <a:extLst>
                    <a:ext uri="{9D8B030D-6E8A-4147-A177-3AD203B41FA5}">
                      <a16:colId xmlns:a16="http://schemas.microsoft.com/office/drawing/2014/main" xmlns="" val="2942228532"/>
                    </a:ext>
                  </a:extLst>
                </a:gridCol>
              </a:tblGrid>
              <a:tr h="24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MACCE</a:t>
                      </a:r>
                      <a:endParaRPr lang="en-US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  (6.5%)</a:t>
                      </a:r>
                      <a:endParaRPr lang="en-US" altLang="ja-JP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4257347318"/>
                  </a:ext>
                </a:extLst>
              </a:tr>
              <a:tr h="24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Cardiac death</a:t>
                      </a:r>
                      <a:endParaRPr lang="en-US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  (0%)</a:t>
                      </a:r>
                      <a:endParaRPr lang="en-US" altLang="ja-JP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</a:tr>
              <a:tr h="24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MI</a:t>
                      </a:r>
                      <a:endParaRPr lang="en-US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  (0%)</a:t>
                      </a:r>
                      <a:endParaRPr lang="en-US" altLang="ja-JP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2798265213"/>
                  </a:ext>
                </a:extLst>
              </a:tr>
              <a:tr h="239997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4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Q MI</a:t>
                      </a:r>
                      <a:endParaRPr lang="en-US" sz="1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  (0%)</a:t>
                      </a:r>
                      <a:endParaRPr lang="en-US" altLang="ja-JP" sz="1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523661926"/>
                  </a:ext>
                </a:extLst>
              </a:tr>
              <a:tr h="239997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400" u="none" strike="noStrike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Non-Q MI</a:t>
                      </a:r>
                      <a:endParaRPr lang="en-US" sz="1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  (0%)</a:t>
                      </a:r>
                      <a:endParaRPr lang="en-US" altLang="ja-JP" sz="1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1809002432"/>
                  </a:ext>
                </a:extLst>
              </a:tr>
              <a:tr h="24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TVR</a:t>
                      </a:r>
                      <a:endParaRPr lang="en-US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  (6.5%)</a:t>
                      </a:r>
                      <a:endParaRPr lang="en-US" altLang="ja-JP" sz="1600" b="0" i="0" u="none" strike="noStrike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</a:tr>
              <a:tr h="24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TLR</a:t>
                      </a:r>
                      <a:endParaRPr lang="en-US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</a:tr>
              <a:tr h="239997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4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By PCI</a:t>
                      </a:r>
                      <a:endParaRPr lang="en-US" sz="1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  (3.3%)</a:t>
                      </a:r>
                      <a:endParaRPr lang="en-US" altLang="ja-JP" sz="1400" b="0" i="0" u="none" strike="noStrike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xmlns="" val="2583660289"/>
                  </a:ext>
                </a:extLst>
              </a:tr>
              <a:tr h="239997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4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By CABG</a:t>
                      </a:r>
                      <a:endParaRPr lang="en-US" sz="14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0  (0%)</a:t>
                      </a:r>
                      <a:endParaRPr lang="en-US" altLang="ja-JP" sz="1400" b="0" i="0" u="none" strike="noStrike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</a:tr>
              <a:tr h="247800"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b="0" i="0" u="none" strike="noStrike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</a:tr>
              <a:tr h="24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Follow up angiography</a:t>
                      </a:r>
                      <a:endParaRPr lang="en-US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19 (61.3%)</a:t>
                      </a:r>
                      <a:endParaRPr lang="en-US" altLang="ja-JP" sz="1600" b="0" i="0" u="none" strike="noStrike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</a:tr>
              <a:tr h="247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Follow up cardiac CT</a:t>
                      </a:r>
                      <a:endParaRPr lang="en-US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 (3.3%)</a:t>
                      </a:r>
                      <a:endParaRPr lang="en-US" altLang="ja-JP" sz="1600" b="0" i="0" u="none" strike="noStrike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31247" y="5217625"/>
            <a:ext cx="4571772" cy="685800"/>
          </a:xfrm>
          <a:prstGeom prst="rect">
            <a:avLst/>
          </a:prstGeom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i="1">
                <a:solidFill>
                  <a:srgbClr val="66CCFF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l">
              <a:defRPr/>
            </a:pPr>
            <a:r>
              <a:rPr lang="en-US" altLang="ja-JP" sz="1400" kern="0" dirty="0">
                <a:solidFill>
                  <a:srgbClr val="FFFF00"/>
                </a:solidFill>
                <a:ea typeface="Osaka" charset="-128"/>
              </a:rPr>
              <a:t>Angiographic follow up </a:t>
            </a:r>
            <a:r>
              <a:rPr lang="en-US" altLang="ja-JP" sz="1400" dirty="0">
                <a:solidFill>
                  <a:srgbClr val="FFFF00"/>
                </a:solidFill>
                <a:ea typeface="ＭＳ Ｐゴシック" pitchFamily="50" charset="-128"/>
              </a:rPr>
              <a:t>(</a:t>
            </a:r>
            <a:r>
              <a:rPr lang="en-US" altLang="ja-JP" sz="1400" dirty="0" smtClean="0">
                <a:solidFill>
                  <a:srgbClr val="FFFF00"/>
                </a:solidFill>
                <a:ea typeface="ＭＳ Ｐゴシック" pitchFamily="50" charset="-128"/>
              </a:rPr>
              <a:t>N=20: &gt;6 months)</a:t>
            </a:r>
            <a:endParaRPr lang="en-US" altLang="ja-JP" sz="1400" dirty="0">
              <a:solidFill>
                <a:srgbClr val="FFFF00"/>
              </a:solidFill>
              <a:ea typeface="ＭＳ Ｐゴシック" pitchFamily="50" charset="-128"/>
            </a:endParaRPr>
          </a:p>
          <a:p>
            <a:pPr>
              <a:defRPr/>
            </a:pPr>
            <a:endParaRPr lang="en-US" altLang="ja-JP" sz="1400" kern="0" dirty="0">
              <a:solidFill>
                <a:srgbClr val="FFFF00"/>
              </a:solidFill>
              <a:ea typeface="Osaka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292080" y="5246738"/>
            <a:ext cx="2590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kern="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Fu duration: </a:t>
            </a:r>
            <a:r>
              <a:rPr lang="en-US" altLang="ja-JP" sz="1400" b="1" kern="0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190.2 </a:t>
            </a:r>
            <a:r>
              <a:rPr lang="en-US" altLang="ja-JP" sz="1400" b="1" kern="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± </a:t>
            </a:r>
            <a:r>
              <a:rPr lang="en-US" altLang="ja-JP" sz="1400" b="1" kern="0" dirty="0" smtClean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86.3 </a:t>
            </a:r>
            <a:r>
              <a:rPr lang="en-US" altLang="ja-JP" sz="1400" b="1" kern="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panose="020B0600070205080204" pitchFamily="50" charset="-128"/>
              </a:rPr>
              <a:t>days</a:t>
            </a:r>
            <a:endParaRPr lang="ja-JP" altLang="en-US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224913"/>
              </p:ext>
            </p:extLst>
          </p:nvPr>
        </p:nvGraphicFramePr>
        <p:xfrm>
          <a:off x="1619672" y="5554519"/>
          <a:ext cx="5904655" cy="67121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939593"/>
                <a:gridCol w="2965062"/>
              </a:tblGrid>
              <a:tr h="3341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Restenosis</a:t>
                      </a:r>
                      <a:endParaRPr lang="en-US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  (5.0%)</a:t>
                      </a:r>
                      <a:endParaRPr lang="en-US" altLang="ja-JP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</a:tr>
              <a:tr h="3370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TLR</a:t>
                      </a:r>
                      <a:endParaRPr lang="en-US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  (5.0%)</a:t>
                      </a:r>
                      <a:endParaRPr lang="en-US" altLang="ja-JP" sz="16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/>
                </a:tc>
              </a:tr>
            </a:tbl>
          </a:graphicData>
        </a:graphic>
      </p:graphicFrame>
      <p:sp>
        <p:nvSpPr>
          <p:cNvPr id="11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b="1" dirty="0"/>
              <a:t>FOLLOW</a:t>
            </a:r>
            <a:r>
              <a:rPr kumimoji="1" lang="ja-JP" altLang="en-US" b="1" dirty="0"/>
              <a:t> </a:t>
            </a:r>
            <a:r>
              <a:rPr kumimoji="1" lang="en-US" altLang="ja-JP" b="1" dirty="0"/>
              <a:t>UP RESULT</a:t>
            </a:r>
            <a:endParaRPr kumimoji="1" lang="ja-JP" altLang="en-US" b="1" dirty="0"/>
          </a:p>
        </p:txBody>
      </p:sp>
      <p:sp>
        <p:nvSpPr>
          <p:cNvPr id="3" name="正方形/長方形 2"/>
          <p:cNvSpPr/>
          <p:nvPr/>
        </p:nvSpPr>
        <p:spPr>
          <a:xfrm>
            <a:off x="3986743" y="1124744"/>
            <a:ext cx="117051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lang="en-US" altLang="ja-JP" sz="2600" b="1" u="sng" kern="0" dirty="0">
                <a:solidFill>
                  <a:srgbClr val="808080">
                    <a:lumMod val="20000"/>
                    <a:lumOff val="80000"/>
                  </a:srgbClr>
                </a:solidFill>
                <a:latin typeface="Times New Roman"/>
                <a:ea typeface="ＭＳ Ｐゴシック" pitchFamily="50" charset="-128"/>
              </a:rPr>
              <a:t>(N=48)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l"/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7390" r="9628" b="45312"/>
          <a:stretch/>
        </p:blipFill>
        <p:spPr>
          <a:xfrm>
            <a:off x="1319634" y="1617225"/>
            <a:ext cx="2964334" cy="2304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t="11614" r="8277" b="40245"/>
          <a:stretch/>
        </p:blipFill>
        <p:spPr>
          <a:xfrm>
            <a:off x="1331209" y="3997723"/>
            <a:ext cx="2952759" cy="2304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20458" r="32959" b="44407"/>
          <a:stretch/>
        </p:blipFill>
        <p:spPr>
          <a:xfrm>
            <a:off x="4860032" y="3982170"/>
            <a:ext cx="2780101" cy="2304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t="24450" r="26690" b="45820"/>
          <a:stretch/>
        </p:blipFill>
        <p:spPr>
          <a:xfrm>
            <a:off x="4860032" y="1617225"/>
            <a:ext cx="2227499" cy="1440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271397" y="1617225"/>
            <a:ext cx="1693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DCA </a:t>
            </a:r>
            <a:b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max10atm  21cuts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%PA 55.6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093177" y="2049225"/>
            <a:ext cx="2243079" cy="1440000"/>
            <a:chOff x="5165185" y="2049225"/>
            <a:chExt cx="2243079" cy="14400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2" t="30025" r="39358" b="43623"/>
            <a:stretch/>
          </p:blipFill>
          <p:spPr>
            <a:xfrm>
              <a:off x="5165185" y="2049225"/>
              <a:ext cx="2243079" cy="1440000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554091" y="2961931"/>
              <a:ext cx="15359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EES 3.0*15 mm</a:t>
              </a:r>
              <a:endParaRPr kumimoji="1" lang="ja-JP" altLang="en-US" sz="16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302178" y="2457508"/>
            <a:ext cx="2337955" cy="1440000"/>
            <a:chOff x="9756576" y="3300485"/>
            <a:chExt cx="2337955" cy="144000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6" t="26183" r="32965" b="45270"/>
            <a:stretch/>
          </p:blipFill>
          <p:spPr>
            <a:xfrm>
              <a:off x="9756576" y="3300485"/>
              <a:ext cx="2337955" cy="1440000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10049415" y="4330815"/>
              <a:ext cx="17522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Post POBA 3.5mm</a:t>
              </a:r>
              <a:endParaRPr kumimoji="1" lang="ja-JP" altLang="en-US" sz="16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1352260" y="1634237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Pre</a:t>
            </a:r>
            <a:endParaRPr kumimoji="1" lang="ja-JP" alt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48761" y="4020485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Final</a:t>
            </a:r>
            <a:endParaRPr kumimoji="1" lang="ja-JP" alt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79212" y="4004932"/>
            <a:ext cx="556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F.U</a:t>
            </a:r>
            <a:endParaRPr kumimoji="1" lang="ja-JP" alt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b="1" dirty="0"/>
              <a:t>Representative </a:t>
            </a:r>
            <a:r>
              <a:rPr kumimoji="1" lang="en-US" altLang="ja-JP" b="1" dirty="0" smtClean="0"/>
              <a:t>Case</a:t>
            </a:r>
            <a:br>
              <a:rPr kumimoji="1" lang="en-US" altLang="ja-JP" b="1" dirty="0" smtClean="0"/>
            </a:br>
            <a:r>
              <a:rPr kumimoji="1" lang="en-US" altLang="ja-JP" sz="2800" i="1" u="sng" dirty="0"/>
              <a:t>DCA + </a:t>
            </a:r>
            <a:r>
              <a:rPr kumimoji="1" lang="en-US" altLang="ja-JP" sz="2800" i="1" u="sng" dirty="0" smtClean="0"/>
              <a:t>Stent</a:t>
            </a:r>
            <a:endParaRPr kumimoji="1" lang="ja-JP" altLang="en-US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01_pre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350"/>
            <a:ext cx="4600575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179" name="Text Box 3"/>
          <p:cNvSpPr txBox="1">
            <a:spLocks noChangeArrowheads="1"/>
          </p:cNvSpPr>
          <p:nvPr/>
        </p:nvSpPr>
        <p:spPr bwMode="auto">
          <a:xfrm>
            <a:off x="107950" y="5840413"/>
            <a:ext cx="3240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50" charset="-128"/>
              </a:rPr>
              <a:t>Type D bifurcation</a:t>
            </a:r>
          </a:p>
        </p:txBody>
      </p:sp>
      <p:pic>
        <p:nvPicPr>
          <p:cNvPr id="306180" name="03_pre3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268413"/>
            <a:ext cx="4600575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2608263" y="620713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LMT Bifurcation</a:t>
            </a:r>
          </a:p>
        </p:txBody>
      </p:sp>
    </p:spTree>
    <p:extLst>
      <p:ext uri="{BB962C8B-B14F-4D97-AF65-F5344CB8AC3E}">
        <p14:creationId xmlns:p14="http://schemas.microsoft.com/office/powerpoint/2010/main" val="2183942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306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91" fill="hold"/>
                                        <p:tgtEl>
                                          <p:spTgt spid="306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617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6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06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17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6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06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180"/>
                  </p:tgtEl>
                </p:cond>
              </p:nextCondLst>
            </p:seq>
            <p:vide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6180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t="13429" r="36824" b="58024"/>
          <a:stretch/>
        </p:blipFill>
        <p:spPr>
          <a:xfrm>
            <a:off x="215464" y="1938301"/>
            <a:ext cx="2787868" cy="180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t="14391" r="32619" b="55204"/>
          <a:stretch/>
        </p:blipFill>
        <p:spPr>
          <a:xfrm>
            <a:off x="3214963" y="1938301"/>
            <a:ext cx="2722501" cy="180000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12796" r="47128" b="63816"/>
          <a:stretch/>
        </p:blipFill>
        <p:spPr>
          <a:xfrm>
            <a:off x="6125882" y="1930985"/>
            <a:ext cx="2749666" cy="1800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39552" y="5570164"/>
            <a:ext cx="1436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DCA for LAD</a:t>
            </a:r>
          </a:p>
          <a:p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max4atm </a:t>
            </a:r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2</a:t>
            </a:r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cuts</a:t>
            </a:r>
          </a:p>
          <a:p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27784" y="5570169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DCA for HL</a:t>
            </a:r>
          </a:p>
          <a:p>
            <a:pPr algn="ctr"/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Max10atm 13cuts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4041" y="1930986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Pre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34398" y="1938301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Final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60608" y="1943081"/>
            <a:ext cx="480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F.U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r="42464" b="65752"/>
          <a:stretch/>
        </p:blipFill>
        <p:spPr>
          <a:xfrm>
            <a:off x="2393520" y="4172400"/>
            <a:ext cx="2126682" cy="133200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11614" r="45270" b="64569"/>
          <a:stretch/>
        </p:blipFill>
        <p:spPr>
          <a:xfrm>
            <a:off x="167313" y="4173168"/>
            <a:ext cx="2162814" cy="1333145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" r="43399" b="70378"/>
          <a:stretch/>
        </p:blipFill>
        <p:spPr>
          <a:xfrm>
            <a:off x="4609283" y="4172400"/>
            <a:ext cx="2084569" cy="13320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88" b="73213"/>
          <a:stretch/>
        </p:blipFill>
        <p:spPr>
          <a:xfrm>
            <a:off x="6768095" y="4172400"/>
            <a:ext cx="2122435" cy="133200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932040" y="5590064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DCA for LCX</a:t>
            </a:r>
          </a:p>
          <a:p>
            <a:pPr algn="ctr"/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Max1atm 2cuts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020272" y="5570169"/>
            <a:ext cx="1592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DCB 4.0*20 mm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DCB 3.0*20 mm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b="1" dirty="0"/>
              <a:t>Representative </a:t>
            </a:r>
            <a:r>
              <a:rPr kumimoji="1" lang="en-US" altLang="ja-JP" b="1" dirty="0" smtClean="0"/>
              <a:t>Case</a:t>
            </a:r>
            <a:br>
              <a:rPr kumimoji="1" lang="en-US" altLang="ja-JP" b="1" dirty="0" smtClean="0"/>
            </a:br>
            <a:r>
              <a:rPr kumimoji="1" lang="en-US" altLang="ja-JP" sz="2800" i="1" u="sng" dirty="0"/>
              <a:t>DCA + DCB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  <p:bldP spid="23" grpId="0"/>
      <p:bldP spid="2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t="20904" r="52105" b="57475"/>
          <a:stretch/>
        </p:blipFill>
        <p:spPr>
          <a:xfrm>
            <a:off x="3203848" y="1928408"/>
            <a:ext cx="2844995" cy="2088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19383" r="53378" b="57137"/>
          <a:stretch/>
        </p:blipFill>
        <p:spPr>
          <a:xfrm>
            <a:off x="255191" y="1928407"/>
            <a:ext cx="2737686" cy="2088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15667" r="56588" b="62542"/>
          <a:stretch/>
        </p:blipFill>
        <p:spPr>
          <a:xfrm>
            <a:off x="6228184" y="1933918"/>
            <a:ext cx="2549298" cy="208800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23528" y="1938318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Pre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03848" y="1938318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Final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28184" y="1965690"/>
            <a:ext cx="480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F.U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2123727" y="3277708"/>
            <a:ext cx="1804088" cy="1087396"/>
            <a:chOff x="2758052" y="912344"/>
            <a:chExt cx="2405449" cy="1087396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0" t="13640" r="42906" b="64063"/>
            <a:stretch/>
          </p:blipFill>
          <p:spPr>
            <a:xfrm>
              <a:off x="2758052" y="912344"/>
              <a:ext cx="2405449" cy="1087396"/>
            </a:xfrm>
            <a:prstGeom prst="rect">
              <a:avLst/>
            </a:prstGeom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3214108" y="923919"/>
              <a:ext cx="191334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b="1" dirty="0" smtClean="0">
                  <a:solidFill>
                    <a:srgbClr val="FFFF00"/>
                  </a:solidFill>
                </a:rPr>
                <a:t>max5atm </a:t>
              </a:r>
              <a:r>
                <a:rPr lang="en-US" altLang="ja-JP" sz="1400" b="1" dirty="0" smtClean="0">
                  <a:solidFill>
                    <a:srgbClr val="FFFF00"/>
                  </a:solidFill>
                </a:rPr>
                <a:t>17</a:t>
              </a:r>
              <a:r>
                <a:rPr kumimoji="1" lang="en-US" altLang="ja-JP" sz="1400" b="1" dirty="0" smtClean="0">
                  <a:solidFill>
                    <a:srgbClr val="FFFF00"/>
                  </a:solidFill>
                </a:rPr>
                <a:t>cuts</a:t>
              </a:r>
            </a:p>
            <a:p>
              <a:pPr algn="ctr"/>
              <a:r>
                <a:rPr kumimoji="1" lang="en-US" altLang="ja-JP" sz="1400" b="1" dirty="0" smtClean="0">
                  <a:solidFill>
                    <a:srgbClr val="FFFF00"/>
                  </a:solidFill>
                </a:rPr>
                <a:t>%PA 41.0%</a:t>
              </a:r>
              <a:endParaRPr kumimoji="1" lang="ja-JP" altLang="en-US" sz="1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2" name="図 11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t="22086" r="47973" b="56123"/>
          <a:stretch/>
        </p:blipFill>
        <p:spPr>
          <a:xfrm>
            <a:off x="255191" y="4517314"/>
            <a:ext cx="2739600" cy="163933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51520" y="4530606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TLR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6" name="図 25"/>
          <p:cNvPicPr preferRelativeResize="0"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31075" r="58109" b="52154"/>
          <a:stretch/>
        </p:blipFill>
        <p:spPr>
          <a:xfrm>
            <a:off x="6228184" y="4509120"/>
            <a:ext cx="2548800" cy="1600772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567414" y="6156640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MAX5atm 20cuts </a:t>
            </a:r>
          </a:p>
          <a:p>
            <a:pPr algn="ctr"/>
            <a:r>
              <a:rPr lang="en-US" altLang="ja-JP" sz="1400" dirty="0" smtClean="0"/>
              <a:t>%PA  45%</a:t>
            </a:r>
            <a:endParaRPr kumimoji="1" lang="ja-JP" altLang="en-US" sz="1400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3221241" y="4517309"/>
            <a:ext cx="2844000" cy="1616057"/>
            <a:chOff x="4294989" y="4517309"/>
            <a:chExt cx="3514482" cy="1616057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" t="11952" r="46790" b="65582"/>
            <a:stretch/>
          </p:blipFill>
          <p:spPr>
            <a:xfrm>
              <a:off x="4294989" y="4517309"/>
              <a:ext cx="3514482" cy="1600772"/>
            </a:xfrm>
            <a:prstGeom prst="rect">
              <a:avLst/>
            </a:prstGeom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4667088" y="5733256"/>
              <a:ext cx="25930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DCB 4.0*20 mm</a:t>
              </a:r>
              <a:endParaRPr kumimoji="1" lang="ja-JP" altLang="en-US" sz="20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6228184" y="5754742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TLR Final</a:t>
            </a:r>
            <a:endParaRPr kumimoji="1" lang="ja-JP" alt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b="1" dirty="0" smtClean="0"/>
              <a:t>Representative Case</a:t>
            </a:r>
            <a:br>
              <a:rPr kumimoji="1" lang="en-US" altLang="ja-JP" b="1" dirty="0" smtClean="0"/>
            </a:br>
            <a:r>
              <a:rPr kumimoji="1" lang="en-US" altLang="ja-JP" sz="2800" i="1" u="sng" dirty="0"/>
              <a:t>40y.o  </a:t>
            </a:r>
            <a:r>
              <a:rPr kumimoji="1" lang="en-US" altLang="ja-JP" sz="2800" i="1" u="sng" dirty="0" smtClean="0"/>
              <a:t>TLR</a:t>
            </a:r>
            <a:endParaRPr kumimoji="1" lang="ja-JP" altLang="en-US" sz="28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7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/>
      <p:bldP spid="27" grpId="0"/>
      <p:bldP spid="3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-3972698" y="1916113"/>
            <a:ext cx="8544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ja-JP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ja-JP" altLang="en-US" sz="2400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SUMMARY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kumimoji="1" lang="en-US" altLang="ja-JP" dirty="0"/>
              <a:t>There were no complication during the DCA procedures</a:t>
            </a:r>
            <a:r>
              <a:rPr kumimoji="1" lang="en-US" altLang="ja-JP" dirty="0" smtClean="0"/>
              <a:t>.</a:t>
            </a:r>
            <a:endParaRPr lang="en-US" altLang="ja-JP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ja-JP" dirty="0" smtClean="0"/>
              <a:t>No </a:t>
            </a:r>
            <a:r>
              <a:rPr lang="en-US" altLang="ja-JP" dirty="0"/>
              <a:t>in-hospital MACE was observed</a:t>
            </a:r>
            <a:r>
              <a:rPr lang="en-US" altLang="ja-JP" dirty="0" smtClean="0"/>
              <a:t>.</a:t>
            </a:r>
            <a:endParaRPr kumimoji="1" lang="en-US" altLang="ja-JP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ja-JP" dirty="0"/>
              <a:t>DCA could avoid complex stenting in all cases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ja-JP" dirty="0"/>
              <a:t>In clinical follow up (</a:t>
            </a:r>
            <a:r>
              <a:rPr lang="en-US" altLang="ja-JP" dirty="0" smtClean="0"/>
              <a:t>n=31), </a:t>
            </a:r>
            <a:r>
              <a:rPr lang="en-US" altLang="ja-JP" dirty="0"/>
              <a:t>TVR rate was </a:t>
            </a:r>
            <a:r>
              <a:rPr lang="en-US" altLang="ja-JP" dirty="0" smtClean="0"/>
              <a:t>6.5% </a:t>
            </a:r>
            <a:r>
              <a:rPr lang="en-US" altLang="ja-JP" dirty="0"/>
              <a:t>and TLR rate </a:t>
            </a:r>
            <a:r>
              <a:rPr lang="en-US" altLang="ja-JP" dirty="0" smtClean="0"/>
              <a:t>was 3.3%.</a:t>
            </a:r>
            <a:endParaRPr lang="en-US" altLang="ja-JP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ja-JP" dirty="0"/>
              <a:t>In angiographic follow up (</a:t>
            </a:r>
            <a:r>
              <a:rPr lang="en-US" altLang="ja-JP" dirty="0" smtClean="0"/>
              <a:t>n=20),  </a:t>
            </a:r>
            <a:r>
              <a:rPr lang="en-US" altLang="ja-JP" dirty="0"/>
              <a:t>restenosis rate and TLR rate including both for main and side branches were both </a:t>
            </a:r>
            <a:r>
              <a:rPr lang="en-US" altLang="ja-JP" dirty="0" smtClean="0"/>
              <a:t>5.0%. </a:t>
            </a:r>
            <a:endParaRPr lang="en-US" altLang="ja-JP" dirty="0"/>
          </a:p>
          <a:p>
            <a:pPr algn="l"/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FF"/>
                </a:solidFill>
              </a:rPr>
              <a:t>(CCI 2016 in press)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CONCLUSION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3600" dirty="0"/>
              <a:t>DCA can possibly avoid </a:t>
            </a:r>
            <a:r>
              <a:rPr lang="en-US" altLang="ja-JP" sz="3600" dirty="0"/>
              <a:t>c</a:t>
            </a:r>
            <a:r>
              <a:rPr kumimoji="1" lang="en-US" altLang="ja-JP" sz="3600" dirty="0"/>
              <a:t>omplex stenting.</a:t>
            </a:r>
          </a:p>
          <a:p>
            <a:endParaRPr lang="en-US" altLang="ja-JP" sz="3600" dirty="0"/>
          </a:p>
          <a:p>
            <a:endParaRPr kumimoji="1" lang="en-US" altLang="ja-JP" sz="3600" dirty="0" smtClean="0"/>
          </a:p>
          <a:p>
            <a:r>
              <a:rPr kumimoji="1" lang="en-US" altLang="ja-JP" sz="3600" dirty="0" smtClean="0"/>
              <a:t>Thus, DCA </a:t>
            </a:r>
            <a:r>
              <a:rPr kumimoji="1" lang="en-US" altLang="ja-JP" sz="3600" dirty="0"/>
              <a:t>may </a:t>
            </a:r>
            <a:r>
              <a:rPr kumimoji="1" lang="en-US" altLang="ja-JP" sz="3600" dirty="0" smtClean="0"/>
              <a:t>provide</a:t>
            </a:r>
          </a:p>
          <a:p>
            <a:r>
              <a:rPr kumimoji="1" lang="en-US" altLang="ja-JP" sz="3600" dirty="0" smtClean="0"/>
              <a:t>a good </a:t>
            </a:r>
            <a:r>
              <a:rPr kumimoji="1" lang="en-US" altLang="ja-JP" sz="3600" dirty="0"/>
              <a:t>long-term </a:t>
            </a:r>
            <a:r>
              <a:rPr kumimoji="1" lang="en-US" altLang="ja-JP" sz="3600" dirty="0" smtClean="0"/>
              <a:t>outcome </a:t>
            </a:r>
          </a:p>
          <a:p>
            <a:r>
              <a:rPr kumimoji="1" lang="en-US" altLang="ja-JP" sz="3600" dirty="0" smtClean="0"/>
              <a:t>in </a:t>
            </a:r>
            <a:r>
              <a:rPr kumimoji="1" lang="en-US" altLang="ja-JP" sz="3600" dirty="0"/>
              <a:t>patients with </a:t>
            </a:r>
            <a:r>
              <a:rPr kumimoji="1" lang="en-US" altLang="ja-JP" sz="3600" dirty="0" smtClean="0"/>
              <a:t>major bifurcated </a:t>
            </a:r>
            <a:r>
              <a:rPr kumimoji="1" lang="en-US" altLang="ja-JP" sz="3600" dirty="0"/>
              <a:t>lesions.</a:t>
            </a:r>
            <a:endParaRPr kumimoji="1" lang="ja-JP" altLang="en-US" sz="3600" dirty="0"/>
          </a:p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832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04_DCA1_LAD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587875" cy="4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27" name="Text Box 3"/>
          <p:cNvSpPr txBox="1">
            <a:spLocks noChangeArrowheads="1"/>
          </p:cNvSpPr>
          <p:nvPr/>
        </p:nvSpPr>
        <p:spPr bwMode="auto">
          <a:xfrm>
            <a:off x="2608263" y="620713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DCA for LMT~LAD</a:t>
            </a:r>
          </a:p>
        </p:txBody>
      </p:sp>
      <p:pic>
        <p:nvPicPr>
          <p:cNvPr id="308228" name="05_DCA2_LAD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268413"/>
            <a:ext cx="4587875" cy="4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246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" fill="hold"/>
                                        <p:tgtEl>
                                          <p:spTgt spid="308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32" fill="hold"/>
                                        <p:tgtEl>
                                          <p:spTgt spid="308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822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8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8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8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08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28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822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XA000001_009.AVI">
            <a:hlinkClick r:id="" action="ppaction://media"/>
          </p:cNvPr>
          <p:cNvPicPr>
            <a:picLocks noGrp="1" noChangeAspect="1" noChangeArrowheads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40" y="1773238"/>
            <a:ext cx="4318000" cy="431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3827" name="Text Box 3"/>
          <p:cNvSpPr txBox="1">
            <a:spLocks noChangeArrowheads="1"/>
          </p:cNvSpPr>
          <p:nvPr/>
        </p:nvSpPr>
        <p:spPr bwMode="auto">
          <a:xfrm>
            <a:off x="2608263" y="620713"/>
            <a:ext cx="3883025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LMT Bifurcation</a:t>
            </a:r>
          </a:p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-LAD Post DCA-</a:t>
            </a:r>
          </a:p>
        </p:txBody>
      </p:sp>
    </p:spTree>
    <p:extLst>
      <p:ext uri="{BB962C8B-B14F-4D97-AF65-F5344CB8AC3E}">
        <p14:creationId xmlns:p14="http://schemas.microsoft.com/office/powerpoint/2010/main" val="1423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" fill="hold"/>
                                        <p:tgtEl>
                                          <p:spTgt spid="3338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38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3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38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8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06_DCA3_LCX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600575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2608263" y="620713"/>
            <a:ext cx="3883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ea typeface="Osaka" charset="-128"/>
              </a:rPr>
              <a:t>DCA for LMT~LCx</a:t>
            </a:r>
          </a:p>
        </p:txBody>
      </p:sp>
      <p:pic>
        <p:nvPicPr>
          <p:cNvPr id="312324" name="PostDCA-LCx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268413"/>
            <a:ext cx="4600575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998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4" fill="hold"/>
                                        <p:tgtEl>
                                          <p:spTgt spid="312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374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9" fill="hold"/>
                                        <p:tgtEl>
                                          <p:spTgt spid="312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2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12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322"/>
                  </p:tgtEl>
                </p:cond>
              </p:nextCondLst>
            </p:seq>
            <p:video>
              <p:cMediaNode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232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2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12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324"/>
                  </p:tgtEl>
                </p:cond>
              </p:nextCondLst>
            </p:seq>
            <p:video>
              <p:cMediaNode>
                <p:cTn id="2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232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">
      <a:dk1>
        <a:srgbClr val="000000"/>
      </a:dk1>
      <a:lt1>
        <a:srgbClr val="007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BB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標準デザイン">
  <a:themeElements>
    <a:clrScheme name="">
      <a:dk1>
        <a:srgbClr val="000000"/>
      </a:dk1>
      <a:lt1>
        <a:srgbClr val="007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BB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標準デザイン">
  <a:themeElements>
    <a:clrScheme name="">
      <a:dk1>
        <a:srgbClr val="000000"/>
      </a:dk1>
      <a:lt1>
        <a:srgbClr val="007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BB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標準デザイン">
  <a:themeElements>
    <a:clrScheme name="">
      <a:dk1>
        <a:srgbClr val="000000"/>
      </a:dk1>
      <a:lt1>
        <a:srgbClr val="007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BB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ja-JP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12316</TotalTime>
  <Words>1743</Words>
  <Application>Microsoft Office PowerPoint</Application>
  <PresentationFormat>화면 슬라이드 쇼(4:3)</PresentationFormat>
  <Paragraphs>545</Paragraphs>
  <Slides>63</Slides>
  <Notes>17</Notes>
  <HiddenSlides>0</HiddenSlides>
  <MMClips>27</MMClips>
  <ScaleCrop>false</ScaleCrop>
  <HeadingPairs>
    <vt:vector size="6" baseType="variant">
      <vt:variant>
        <vt:lpstr>테마</vt:lpstr>
      </vt:variant>
      <vt:variant>
        <vt:i4>4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63</vt:i4>
      </vt:variant>
    </vt:vector>
  </HeadingPairs>
  <TitlesOfParts>
    <vt:vector size="69" baseType="lpstr">
      <vt:lpstr>標準デザイン</vt:lpstr>
      <vt:lpstr>1_標準デザイン</vt:lpstr>
      <vt:lpstr>2_標準デザイン</vt:lpstr>
      <vt:lpstr>4_標準デザイン</vt:lpstr>
      <vt:lpstr>Chart</vt:lpstr>
      <vt:lpstr>グラフ</vt:lpstr>
      <vt:lpstr>The Initial Experience  of New Japanese DCA Device</vt:lpstr>
      <vt:lpstr>DCA Catheters History </vt:lpstr>
      <vt:lpstr>Problems of LMT bifurcation</vt:lpstr>
      <vt:lpstr>Problems of LMT bifurcation</vt:lpstr>
      <vt:lpstr>Problems of LMT bifurcation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PrE Rapamycin Eluting Stent  FlExi-CuT  Registry (PERFECT Registry) </vt:lpstr>
      <vt:lpstr>Study Design</vt:lpstr>
      <vt:lpstr>Endpoints</vt:lpstr>
      <vt:lpstr>   Lesion Location</vt:lpstr>
      <vt:lpstr>DCA Procedural Results</vt:lpstr>
      <vt:lpstr>DCA Procedural Results</vt:lpstr>
      <vt:lpstr>PowerPoint 프레젠테이션</vt:lpstr>
      <vt:lpstr>PowerPoint 프레젠테이션</vt:lpstr>
      <vt:lpstr>Stenting Procedural Results   </vt:lpstr>
      <vt:lpstr>In-Hospital Outcomes</vt:lpstr>
      <vt:lpstr>QCU Analysis (Main Branch): Vessel area, Lumen area, Area stenosis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DCA Catheters History </vt:lpstr>
      <vt:lpstr>ATHEROCUT® Overview</vt:lpstr>
      <vt:lpstr>Product Comparison</vt:lpstr>
      <vt:lpstr>DLC Cutter -Improved cutting efficiency-</vt:lpstr>
      <vt:lpstr>DCA Representative Case From CCT 2016</vt:lpstr>
      <vt:lpstr>CVI Case  60’s male   Target Lesion: LMT </vt:lpstr>
      <vt:lpstr>Pre Angiogram</vt:lpstr>
      <vt:lpstr>IVUS  Pre LAD / LCx</vt:lpstr>
      <vt:lpstr>DCA 1st session ATHEROCUT® L</vt:lpstr>
      <vt:lpstr>LAD DCA 4th session Max.5atm</vt:lpstr>
      <vt:lpstr>Post DCA</vt:lpstr>
      <vt:lpstr>DCA for LCx 2 session Max. 2atm</vt:lpstr>
      <vt:lpstr>Stent positioning</vt:lpstr>
      <vt:lpstr>Stenting procedure</vt:lpstr>
      <vt:lpstr>Final Angiogram</vt:lpstr>
      <vt:lpstr>Case Summary</vt:lpstr>
      <vt:lpstr>The Initial Experience  of New Japanese DCA Device</vt:lpstr>
      <vt:lpstr>RESULT</vt:lpstr>
      <vt:lpstr>RESULT</vt:lpstr>
      <vt:lpstr>RESULT</vt:lpstr>
      <vt:lpstr>ACUTE RESULT</vt:lpstr>
      <vt:lpstr>ACUTE RESULT</vt:lpstr>
      <vt:lpstr>ACUTE RESULT</vt:lpstr>
      <vt:lpstr>ACUTE RESULT</vt:lpstr>
      <vt:lpstr>ACUTE RESULT</vt:lpstr>
      <vt:lpstr>ACUTE RESULT</vt:lpstr>
      <vt:lpstr>ACUTE RESULT</vt:lpstr>
      <vt:lpstr>FOLLOW UP RESULT</vt:lpstr>
      <vt:lpstr>Representative Case DCA + Stent</vt:lpstr>
      <vt:lpstr>Representative Case DCA + DCB</vt:lpstr>
      <vt:lpstr>Representative Case 40y.o  TLR</vt:lpstr>
      <vt:lpstr>SUMMARY</vt:lpstr>
      <vt:lpstr>CONCLUSION</vt:lpstr>
    </vt:vector>
  </TitlesOfParts>
  <Company>Guidant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akato</dc:creator>
  <cp:lastModifiedBy>goodtobe</cp:lastModifiedBy>
  <cp:revision>382</cp:revision>
  <dcterms:created xsi:type="dcterms:W3CDTF">2005-02-23T23:09:42Z</dcterms:created>
  <dcterms:modified xsi:type="dcterms:W3CDTF">2016-12-10T03:53:38Z</dcterms:modified>
</cp:coreProperties>
</file>