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9"/>
  </p:notesMasterIdLst>
  <p:sldIdLst>
    <p:sldId id="257" r:id="rId3"/>
    <p:sldId id="258" r:id="rId4"/>
    <p:sldId id="262" r:id="rId5"/>
    <p:sldId id="263" r:id="rId6"/>
    <p:sldId id="264" r:id="rId7"/>
    <p:sldId id="295" r:id="rId8"/>
    <p:sldId id="296" r:id="rId9"/>
    <p:sldId id="298" r:id="rId10"/>
    <p:sldId id="300" r:id="rId11"/>
    <p:sldId id="267" r:id="rId12"/>
    <p:sldId id="268" r:id="rId13"/>
    <p:sldId id="299" r:id="rId14"/>
    <p:sldId id="301" r:id="rId15"/>
    <p:sldId id="302" r:id="rId16"/>
    <p:sldId id="303" r:id="rId17"/>
    <p:sldId id="304" r:id="rId18"/>
    <p:sldId id="306" r:id="rId19"/>
    <p:sldId id="273" r:id="rId20"/>
    <p:sldId id="275" r:id="rId21"/>
    <p:sldId id="276" r:id="rId22"/>
    <p:sldId id="277" r:id="rId23"/>
    <p:sldId id="278" r:id="rId24"/>
    <p:sldId id="279" r:id="rId25"/>
    <p:sldId id="307" r:id="rId26"/>
    <p:sldId id="280" r:id="rId27"/>
    <p:sldId id="281" r:id="rId28"/>
    <p:sldId id="316" r:id="rId29"/>
    <p:sldId id="317" r:id="rId30"/>
    <p:sldId id="318" r:id="rId31"/>
    <p:sldId id="319" r:id="rId32"/>
    <p:sldId id="320" r:id="rId33"/>
    <p:sldId id="282" r:id="rId34"/>
    <p:sldId id="312" r:id="rId35"/>
    <p:sldId id="313" r:id="rId36"/>
    <p:sldId id="291" r:id="rId37"/>
    <p:sldId id="32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46" autoAdjust="0"/>
  </p:normalViewPr>
  <p:slideViewPr>
    <p:cSldViewPr>
      <p:cViewPr varScale="1">
        <p:scale>
          <a:sx n="63" d="100"/>
          <a:sy n="63" d="100"/>
        </p:scale>
        <p:origin x="-15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70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yohei:Desktop:Vasomo_ABII.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yohei:Desktop:LLoss_ABII%20for%20Cumulative%20curv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Dkujanpa\Documents\PowerPoint%20Files\TCT%202016\TCT%202016%20Data%20Charts%20for%20Focus%20Piece.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Dkujanpa\Documents\PowerPoint%20Files\TCT%202016\TCT%202016%20Data%20Charts%20for%20Focus%20Piece.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2"/>
          <c:order val="0"/>
          <c:tx>
            <c:v>XIENCE (stent)</c:v>
          </c:tx>
          <c:spPr>
            <a:ln w="47625">
              <a:solidFill>
                <a:srgbClr val="7030A0"/>
              </a:solidFill>
            </a:ln>
          </c:spPr>
          <c:marker>
            <c:symbol val="circle"/>
            <c:size val="4"/>
            <c:spPr>
              <a:solidFill>
                <a:srgbClr val="7030A0"/>
              </a:solidFill>
              <a:ln>
                <a:solidFill>
                  <a:srgbClr val="7030A0"/>
                </a:solidFill>
              </a:ln>
            </c:spPr>
          </c:marker>
          <c:xVal>
            <c:numRef>
              <c:f>Sheet3!$K$2:$K$131</c:f>
              <c:numCache>
                <c:formatCode>General</c:formatCode>
                <c:ptCount val="130"/>
                <c:pt idx="0">
                  <c:v>-0.44235000000000002</c:v>
                </c:pt>
                <c:pt idx="1">
                  <c:v>-0.19819999999999999</c:v>
                </c:pt>
                <c:pt idx="2">
                  <c:v>-0.18909999999999999</c:v>
                </c:pt>
                <c:pt idx="3">
                  <c:v>-0.14044999999999999</c:v>
                </c:pt>
                <c:pt idx="4">
                  <c:v>-0.13944999999999999</c:v>
                </c:pt>
                <c:pt idx="5">
                  <c:v>-0.13034999999999999</c:v>
                </c:pt>
                <c:pt idx="6">
                  <c:v>-0.1164</c:v>
                </c:pt>
                <c:pt idx="7">
                  <c:v>-0.11125</c:v>
                </c:pt>
                <c:pt idx="8">
                  <c:v>-0.11085</c:v>
                </c:pt>
                <c:pt idx="9">
                  <c:v>-0.10815</c:v>
                </c:pt>
                <c:pt idx="10">
                  <c:v>-0.1021</c:v>
                </c:pt>
                <c:pt idx="11">
                  <c:v>-9.9800000000000097E-2</c:v>
                </c:pt>
                <c:pt idx="12">
                  <c:v>-9.2500000000000193E-2</c:v>
                </c:pt>
                <c:pt idx="13">
                  <c:v>-8.4350000000000105E-2</c:v>
                </c:pt>
                <c:pt idx="14">
                  <c:v>-8.3099999999999896E-2</c:v>
                </c:pt>
                <c:pt idx="15">
                  <c:v>-8.2850000000000104E-2</c:v>
                </c:pt>
                <c:pt idx="16">
                  <c:v>-7.51499999999998E-2</c:v>
                </c:pt>
                <c:pt idx="17">
                  <c:v>-5.8200000000000203E-2</c:v>
                </c:pt>
                <c:pt idx="18">
                  <c:v>-5.4350000000000301E-2</c:v>
                </c:pt>
                <c:pt idx="19">
                  <c:v>-5.15500000000002E-2</c:v>
                </c:pt>
                <c:pt idx="20">
                  <c:v>-4.1049999999999802E-2</c:v>
                </c:pt>
                <c:pt idx="21">
                  <c:v>-3.9299999999999898E-2</c:v>
                </c:pt>
                <c:pt idx="22">
                  <c:v>-3.5666700000000197E-2</c:v>
                </c:pt>
                <c:pt idx="23">
                  <c:v>-3.3600000000000303E-2</c:v>
                </c:pt>
                <c:pt idx="24">
                  <c:v>-2.1049999999999802E-2</c:v>
                </c:pt>
                <c:pt idx="25">
                  <c:v>-1.8050000000000101E-2</c:v>
                </c:pt>
                <c:pt idx="26">
                  <c:v>-1.6400000000000001E-2</c:v>
                </c:pt>
                <c:pt idx="27">
                  <c:v>-1.4149999999999901E-2</c:v>
                </c:pt>
                <c:pt idx="28">
                  <c:v>-1.1699999999999801E-2</c:v>
                </c:pt>
                <c:pt idx="29">
                  <c:v>-1.13500000000002E-2</c:v>
                </c:pt>
                <c:pt idx="30">
                  <c:v>-1.0699999999999901E-2</c:v>
                </c:pt>
                <c:pt idx="31">
                  <c:v>-1.00499999999997E-2</c:v>
                </c:pt>
                <c:pt idx="32">
                  <c:v>-8.6500000000002703E-3</c:v>
                </c:pt>
                <c:pt idx="33">
                  <c:v>-5.0000000000003401E-3</c:v>
                </c:pt>
                <c:pt idx="34">
                  <c:v>-4.1000000000002102E-3</c:v>
                </c:pt>
                <c:pt idx="35">
                  <c:v>-3.0000000000001098E-3</c:v>
                </c:pt>
                <c:pt idx="36">
                  <c:v>-2.34999999999985E-3</c:v>
                </c:pt>
                <c:pt idx="37">
                  <c:v>-1.9999999999997802E-3</c:v>
                </c:pt>
                <c:pt idx="38">
                  <c:v>2.0500000000001099E-3</c:v>
                </c:pt>
                <c:pt idx="39">
                  <c:v>7.6334000000000098E-3</c:v>
                </c:pt>
                <c:pt idx="40">
                  <c:v>9.9666999999996602E-3</c:v>
                </c:pt>
                <c:pt idx="41">
                  <c:v>1.13666000000001E-2</c:v>
                </c:pt>
                <c:pt idx="42">
                  <c:v>1.2E-2</c:v>
                </c:pt>
                <c:pt idx="43">
                  <c:v>1.48000000000001E-2</c:v>
                </c:pt>
                <c:pt idx="44">
                  <c:v>1.52999999999999E-2</c:v>
                </c:pt>
                <c:pt idx="45">
                  <c:v>1.7899999999999999E-2</c:v>
                </c:pt>
                <c:pt idx="46">
                  <c:v>2.03666999999998E-2</c:v>
                </c:pt>
                <c:pt idx="47">
                  <c:v>2.1400000000000301E-2</c:v>
                </c:pt>
                <c:pt idx="48">
                  <c:v>2.3666700000000099E-2</c:v>
                </c:pt>
                <c:pt idx="49">
                  <c:v>2.5350000000000001E-2</c:v>
                </c:pt>
                <c:pt idx="50">
                  <c:v>2.6699999999999901E-2</c:v>
                </c:pt>
                <c:pt idx="51">
                  <c:v>3.0699999999999901E-2</c:v>
                </c:pt>
                <c:pt idx="52">
                  <c:v>3.1099999999999899E-2</c:v>
                </c:pt>
                <c:pt idx="53">
                  <c:v>3.4450000000000099E-2</c:v>
                </c:pt>
                <c:pt idx="54">
                  <c:v>3.5033399999999701E-2</c:v>
                </c:pt>
                <c:pt idx="55">
                  <c:v>3.6200000000000003E-2</c:v>
                </c:pt>
                <c:pt idx="56">
                  <c:v>3.8533399999999898E-2</c:v>
                </c:pt>
                <c:pt idx="57">
                  <c:v>4.4100000000000202E-2</c:v>
                </c:pt>
                <c:pt idx="58">
                  <c:v>4.7050000000000002E-2</c:v>
                </c:pt>
                <c:pt idx="59">
                  <c:v>5.45E-2</c:v>
                </c:pt>
                <c:pt idx="60">
                  <c:v>5.6699999999999702E-2</c:v>
                </c:pt>
                <c:pt idx="61">
                  <c:v>5.70999999999997E-2</c:v>
                </c:pt>
                <c:pt idx="62">
                  <c:v>5.70999999999997E-2</c:v>
                </c:pt>
                <c:pt idx="63">
                  <c:v>5.7549999999999997E-2</c:v>
                </c:pt>
                <c:pt idx="64">
                  <c:v>5.8450000000000099E-2</c:v>
                </c:pt>
                <c:pt idx="65">
                  <c:v>5.8900000000000403E-2</c:v>
                </c:pt>
                <c:pt idx="66">
                  <c:v>5.9049999999999998E-2</c:v>
                </c:pt>
                <c:pt idx="67">
                  <c:v>5.9099999999999903E-2</c:v>
                </c:pt>
                <c:pt idx="68">
                  <c:v>6.2999999999999695E-2</c:v>
                </c:pt>
                <c:pt idx="69">
                  <c:v>6.4600000000000005E-2</c:v>
                </c:pt>
                <c:pt idx="70">
                  <c:v>6.5599999999999895E-2</c:v>
                </c:pt>
                <c:pt idx="71">
                  <c:v>6.58499999999997E-2</c:v>
                </c:pt>
                <c:pt idx="72">
                  <c:v>6.7600000000000104E-2</c:v>
                </c:pt>
                <c:pt idx="73">
                  <c:v>7.0699999999999999E-2</c:v>
                </c:pt>
                <c:pt idx="74">
                  <c:v>7.1099999999999899E-2</c:v>
                </c:pt>
                <c:pt idx="75">
                  <c:v>7.18000000000001E-2</c:v>
                </c:pt>
                <c:pt idx="76">
                  <c:v>7.51499999999998E-2</c:v>
                </c:pt>
                <c:pt idx="77">
                  <c:v>7.6049999999999895E-2</c:v>
                </c:pt>
                <c:pt idx="78">
                  <c:v>8.2249999999999698E-2</c:v>
                </c:pt>
                <c:pt idx="79">
                  <c:v>8.2749999999999893E-2</c:v>
                </c:pt>
                <c:pt idx="80">
                  <c:v>8.40999999999998E-2</c:v>
                </c:pt>
                <c:pt idx="81">
                  <c:v>8.44499999999999E-2</c:v>
                </c:pt>
                <c:pt idx="82">
                  <c:v>8.5399999999999907E-2</c:v>
                </c:pt>
                <c:pt idx="83">
                  <c:v>8.6149999999999893E-2</c:v>
                </c:pt>
                <c:pt idx="84">
                  <c:v>8.6800000000000196E-2</c:v>
                </c:pt>
                <c:pt idx="85">
                  <c:v>8.7499999999999897E-2</c:v>
                </c:pt>
                <c:pt idx="86">
                  <c:v>8.8233399999999601E-2</c:v>
                </c:pt>
                <c:pt idx="87">
                  <c:v>8.8900000000000201E-2</c:v>
                </c:pt>
                <c:pt idx="88">
                  <c:v>0.10375</c:v>
                </c:pt>
                <c:pt idx="89">
                  <c:v>0.10630000000000001</c:v>
                </c:pt>
                <c:pt idx="90">
                  <c:v>0.11119999999999999</c:v>
                </c:pt>
                <c:pt idx="91">
                  <c:v>0.112</c:v>
                </c:pt>
                <c:pt idx="92">
                  <c:v>0.1135</c:v>
                </c:pt>
                <c:pt idx="93">
                  <c:v>0.1183</c:v>
                </c:pt>
                <c:pt idx="94">
                  <c:v>0.12035</c:v>
                </c:pt>
                <c:pt idx="95">
                  <c:v>0.12036669999999999</c:v>
                </c:pt>
                <c:pt idx="96">
                  <c:v>0.1206</c:v>
                </c:pt>
                <c:pt idx="97">
                  <c:v>0.12425</c:v>
                </c:pt>
                <c:pt idx="98">
                  <c:v>0.125</c:v>
                </c:pt>
                <c:pt idx="99">
                  <c:v>0.12855</c:v>
                </c:pt>
                <c:pt idx="100">
                  <c:v>0.12909999999999999</c:v>
                </c:pt>
                <c:pt idx="101">
                  <c:v>0.13114999999999999</c:v>
                </c:pt>
                <c:pt idx="102">
                  <c:v>0.13200000000000001</c:v>
                </c:pt>
                <c:pt idx="103">
                  <c:v>0.1351</c:v>
                </c:pt>
                <c:pt idx="104">
                  <c:v>0.13544999999999999</c:v>
                </c:pt>
                <c:pt idx="105">
                  <c:v>0.14424999999999999</c:v>
                </c:pt>
                <c:pt idx="106">
                  <c:v>0.14923330000000001</c:v>
                </c:pt>
                <c:pt idx="107">
                  <c:v>0.14924999999999999</c:v>
                </c:pt>
                <c:pt idx="108">
                  <c:v>0.14985000000000001</c:v>
                </c:pt>
                <c:pt idx="109">
                  <c:v>0.15045</c:v>
                </c:pt>
                <c:pt idx="110">
                  <c:v>0.15290000000000001</c:v>
                </c:pt>
                <c:pt idx="111">
                  <c:v>0.1545</c:v>
                </c:pt>
                <c:pt idx="112">
                  <c:v>0.15720000000000001</c:v>
                </c:pt>
                <c:pt idx="113">
                  <c:v>0.1666</c:v>
                </c:pt>
                <c:pt idx="114">
                  <c:v>0.17510000000000001</c:v>
                </c:pt>
                <c:pt idx="115">
                  <c:v>0.17535000000000001</c:v>
                </c:pt>
                <c:pt idx="116">
                  <c:v>0.19439999999999999</c:v>
                </c:pt>
                <c:pt idx="117">
                  <c:v>0.19719999999999999</c:v>
                </c:pt>
                <c:pt idx="118">
                  <c:v>0.20365</c:v>
                </c:pt>
                <c:pt idx="119">
                  <c:v>0.20860000000000001</c:v>
                </c:pt>
                <c:pt idx="120">
                  <c:v>0.2092</c:v>
                </c:pt>
                <c:pt idx="121">
                  <c:v>0.21645</c:v>
                </c:pt>
                <c:pt idx="122">
                  <c:v>0.22714999999999999</c:v>
                </c:pt>
                <c:pt idx="123">
                  <c:v>0.23899999999999999</c:v>
                </c:pt>
                <c:pt idx="124">
                  <c:v>0.251</c:v>
                </c:pt>
                <c:pt idx="125">
                  <c:v>0.29530000000000001</c:v>
                </c:pt>
                <c:pt idx="126">
                  <c:v>0.31359999999999999</c:v>
                </c:pt>
                <c:pt idx="127">
                  <c:v>0.31690000000000002</c:v>
                </c:pt>
                <c:pt idx="128">
                  <c:v>0.32650000000000001</c:v>
                </c:pt>
                <c:pt idx="129">
                  <c:v>0.45479999999999998</c:v>
                </c:pt>
              </c:numCache>
            </c:numRef>
          </c:xVal>
          <c:yVal>
            <c:numRef>
              <c:f>Sheet3!$L$2:$L$131</c:f>
              <c:numCache>
                <c:formatCode>General</c:formatCode>
                <c:ptCount val="130"/>
                <c:pt idx="0">
                  <c:v>7.6923076923076901E-3</c:v>
                </c:pt>
                <c:pt idx="1">
                  <c:v>1.5384615384615399E-2</c:v>
                </c:pt>
                <c:pt idx="2">
                  <c:v>2.3076923076923099E-2</c:v>
                </c:pt>
                <c:pt idx="3">
                  <c:v>3.0769230769230799E-2</c:v>
                </c:pt>
                <c:pt idx="4">
                  <c:v>3.8461538461538498E-2</c:v>
                </c:pt>
                <c:pt idx="5">
                  <c:v>4.6153846153846101E-2</c:v>
                </c:pt>
                <c:pt idx="6">
                  <c:v>5.3846153846153801E-2</c:v>
                </c:pt>
                <c:pt idx="7">
                  <c:v>6.15384615384615E-2</c:v>
                </c:pt>
                <c:pt idx="8">
                  <c:v>6.9230769230769207E-2</c:v>
                </c:pt>
                <c:pt idx="9">
                  <c:v>7.69230769230769E-2</c:v>
                </c:pt>
                <c:pt idx="10">
                  <c:v>8.4615384615384606E-2</c:v>
                </c:pt>
                <c:pt idx="11">
                  <c:v>9.2307692307692299E-2</c:v>
                </c:pt>
                <c:pt idx="12">
                  <c:v>0.1</c:v>
                </c:pt>
                <c:pt idx="13">
                  <c:v>0.107692307692308</c:v>
                </c:pt>
                <c:pt idx="14">
                  <c:v>0.115384615384615</c:v>
                </c:pt>
                <c:pt idx="15">
                  <c:v>0.123076923076923</c:v>
                </c:pt>
                <c:pt idx="16">
                  <c:v>0.130769230769231</c:v>
                </c:pt>
                <c:pt idx="17">
                  <c:v>0.138461538461538</c:v>
                </c:pt>
                <c:pt idx="18">
                  <c:v>0.146153846153846</c:v>
                </c:pt>
                <c:pt idx="19">
                  <c:v>0.15384615384615399</c:v>
                </c:pt>
                <c:pt idx="20">
                  <c:v>0.16153846153846199</c:v>
                </c:pt>
                <c:pt idx="21">
                  <c:v>0.16923076923076899</c:v>
                </c:pt>
                <c:pt idx="22">
                  <c:v>0.17692307692307699</c:v>
                </c:pt>
                <c:pt idx="23">
                  <c:v>0.18461538461538499</c:v>
                </c:pt>
                <c:pt idx="24">
                  <c:v>0.19230769230769201</c:v>
                </c:pt>
                <c:pt idx="25">
                  <c:v>0.2</c:v>
                </c:pt>
                <c:pt idx="26">
                  <c:v>0.20769230769230801</c:v>
                </c:pt>
                <c:pt idx="27">
                  <c:v>0.21538461538461501</c:v>
                </c:pt>
                <c:pt idx="28">
                  <c:v>0.22307692307692301</c:v>
                </c:pt>
                <c:pt idx="29">
                  <c:v>0.230769230769231</c:v>
                </c:pt>
                <c:pt idx="30">
                  <c:v>0.238461538461538</c:v>
                </c:pt>
                <c:pt idx="31">
                  <c:v>0.246153846153846</c:v>
                </c:pt>
                <c:pt idx="32">
                  <c:v>0.253846153846154</c:v>
                </c:pt>
                <c:pt idx="33">
                  <c:v>0.261538461538461</c:v>
                </c:pt>
                <c:pt idx="34">
                  <c:v>0.269230769230769</c:v>
                </c:pt>
                <c:pt idx="35">
                  <c:v>0.27692307692307699</c:v>
                </c:pt>
                <c:pt idx="36">
                  <c:v>0.28461538461538399</c:v>
                </c:pt>
                <c:pt idx="37">
                  <c:v>0.29230769230769199</c:v>
                </c:pt>
                <c:pt idx="38">
                  <c:v>0.3</c:v>
                </c:pt>
                <c:pt idx="39">
                  <c:v>0.30769230769230699</c:v>
                </c:pt>
                <c:pt idx="40">
                  <c:v>0.31538461538461499</c:v>
                </c:pt>
                <c:pt idx="41">
                  <c:v>0.32307692307692298</c:v>
                </c:pt>
                <c:pt idx="42">
                  <c:v>0.33076923076922998</c:v>
                </c:pt>
                <c:pt idx="43">
                  <c:v>0.33846153846153798</c:v>
                </c:pt>
                <c:pt idx="44">
                  <c:v>0.34615384615384598</c:v>
                </c:pt>
                <c:pt idx="45">
                  <c:v>0.35384615384615298</c:v>
                </c:pt>
                <c:pt idx="46">
                  <c:v>0.36153846153846098</c:v>
                </c:pt>
                <c:pt idx="47">
                  <c:v>0.36923076923076897</c:v>
                </c:pt>
                <c:pt idx="48">
                  <c:v>0.37692307692307597</c:v>
                </c:pt>
                <c:pt idx="49">
                  <c:v>0.38461538461538403</c:v>
                </c:pt>
                <c:pt idx="50">
                  <c:v>0.39230769230769202</c:v>
                </c:pt>
                <c:pt idx="51">
                  <c:v>0.39999999999999902</c:v>
                </c:pt>
                <c:pt idx="52">
                  <c:v>0.40769230769230702</c:v>
                </c:pt>
                <c:pt idx="53">
                  <c:v>0.41538461538461502</c:v>
                </c:pt>
                <c:pt idx="54">
                  <c:v>0.42307692307692202</c:v>
                </c:pt>
                <c:pt idx="55">
                  <c:v>0.43076923076923002</c:v>
                </c:pt>
                <c:pt idx="56">
                  <c:v>0.43846153846153801</c:v>
                </c:pt>
                <c:pt idx="57">
                  <c:v>0.44615384615384501</c:v>
                </c:pt>
                <c:pt idx="58">
                  <c:v>0.45384615384615301</c:v>
                </c:pt>
                <c:pt idx="59">
                  <c:v>0.46153846153846101</c:v>
                </c:pt>
                <c:pt idx="60">
                  <c:v>0.46923076923076801</c:v>
                </c:pt>
                <c:pt idx="61">
                  <c:v>0.47692307692307601</c:v>
                </c:pt>
                <c:pt idx="62">
                  <c:v>0.484615384615384</c:v>
                </c:pt>
                <c:pt idx="63">
                  <c:v>0.492307692307691</c:v>
                </c:pt>
                <c:pt idx="64">
                  <c:v>0.499999999999999</c:v>
                </c:pt>
                <c:pt idx="65">
                  <c:v>0.507692307692307</c:v>
                </c:pt>
                <c:pt idx="66">
                  <c:v>0.515384615384614</c:v>
                </c:pt>
                <c:pt idx="67">
                  <c:v>0.523076923076922</c:v>
                </c:pt>
                <c:pt idx="68">
                  <c:v>0.53076923076922999</c:v>
                </c:pt>
                <c:pt idx="69">
                  <c:v>0.53846153846153699</c:v>
                </c:pt>
                <c:pt idx="70">
                  <c:v>0.54615384615384499</c:v>
                </c:pt>
                <c:pt idx="71">
                  <c:v>0.55384615384615299</c:v>
                </c:pt>
                <c:pt idx="72">
                  <c:v>0.56153846153845999</c:v>
                </c:pt>
                <c:pt idx="73">
                  <c:v>0.56923076923076799</c:v>
                </c:pt>
                <c:pt idx="74">
                  <c:v>0.57692307692307598</c:v>
                </c:pt>
                <c:pt idx="75">
                  <c:v>0.58461538461538298</c:v>
                </c:pt>
                <c:pt idx="76">
                  <c:v>0.59230769230769098</c:v>
                </c:pt>
                <c:pt idx="77">
                  <c:v>0.59999999999999898</c:v>
                </c:pt>
                <c:pt idx="78">
                  <c:v>0.60769230769230598</c:v>
                </c:pt>
                <c:pt idx="79">
                  <c:v>0.61538461538461398</c:v>
                </c:pt>
                <c:pt idx="80">
                  <c:v>0.62307692307692197</c:v>
                </c:pt>
                <c:pt idx="81">
                  <c:v>0.63076923076922897</c:v>
                </c:pt>
                <c:pt idx="82">
                  <c:v>0.63846153846153697</c:v>
                </c:pt>
                <c:pt idx="83">
                  <c:v>0.64615384615384497</c:v>
                </c:pt>
                <c:pt idx="84">
                  <c:v>0.65384615384615197</c:v>
                </c:pt>
                <c:pt idx="85">
                  <c:v>0.66153846153845997</c:v>
                </c:pt>
                <c:pt idx="86">
                  <c:v>0.66923076923076796</c:v>
                </c:pt>
                <c:pt idx="87">
                  <c:v>0.67692307692307496</c:v>
                </c:pt>
                <c:pt idx="88">
                  <c:v>0.68461538461538296</c:v>
                </c:pt>
                <c:pt idx="89">
                  <c:v>0.69230769230769096</c:v>
                </c:pt>
                <c:pt idx="90">
                  <c:v>0.69999999999999796</c:v>
                </c:pt>
                <c:pt idx="91">
                  <c:v>0.70769230769230596</c:v>
                </c:pt>
                <c:pt idx="92">
                  <c:v>0.71538461538461395</c:v>
                </c:pt>
                <c:pt idx="93">
                  <c:v>0.72307692307692095</c:v>
                </c:pt>
                <c:pt idx="94">
                  <c:v>0.73076923076922895</c:v>
                </c:pt>
                <c:pt idx="95">
                  <c:v>0.73846153846153695</c:v>
                </c:pt>
                <c:pt idx="96">
                  <c:v>0.74615384615384395</c:v>
                </c:pt>
                <c:pt idx="97">
                  <c:v>0.75384615384615195</c:v>
                </c:pt>
                <c:pt idx="98">
                  <c:v>0.76153846153846005</c:v>
                </c:pt>
                <c:pt idx="99">
                  <c:v>0.76923076923076705</c:v>
                </c:pt>
                <c:pt idx="100">
                  <c:v>0.77692307692307505</c:v>
                </c:pt>
                <c:pt idx="101">
                  <c:v>0.78461538461538305</c:v>
                </c:pt>
                <c:pt idx="102">
                  <c:v>0.79230769230769005</c:v>
                </c:pt>
                <c:pt idx="103">
                  <c:v>0.79999999999999805</c:v>
                </c:pt>
                <c:pt idx="104">
                  <c:v>0.80769230769230604</c:v>
                </c:pt>
                <c:pt idx="105">
                  <c:v>0.81538461538461304</c:v>
                </c:pt>
                <c:pt idx="106">
                  <c:v>0.82307692307692104</c:v>
                </c:pt>
                <c:pt idx="107">
                  <c:v>0.83076923076922904</c:v>
                </c:pt>
                <c:pt idx="108">
                  <c:v>0.83846153846153604</c:v>
                </c:pt>
                <c:pt idx="109">
                  <c:v>0.84615384615384404</c:v>
                </c:pt>
                <c:pt idx="110">
                  <c:v>0.85384615384615203</c:v>
                </c:pt>
                <c:pt idx="111">
                  <c:v>0.86153846153845903</c:v>
                </c:pt>
                <c:pt idx="112">
                  <c:v>0.86923076923076703</c:v>
                </c:pt>
                <c:pt idx="113">
                  <c:v>0.87692307692307503</c:v>
                </c:pt>
                <c:pt idx="114">
                  <c:v>0.88461538461538203</c:v>
                </c:pt>
                <c:pt idx="115">
                  <c:v>0.89230769230769003</c:v>
                </c:pt>
                <c:pt idx="116">
                  <c:v>0.89999999999999802</c:v>
                </c:pt>
                <c:pt idx="117">
                  <c:v>0.90769230769230502</c:v>
                </c:pt>
                <c:pt idx="118">
                  <c:v>0.91538461538461302</c:v>
                </c:pt>
                <c:pt idx="119">
                  <c:v>0.92307692307692102</c:v>
                </c:pt>
                <c:pt idx="120">
                  <c:v>0.93076923076922802</c:v>
                </c:pt>
                <c:pt idx="121">
                  <c:v>0.93846153846153602</c:v>
                </c:pt>
                <c:pt idx="122">
                  <c:v>0.94615384615384401</c:v>
                </c:pt>
                <c:pt idx="123">
                  <c:v>0.95384615384615101</c:v>
                </c:pt>
                <c:pt idx="124">
                  <c:v>0.96153846153845901</c:v>
                </c:pt>
                <c:pt idx="125">
                  <c:v>0.96923076923076701</c:v>
                </c:pt>
                <c:pt idx="126">
                  <c:v>0.97692307692307401</c:v>
                </c:pt>
                <c:pt idx="127">
                  <c:v>0.98461538461538201</c:v>
                </c:pt>
                <c:pt idx="128">
                  <c:v>0.99230769230769</c:v>
                </c:pt>
                <c:pt idx="129">
                  <c:v>0.999999999999997</c:v>
                </c:pt>
              </c:numCache>
            </c:numRef>
          </c:yVal>
          <c:smooth val="0"/>
        </c:ser>
        <c:ser>
          <c:idx val="5"/>
          <c:order val="1"/>
          <c:tx>
            <c:v>BVS (scaffold)</c:v>
          </c:tx>
          <c:spPr>
            <a:ln w="47625">
              <a:solidFill>
                <a:srgbClr val="4DB8B3">
                  <a:lumMod val="60000"/>
                  <a:lumOff val="40000"/>
                </a:srgbClr>
              </a:solidFill>
            </a:ln>
          </c:spPr>
          <c:marker>
            <c:symbol val="circle"/>
            <c:size val="4"/>
            <c:spPr>
              <a:solidFill>
                <a:srgbClr val="4DB8B3">
                  <a:lumMod val="60000"/>
                  <a:lumOff val="40000"/>
                </a:srgbClr>
              </a:solidFill>
              <a:ln w="1270">
                <a:solidFill>
                  <a:srgbClr val="4DB8B3">
                    <a:lumMod val="75000"/>
                  </a:srgbClr>
                </a:solidFill>
              </a:ln>
            </c:spPr>
          </c:marker>
          <c:xVal>
            <c:numRef>
              <c:f>Sheet3!$W$2:$W$258</c:f>
              <c:numCache>
                <c:formatCode>General</c:formatCode>
                <c:ptCount val="257"/>
                <c:pt idx="0">
                  <c:v>-0.22120000000000001</c:v>
                </c:pt>
                <c:pt idx="1">
                  <c:v>-0.21840000000000001</c:v>
                </c:pt>
                <c:pt idx="2">
                  <c:v>-0.16455</c:v>
                </c:pt>
                <c:pt idx="3">
                  <c:v>-0.15465000000000001</c:v>
                </c:pt>
                <c:pt idx="4">
                  <c:v>-0.14530000000000001</c:v>
                </c:pt>
                <c:pt idx="5">
                  <c:v>-0.1406</c:v>
                </c:pt>
                <c:pt idx="6">
                  <c:v>-0.1399</c:v>
                </c:pt>
                <c:pt idx="7">
                  <c:v>-0.1384</c:v>
                </c:pt>
                <c:pt idx="8">
                  <c:v>-0.13694999999999999</c:v>
                </c:pt>
                <c:pt idx="9">
                  <c:v>-0.1343</c:v>
                </c:pt>
                <c:pt idx="10">
                  <c:v>-0.121</c:v>
                </c:pt>
                <c:pt idx="11">
                  <c:v>-0.11945</c:v>
                </c:pt>
                <c:pt idx="12">
                  <c:v>-0.11940000000000001</c:v>
                </c:pt>
                <c:pt idx="13">
                  <c:v>-0.11065</c:v>
                </c:pt>
                <c:pt idx="14">
                  <c:v>-0.10925</c:v>
                </c:pt>
                <c:pt idx="15">
                  <c:v>-0.10875</c:v>
                </c:pt>
                <c:pt idx="16">
                  <c:v>-0.1078667</c:v>
                </c:pt>
                <c:pt idx="17">
                  <c:v>-0.1047</c:v>
                </c:pt>
                <c:pt idx="18">
                  <c:v>-0.10425</c:v>
                </c:pt>
                <c:pt idx="19">
                  <c:v>-0.1027</c:v>
                </c:pt>
                <c:pt idx="20">
                  <c:v>-9.5600000000000102E-2</c:v>
                </c:pt>
                <c:pt idx="21">
                  <c:v>-9.4800000000000204E-2</c:v>
                </c:pt>
                <c:pt idx="22">
                  <c:v>-9.3666700000000006E-2</c:v>
                </c:pt>
                <c:pt idx="23">
                  <c:v>-9.0699999999999503E-2</c:v>
                </c:pt>
                <c:pt idx="24">
                  <c:v>-9.0549999999999894E-2</c:v>
                </c:pt>
                <c:pt idx="25">
                  <c:v>-8.8999999999999996E-2</c:v>
                </c:pt>
                <c:pt idx="26">
                  <c:v>-8.5250000000000298E-2</c:v>
                </c:pt>
                <c:pt idx="27">
                  <c:v>-8.0999999999999905E-2</c:v>
                </c:pt>
                <c:pt idx="28">
                  <c:v>-7.6050000000000201E-2</c:v>
                </c:pt>
                <c:pt idx="29">
                  <c:v>-7.6000000000000095E-2</c:v>
                </c:pt>
                <c:pt idx="30">
                  <c:v>-7.4949999999999795E-2</c:v>
                </c:pt>
                <c:pt idx="31">
                  <c:v>-7.2599999999999998E-2</c:v>
                </c:pt>
                <c:pt idx="32">
                  <c:v>-6.9100000000000106E-2</c:v>
                </c:pt>
                <c:pt idx="33">
                  <c:v>-6.88E-2</c:v>
                </c:pt>
                <c:pt idx="34">
                  <c:v>-6.85000000000002E-2</c:v>
                </c:pt>
                <c:pt idx="35">
                  <c:v>-6.6199999999999995E-2</c:v>
                </c:pt>
                <c:pt idx="36">
                  <c:v>-5.9400000000000099E-2</c:v>
                </c:pt>
                <c:pt idx="37">
                  <c:v>-5.4950000000000297E-2</c:v>
                </c:pt>
                <c:pt idx="38">
                  <c:v>-5.2250000000000303E-2</c:v>
                </c:pt>
                <c:pt idx="39">
                  <c:v>-5.0500000000000003E-2</c:v>
                </c:pt>
                <c:pt idx="40">
                  <c:v>-4.99E-2</c:v>
                </c:pt>
                <c:pt idx="41">
                  <c:v>-4.9833299999999997E-2</c:v>
                </c:pt>
                <c:pt idx="42">
                  <c:v>-4.9800000000000302E-2</c:v>
                </c:pt>
                <c:pt idx="43">
                  <c:v>-4.9599999999999901E-2</c:v>
                </c:pt>
                <c:pt idx="44">
                  <c:v>-4.6549999999999897E-2</c:v>
                </c:pt>
                <c:pt idx="45">
                  <c:v>-4.5599999999999898E-2</c:v>
                </c:pt>
                <c:pt idx="46">
                  <c:v>-4.2533299999999698E-2</c:v>
                </c:pt>
                <c:pt idx="47">
                  <c:v>-3.7649999999999698E-2</c:v>
                </c:pt>
                <c:pt idx="48">
                  <c:v>-3.7233299999999601E-2</c:v>
                </c:pt>
                <c:pt idx="49">
                  <c:v>-3.6700000000000198E-2</c:v>
                </c:pt>
                <c:pt idx="50">
                  <c:v>-3.5450000000000002E-2</c:v>
                </c:pt>
                <c:pt idx="51">
                  <c:v>-3.1800000000000002E-2</c:v>
                </c:pt>
                <c:pt idx="52">
                  <c:v>-3.1050000000000001E-2</c:v>
                </c:pt>
                <c:pt idx="53">
                  <c:v>-3.1050000000000001E-2</c:v>
                </c:pt>
                <c:pt idx="54">
                  <c:v>-3.08999999999999E-2</c:v>
                </c:pt>
                <c:pt idx="55">
                  <c:v>-2.9149999999999999E-2</c:v>
                </c:pt>
                <c:pt idx="56">
                  <c:v>-2.9100000000000101E-2</c:v>
                </c:pt>
                <c:pt idx="57">
                  <c:v>-2.9000000000000099E-2</c:v>
                </c:pt>
                <c:pt idx="58">
                  <c:v>-2.6849999999999999E-2</c:v>
                </c:pt>
                <c:pt idx="59">
                  <c:v>-2.59499999999999E-2</c:v>
                </c:pt>
                <c:pt idx="60">
                  <c:v>-2.4699999999999701E-2</c:v>
                </c:pt>
                <c:pt idx="61">
                  <c:v>-2.3466700000000201E-2</c:v>
                </c:pt>
                <c:pt idx="62">
                  <c:v>-2.2266700000000299E-2</c:v>
                </c:pt>
                <c:pt idx="63">
                  <c:v>-2.2050000000000101E-2</c:v>
                </c:pt>
                <c:pt idx="64">
                  <c:v>-2.0199999999999999E-2</c:v>
                </c:pt>
                <c:pt idx="65">
                  <c:v>-1.9550000000000001E-2</c:v>
                </c:pt>
                <c:pt idx="66">
                  <c:v>-1.7999999999999999E-2</c:v>
                </c:pt>
                <c:pt idx="67">
                  <c:v>-1.6400000000000001E-2</c:v>
                </c:pt>
                <c:pt idx="68">
                  <c:v>-1.6E-2</c:v>
                </c:pt>
                <c:pt idx="69">
                  <c:v>-1.47333000000003E-2</c:v>
                </c:pt>
                <c:pt idx="70">
                  <c:v>-1.43E-2</c:v>
                </c:pt>
                <c:pt idx="71">
                  <c:v>-1.30500000000002E-2</c:v>
                </c:pt>
                <c:pt idx="72">
                  <c:v>-1.1400000000000099E-2</c:v>
                </c:pt>
                <c:pt idx="73">
                  <c:v>-9.7000000000000402E-3</c:v>
                </c:pt>
                <c:pt idx="74">
                  <c:v>-7.9500000000001202E-3</c:v>
                </c:pt>
                <c:pt idx="75">
                  <c:v>-7.2499999999999804E-3</c:v>
                </c:pt>
                <c:pt idx="76">
                  <c:v>-5.0332999999997997E-3</c:v>
                </c:pt>
                <c:pt idx="77">
                  <c:v>-4.5999999999999401E-3</c:v>
                </c:pt>
                <c:pt idx="78">
                  <c:v>-4.5999999999999401E-3</c:v>
                </c:pt>
                <c:pt idx="79">
                  <c:v>-2.1666999999996302E-3</c:v>
                </c:pt>
                <c:pt idx="80">
                  <c:v>-3.99999999999956E-4</c:v>
                </c:pt>
                <c:pt idx="81">
                  <c:v>1.2999999999998601E-3</c:v>
                </c:pt>
                <c:pt idx="82">
                  <c:v>2.1999999999997599E-3</c:v>
                </c:pt>
                <c:pt idx="83">
                  <c:v>3.1000000000003199E-3</c:v>
                </c:pt>
                <c:pt idx="84">
                  <c:v>3.4000000000000701E-3</c:v>
                </c:pt>
                <c:pt idx="85">
                  <c:v>4.1500000000000998E-3</c:v>
                </c:pt>
                <c:pt idx="86">
                  <c:v>5.0499999999999998E-3</c:v>
                </c:pt>
                <c:pt idx="87">
                  <c:v>8.2500000000000906E-3</c:v>
                </c:pt>
                <c:pt idx="88">
                  <c:v>8.90000000000013E-3</c:v>
                </c:pt>
                <c:pt idx="89">
                  <c:v>1.02499999999996E-2</c:v>
                </c:pt>
                <c:pt idx="90">
                  <c:v>1.0500000000000001E-2</c:v>
                </c:pt>
                <c:pt idx="91">
                  <c:v>1.2550000000000099E-2</c:v>
                </c:pt>
                <c:pt idx="92">
                  <c:v>1.28666000000002E-2</c:v>
                </c:pt>
                <c:pt idx="93">
                  <c:v>1.33000000000001E-2</c:v>
                </c:pt>
                <c:pt idx="94">
                  <c:v>1.485E-2</c:v>
                </c:pt>
                <c:pt idx="95">
                  <c:v>1.5949999999999701E-2</c:v>
                </c:pt>
                <c:pt idx="96">
                  <c:v>1.6199999999999999E-2</c:v>
                </c:pt>
                <c:pt idx="97">
                  <c:v>1.7199999999999899E-2</c:v>
                </c:pt>
                <c:pt idx="98">
                  <c:v>2.2750000000000301E-2</c:v>
                </c:pt>
                <c:pt idx="99">
                  <c:v>2.3699999999999801E-2</c:v>
                </c:pt>
                <c:pt idx="100">
                  <c:v>2.4850000000000001E-2</c:v>
                </c:pt>
                <c:pt idx="101">
                  <c:v>2.5233399999999798E-2</c:v>
                </c:pt>
                <c:pt idx="102">
                  <c:v>2.59499999999999E-2</c:v>
                </c:pt>
                <c:pt idx="103">
                  <c:v>2.6399999999999799E-2</c:v>
                </c:pt>
                <c:pt idx="104">
                  <c:v>2.93000000000001E-2</c:v>
                </c:pt>
                <c:pt idx="105">
                  <c:v>2.99499999999999E-2</c:v>
                </c:pt>
                <c:pt idx="106">
                  <c:v>3.25500000000001E-2</c:v>
                </c:pt>
                <c:pt idx="107">
                  <c:v>3.3749999999999898E-2</c:v>
                </c:pt>
                <c:pt idx="108">
                  <c:v>3.4500000000000003E-2</c:v>
                </c:pt>
                <c:pt idx="109">
                  <c:v>3.54332999999998E-2</c:v>
                </c:pt>
                <c:pt idx="110">
                  <c:v>3.6649999999999801E-2</c:v>
                </c:pt>
                <c:pt idx="111">
                  <c:v>3.6999999999999901E-2</c:v>
                </c:pt>
                <c:pt idx="112">
                  <c:v>3.7299999999999701E-2</c:v>
                </c:pt>
                <c:pt idx="113">
                  <c:v>3.7900000000000003E-2</c:v>
                </c:pt>
                <c:pt idx="114">
                  <c:v>3.8449999999999901E-2</c:v>
                </c:pt>
                <c:pt idx="115">
                  <c:v>3.9200000000000103E-2</c:v>
                </c:pt>
                <c:pt idx="116">
                  <c:v>3.9899999999999797E-2</c:v>
                </c:pt>
                <c:pt idx="117">
                  <c:v>4.1450000000000001E-2</c:v>
                </c:pt>
                <c:pt idx="118">
                  <c:v>4.1533399999999998E-2</c:v>
                </c:pt>
                <c:pt idx="119">
                  <c:v>4.1999999999999801E-2</c:v>
                </c:pt>
                <c:pt idx="120">
                  <c:v>4.31499999999998E-2</c:v>
                </c:pt>
                <c:pt idx="121">
                  <c:v>4.31499999999998E-2</c:v>
                </c:pt>
                <c:pt idx="122">
                  <c:v>4.3600000000000097E-2</c:v>
                </c:pt>
                <c:pt idx="123">
                  <c:v>4.4050000000000103E-2</c:v>
                </c:pt>
                <c:pt idx="124">
                  <c:v>4.6033300000000402E-2</c:v>
                </c:pt>
                <c:pt idx="125">
                  <c:v>4.6566699999999801E-2</c:v>
                </c:pt>
                <c:pt idx="126">
                  <c:v>4.6800000000000203E-2</c:v>
                </c:pt>
                <c:pt idx="127">
                  <c:v>4.89000000000002E-2</c:v>
                </c:pt>
                <c:pt idx="128">
                  <c:v>4.9199999999999897E-2</c:v>
                </c:pt>
                <c:pt idx="129">
                  <c:v>5.0899999999999897E-2</c:v>
                </c:pt>
                <c:pt idx="130">
                  <c:v>5.1399999999999703E-2</c:v>
                </c:pt>
                <c:pt idx="131">
                  <c:v>5.2799999999999903E-2</c:v>
                </c:pt>
                <c:pt idx="132">
                  <c:v>5.3933299999999698E-2</c:v>
                </c:pt>
                <c:pt idx="133">
                  <c:v>5.4200000000000199E-2</c:v>
                </c:pt>
                <c:pt idx="134">
                  <c:v>5.4300000000000001E-2</c:v>
                </c:pt>
                <c:pt idx="135">
                  <c:v>5.49667E-2</c:v>
                </c:pt>
                <c:pt idx="136">
                  <c:v>5.5099999999999899E-2</c:v>
                </c:pt>
                <c:pt idx="137">
                  <c:v>5.6166699999999903E-2</c:v>
                </c:pt>
                <c:pt idx="138">
                  <c:v>5.6750000000000099E-2</c:v>
                </c:pt>
                <c:pt idx="139">
                  <c:v>5.7599999999999901E-2</c:v>
                </c:pt>
                <c:pt idx="140">
                  <c:v>5.7750000000000003E-2</c:v>
                </c:pt>
                <c:pt idx="141">
                  <c:v>5.8800000000000199E-2</c:v>
                </c:pt>
                <c:pt idx="142">
                  <c:v>5.8850000000000097E-2</c:v>
                </c:pt>
                <c:pt idx="143">
                  <c:v>5.91499999999998E-2</c:v>
                </c:pt>
                <c:pt idx="144">
                  <c:v>6.0500000000000199E-2</c:v>
                </c:pt>
                <c:pt idx="145">
                  <c:v>6.0949999999999997E-2</c:v>
                </c:pt>
                <c:pt idx="146">
                  <c:v>6.2250000000000097E-2</c:v>
                </c:pt>
                <c:pt idx="147">
                  <c:v>6.3450000000000006E-2</c:v>
                </c:pt>
                <c:pt idx="148">
                  <c:v>6.3649999999999998E-2</c:v>
                </c:pt>
                <c:pt idx="149">
                  <c:v>6.3749999999999696E-2</c:v>
                </c:pt>
                <c:pt idx="150">
                  <c:v>6.4900000000000194E-2</c:v>
                </c:pt>
                <c:pt idx="151">
                  <c:v>6.8299999999999805E-2</c:v>
                </c:pt>
                <c:pt idx="152">
                  <c:v>6.8866700000000003E-2</c:v>
                </c:pt>
                <c:pt idx="153">
                  <c:v>6.8999999999999895E-2</c:v>
                </c:pt>
                <c:pt idx="154">
                  <c:v>6.9400000000000295E-2</c:v>
                </c:pt>
                <c:pt idx="155">
                  <c:v>6.9900000000000101E-2</c:v>
                </c:pt>
                <c:pt idx="156">
                  <c:v>7.1000000000000202E-2</c:v>
                </c:pt>
                <c:pt idx="157">
                  <c:v>7.2500000000000203E-2</c:v>
                </c:pt>
                <c:pt idx="158">
                  <c:v>7.2699999999999806E-2</c:v>
                </c:pt>
                <c:pt idx="159">
                  <c:v>7.6150000000000204E-2</c:v>
                </c:pt>
                <c:pt idx="160">
                  <c:v>7.6266599999999796E-2</c:v>
                </c:pt>
                <c:pt idx="161">
                  <c:v>7.6999999999999902E-2</c:v>
                </c:pt>
                <c:pt idx="162">
                  <c:v>7.7366599999999897E-2</c:v>
                </c:pt>
                <c:pt idx="163">
                  <c:v>7.7950000000000005E-2</c:v>
                </c:pt>
                <c:pt idx="164">
                  <c:v>7.9349999999999796E-2</c:v>
                </c:pt>
                <c:pt idx="165">
                  <c:v>8.0250000000000099E-2</c:v>
                </c:pt>
                <c:pt idx="166">
                  <c:v>8.0399999999999999E-2</c:v>
                </c:pt>
                <c:pt idx="167">
                  <c:v>8.0499999999999794E-2</c:v>
                </c:pt>
                <c:pt idx="168">
                  <c:v>8.0600000000000005E-2</c:v>
                </c:pt>
                <c:pt idx="169">
                  <c:v>8.0650000000000305E-2</c:v>
                </c:pt>
                <c:pt idx="170">
                  <c:v>8.1199999999999897E-2</c:v>
                </c:pt>
                <c:pt idx="171">
                  <c:v>8.2166700000000106E-2</c:v>
                </c:pt>
                <c:pt idx="172">
                  <c:v>8.2400000000000195E-2</c:v>
                </c:pt>
                <c:pt idx="173">
                  <c:v>8.4000000000000102E-2</c:v>
                </c:pt>
                <c:pt idx="174">
                  <c:v>8.4999999999999895E-2</c:v>
                </c:pt>
                <c:pt idx="175">
                  <c:v>8.6799999999999697E-2</c:v>
                </c:pt>
                <c:pt idx="176">
                  <c:v>8.7299999999999905E-2</c:v>
                </c:pt>
                <c:pt idx="177">
                  <c:v>8.8400000000000006E-2</c:v>
                </c:pt>
                <c:pt idx="178">
                  <c:v>8.8649999999999896E-2</c:v>
                </c:pt>
                <c:pt idx="179">
                  <c:v>8.9499999999999705E-2</c:v>
                </c:pt>
                <c:pt idx="180">
                  <c:v>8.9699999999999697E-2</c:v>
                </c:pt>
                <c:pt idx="181">
                  <c:v>8.9866599999999699E-2</c:v>
                </c:pt>
                <c:pt idx="182">
                  <c:v>9.1133300000000098E-2</c:v>
                </c:pt>
                <c:pt idx="183">
                  <c:v>9.3199999999999894E-2</c:v>
                </c:pt>
                <c:pt idx="184">
                  <c:v>9.3199999999999894E-2</c:v>
                </c:pt>
                <c:pt idx="185">
                  <c:v>9.4566700000000101E-2</c:v>
                </c:pt>
                <c:pt idx="186">
                  <c:v>9.6999999999999906E-2</c:v>
                </c:pt>
                <c:pt idx="187">
                  <c:v>9.7199999999999898E-2</c:v>
                </c:pt>
                <c:pt idx="188">
                  <c:v>9.7750000000000004E-2</c:v>
                </c:pt>
                <c:pt idx="189">
                  <c:v>9.8933399999999894E-2</c:v>
                </c:pt>
                <c:pt idx="190">
                  <c:v>9.9099999999999897E-2</c:v>
                </c:pt>
                <c:pt idx="191">
                  <c:v>9.9266700000000194E-2</c:v>
                </c:pt>
                <c:pt idx="192">
                  <c:v>9.9299999999999902E-2</c:v>
                </c:pt>
                <c:pt idx="193">
                  <c:v>9.9999999999999797E-2</c:v>
                </c:pt>
                <c:pt idx="194">
                  <c:v>0.1021667</c:v>
                </c:pt>
                <c:pt idx="195">
                  <c:v>0.10285</c:v>
                </c:pt>
                <c:pt idx="196">
                  <c:v>0.1036</c:v>
                </c:pt>
                <c:pt idx="197">
                  <c:v>0.10385</c:v>
                </c:pt>
                <c:pt idx="198">
                  <c:v>0.10545</c:v>
                </c:pt>
                <c:pt idx="199">
                  <c:v>0.10639999999999999</c:v>
                </c:pt>
                <c:pt idx="200">
                  <c:v>0.11395</c:v>
                </c:pt>
                <c:pt idx="201">
                  <c:v>0.11749999999999999</c:v>
                </c:pt>
                <c:pt idx="202">
                  <c:v>0.1195</c:v>
                </c:pt>
                <c:pt idx="203">
                  <c:v>0.12089999999999999</c:v>
                </c:pt>
                <c:pt idx="204">
                  <c:v>0.12470000000000001</c:v>
                </c:pt>
                <c:pt idx="205">
                  <c:v>0.12559999999999999</c:v>
                </c:pt>
                <c:pt idx="206">
                  <c:v>0.12609999999999999</c:v>
                </c:pt>
                <c:pt idx="207">
                  <c:v>0.12759999999999999</c:v>
                </c:pt>
                <c:pt idx="208">
                  <c:v>0.12864999999999999</c:v>
                </c:pt>
                <c:pt idx="209">
                  <c:v>0.12970000000000001</c:v>
                </c:pt>
                <c:pt idx="210">
                  <c:v>0.13150000000000001</c:v>
                </c:pt>
                <c:pt idx="211">
                  <c:v>0.13184999999999999</c:v>
                </c:pt>
                <c:pt idx="212">
                  <c:v>0.13420000000000001</c:v>
                </c:pt>
                <c:pt idx="213">
                  <c:v>0.1346</c:v>
                </c:pt>
                <c:pt idx="214">
                  <c:v>0.13500000000000001</c:v>
                </c:pt>
                <c:pt idx="215">
                  <c:v>0.13594999999999999</c:v>
                </c:pt>
                <c:pt idx="216">
                  <c:v>0.13605</c:v>
                </c:pt>
                <c:pt idx="217">
                  <c:v>0.13769999999999999</c:v>
                </c:pt>
                <c:pt idx="218">
                  <c:v>0.1399</c:v>
                </c:pt>
                <c:pt idx="219">
                  <c:v>0.1411</c:v>
                </c:pt>
                <c:pt idx="220">
                  <c:v>0.14294999999999999</c:v>
                </c:pt>
                <c:pt idx="221">
                  <c:v>0.14549999999999999</c:v>
                </c:pt>
                <c:pt idx="222">
                  <c:v>0.14615</c:v>
                </c:pt>
                <c:pt idx="223">
                  <c:v>0.14680000000000001</c:v>
                </c:pt>
                <c:pt idx="224">
                  <c:v>0.1472</c:v>
                </c:pt>
                <c:pt idx="225">
                  <c:v>0.15049999999999999</c:v>
                </c:pt>
                <c:pt idx="226">
                  <c:v>0.1507</c:v>
                </c:pt>
                <c:pt idx="227">
                  <c:v>0.1522</c:v>
                </c:pt>
                <c:pt idx="228">
                  <c:v>0.15454999999999999</c:v>
                </c:pt>
                <c:pt idx="229">
                  <c:v>0.15670000000000001</c:v>
                </c:pt>
                <c:pt idx="230">
                  <c:v>0.1573</c:v>
                </c:pt>
                <c:pt idx="231">
                  <c:v>0.16039999999999999</c:v>
                </c:pt>
                <c:pt idx="232">
                  <c:v>0.16314999999999999</c:v>
                </c:pt>
                <c:pt idx="233">
                  <c:v>0.16900000000000001</c:v>
                </c:pt>
                <c:pt idx="234">
                  <c:v>0.17115</c:v>
                </c:pt>
                <c:pt idx="235">
                  <c:v>0.17244999999999999</c:v>
                </c:pt>
                <c:pt idx="236">
                  <c:v>0.17363339999999999</c:v>
                </c:pt>
                <c:pt idx="237">
                  <c:v>0.17885000000000001</c:v>
                </c:pt>
                <c:pt idx="238">
                  <c:v>0.18210000000000001</c:v>
                </c:pt>
                <c:pt idx="239">
                  <c:v>0.19320000000000001</c:v>
                </c:pt>
                <c:pt idx="240">
                  <c:v>0.19635</c:v>
                </c:pt>
                <c:pt idx="241">
                  <c:v>0.19764999999999999</c:v>
                </c:pt>
                <c:pt idx="242">
                  <c:v>0.20130000000000001</c:v>
                </c:pt>
                <c:pt idx="243">
                  <c:v>0.2039</c:v>
                </c:pt>
                <c:pt idx="244">
                  <c:v>0.20480000000000001</c:v>
                </c:pt>
                <c:pt idx="245">
                  <c:v>0.20680000000000001</c:v>
                </c:pt>
                <c:pt idx="246">
                  <c:v>0.20710000000000001</c:v>
                </c:pt>
                <c:pt idx="247">
                  <c:v>0.21959999999999999</c:v>
                </c:pt>
                <c:pt idx="248">
                  <c:v>0.22214999999999999</c:v>
                </c:pt>
                <c:pt idx="249">
                  <c:v>0.23624999999999999</c:v>
                </c:pt>
                <c:pt idx="250">
                  <c:v>0.24660000000000001</c:v>
                </c:pt>
                <c:pt idx="251">
                  <c:v>0.2666</c:v>
                </c:pt>
                <c:pt idx="252">
                  <c:v>0.32114999999999999</c:v>
                </c:pt>
                <c:pt idx="253">
                  <c:v>0.32190000000000002</c:v>
                </c:pt>
                <c:pt idx="254">
                  <c:v>0.3301</c:v>
                </c:pt>
                <c:pt idx="255">
                  <c:v>0.47299999999999998</c:v>
                </c:pt>
                <c:pt idx="256">
                  <c:v>0.77729999999999999</c:v>
                </c:pt>
              </c:numCache>
            </c:numRef>
          </c:xVal>
          <c:yVal>
            <c:numRef>
              <c:f>Sheet3!$X$2:$X$258</c:f>
              <c:numCache>
                <c:formatCode>General</c:formatCode>
                <c:ptCount val="257"/>
                <c:pt idx="0">
                  <c:v>3.8910505836575902E-3</c:v>
                </c:pt>
                <c:pt idx="1">
                  <c:v>7.78210116731517E-3</c:v>
                </c:pt>
                <c:pt idx="2">
                  <c:v>1.1673151750972799E-2</c:v>
                </c:pt>
                <c:pt idx="3">
                  <c:v>1.55642023346303E-2</c:v>
                </c:pt>
                <c:pt idx="4">
                  <c:v>1.94552529182879E-2</c:v>
                </c:pt>
                <c:pt idx="5">
                  <c:v>2.3346303501945501E-2</c:v>
                </c:pt>
                <c:pt idx="6">
                  <c:v>2.7237354085603099E-2</c:v>
                </c:pt>
                <c:pt idx="7">
                  <c:v>3.1128404669260701E-2</c:v>
                </c:pt>
                <c:pt idx="8">
                  <c:v>3.5019455252918302E-2</c:v>
                </c:pt>
                <c:pt idx="9">
                  <c:v>3.8910505836575897E-2</c:v>
                </c:pt>
                <c:pt idx="10">
                  <c:v>4.2801556420233498E-2</c:v>
                </c:pt>
                <c:pt idx="11">
                  <c:v>4.6692607003891003E-2</c:v>
                </c:pt>
                <c:pt idx="12">
                  <c:v>5.0583657587548597E-2</c:v>
                </c:pt>
                <c:pt idx="13">
                  <c:v>5.4474708171206199E-2</c:v>
                </c:pt>
                <c:pt idx="14">
                  <c:v>5.83657587548638E-2</c:v>
                </c:pt>
                <c:pt idx="15">
                  <c:v>6.2256809338521402E-2</c:v>
                </c:pt>
                <c:pt idx="16">
                  <c:v>6.6147859922179003E-2</c:v>
                </c:pt>
                <c:pt idx="17">
                  <c:v>7.0038910505836605E-2</c:v>
                </c:pt>
                <c:pt idx="18">
                  <c:v>7.3929961089494206E-2</c:v>
                </c:pt>
                <c:pt idx="19">
                  <c:v>7.7821011673151697E-2</c:v>
                </c:pt>
                <c:pt idx="20">
                  <c:v>8.1712062256809298E-2</c:v>
                </c:pt>
                <c:pt idx="21">
                  <c:v>8.56031128404669E-2</c:v>
                </c:pt>
                <c:pt idx="22">
                  <c:v>8.9494163424124501E-2</c:v>
                </c:pt>
                <c:pt idx="23">
                  <c:v>9.3385214007782102E-2</c:v>
                </c:pt>
                <c:pt idx="24">
                  <c:v>9.7276264591439704E-2</c:v>
                </c:pt>
                <c:pt idx="25">
                  <c:v>0.101167315175097</c:v>
                </c:pt>
                <c:pt idx="26">
                  <c:v>0.105058365758755</c:v>
                </c:pt>
                <c:pt idx="27">
                  <c:v>0.10894941634241199</c:v>
                </c:pt>
                <c:pt idx="28">
                  <c:v>0.11284046692607</c:v>
                </c:pt>
                <c:pt idx="29">
                  <c:v>0.116731517509728</c:v>
                </c:pt>
                <c:pt idx="30">
                  <c:v>0.12062256809338499</c:v>
                </c:pt>
                <c:pt idx="31">
                  <c:v>0.124513618677043</c:v>
                </c:pt>
                <c:pt idx="32">
                  <c:v>0.12840466926069999</c:v>
                </c:pt>
                <c:pt idx="33">
                  <c:v>0.13229571984435801</c:v>
                </c:pt>
                <c:pt idx="34">
                  <c:v>0.136186770428016</c:v>
                </c:pt>
                <c:pt idx="35">
                  <c:v>0.14007782101167299</c:v>
                </c:pt>
                <c:pt idx="36">
                  <c:v>0.143968871595331</c:v>
                </c:pt>
                <c:pt idx="37">
                  <c:v>0.147859922178988</c:v>
                </c:pt>
                <c:pt idx="38">
                  <c:v>0.15175097276264601</c:v>
                </c:pt>
                <c:pt idx="39">
                  <c:v>0.155642023346303</c:v>
                </c:pt>
                <c:pt idx="40">
                  <c:v>0.15953307392996099</c:v>
                </c:pt>
                <c:pt idx="41">
                  <c:v>0.16342412451361901</c:v>
                </c:pt>
                <c:pt idx="42">
                  <c:v>0.167315175097276</c:v>
                </c:pt>
                <c:pt idx="43">
                  <c:v>0.17120622568093399</c:v>
                </c:pt>
                <c:pt idx="44">
                  <c:v>0.17509727626459101</c:v>
                </c:pt>
                <c:pt idx="45">
                  <c:v>0.178988326848249</c:v>
                </c:pt>
                <c:pt idx="46">
                  <c:v>0.18287937743190599</c:v>
                </c:pt>
                <c:pt idx="47">
                  <c:v>0.18677042801556401</c:v>
                </c:pt>
                <c:pt idx="48">
                  <c:v>0.190661478599222</c:v>
                </c:pt>
                <c:pt idx="49">
                  <c:v>0.19455252918287899</c:v>
                </c:pt>
                <c:pt idx="50">
                  <c:v>0.19844357976653701</c:v>
                </c:pt>
                <c:pt idx="51">
                  <c:v>0.202334630350194</c:v>
                </c:pt>
                <c:pt idx="52">
                  <c:v>0.20622568093385199</c:v>
                </c:pt>
                <c:pt idx="53">
                  <c:v>0.21011673151750901</c:v>
                </c:pt>
                <c:pt idx="54">
                  <c:v>0.214007782101167</c:v>
                </c:pt>
                <c:pt idx="55">
                  <c:v>0.21789883268482499</c:v>
                </c:pt>
                <c:pt idx="56">
                  <c:v>0.22178988326848201</c:v>
                </c:pt>
                <c:pt idx="57">
                  <c:v>0.22568093385214</c:v>
                </c:pt>
                <c:pt idx="58">
                  <c:v>0.22957198443579699</c:v>
                </c:pt>
                <c:pt idx="59">
                  <c:v>0.23346303501945501</c:v>
                </c:pt>
                <c:pt idx="60">
                  <c:v>0.237354085603112</c:v>
                </c:pt>
                <c:pt idx="61">
                  <c:v>0.24124513618676999</c:v>
                </c:pt>
                <c:pt idx="62">
                  <c:v>0.24513618677042801</c:v>
                </c:pt>
                <c:pt idx="63">
                  <c:v>0.249027237354085</c:v>
                </c:pt>
                <c:pt idx="64">
                  <c:v>0.25291828793774301</c:v>
                </c:pt>
                <c:pt idx="65">
                  <c:v>0.25680933852139998</c:v>
                </c:pt>
                <c:pt idx="66">
                  <c:v>0.26070038910505799</c:v>
                </c:pt>
                <c:pt idx="67">
                  <c:v>0.26459143968871501</c:v>
                </c:pt>
                <c:pt idx="68">
                  <c:v>0.26848249027237298</c:v>
                </c:pt>
                <c:pt idx="69">
                  <c:v>0.27237354085603099</c:v>
                </c:pt>
                <c:pt idx="70">
                  <c:v>0.27626459143968801</c:v>
                </c:pt>
                <c:pt idx="71">
                  <c:v>0.28015564202334597</c:v>
                </c:pt>
                <c:pt idx="72">
                  <c:v>0.28404669260700299</c:v>
                </c:pt>
                <c:pt idx="73">
                  <c:v>0.28793774319066101</c:v>
                </c:pt>
                <c:pt idx="74">
                  <c:v>0.29182879377431797</c:v>
                </c:pt>
                <c:pt idx="75">
                  <c:v>0.29571984435797599</c:v>
                </c:pt>
                <c:pt idx="76">
                  <c:v>0.29961089494163401</c:v>
                </c:pt>
                <c:pt idx="77">
                  <c:v>0.30350194552529097</c:v>
                </c:pt>
                <c:pt idx="78">
                  <c:v>0.30739299610894899</c:v>
                </c:pt>
                <c:pt idx="79">
                  <c:v>0.31128404669260601</c:v>
                </c:pt>
                <c:pt idx="80">
                  <c:v>0.31517509727626403</c:v>
                </c:pt>
                <c:pt idx="81">
                  <c:v>0.31906614785992099</c:v>
                </c:pt>
                <c:pt idx="82">
                  <c:v>0.32295719844357901</c:v>
                </c:pt>
                <c:pt idx="83">
                  <c:v>0.32684824902723703</c:v>
                </c:pt>
                <c:pt idx="84">
                  <c:v>0.33073929961089399</c:v>
                </c:pt>
                <c:pt idx="85">
                  <c:v>0.33463035019455201</c:v>
                </c:pt>
                <c:pt idx="86">
                  <c:v>0.33852140077820903</c:v>
                </c:pt>
                <c:pt idx="87">
                  <c:v>0.34241245136186699</c:v>
                </c:pt>
                <c:pt idx="88">
                  <c:v>0.34630350194552401</c:v>
                </c:pt>
                <c:pt idx="89">
                  <c:v>0.35019455252918202</c:v>
                </c:pt>
                <c:pt idx="90">
                  <c:v>0.35408560311283999</c:v>
                </c:pt>
                <c:pt idx="91">
                  <c:v>0.357976653696497</c:v>
                </c:pt>
                <c:pt idx="92">
                  <c:v>0.36186770428015502</c:v>
                </c:pt>
                <c:pt idx="93">
                  <c:v>0.36575875486381199</c:v>
                </c:pt>
                <c:pt idx="94">
                  <c:v>0.36964980544747</c:v>
                </c:pt>
                <c:pt idx="95">
                  <c:v>0.37354085603112702</c:v>
                </c:pt>
                <c:pt idx="96">
                  <c:v>0.37743190661478498</c:v>
                </c:pt>
                <c:pt idx="97">
                  <c:v>0.381322957198443</c:v>
                </c:pt>
                <c:pt idx="98">
                  <c:v>0.38521400778210002</c:v>
                </c:pt>
                <c:pt idx="99">
                  <c:v>0.38910505836575798</c:v>
                </c:pt>
                <c:pt idx="100">
                  <c:v>0.392996108949415</c:v>
                </c:pt>
                <c:pt idx="101">
                  <c:v>0.39688715953307302</c:v>
                </c:pt>
                <c:pt idx="102">
                  <c:v>0.40077821011673098</c:v>
                </c:pt>
                <c:pt idx="103">
                  <c:v>0.404669260700388</c:v>
                </c:pt>
                <c:pt idx="104">
                  <c:v>0.40856031128404602</c:v>
                </c:pt>
                <c:pt idx="105">
                  <c:v>0.41245136186770298</c:v>
                </c:pt>
                <c:pt idx="106">
                  <c:v>0.416342412451361</c:v>
                </c:pt>
                <c:pt idx="107">
                  <c:v>0.42023346303501802</c:v>
                </c:pt>
                <c:pt idx="108">
                  <c:v>0.42412451361867598</c:v>
                </c:pt>
                <c:pt idx="109">
                  <c:v>0.428015564202334</c:v>
                </c:pt>
                <c:pt idx="110">
                  <c:v>0.43190661478599102</c:v>
                </c:pt>
                <c:pt idx="111">
                  <c:v>0.43579766536964898</c:v>
                </c:pt>
                <c:pt idx="112">
                  <c:v>0.439688715953306</c:v>
                </c:pt>
                <c:pt idx="113">
                  <c:v>0.44357976653696402</c:v>
                </c:pt>
                <c:pt idx="114">
                  <c:v>0.44747081712062098</c:v>
                </c:pt>
                <c:pt idx="115">
                  <c:v>0.451361867704279</c:v>
                </c:pt>
                <c:pt idx="116">
                  <c:v>0.45525291828793701</c:v>
                </c:pt>
                <c:pt idx="117">
                  <c:v>0.45914396887159398</c:v>
                </c:pt>
                <c:pt idx="118">
                  <c:v>0.46303501945525199</c:v>
                </c:pt>
                <c:pt idx="119">
                  <c:v>0.46692607003890901</c:v>
                </c:pt>
                <c:pt idx="120">
                  <c:v>0.47081712062256698</c:v>
                </c:pt>
                <c:pt idx="121">
                  <c:v>0.47470817120622399</c:v>
                </c:pt>
                <c:pt idx="122">
                  <c:v>0.47859922178988201</c:v>
                </c:pt>
                <c:pt idx="123">
                  <c:v>0.48249027237353997</c:v>
                </c:pt>
                <c:pt idx="124">
                  <c:v>0.48638132295719699</c:v>
                </c:pt>
                <c:pt idx="125">
                  <c:v>0.49027237354085501</c:v>
                </c:pt>
                <c:pt idx="126">
                  <c:v>0.49416342412451197</c:v>
                </c:pt>
                <c:pt idx="127">
                  <c:v>0.49805447470816999</c:v>
                </c:pt>
                <c:pt idx="128">
                  <c:v>0.50194552529182701</c:v>
                </c:pt>
                <c:pt idx="129">
                  <c:v>0.50583657587548503</c:v>
                </c:pt>
                <c:pt idx="130">
                  <c:v>0.50972762645914305</c:v>
                </c:pt>
                <c:pt idx="131">
                  <c:v>0.51361867704279995</c:v>
                </c:pt>
                <c:pt idx="132">
                  <c:v>0.51750972762645797</c:v>
                </c:pt>
                <c:pt idx="133">
                  <c:v>0.52140077821011499</c:v>
                </c:pt>
                <c:pt idx="134">
                  <c:v>0.52529182879377301</c:v>
                </c:pt>
                <c:pt idx="135">
                  <c:v>0.52918287937743003</c:v>
                </c:pt>
                <c:pt idx="136">
                  <c:v>0.53307392996108804</c:v>
                </c:pt>
                <c:pt idx="137">
                  <c:v>0.53696498054474595</c:v>
                </c:pt>
                <c:pt idx="138">
                  <c:v>0.54085603112840297</c:v>
                </c:pt>
                <c:pt idx="139">
                  <c:v>0.54474708171206099</c:v>
                </c:pt>
                <c:pt idx="140">
                  <c:v>0.54863813229571801</c:v>
                </c:pt>
                <c:pt idx="141">
                  <c:v>0.55252918287937602</c:v>
                </c:pt>
                <c:pt idx="142">
                  <c:v>0.55642023346303304</c:v>
                </c:pt>
                <c:pt idx="143">
                  <c:v>0.56031128404669095</c:v>
                </c:pt>
                <c:pt idx="144">
                  <c:v>0.56420233463034897</c:v>
                </c:pt>
                <c:pt idx="145">
                  <c:v>0.56809338521400599</c:v>
                </c:pt>
                <c:pt idx="146">
                  <c:v>0.571984435797664</c:v>
                </c:pt>
                <c:pt idx="147">
                  <c:v>0.57587548638132102</c:v>
                </c:pt>
                <c:pt idx="148">
                  <c:v>0.57976653696497904</c:v>
                </c:pt>
                <c:pt idx="149">
                  <c:v>0.58365758754863595</c:v>
                </c:pt>
                <c:pt idx="150">
                  <c:v>0.58754863813229397</c:v>
                </c:pt>
                <c:pt idx="151">
                  <c:v>0.59143968871595198</c:v>
                </c:pt>
                <c:pt idx="152">
                  <c:v>0.595330739299609</c:v>
                </c:pt>
                <c:pt idx="153">
                  <c:v>0.59922178988326702</c:v>
                </c:pt>
                <c:pt idx="154">
                  <c:v>0.60311284046692404</c:v>
                </c:pt>
                <c:pt idx="155">
                  <c:v>0.60700389105058195</c:v>
                </c:pt>
                <c:pt idx="156">
                  <c:v>0.61089494163423896</c:v>
                </c:pt>
                <c:pt idx="157">
                  <c:v>0.61478599221789698</c:v>
                </c:pt>
                <c:pt idx="158">
                  <c:v>0.618677042801555</c:v>
                </c:pt>
                <c:pt idx="159">
                  <c:v>0.62256809338521202</c:v>
                </c:pt>
                <c:pt idx="160">
                  <c:v>0.62645914396887004</c:v>
                </c:pt>
                <c:pt idx="161">
                  <c:v>0.63035019455252705</c:v>
                </c:pt>
                <c:pt idx="162">
                  <c:v>0.63424124513618496</c:v>
                </c:pt>
                <c:pt idx="163">
                  <c:v>0.63813229571984198</c:v>
                </c:pt>
                <c:pt idx="164">
                  <c:v>0.6420233463035</c:v>
                </c:pt>
                <c:pt idx="165">
                  <c:v>0.64591439688715802</c:v>
                </c:pt>
                <c:pt idx="166">
                  <c:v>0.64980544747081503</c:v>
                </c:pt>
                <c:pt idx="167">
                  <c:v>0.65369649805447305</c:v>
                </c:pt>
                <c:pt idx="168">
                  <c:v>0.65758754863812996</c:v>
                </c:pt>
                <c:pt idx="169">
                  <c:v>0.66147859922178798</c:v>
                </c:pt>
                <c:pt idx="170">
                  <c:v>0.665369649805445</c:v>
                </c:pt>
                <c:pt idx="171">
                  <c:v>0.66926070038910301</c:v>
                </c:pt>
                <c:pt idx="172">
                  <c:v>0.67315175097276103</c:v>
                </c:pt>
                <c:pt idx="173">
                  <c:v>0.67704280155641805</c:v>
                </c:pt>
                <c:pt idx="174">
                  <c:v>0.68093385214007596</c:v>
                </c:pt>
                <c:pt idx="175">
                  <c:v>0.68482490272373298</c:v>
                </c:pt>
                <c:pt idx="176">
                  <c:v>0.68871595330739099</c:v>
                </c:pt>
                <c:pt idx="177">
                  <c:v>0.69260700389104801</c:v>
                </c:pt>
                <c:pt idx="178">
                  <c:v>0.69649805447470603</c:v>
                </c:pt>
                <c:pt idx="179">
                  <c:v>0.70038910505836405</c:v>
                </c:pt>
                <c:pt idx="180">
                  <c:v>0.70428015564202096</c:v>
                </c:pt>
                <c:pt idx="181">
                  <c:v>0.70817120622567897</c:v>
                </c:pt>
                <c:pt idx="182">
                  <c:v>0.71206225680933599</c:v>
                </c:pt>
                <c:pt idx="183">
                  <c:v>0.71595330739299401</c:v>
                </c:pt>
                <c:pt idx="184">
                  <c:v>0.71984435797665203</c:v>
                </c:pt>
                <c:pt idx="185">
                  <c:v>0.72373540856030905</c:v>
                </c:pt>
                <c:pt idx="186">
                  <c:v>0.72762645914396695</c:v>
                </c:pt>
                <c:pt idx="187">
                  <c:v>0.73151750972762397</c:v>
                </c:pt>
                <c:pt idx="188">
                  <c:v>0.73540856031128199</c:v>
                </c:pt>
                <c:pt idx="189">
                  <c:v>0.73929961089493901</c:v>
                </c:pt>
                <c:pt idx="190">
                  <c:v>0.74319066147859703</c:v>
                </c:pt>
                <c:pt idx="191">
                  <c:v>0.74708171206225504</c:v>
                </c:pt>
                <c:pt idx="192">
                  <c:v>0.75097276264591195</c:v>
                </c:pt>
                <c:pt idx="193">
                  <c:v>0.75486381322956997</c:v>
                </c:pt>
                <c:pt idx="194">
                  <c:v>0.75875486381322699</c:v>
                </c:pt>
                <c:pt idx="195">
                  <c:v>0.76264591439688501</c:v>
                </c:pt>
                <c:pt idx="196">
                  <c:v>0.76653696498054202</c:v>
                </c:pt>
                <c:pt idx="197">
                  <c:v>0.77042801556420004</c:v>
                </c:pt>
                <c:pt idx="198">
                  <c:v>0.77431906614785795</c:v>
                </c:pt>
                <c:pt idx="199">
                  <c:v>0.77821011673151497</c:v>
                </c:pt>
                <c:pt idx="200">
                  <c:v>0.78210116731517298</c:v>
                </c:pt>
                <c:pt idx="201">
                  <c:v>0.78599221789883</c:v>
                </c:pt>
                <c:pt idx="202">
                  <c:v>0.78988326848248802</c:v>
                </c:pt>
                <c:pt idx="203">
                  <c:v>0.79377431906614504</c:v>
                </c:pt>
                <c:pt idx="204">
                  <c:v>0.79766536964980295</c:v>
                </c:pt>
                <c:pt idx="205">
                  <c:v>0.80155642023346096</c:v>
                </c:pt>
                <c:pt idx="206">
                  <c:v>0.80544747081711798</c:v>
                </c:pt>
                <c:pt idx="207">
                  <c:v>0.809338521400776</c:v>
                </c:pt>
                <c:pt idx="208">
                  <c:v>0.81322957198443302</c:v>
                </c:pt>
                <c:pt idx="209">
                  <c:v>0.81712062256809104</c:v>
                </c:pt>
                <c:pt idx="210">
                  <c:v>0.82101167315174794</c:v>
                </c:pt>
                <c:pt idx="211">
                  <c:v>0.82490272373540596</c:v>
                </c:pt>
                <c:pt idx="212">
                  <c:v>0.82879377431906398</c:v>
                </c:pt>
                <c:pt idx="213">
                  <c:v>0.832684824902721</c:v>
                </c:pt>
                <c:pt idx="214">
                  <c:v>0.83657587548637902</c:v>
                </c:pt>
                <c:pt idx="215">
                  <c:v>0.84046692607003604</c:v>
                </c:pt>
                <c:pt idx="216">
                  <c:v>0.84435797665369405</c:v>
                </c:pt>
                <c:pt idx="217">
                  <c:v>0.84824902723735096</c:v>
                </c:pt>
                <c:pt idx="218">
                  <c:v>0.85214007782100898</c:v>
                </c:pt>
                <c:pt idx="219">
                  <c:v>0.856031128404667</c:v>
                </c:pt>
                <c:pt idx="220">
                  <c:v>0.85992217898832402</c:v>
                </c:pt>
                <c:pt idx="221">
                  <c:v>0.86381322957198203</c:v>
                </c:pt>
                <c:pt idx="222">
                  <c:v>0.86770428015563905</c:v>
                </c:pt>
                <c:pt idx="223">
                  <c:v>0.87159533073929696</c:v>
                </c:pt>
                <c:pt idx="224">
                  <c:v>0.87548638132295398</c:v>
                </c:pt>
                <c:pt idx="225">
                  <c:v>0.87937743190661199</c:v>
                </c:pt>
                <c:pt idx="226">
                  <c:v>0.88326848249027001</c:v>
                </c:pt>
                <c:pt idx="227">
                  <c:v>0.88715953307392703</c:v>
                </c:pt>
                <c:pt idx="228">
                  <c:v>0.89105058365758505</c:v>
                </c:pt>
                <c:pt idx="229">
                  <c:v>0.89494163424124196</c:v>
                </c:pt>
                <c:pt idx="230">
                  <c:v>0.89883268482489997</c:v>
                </c:pt>
                <c:pt idx="231">
                  <c:v>0.90272373540855799</c:v>
                </c:pt>
                <c:pt idx="232">
                  <c:v>0.90661478599221501</c:v>
                </c:pt>
                <c:pt idx="233">
                  <c:v>0.91050583657587303</c:v>
                </c:pt>
                <c:pt idx="234">
                  <c:v>0.91439688715953005</c:v>
                </c:pt>
                <c:pt idx="235">
                  <c:v>0.91828793774318795</c:v>
                </c:pt>
                <c:pt idx="236">
                  <c:v>0.92217898832684497</c:v>
                </c:pt>
                <c:pt idx="237">
                  <c:v>0.92607003891050299</c:v>
                </c:pt>
                <c:pt idx="238">
                  <c:v>0.92996108949416101</c:v>
                </c:pt>
                <c:pt idx="239">
                  <c:v>0.93385214007781803</c:v>
                </c:pt>
                <c:pt idx="240">
                  <c:v>0.93774319066147604</c:v>
                </c:pt>
                <c:pt idx="241">
                  <c:v>0.94163424124513295</c:v>
                </c:pt>
                <c:pt idx="242">
                  <c:v>0.94552529182879097</c:v>
                </c:pt>
                <c:pt idx="243">
                  <c:v>0.94941634241244799</c:v>
                </c:pt>
                <c:pt idx="244">
                  <c:v>0.95330739299610601</c:v>
                </c:pt>
                <c:pt idx="245">
                  <c:v>0.95719844357976402</c:v>
                </c:pt>
                <c:pt idx="246">
                  <c:v>0.96108949416342104</c:v>
                </c:pt>
                <c:pt idx="247">
                  <c:v>0.96498054474707895</c:v>
                </c:pt>
                <c:pt idx="248">
                  <c:v>0.96887159533073597</c:v>
                </c:pt>
                <c:pt idx="249">
                  <c:v>0.97276264591439399</c:v>
                </c:pt>
                <c:pt idx="250">
                  <c:v>0.976653696498051</c:v>
                </c:pt>
                <c:pt idx="251">
                  <c:v>0.98054474708170902</c:v>
                </c:pt>
                <c:pt idx="252">
                  <c:v>0.98443579766536704</c:v>
                </c:pt>
                <c:pt idx="253">
                  <c:v>0.98832684824902395</c:v>
                </c:pt>
                <c:pt idx="254">
                  <c:v>0.99221789883268197</c:v>
                </c:pt>
                <c:pt idx="255">
                  <c:v>0.99610894941633898</c:v>
                </c:pt>
                <c:pt idx="256">
                  <c:v>0.999999999999997</c:v>
                </c:pt>
              </c:numCache>
            </c:numRef>
          </c:yVal>
          <c:smooth val="0"/>
        </c:ser>
        <c:dLbls>
          <c:showLegendKey val="0"/>
          <c:showVal val="0"/>
          <c:showCatName val="0"/>
          <c:showSerName val="0"/>
          <c:showPercent val="0"/>
          <c:showBubbleSize val="0"/>
        </c:dLbls>
        <c:axId val="84650240"/>
        <c:axId val="84660608"/>
      </c:scatterChart>
      <c:valAx>
        <c:axId val="84650240"/>
        <c:scaling>
          <c:orientation val="minMax"/>
          <c:max val="1"/>
          <c:min val="-0.8"/>
        </c:scaling>
        <c:delete val="0"/>
        <c:axPos val="b"/>
        <c:numFmt formatCode="General" sourceLinked="1"/>
        <c:majorTickMark val="out"/>
        <c:minorTickMark val="none"/>
        <c:tickLblPos val="nextTo"/>
        <c:txPr>
          <a:bodyPr/>
          <a:lstStyle/>
          <a:p>
            <a:pPr>
              <a:defRPr lang="ja-JP">
                <a:solidFill>
                  <a:srgbClr val="14202E"/>
                </a:solidFill>
              </a:defRPr>
            </a:pPr>
            <a:endParaRPr lang="en-US"/>
          </a:p>
        </c:txPr>
        <c:crossAx val="84660608"/>
        <c:crosses val="autoZero"/>
        <c:crossBetween val="midCat"/>
      </c:valAx>
      <c:valAx>
        <c:axId val="84660608"/>
        <c:scaling>
          <c:orientation val="minMax"/>
          <c:max val="1"/>
        </c:scaling>
        <c:delete val="0"/>
        <c:axPos val="l"/>
        <c:majorGridlines/>
        <c:numFmt formatCode="General" sourceLinked="1"/>
        <c:majorTickMark val="out"/>
        <c:minorTickMark val="none"/>
        <c:tickLblPos val="nextTo"/>
        <c:txPr>
          <a:bodyPr/>
          <a:lstStyle/>
          <a:p>
            <a:pPr>
              <a:defRPr lang="ja-JP">
                <a:solidFill>
                  <a:srgbClr val="14202E"/>
                </a:solidFill>
              </a:defRPr>
            </a:pPr>
            <a:endParaRPr lang="en-US"/>
          </a:p>
        </c:txPr>
        <c:crossAx val="84650240"/>
        <c:crosses val="autoZero"/>
        <c:crossBetween val="midCat"/>
      </c:valAx>
    </c:plotArea>
    <c:plotVisOnly val="1"/>
    <c:dispBlanksAs val="gap"/>
    <c:showDLblsOverMax val="0"/>
  </c:chart>
  <c:txPr>
    <a:bodyPr/>
    <a:lstStyle/>
    <a:p>
      <a:pPr>
        <a:defRPr sz="1800">
          <a:solidFill>
            <a:schemeClr val="bg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XIENCE</c:v>
          </c:tx>
          <c:spPr>
            <a:ln w="47625">
              <a:solidFill>
                <a:srgbClr val="7030A0"/>
              </a:solidFill>
            </a:ln>
            <a:effectLst/>
          </c:spPr>
          <c:marker>
            <c:symbol val="circle"/>
            <c:size val="4"/>
            <c:spPr>
              <a:solidFill>
                <a:srgbClr val="7030A0"/>
              </a:solidFill>
              <a:ln w="254">
                <a:solidFill>
                  <a:srgbClr val="7030A0"/>
                </a:solidFill>
              </a:ln>
              <a:effectLst/>
            </c:spPr>
          </c:marker>
          <c:xVal>
            <c:numRef>
              <c:f>Sheet1!$C$2:$C$139</c:f>
              <c:numCache>
                <c:formatCode>General</c:formatCode>
                <c:ptCount val="138"/>
                <c:pt idx="0">
                  <c:v>-0.32740000000000002</c:v>
                </c:pt>
                <c:pt idx="1">
                  <c:v>-0.22439999999999999</c:v>
                </c:pt>
                <c:pt idx="2">
                  <c:v>-0.17219999999999999</c:v>
                </c:pt>
                <c:pt idx="3">
                  <c:v>-0.1691</c:v>
                </c:pt>
                <c:pt idx="4">
                  <c:v>-0.16156670000000001</c:v>
                </c:pt>
                <c:pt idx="5">
                  <c:v>-0.1215</c:v>
                </c:pt>
                <c:pt idx="6">
                  <c:v>-0.1128</c:v>
                </c:pt>
                <c:pt idx="7">
                  <c:v>-8.0399999999999999E-2</c:v>
                </c:pt>
                <c:pt idx="8">
                  <c:v>-7.5450000000000003E-2</c:v>
                </c:pt>
                <c:pt idx="9">
                  <c:v>-6.9000000000000006E-2</c:v>
                </c:pt>
                <c:pt idx="10">
                  <c:v>-5.8799999999999998E-2</c:v>
                </c:pt>
                <c:pt idx="11">
                  <c:v>-5.3350000000000002E-2</c:v>
                </c:pt>
                <c:pt idx="12">
                  <c:v>-4.5999999999999999E-2</c:v>
                </c:pt>
                <c:pt idx="13">
                  <c:v>-3.9699999999999999E-2</c:v>
                </c:pt>
                <c:pt idx="14">
                  <c:v>-2.5000000000000001E-3</c:v>
                </c:pt>
                <c:pt idx="15">
                  <c:v>-2.3999999999999998E-3</c:v>
                </c:pt>
                <c:pt idx="16">
                  <c:v>3.65E-3</c:v>
                </c:pt>
                <c:pt idx="17">
                  <c:v>1.11333E-2</c:v>
                </c:pt>
                <c:pt idx="18">
                  <c:v>1.17E-2</c:v>
                </c:pt>
                <c:pt idx="19">
                  <c:v>1.24E-2</c:v>
                </c:pt>
                <c:pt idx="20">
                  <c:v>1.34E-2</c:v>
                </c:pt>
                <c:pt idx="21">
                  <c:v>2.1700000000000001E-2</c:v>
                </c:pt>
                <c:pt idx="22">
                  <c:v>3.3500000000000002E-2</c:v>
                </c:pt>
                <c:pt idx="23">
                  <c:v>3.5349999999999999E-2</c:v>
                </c:pt>
                <c:pt idx="24">
                  <c:v>3.60667E-2</c:v>
                </c:pt>
                <c:pt idx="25">
                  <c:v>4.87E-2</c:v>
                </c:pt>
                <c:pt idx="26">
                  <c:v>5.1700000000000003E-2</c:v>
                </c:pt>
                <c:pt idx="27">
                  <c:v>5.475E-2</c:v>
                </c:pt>
                <c:pt idx="28">
                  <c:v>6.6199999999999995E-2</c:v>
                </c:pt>
                <c:pt idx="29">
                  <c:v>6.8400000000000002E-2</c:v>
                </c:pt>
                <c:pt idx="30">
                  <c:v>7.1199999999999999E-2</c:v>
                </c:pt>
                <c:pt idx="31">
                  <c:v>7.1550000000000002E-2</c:v>
                </c:pt>
                <c:pt idx="32">
                  <c:v>7.5499999999999998E-2</c:v>
                </c:pt>
                <c:pt idx="33">
                  <c:v>8.0850000000000005E-2</c:v>
                </c:pt>
                <c:pt idx="34">
                  <c:v>8.6300000000000002E-2</c:v>
                </c:pt>
                <c:pt idx="35">
                  <c:v>9.0899999999999995E-2</c:v>
                </c:pt>
                <c:pt idx="36">
                  <c:v>0.1032</c:v>
                </c:pt>
                <c:pt idx="37">
                  <c:v>0.10489999999999999</c:v>
                </c:pt>
                <c:pt idx="38">
                  <c:v>0.1094</c:v>
                </c:pt>
                <c:pt idx="39">
                  <c:v>0.11409999999999999</c:v>
                </c:pt>
                <c:pt idx="40">
                  <c:v>0.11703330000000001</c:v>
                </c:pt>
                <c:pt idx="41">
                  <c:v>0.11955</c:v>
                </c:pt>
                <c:pt idx="42">
                  <c:v>0.12239999999999999</c:v>
                </c:pt>
                <c:pt idx="43">
                  <c:v>0.1225</c:v>
                </c:pt>
                <c:pt idx="44">
                  <c:v>0.12870000000000001</c:v>
                </c:pt>
                <c:pt idx="45">
                  <c:v>0.13205</c:v>
                </c:pt>
                <c:pt idx="46">
                  <c:v>0.14699999999999999</c:v>
                </c:pt>
                <c:pt idx="47">
                  <c:v>0.15140000000000001</c:v>
                </c:pt>
                <c:pt idx="48">
                  <c:v>0.15185000000000001</c:v>
                </c:pt>
                <c:pt idx="49">
                  <c:v>0.15855</c:v>
                </c:pt>
                <c:pt idx="50">
                  <c:v>0.16270000000000001</c:v>
                </c:pt>
                <c:pt idx="51">
                  <c:v>0.17299999999999999</c:v>
                </c:pt>
                <c:pt idx="52">
                  <c:v>0.17330000000000001</c:v>
                </c:pt>
                <c:pt idx="53">
                  <c:v>0.19189999999999999</c:v>
                </c:pt>
                <c:pt idx="54">
                  <c:v>0.1953</c:v>
                </c:pt>
                <c:pt idx="55">
                  <c:v>0.20150000000000001</c:v>
                </c:pt>
                <c:pt idx="56">
                  <c:v>0.20660000000000001</c:v>
                </c:pt>
                <c:pt idx="57">
                  <c:v>0.21035000000000001</c:v>
                </c:pt>
                <c:pt idx="58">
                  <c:v>0.21160000000000001</c:v>
                </c:pt>
                <c:pt idx="59">
                  <c:v>0.21329999999999999</c:v>
                </c:pt>
                <c:pt idx="60">
                  <c:v>0.22189999999999999</c:v>
                </c:pt>
                <c:pt idx="61">
                  <c:v>0.2288</c:v>
                </c:pt>
                <c:pt idx="62">
                  <c:v>0.23105000000000001</c:v>
                </c:pt>
                <c:pt idx="63">
                  <c:v>0.2404</c:v>
                </c:pt>
                <c:pt idx="64">
                  <c:v>0.24049999999999999</c:v>
                </c:pt>
                <c:pt idx="65">
                  <c:v>0.24496670000000001</c:v>
                </c:pt>
                <c:pt idx="66">
                  <c:v>0.25274999999999997</c:v>
                </c:pt>
                <c:pt idx="67">
                  <c:v>0.26384999999999997</c:v>
                </c:pt>
                <c:pt idx="68">
                  <c:v>0.26474999999999999</c:v>
                </c:pt>
                <c:pt idx="69">
                  <c:v>0.26655000000000001</c:v>
                </c:pt>
                <c:pt idx="70">
                  <c:v>0.26734999999999998</c:v>
                </c:pt>
                <c:pt idx="71">
                  <c:v>0.28105000000000002</c:v>
                </c:pt>
                <c:pt idx="72">
                  <c:v>0.28149999999999997</c:v>
                </c:pt>
                <c:pt idx="73">
                  <c:v>0.28160000000000002</c:v>
                </c:pt>
                <c:pt idx="74">
                  <c:v>0.28249999999999997</c:v>
                </c:pt>
                <c:pt idx="75">
                  <c:v>0.28423330000000002</c:v>
                </c:pt>
                <c:pt idx="76">
                  <c:v>0.28489999999999999</c:v>
                </c:pt>
                <c:pt idx="77">
                  <c:v>0.28599999999999998</c:v>
                </c:pt>
                <c:pt idx="78">
                  <c:v>0.28813329999999998</c:v>
                </c:pt>
                <c:pt idx="79">
                  <c:v>0.29244999999999999</c:v>
                </c:pt>
                <c:pt idx="80">
                  <c:v>0.29815000000000003</c:v>
                </c:pt>
                <c:pt idx="81">
                  <c:v>0.30454999999999999</c:v>
                </c:pt>
                <c:pt idx="82">
                  <c:v>0.30759999999999998</c:v>
                </c:pt>
                <c:pt idx="83">
                  <c:v>0.30883329999999998</c:v>
                </c:pt>
                <c:pt idx="84">
                  <c:v>0.3206</c:v>
                </c:pt>
                <c:pt idx="85">
                  <c:v>0.32955000000000001</c:v>
                </c:pt>
                <c:pt idx="86">
                  <c:v>0.3327</c:v>
                </c:pt>
                <c:pt idx="87">
                  <c:v>0.33405000000000001</c:v>
                </c:pt>
                <c:pt idx="88">
                  <c:v>0.33456669999999999</c:v>
                </c:pt>
                <c:pt idx="89">
                  <c:v>0.33636670000000002</c:v>
                </c:pt>
                <c:pt idx="90">
                  <c:v>0.33939999999999998</c:v>
                </c:pt>
                <c:pt idx="91">
                  <c:v>0.33994999999999997</c:v>
                </c:pt>
                <c:pt idx="92">
                  <c:v>0.34439999999999998</c:v>
                </c:pt>
                <c:pt idx="93">
                  <c:v>0.34570000000000001</c:v>
                </c:pt>
                <c:pt idx="94">
                  <c:v>0.35759999999999997</c:v>
                </c:pt>
                <c:pt idx="95">
                  <c:v>0.36940000000000001</c:v>
                </c:pt>
                <c:pt idx="96">
                  <c:v>0.37269999999999998</c:v>
                </c:pt>
                <c:pt idx="97">
                  <c:v>0.38045000000000001</c:v>
                </c:pt>
                <c:pt idx="98">
                  <c:v>0.38395000000000001</c:v>
                </c:pt>
                <c:pt idx="99">
                  <c:v>0.38569999999999999</c:v>
                </c:pt>
                <c:pt idx="100">
                  <c:v>0.38753330000000002</c:v>
                </c:pt>
                <c:pt idx="101">
                  <c:v>0.38974999999999999</c:v>
                </c:pt>
                <c:pt idx="102">
                  <c:v>0.40689999999999998</c:v>
                </c:pt>
                <c:pt idx="103">
                  <c:v>0.41236669999999997</c:v>
                </c:pt>
                <c:pt idx="104">
                  <c:v>0.41239999999999999</c:v>
                </c:pt>
                <c:pt idx="105">
                  <c:v>0.41410000000000002</c:v>
                </c:pt>
                <c:pt idx="106">
                  <c:v>0.41739999999999999</c:v>
                </c:pt>
                <c:pt idx="107">
                  <c:v>0.44009999999999999</c:v>
                </c:pt>
                <c:pt idx="108">
                  <c:v>0.44009999999999999</c:v>
                </c:pt>
                <c:pt idx="109">
                  <c:v>0.45079999999999998</c:v>
                </c:pt>
                <c:pt idx="110">
                  <c:v>0.45290000000000002</c:v>
                </c:pt>
                <c:pt idx="111">
                  <c:v>0.45860000000000001</c:v>
                </c:pt>
                <c:pt idx="112">
                  <c:v>0.46434999999999998</c:v>
                </c:pt>
                <c:pt idx="113">
                  <c:v>0.46960000000000002</c:v>
                </c:pt>
                <c:pt idx="114">
                  <c:v>0.47325</c:v>
                </c:pt>
                <c:pt idx="115">
                  <c:v>0.48770000000000002</c:v>
                </c:pt>
                <c:pt idx="116">
                  <c:v>0.4899</c:v>
                </c:pt>
                <c:pt idx="117">
                  <c:v>0.4924</c:v>
                </c:pt>
                <c:pt idx="118">
                  <c:v>0.49419999999999997</c:v>
                </c:pt>
                <c:pt idx="119">
                  <c:v>0.49425000000000002</c:v>
                </c:pt>
                <c:pt idx="120">
                  <c:v>0.49659999999999999</c:v>
                </c:pt>
                <c:pt idx="121">
                  <c:v>0.50919999999999999</c:v>
                </c:pt>
                <c:pt idx="122">
                  <c:v>0.51500000000000001</c:v>
                </c:pt>
                <c:pt idx="123">
                  <c:v>0.51739999999999997</c:v>
                </c:pt>
                <c:pt idx="124">
                  <c:v>0.54595000000000005</c:v>
                </c:pt>
                <c:pt idx="125">
                  <c:v>0.55825000000000002</c:v>
                </c:pt>
                <c:pt idx="126">
                  <c:v>0.56083329999999998</c:v>
                </c:pt>
                <c:pt idx="127">
                  <c:v>0.59460000000000002</c:v>
                </c:pt>
                <c:pt idx="128">
                  <c:v>0.61629999999999996</c:v>
                </c:pt>
                <c:pt idx="129">
                  <c:v>0.65010000000000001</c:v>
                </c:pt>
                <c:pt idx="130">
                  <c:v>0.67320000000000002</c:v>
                </c:pt>
                <c:pt idx="131">
                  <c:v>0.70674999999999999</c:v>
                </c:pt>
                <c:pt idx="132">
                  <c:v>0.71103329999999998</c:v>
                </c:pt>
                <c:pt idx="133">
                  <c:v>0.72486669999999997</c:v>
                </c:pt>
                <c:pt idx="134">
                  <c:v>0.75255000000000005</c:v>
                </c:pt>
                <c:pt idx="135">
                  <c:v>0.86380000000000001</c:v>
                </c:pt>
                <c:pt idx="136">
                  <c:v>0.90090000000000003</c:v>
                </c:pt>
                <c:pt idx="137">
                  <c:v>1.3866000000000001</c:v>
                </c:pt>
              </c:numCache>
            </c:numRef>
          </c:xVal>
          <c:yVal>
            <c:numRef>
              <c:f>Sheet1!$D$2:$D$139</c:f>
              <c:numCache>
                <c:formatCode>General</c:formatCode>
                <c:ptCount val="138"/>
                <c:pt idx="0">
                  <c:v>7.2463768115942004E-3</c:v>
                </c:pt>
                <c:pt idx="1">
                  <c:v>1.4492753623188401E-2</c:v>
                </c:pt>
                <c:pt idx="2">
                  <c:v>2.1739130434782601E-2</c:v>
                </c:pt>
                <c:pt idx="3">
                  <c:v>2.8985507246376802E-2</c:v>
                </c:pt>
                <c:pt idx="4">
                  <c:v>3.6231884057971002E-2</c:v>
                </c:pt>
                <c:pt idx="5">
                  <c:v>4.3478260869565202E-2</c:v>
                </c:pt>
                <c:pt idx="6">
                  <c:v>5.0724637681159403E-2</c:v>
                </c:pt>
                <c:pt idx="7">
                  <c:v>5.7971014492753603E-2</c:v>
                </c:pt>
                <c:pt idx="8">
                  <c:v>6.5217391304347797E-2</c:v>
                </c:pt>
                <c:pt idx="9">
                  <c:v>7.2463768115942004E-2</c:v>
                </c:pt>
                <c:pt idx="10">
                  <c:v>7.9710144927536197E-2</c:v>
                </c:pt>
                <c:pt idx="11">
                  <c:v>8.6956521739130405E-2</c:v>
                </c:pt>
                <c:pt idx="12">
                  <c:v>9.4202898550724598E-2</c:v>
                </c:pt>
                <c:pt idx="13">
                  <c:v>0.101449275362319</c:v>
                </c:pt>
                <c:pt idx="14">
                  <c:v>0.108695652173913</c:v>
                </c:pt>
                <c:pt idx="15">
                  <c:v>0.115942028985507</c:v>
                </c:pt>
                <c:pt idx="16">
                  <c:v>0.123188405797101</c:v>
                </c:pt>
                <c:pt idx="17">
                  <c:v>0.13043478260869601</c:v>
                </c:pt>
                <c:pt idx="18">
                  <c:v>0.13768115942028999</c:v>
                </c:pt>
                <c:pt idx="19">
                  <c:v>0.14492753623188401</c:v>
                </c:pt>
                <c:pt idx="20">
                  <c:v>0.15217391304347799</c:v>
                </c:pt>
                <c:pt idx="21">
                  <c:v>0.15942028985507201</c:v>
                </c:pt>
                <c:pt idx="22">
                  <c:v>0.16666666666666699</c:v>
                </c:pt>
                <c:pt idx="23">
                  <c:v>0.173913043478261</c:v>
                </c:pt>
                <c:pt idx="24">
                  <c:v>0.18115942028985499</c:v>
                </c:pt>
                <c:pt idx="25">
                  <c:v>0.188405797101449</c:v>
                </c:pt>
                <c:pt idx="26">
                  <c:v>0.19565217391304399</c:v>
                </c:pt>
                <c:pt idx="27">
                  <c:v>0.202898550724638</c:v>
                </c:pt>
                <c:pt idx="28">
                  <c:v>0.21014492753623201</c:v>
                </c:pt>
                <c:pt idx="29">
                  <c:v>0.217391304347826</c:v>
                </c:pt>
                <c:pt idx="30">
                  <c:v>0.22463768115942001</c:v>
                </c:pt>
                <c:pt idx="31">
                  <c:v>0.231884057971015</c:v>
                </c:pt>
                <c:pt idx="32">
                  <c:v>0.23913043478260901</c:v>
                </c:pt>
                <c:pt idx="33">
                  <c:v>0.24637681159420299</c:v>
                </c:pt>
                <c:pt idx="34">
                  <c:v>0.25362318840579701</c:v>
                </c:pt>
                <c:pt idx="35">
                  <c:v>0.26086956521739102</c:v>
                </c:pt>
                <c:pt idx="36">
                  <c:v>0.26811594202898598</c:v>
                </c:pt>
                <c:pt idx="37">
                  <c:v>0.27536231884057999</c:v>
                </c:pt>
                <c:pt idx="38">
                  <c:v>0.282608695652174</c:v>
                </c:pt>
                <c:pt idx="39">
                  <c:v>0.28985507246376802</c:v>
                </c:pt>
                <c:pt idx="40">
                  <c:v>0.29710144927536197</c:v>
                </c:pt>
                <c:pt idx="41">
                  <c:v>0.30434782608695599</c:v>
                </c:pt>
                <c:pt idx="42">
                  <c:v>0.311594202898551</c:v>
                </c:pt>
                <c:pt idx="43">
                  <c:v>0.31884057971014501</c:v>
                </c:pt>
                <c:pt idx="44">
                  <c:v>0.32608695652173902</c:v>
                </c:pt>
                <c:pt idx="45">
                  <c:v>0.33333333333333298</c:v>
                </c:pt>
                <c:pt idx="46">
                  <c:v>0.34057971014492699</c:v>
                </c:pt>
                <c:pt idx="47">
                  <c:v>0.34782608695652101</c:v>
                </c:pt>
                <c:pt idx="48">
                  <c:v>0.35507246376811602</c:v>
                </c:pt>
                <c:pt idx="49">
                  <c:v>0.36231884057970998</c:v>
                </c:pt>
                <c:pt idx="50">
                  <c:v>0.36956521739130399</c:v>
                </c:pt>
                <c:pt idx="51">
                  <c:v>0.376811594202898</c:v>
                </c:pt>
                <c:pt idx="52">
                  <c:v>0.38405797101449202</c:v>
                </c:pt>
                <c:pt idx="53">
                  <c:v>0.39130434782608697</c:v>
                </c:pt>
                <c:pt idx="54">
                  <c:v>0.39855072463768099</c:v>
                </c:pt>
                <c:pt idx="55">
                  <c:v>0.405797101449275</c:v>
                </c:pt>
                <c:pt idx="56">
                  <c:v>0.41304347826086901</c:v>
                </c:pt>
                <c:pt idx="57">
                  <c:v>0.42028985507246303</c:v>
                </c:pt>
                <c:pt idx="58">
                  <c:v>0.42753623188405698</c:v>
                </c:pt>
                <c:pt idx="59">
                  <c:v>0.434782608695652</c:v>
                </c:pt>
                <c:pt idx="60">
                  <c:v>0.44202898550724601</c:v>
                </c:pt>
                <c:pt idx="61">
                  <c:v>0.44927536231884002</c:v>
                </c:pt>
                <c:pt idx="62">
                  <c:v>0.45652173913043398</c:v>
                </c:pt>
                <c:pt idx="63">
                  <c:v>0.46376811594202799</c:v>
                </c:pt>
                <c:pt idx="64">
                  <c:v>0.471014492753623</c:v>
                </c:pt>
                <c:pt idx="65">
                  <c:v>0.47826086956521702</c:v>
                </c:pt>
                <c:pt idx="66">
                  <c:v>0.48550724637681097</c:v>
                </c:pt>
                <c:pt idx="67">
                  <c:v>0.49275362318840499</c:v>
                </c:pt>
                <c:pt idx="68">
                  <c:v>0.499999999999999</c:v>
                </c:pt>
                <c:pt idx="69">
                  <c:v>0.50724637681159301</c:v>
                </c:pt>
                <c:pt idx="70">
                  <c:v>0.51449275362318803</c:v>
                </c:pt>
                <c:pt idx="71">
                  <c:v>0.52173913043478204</c:v>
                </c:pt>
                <c:pt idx="72">
                  <c:v>0.52898550724637605</c:v>
                </c:pt>
                <c:pt idx="73">
                  <c:v>0.53623188405796995</c:v>
                </c:pt>
                <c:pt idx="74">
                  <c:v>0.54347826086956497</c:v>
                </c:pt>
                <c:pt idx="75">
                  <c:v>0.55072463768115898</c:v>
                </c:pt>
                <c:pt idx="76">
                  <c:v>0.55797101449275299</c:v>
                </c:pt>
                <c:pt idx="77">
                  <c:v>0.56521739130434701</c:v>
                </c:pt>
                <c:pt idx="78">
                  <c:v>0.57246376811594202</c:v>
                </c:pt>
                <c:pt idx="79">
                  <c:v>0.57971014492753603</c:v>
                </c:pt>
                <c:pt idx="80">
                  <c:v>0.58695652173913004</c:v>
                </c:pt>
                <c:pt idx="81">
                  <c:v>0.59420289855072395</c:v>
                </c:pt>
                <c:pt idx="82">
                  <c:v>0.60144927536231796</c:v>
                </c:pt>
                <c:pt idx="83">
                  <c:v>0.60869565217391297</c:v>
                </c:pt>
                <c:pt idx="84">
                  <c:v>0.61594202898550698</c:v>
                </c:pt>
                <c:pt idx="85">
                  <c:v>0.623188405797101</c:v>
                </c:pt>
                <c:pt idx="86">
                  <c:v>0.63043478260869501</c:v>
                </c:pt>
                <c:pt idx="87">
                  <c:v>0.63768115942029002</c:v>
                </c:pt>
                <c:pt idx="88">
                  <c:v>0.64492753623188404</c:v>
                </c:pt>
                <c:pt idx="89">
                  <c:v>0.65217391304347805</c:v>
                </c:pt>
                <c:pt idx="90">
                  <c:v>0.65942028985507195</c:v>
                </c:pt>
                <c:pt idx="91">
                  <c:v>0.66666666666666696</c:v>
                </c:pt>
                <c:pt idx="92">
                  <c:v>0.67391304347826098</c:v>
                </c:pt>
                <c:pt idx="93">
                  <c:v>0.68115942028985499</c:v>
                </c:pt>
                <c:pt idx="94">
                  <c:v>0.688405797101449</c:v>
                </c:pt>
                <c:pt idx="95">
                  <c:v>0.69565217391304301</c:v>
                </c:pt>
                <c:pt idx="96">
                  <c:v>0.70289855072463803</c:v>
                </c:pt>
                <c:pt idx="97">
                  <c:v>0.71014492753623204</c:v>
                </c:pt>
                <c:pt idx="98">
                  <c:v>0.71739130434782605</c:v>
                </c:pt>
                <c:pt idx="99">
                  <c:v>0.72463768115941996</c:v>
                </c:pt>
                <c:pt idx="100">
                  <c:v>0.73188405797101497</c:v>
                </c:pt>
                <c:pt idx="101">
                  <c:v>0.73913043478260898</c:v>
                </c:pt>
                <c:pt idx="102">
                  <c:v>0.74637681159420299</c:v>
                </c:pt>
                <c:pt idx="103">
                  <c:v>0.75362318840579701</c:v>
                </c:pt>
                <c:pt idx="104">
                  <c:v>0.76086956521739202</c:v>
                </c:pt>
                <c:pt idx="105">
                  <c:v>0.76811594202898603</c:v>
                </c:pt>
                <c:pt idx="106">
                  <c:v>0.77536231884058004</c:v>
                </c:pt>
                <c:pt idx="107">
                  <c:v>0.78260869565217395</c:v>
                </c:pt>
                <c:pt idx="108">
                  <c:v>0.78985507246376896</c:v>
                </c:pt>
                <c:pt idx="109">
                  <c:v>0.79710144927536297</c:v>
                </c:pt>
                <c:pt idx="110">
                  <c:v>0.80434782608695699</c:v>
                </c:pt>
                <c:pt idx="111">
                  <c:v>0.811594202898551</c:v>
                </c:pt>
                <c:pt idx="112">
                  <c:v>0.81884057971014601</c:v>
                </c:pt>
                <c:pt idx="113">
                  <c:v>0.82608695652174002</c:v>
                </c:pt>
                <c:pt idx="114">
                  <c:v>0.83333333333333404</c:v>
                </c:pt>
                <c:pt idx="115">
                  <c:v>0.84057971014492805</c:v>
                </c:pt>
                <c:pt idx="116">
                  <c:v>0.84782608695652195</c:v>
                </c:pt>
                <c:pt idx="117">
                  <c:v>0.85507246376811696</c:v>
                </c:pt>
                <c:pt idx="118">
                  <c:v>0.86231884057971098</c:v>
                </c:pt>
                <c:pt idx="119">
                  <c:v>0.86956521739130499</c:v>
                </c:pt>
                <c:pt idx="120">
                  <c:v>0.876811594202899</c:v>
                </c:pt>
                <c:pt idx="121">
                  <c:v>0.88405797101449402</c:v>
                </c:pt>
                <c:pt idx="122">
                  <c:v>0.89130434782608803</c:v>
                </c:pt>
                <c:pt idx="123">
                  <c:v>0.89855072463768204</c:v>
                </c:pt>
                <c:pt idx="124">
                  <c:v>0.90579710144927605</c:v>
                </c:pt>
                <c:pt idx="125">
                  <c:v>0.91304347826087096</c:v>
                </c:pt>
                <c:pt idx="126">
                  <c:v>0.92028985507246497</c:v>
                </c:pt>
                <c:pt idx="127">
                  <c:v>0.92753623188405898</c:v>
                </c:pt>
                <c:pt idx="128">
                  <c:v>0.93478260869565299</c:v>
                </c:pt>
                <c:pt idx="129">
                  <c:v>0.94202898550724801</c:v>
                </c:pt>
                <c:pt idx="130">
                  <c:v>0.94927536231884202</c:v>
                </c:pt>
                <c:pt idx="131">
                  <c:v>0.95652173913043603</c:v>
                </c:pt>
                <c:pt idx="132">
                  <c:v>0.96376811594203005</c:v>
                </c:pt>
                <c:pt idx="133">
                  <c:v>0.97101449275362395</c:v>
                </c:pt>
                <c:pt idx="134">
                  <c:v>0.97826086956521896</c:v>
                </c:pt>
                <c:pt idx="135">
                  <c:v>0.98550724637681297</c:v>
                </c:pt>
                <c:pt idx="136">
                  <c:v>0.99275362318840699</c:v>
                </c:pt>
                <c:pt idx="137">
                  <c:v>1.0000000000000011</c:v>
                </c:pt>
              </c:numCache>
            </c:numRef>
          </c:yVal>
          <c:smooth val="0"/>
        </c:ser>
        <c:ser>
          <c:idx val="1"/>
          <c:order val="1"/>
          <c:tx>
            <c:v>BVS</c:v>
          </c:tx>
          <c:spPr>
            <a:ln w="47625">
              <a:solidFill>
                <a:srgbClr val="4DB8B3">
                  <a:lumMod val="50000"/>
                </a:srgbClr>
              </a:solidFill>
            </a:ln>
            <a:effectLst/>
          </c:spPr>
          <c:marker>
            <c:symbol val="circle"/>
            <c:size val="4"/>
            <c:spPr>
              <a:solidFill>
                <a:srgbClr val="4DB8B3">
                  <a:lumMod val="75000"/>
                </a:srgbClr>
              </a:solidFill>
              <a:ln w="127">
                <a:solidFill>
                  <a:srgbClr val="4DB8B3">
                    <a:lumMod val="50000"/>
                  </a:srgbClr>
                </a:solidFill>
              </a:ln>
              <a:effectLst/>
            </c:spPr>
          </c:marker>
          <c:xVal>
            <c:numRef>
              <c:f>Sheet1!$H$2:$H$283</c:f>
              <c:numCache>
                <c:formatCode>General</c:formatCode>
                <c:ptCount val="282"/>
                <c:pt idx="0">
                  <c:v>-0.45860000000000001</c:v>
                </c:pt>
                <c:pt idx="1">
                  <c:v>-0.37473329999999999</c:v>
                </c:pt>
                <c:pt idx="2">
                  <c:v>-0.3674</c:v>
                </c:pt>
                <c:pt idx="3">
                  <c:v>-0.29270000000000002</c:v>
                </c:pt>
                <c:pt idx="4">
                  <c:v>-0.26035000000000003</c:v>
                </c:pt>
                <c:pt idx="5">
                  <c:v>-0.25509999999999999</c:v>
                </c:pt>
                <c:pt idx="6">
                  <c:v>-0.2432</c:v>
                </c:pt>
                <c:pt idx="7">
                  <c:v>-0.2303</c:v>
                </c:pt>
                <c:pt idx="8">
                  <c:v>-0.2143333</c:v>
                </c:pt>
                <c:pt idx="9">
                  <c:v>-0.21249999999999999</c:v>
                </c:pt>
                <c:pt idx="10">
                  <c:v>-0.19389999999999999</c:v>
                </c:pt>
                <c:pt idx="11">
                  <c:v>-0.18695000000000001</c:v>
                </c:pt>
                <c:pt idx="12">
                  <c:v>-0.18645</c:v>
                </c:pt>
                <c:pt idx="13">
                  <c:v>-0.18004999999999999</c:v>
                </c:pt>
                <c:pt idx="14">
                  <c:v>-0.17480000000000001</c:v>
                </c:pt>
                <c:pt idx="15">
                  <c:v>-0.1356667</c:v>
                </c:pt>
                <c:pt idx="16">
                  <c:v>-0.12820000000000001</c:v>
                </c:pt>
                <c:pt idx="17">
                  <c:v>-0.126</c:v>
                </c:pt>
                <c:pt idx="18">
                  <c:v>-0.1234</c:v>
                </c:pt>
                <c:pt idx="19">
                  <c:v>-0.10375</c:v>
                </c:pt>
                <c:pt idx="20">
                  <c:v>-9.7049999999999997E-2</c:v>
                </c:pt>
                <c:pt idx="21">
                  <c:v>-8.6199999999999999E-2</c:v>
                </c:pt>
                <c:pt idx="22">
                  <c:v>-7.7799999999999994E-2</c:v>
                </c:pt>
                <c:pt idx="23">
                  <c:v>-7.6200000000000004E-2</c:v>
                </c:pt>
                <c:pt idx="24">
                  <c:v>-7.5533299999999998E-2</c:v>
                </c:pt>
                <c:pt idx="25">
                  <c:v>-7.4800000000000005E-2</c:v>
                </c:pt>
                <c:pt idx="26">
                  <c:v>-6.4299999999999996E-2</c:v>
                </c:pt>
                <c:pt idx="27">
                  <c:v>-6.3500000000000001E-2</c:v>
                </c:pt>
                <c:pt idx="28">
                  <c:v>-6.25E-2</c:v>
                </c:pt>
                <c:pt idx="29">
                  <c:v>-6.2050000000000001E-2</c:v>
                </c:pt>
                <c:pt idx="30">
                  <c:v>-6.1133E-2</c:v>
                </c:pt>
                <c:pt idx="31">
                  <c:v>-5.6300000000000003E-2</c:v>
                </c:pt>
                <c:pt idx="32">
                  <c:v>-5.1499999999999997E-2</c:v>
                </c:pt>
                <c:pt idx="33">
                  <c:v>-4.2700000000000002E-2</c:v>
                </c:pt>
                <c:pt idx="34">
                  <c:v>-3.8949999999999999E-2</c:v>
                </c:pt>
                <c:pt idx="35">
                  <c:v>-3.6049999999999999E-2</c:v>
                </c:pt>
                <c:pt idx="36">
                  <c:v>-3.49E-2</c:v>
                </c:pt>
                <c:pt idx="37">
                  <c:v>-3.3633000000000003E-2</c:v>
                </c:pt>
                <c:pt idx="38">
                  <c:v>-3.1667000000000001E-2</c:v>
                </c:pt>
                <c:pt idx="39">
                  <c:v>-2.5600000000000001E-2</c:v>
                </c:pt>
                <c:pt idx="40">
                  <c:v>-7.5500000000000003E-3</c:v>
                </c:pt>
                <c:pt idx="41">
                  <c:v>-3.8500000000000001E-3</c:v>
                </c:pt>
                <c:pt idx="42">
                  <c:v>1.2200000000000001E-2</c:v>
                </c:pt>
                <c:pt idx="43">
                  <c:v>1.345E-2</c:v>
                </c:pt>
                <c:pt idx="44">
                  <c:v>2.1666700000000001E-2</c:v>
                </c:pt>
                <c:pt idx="45">
                  <c:v>2.24E-2</c:v>
                </c:pt>
                <c:pt idx="46">
                  <c:v>2.3050000000000001E-2</c:v>
                </c:pt>
                <c:pt idx="47">
                  <c:v>2.3199999999999998E-2</c:v>
                </c:pt>
                <c:pt idx="48">
                  <c:v>2.7150000000000001E-2</c:v>
                </c:pt>
                <c:pt idx="49">
                  <c:v>3.3599999999999998E-2</c:v>
                </c:pt>
                <c:pt idx="50">
                  <c:v>3.4700000000000002E-2</c:v>
                </c:pt>
                <c:pt idx="51">
                  <c:v>3.5299999999999998E-2</c:v>
                </c:pt>
                <c:pt idx="52">
                  <c:v>3.7066700000000001E-2</c:v>
                </c:pt>
                <c:pt idx="53">
                  <c:v>4.0050000000000002E-2</c:v>
                </c:pt>
                <c:pt idx="54">
                  <c:v>4.0300000000000002E-2</c:v>
                </c:pt>
                <c:pt idx="55">
                  <c:v>4.7399999999999998E-2</c:v>
                </c:pt>
                <c:pt idx="56">
                  <c:v>5.0200000000000002E-2</c:v>
                </c:pt>
                <c:pt idx="57">
                  <c:v>5.5100000000000003E-2</c:v>
                </c:pt>
                <c:pt idx="58">
                  <c:v>5.7049999999999997E-2</c:v>
                </c:pt>
                <c:pt idx="59">
                  <c:v>5.74E-2</c:v>
                </c:pt>
                <c:pt idx="60">
                  <c:v>6.2866699999999998E-2</c:v>
                </c:pt>
                <c:pt idx="61">
                  <c:v>6.8949999999999997E-2</c:v>
                </c:pt>
                <c:pt idx="62">
                  <c:v>7.1849999999999997E-2</c:v>
                </c:pt>
                <c:pt idx="63">
                  <c:v>7.2349999999999998E-2</c:v>
                </c:pt>
                <c:pt idx="64">
                  <c:v>7.8100000000000003E-2</c:v>
                </c:pt>
                <c:pt idx="65">
                  <c:v>8.1750000000000003E-2</c:v>
                </c:pt>
                <c:pt idx="66">
                  <c:v>8.3400000000000002E-2</c:v>
                </c:pt>
                <c:pt idx="67">
                  <c:v>8.7999999999999995E-2</c:v>
                </c:pt>
                <c:pt idx="68">
                  <c:v>9.2850000000000002E-2</c:v>
                </c:pt>
                <c:pt idx="69">
                  <c:v>9.7633300000000006E-2</c:v>
                </c:pt>
                <c:pt idx="70">
                  <c:v>0.10249999999999999</c:v>
                </c:pt>
                <c:pt idx="71">
                  <c:v>0.10349999999999999</c:v>
                </c:pt>
                <c:pt idx="72">
                  <c:v>0.10585</c:v>
                </c:pt>
                <c:pt idx="73">
                  <c:v>0.1068667</c:v>
                </c:pt>
                <c:pt idx="74">
                  <c:v>0.10965</c:v>
                </c:pt>
                <c:pt idx="75">
                  <c:v>0.112</c:v>
                </c:pt>
                <c:pt idx="76">
                  <c:v>0.113</c:v>
                </c:pt>
                <c:pt idx="77">
                  <c:v>0.12180000000000001</c:v>
                </c:pt>
                <c:pt idx="78">
                  <c:v>0.12485</c:v>
                </c:pt>
                <c:pt idx="79">
                  <c:v>0.12695000000000001</c:v>
                </c:pt>
                <c:pt idx="80">
                  <c:v>0.1278</c:v>
                </c:pt>
                <c:pt idx="81">
                  <c:v>0.13600000000000001</c:v>
                </c:pt>
                <c:pt idx="82">
                  <c:v>0.13685</c:v>
                </c:pt>
                <c:pt idx="83">
                  <c:v>0.13743330000000001</c:v>
                </c:pt>
                <c:pt idx="84">
                  <c:v>0.1381</c:v>
                </c:pt>
                <c:pt idx="85">
                  <c:v>0.13835</c:v>
                </c:pt>
                <c:pt idx="86">
                  <c:v>0.14180000000000001</c:v>
                </c:pt>
                <c:pt idx="87">
                  <c:v>0.14935000000000001</c:v>
                </c:pt>
                <c:pt idx="88">
                  <c:v>0.14940000000000001</c:v>
                </c:pt>
                <c:pt idx="89">
                  <c:v>0.15135000000000001</c:v>
                </c:pt>
                <c:pt idx="90">
                  <c:v>0.15484999999999999</c:v>
                </c:pt>
                <c:pt idx="91">
                  <c:v>0.1661667</c:v>
                </c:pt>
                <c:pt idx="92">
                  <c:v>0.16880000000000001</c:v>
                </c:pt>
                <c:pt idx="93">
                  <c:v>0.17150000000000001</c:v>
                </c:pt>
                <c:pt idx="94">
                  <c:v>0.17274999999999999</c:v>
                </c:pt>
                <c:pt idx="95">
                  <c:v>0.17299999999999999</c:v>
                </c:pt>
                <c:pt idx="96">
                  <c:v>0.17415</c:v>
                </c:pt>
                <c:pt idx="97">
                  <c:v>0.17530000000000001</c:v>
                </c:pt>
                <c:pt idx="98">
                  <c:v>0.18160000000000001</c:v>
                </c:pt>
                <c:pt idx="99">
                  <c:v>0.18290000000000001</c:v>
                </c:pt>
                <c:pt idx="100">
                  <c:v>0.185</c:v>
                </c:pt>
                <c:pt idx="101">
                  <c:v>0.1888</c:v>
                </c:pt>
                <c:pt idx="102">
                  <c:v>0.19389999999999999</c:v>
                </c:pt>
                <c:pt idx="103">
                  <c:v>0.19405</c:v>
                </c:pt>
                <c:pt idx="104">
                  <c:v>0.19455</c:v>
                </c:pt>
                <c:pt idx="105">
                  <c:v>0.20323330000000001</c:v>
                </c:pt>
                <c:pt idx="106">
                  <c:v>0.20680000000000001</c:v>
                </c:pt>
                <c:pt idx="107">
                  <c:v>0.20810000000000001</c:v>
                </c:pt>
                <c:pt idx="108">
                  <c:v>0.20830000000000001</c:v>
                </c:pt>
                <c:pt idx="109">
                  <c:v>0.21199999999999999</c:v>
                </c:pt>
                <c:pt idx="110">
                  <c:v>0.21679999999999999</c:v>
                </c:pt>
                <c:pt idx="111">
                  <c:v>0.21703330000000001</c:v>
                </c:pt>
                <c:pt idx="112">
                  <c:v>0.22120000000000001</c:v>
                </c:pt>
                <c:pt idx="113">
                  <c:v>0.22376670000000001</c:v>
                </c:pt>
                <c:pt idx="114">
                  <c:v>0.2266</c:v>
                </c:pt>
                <c:pt idx="115">
                  <c:v>0.22739999999999999</c:v>
                </c:pt>
                <c:pt idx="116">
                  <c:v>0.2306</c:v>
                </c:pt>
                <c:pt idx="117">
                  <c:v>0.23180000000000001</c:v>
                </c:pt>
                <c:pt idx="118">
                  <c:v>0.23405000000000001</c:v>
                </c:pt>
                <c:pt idx="119">
                  <c:v>0.23630000000000001</c:v>
                </c:pt>
                <c:pt idx="120">
                  <c:v>0.24224999999999999</c:v>
                </c:pt>
                <c:pt idx="121">
                  <c:v>0.24779999999999999</c:v>
                </c:pt>
                <c:pt idx="122">
                  <c:v>0.24865000000000001</c:v>
                </c:pt>
                <c:pt idx="123">
                  <c:v>0.25190000000000001</c:v>
                </c:pt>
                <c:pt idx="124">
                  <c:v>0.2535</c:v>
                </c:pt>
                <c:pt idx="125">
                  <c:v>0.25413330000000001</c:v>
                </c:pt>
                <c:pt idx="126">
                  <c:v>0.25714999999999999</c:v>
                </c:pt>
                <c:pt idx="127">
                  <c:v>0.25714999999999999</c:v>
                </c:pt>
                <c:pt idx="128">
                  <c:v>0.25824999999999998</c:v>
                </c:pt>
                <c:pt idx="129">
                  <c:v>0.26284999999999997</c:v>
                </c:pt>
                <c:pt idx="130">
                  <c:v>0.26315</c:v>
                </c:pt>
                <c:pt idx="131">
                  <c:v>0.27139999999999997</c:v>
                </c:pt>
                <c:pt idx="132">
                  <c:v>0.27210000000000001</c:v>
                </c:pt>
                <c:pt idx="133">
                  <c:v>0.2737</c:v>
                </c:pt>
                <c:pt idx="134">
                  <c:v>0.27610000000000001</c:v>
                </c:pt>
                <c:pt idx="135">
                  <c:v>0.27653329999999998</c:v>
                </c:pt>
                <c:pt idx="136">
                  <c:v>0.27705000000000002</c:v>
                </c:pt>
                <c:pt idx="137">
                  <c:v>0.2802</c:v>
                </c:pt>
                <c:pt idx="138">
                  <c:v>0.2810667</c:v>
                </c:pt>
                <c:pt idx="139">
                  <c:v>0.28276669999999998</c:v>
                </c:pt>
                <c:pt idx="140">
                  <c:v>0.28320000000000001</c:v>
                </c:pt>
                <c:pt idx="141">
                  <c:v>0.28320000000000001</c:v>
                </c:pt>
                <c:pt idx="142">
                  <c:v>0.28565000000000002</c:v>
                </c:pt>
                <c:pt idx="143">
                  <c:v>0.29054999999999997</c:v>
                </c:pt>
                <c:pt idx="144">
                  <c:v>0.29239999999999999</c:v>
                </c:pt>
                <c:pt idx="145">
                  <c:v>0.30790000000000001</c:v>
                </c:pt>
                <c:pt idx="146">
                  <c:v>0.31430000000000002</c:v>
                </c:pt>
                <c:pt idx="147">
                  <c:v>0.31845000000000001</c:v>
                </c:pt>
                <c:pt idx="148">
                  <c:v>0.31859999999999999</c:v>
                </c:pt>
                <c:pt idx="149">
                  <c:v>0.31890000000000002</c:v>
                </c:pt>
                <c:pt idx="150">
                  <c:v>0.32624999999999998</c:v>
                </c:pt>
                <c:pt idx="151">
                  <c:v>0.3281</c:v>
                </c:pt>
                <c:pt idx="152">
                  <c:v>0.33529999999999999</c:v>
                </c:pt>
                <c:pt idx="153">
                  <c:v>0.33800000000000002</c:v>
                </c:pt>
                <c:pt idx="154">
                  <c:v>0.33925</c:v>
                </c:pt>
                <c:pt idx="155">
                  <c:v>0.34449999999999997</c:v>
                </c:pt>
                <c:pt idx="156">
                  <c:v>0.34749999999999998</c:v>
                </c:pt>
                <c:pt idx="157">
                  <c:v>0.35160000000000002</c:v>
                </c:pt>
                <c:pt idx="158">
                  <c:v>0.35349999999999998</c:v>
                </c:pt>
                <c:pt idx="159">
                  <c:v>0.35504999999999998</c:v>
                </c:pt>
                <c:pt idx="160">
                  <c:v>0.3599</c:v>
                </c:pt>
                <c:pt idx="161">
                  <c:v>0.3614</c:v>
                </c:pt>
                <c:pt idx="162">
                  <c:v>0.36220000000000002</c:v>
                </c:pt>
                <c:pt idx="163">
                  <c:v>0.36236669999999999</c:v>
                </c:pt>
                <c:pt idx="164">
                  <c:v>0.36299999999999999</c:v>
                </c:pt>
                <c:pt idx="165">
                  <c:v>0.3630333</c:v>
                </c:pt>
                <c:pt idx="166">
                  <c:v>0.3644</c:v>
                </c:pt>
                <c:pt idx="167">
                  <c:v>0.36509999999999998</c:v>
                </c:pt>
                <c:pt idx="168">
                  <c:v>0.36699999999999999</c:v>
                </c:pt>
                <c:pt idx="169">
                  <c:v>0.36953330000000001</c:v>
                </c:pt>
                <c:pt idx="170">
                  <c:v>0.36980000000000002</c:v>
                </c:pt>
                <c:pt idx="171">
                  <c:v>0.37314999999999998</c:v>
                </c:pt>
                <c:pt idx="172">
                  <c:v>0.37585000000000002</c:v>
                </c:pt>
                <c:pt idx="173">
                  <c:v>0.3765</c:v>
                </c:pt>
                <c:pt idx="174">
                  <c:v>0.37855</c:v>
                </c:pt>
                <c:pt idx="175">
                  <c:v>0.37880000000000003</c:v>
                </c:pt>
                <c:pt idx="176">
                  <c:v>0.3805</c:v>
                </c:pt>
                <c:pt idx="177">
                  <c:v>0.38924999999999998</c:v>
                </c:pt>
                <c:pt idx="178">
                  <c:v>0.3906</c:v>
                </c:pt>
                <c:pt idx="179">
                  <c:v>0.39529999999999998</c:v>
                </c:pt>
                <c:pt idx="180">
                  <c:v>0.40289999999999998</c:v>
                </c:pt>
                <c:pt idx="181">
                  <c:v>0.40629999999999999</c:v>
                </c:pt>
                <c:pt idx="182">
                  <c:v>0.41320000000000001</c:v>
                </c:pt>
                <c:pt idx="183">
                  <c:v>0.4134333</c:v>
                </c:pt>
                <c:pt idx="184">
                  <c:v>0.41554999999999997</c:v>
                </c:pt>
                <c:pt idx="185">
                  <c:v>0.41760000000000003</c:v>
                </c:pt>
                <c:pt idx="186">
                  <c:v>0.41839999999999999</c:v>
                </c:pt>
                <c:pt idx="187">
                  <c:v>0.42106670000000002</c:v>
                </c:pt>
                <c:pt idx="188">
                  <c:v>0.42265000000000003</c:v>
                </c:pt>
                <c:pt idx="189">
                  <c:v>0.42280000000000001</c:v>
                </c:pt>
                <c:pt idx="190">
                  <c:v>0.42449999999999999</c:v>
                </c:pt>
                <c:pt idx="191">
                  <c:v>0.42459999999999998</c:v>
                </c:pt>
                <c:pt idx="192">
                  <c:v>0.42730000000000001</c:v>
                </c:pt>
                <c:pt idx="193">
                  <c:v>0.43130000000000002</c:v>
                </c:pt>
                <c:pt idx="194">
                  <c:v>0.43790000000000001</c:v>
                </c:pt>
                <c:pt idx="195">
                  <c:v>0.43890000000000001</c:v>
                </c:pt>
                <c:pt idx="196">
                  <c:v>0.43914999999999998</c:v>
                </c:pt>
                <c:pt idx="197">
                  <c:v>0.44290000000000002</c:v>
                </c:pt>
                <c:pt idx="198">
                  <c:v>0.44305</c:v>
                </c:pt>
                <c:pt idx="199">
                  <c:v>0.44569999999999999</c:v>
                </c:pt>
                <c:pt idx="200">
                  <c:v>0.45950000000000002</c:v>
                </c:pt>
                <c:pt idx="201">
                  <c:v>0.46336670000000002</c:v>
                </c:pt>
                <c:pt idx="202">
                  <c:v>0.46473330000000002</c:v>
                </c:pt>
                <c:pt idx="203">
                  <c:v>0.46529999999999999</c:v>
                </c:pt>
                <c:pt idx="204">
                  <c:v>0.46839999999999998</c:v>
                </c:pt>
                <c:pt idx="205">
                  <c:v>0.47155000000000002</c:v>
                </c:pt>
                <c:pt idx="206">
                  <c:v>0.47744999999999999</c:v>
                </c:pt>
                <c:pt idx="207">
                  <c:v>0.48394999999999999</c:v>
                </c:pt>
                <c:pt idx="208">
                  <c:v>0.48549999999999999</c:v>
                </c:pt>
                <c:pt idx="209">
                  <c:v>0.49130000000000001</c:v>
                </c:pt>
                <c:pt idx="210">
                  <c:v>0.4914</c:v>
                </c:pt>
                <c:pt idx="211">
                  <c:v>0.49325000000000002</c:v>
                </c:pt>
                <c:pt idx="212">
                  <c:v>0.49459999999999998</c:v>
                </c:pt>
                <c:pt idx="213">
                  <c:v>0.49559999999999998</c:v>
                </c:pt>
                <c:pt idx="214">
                  <c:v>0.49780000000000002</c:v>
                </c:pt>
                <c:pt idx="215">
                  <c:v>0.502</c:v>
                </c:pt>
                <c:pt idx="216">
                  <c:v>0.50424999999999998</c:v>
                </c:pt>
                <c:pt idx="217">
                  <c:v>0.50436669999999995</c:v>
                </c:pt>
                <c:pt idx="218">
                  <c:v>0.50495000000000001</c:v>
                </c:pt>
                <c:pt idx="219">
                  <c:v>0.51765000000000005</c:v>
                </c:pt>
                <c:pt idx="220">
                  <c:v>0.52395000000000003</c:v>
                </c:pt>
                <c:pt idx="221">
                  <c:v>0.53634999999999999</c:v>
                </c:pt>
                <c:pt idx="222">
                  <c:v>0.5403</c:v>
                </c:pt>
                <c:pt idx="223">
                  <c:v>0.54290000000000005</c:v>
                </c:pt>
                <c:pt idx="224">
                  <c:v>0.54859999999999998</c:v>
                </c:pt>
                <c:pt idx="225">
                  <c:v>0.54879999999999995</c:v>
                </c:pt>
                <c:pt idx="226">
                  <c:v>0.55130000000000001</c:v>
                </c:pt>
                <c:pt idx="227">
                  <c:v>0.5554</c:v>
                </c:pt>
                <c:pt idx="228">
                  <c:v>0.56169999999999998</c:v>
                </c:pt>
                <c:pt idx="229">
                  <c:v>0.56274999999999997</c:v>
                </c:pt>
                <c:pt idx="230">
                  <c:v>0.56489999999999996</c:v>
                </c:pt>
                <c:pt idx="231">
                  <c:v>0.56789999999999996</c:v>
                </c:pt>
                <c:pt idx="232">
                  <c:v>0.56879999999999997</c:v>
                </c:pt>
                <c:pt idx="233">
                  <c:v>0.57140000000000002</c:v>
                </c:pt>
                <c:pt idx="234">
                  <c:v>0.57745000000000002</c:v>
                </c:pt>
                <c:pt idx="235">
                  <c:v>0.58025000000000004</c:v>
                </c:pt>
                <c:pt idx="236">
                  <c:v>0.60335000000000005</c:v>
                </c:pt>
                <c:pt idx="237">
                  <c:v>0.60373330000000003</c:v>
                </c:pt>
                <c:pt idx="238">
                  <c:v>0.61313329999999999</c:v>
                </c:pt>
                <c:pt idx="239">
                  <c:v>0.6149</c:v>
                </c:pt>
                <c:pt idx="240">
                  <c:v>0.62229999999999996</c:v>
                </c:pt>
                <c:pt idx="241">
                  <c:v>0.63229999999999997</c:v>
                </c:pt>
                <c:pt idx="242">
                  <c:v>0.64100000000000001</c:v>
                </c:pt>
                <c:pt idx="243">
                  <c:v>0.64729999999999999</c:v>
                </c:pt>
                <c:pt idx="244">
                  <c:v>0.6583</c:v>
                </c:pt>
                <c:pt idx="245">
                  <c:v>0.67320000000000002</c:v>
                </c:pt>
                <c:pt idx="246">
                  <c:v>0.68154999999999999</c:v>
                </c:pt>
                <c:pt idx="247">
                  <c:v>0.69540000000000002</c:v>
                </c:pt>
                <c:pt idx="248">
                  <c:v>0.70199999999999996</c:v>
                </c:pt>
                <c:pt idx="249">
                  <c:v>0.70679999999999998</c:v>
                </c:pt>
                <c:pt idx="250">
                  <c:v>0.71789999999999998</c:v>
                </c:pt>
                <c:pt idx="251">
                  <c:v>0.71914999999999996</c:v>
                </c:pt>
                <c:pt idx="252">
                  <c:v>0.73299999999999998</c:v>
                </c:pt>
                <c:pt idx="253">
                  <c:v>0.73543329999999996</c:v>
                </c:pt>
                <c:pt idx="254">
                  <c:v>0.75075000000000003</c:v>
                </c:pt>
                <c:pt idx="255">
                  <c:v>0.75295000000000001</c:v>
                </c:pt>
                <c:pt idx="256">
                  <c:v>0.77625</c:v>
                </c:pt>
                <c:pt idx="257">
                  <c:v>0.82869999999999999</c:v>
                </c:pt>
                <c:pt idx="258">
                  <c:v>0.84404999999999997</c:v>
                </c:pt>
                <c:pt idx="259">
                  <c:v>0.85514999999999997</c:v>
                </c:pt>
                <c:pt idx="260">
                  <c:v>0.86155000000000004</c:v>
                </c:pt>
                <c:pt idx="261">
                  <c:v>0.93489999999999995</c:v>
                </c:pt>
                <c:pt idx="262">
                  <c:v>0.95245000000000002</c:v>
                </c:pt>
                <c:pt idx="263">
                  <c:v>0.95850000000000002</c:v>
                </c:pt>
                <c:pt idx="264">
                  <c:v>0.97489999999999999</c:v>
                </c:pt>
                <c:pt idx="265">
                  <c:v>0.98199999999999998</c:v>
                </c:pt>
                <c:pt idx="266">
                  <c:v>1.0806</c:v>
                </c:pt>
                <c:pt idx="267">
                  <c:v>1.0814999999999999</c:v>
                </c:pt>
                <c:pt idx="268">
                  <c:v>1.1771</c:v>
                </c:pt>
                <c:pt idx="269">
                  <c:v>1.3989</c:v>
                </c:pt>
                <c:pt idx="270">
                  <c:v>1.4204000000000001</c:v>
                </c:pt>
                <c:pt idx="271">
                  <c:v>1.4711000000000001</c:v>
                </c:pt>
                <c:pt idx="272">
                  <c:v>1.49715</c:v>
                </c:pt>
                <c:pt idx="273">
                  <c:v>1.8188500000000001</c:v>
                </c:pt>
                <c:pt idx="274">
                  <c:v>1.8363499999999999</c:v>
                </c:pt>
                <c:pt idx="275">
                  <c:v>1.83795</c:v>
                </c:pt>
                <c:pt idx="276">
                  <c:v>2.1554500000000001</c:v>
                </c:pt>
                <c:pt idx="277">
                  <c:v>2.2877333000000002</c:v>
                </c:pt>
                <c:pt idx="278">
                  <c:v>2.306</c:v>
                </c:pt>
                <c:pt idx="279">
                  <c:v>2.3782333000000002</c:v>
                </c:pt>
                <c:pt idx="280">
                  <c:v>2.434149999999998</c:v>
                </c:pt>
                <c:pt idx="281">
                  <c:v>2.4372500000000001</c:v>
                </c:pt>
              </c:numCache>
            </c:numRef>
          </c:xVal>
          <c:yVal>
            <c:numRef>
              <c:f>Sheet1!$I$2:$I$283</c:f>
              <c:numCache>
                <c:formatCode>General</c:formatCode>
                <c:ptCount val="282"/>
                <c:pt idx="0">
                  <c:v>3.54609929078014E-3</c:v>
                </c:pt>
                <c:pt idx="1">
                  <c:v>7.09219858156028E-3</c:v>
                </c:pt>
                <c:pt idx="2">
                  <c:v>1.0638297872340399E-2</c:v>
                </c:pt>
                <c:pt idx="3">
                  <c:v>1.41843971631206E-2</c:v>
                </c:pt>
                <c:pt idx="4">
                  <c:v>1.77304964539007E-2</c:v>
                </c:pt>
                <c:pt idx="5">
                  <c:v>2.1276595744680799E-2</c:v>
                </c:pt>
                <c:pt idx="6">
                  <c:v>2.4822695035461001E-2</c:v>
                </c:pt>
                <c:pt idx="7">
                  <c:v>2.8368794326241099E-2</c:v>
                </c:pt>
                <c:pt idx="8">
                  <c:v>3.1914893617021302E-2</c:v>
                </c:pt>
                <c:pt idx="9">
                  <c:v>3.54609929078014E-2</c:v>
                </c:pt>
                <c:pt idx="10">
                  <c:v>3.9007092198581499E-2</c:v>
                </c:pt>
                <c:pt idx="11">
                  <c:v>4.2553191489361701E-2</c:v>
                </c:pt>
                <c:pt idx="12">
                  <c:v>4.6099290780141799E-2</c:v>
                </c:pt>
                <c:pt idx="13">
                  <c:v>4.9645390070922002E-2</c:v>
                </c:pt>
                <c:pt idx="14">
                  <c:v>5.31914893617021E-2</c:v>
                </c:pt>
                <c:pt idx="15">
                  <c:v>5.6737588652482199E-2</c:v>
                </c:pt>
                <c:pt idx="16">
                  <c:v>6.0283687943262401E-2</c:v>
                </c:pt>
                <c:pt idx="17">
                  <c:v>6.3829787234042507E-2</c:v>
                </c:pt>
                <c:pt idx="18">
                  <c:v>6.7375886524822695E-2</c:v>
                </c:pt>
                <c:pt idx="19">
                  <c:v>7.09219858156028E-2</c:v>
                </c:pt>
                <c:pt idx="20">
                  <c:v>7.4468085106383003E-2</c:v>
                </c:pt>
                <c:pt idx="21">
                  <c:v>7.8014184397163094E-2</c:v>
                </c:pt>
                <c:pt idx="22">
                  <c:v>8.1560283687943297E-2</c:v>
                </c:pt>
                <c:pt idx="23">
                  <c:v>8.5106382978723402E-2</c:v>
                </c:pt>
                <c:pt idx="24">
                  <c:v>8.8652482269503494E-2</c:v>
                </c:pt>
                <c:pt idx="25">
                  <c:v>9.2198581560283696E-2</c:v>
                </c:pt>
                <c:pt idx="26">
                  <c:v>9.5744680851063801E-2</c:v>
                </c:pt>
                <c:pt idx="27">
                  <c:v>9.9290780141844004E-2</c:v>
                </c:pt>
                <c:pt idx="28">
                  <c:v>0.102836879432624</c:v>
                </c:pt>
                <c:pt idx="29">
                  <c:v>0.10638297872340401</c:v>
                </c:pt>
                <c:pt idx="30">
                  <c:v>0.109929078014184</c:v>
                </c:pt>
                <c:pt idx="31">
                  <c:v>0.11347517730496499</c:v>
                </c:pt>
                <c:pt idx="32">
                  <c:v>0.117021276595745</c:v>
                </c:pt>
                <c:pt idx="33">
                  <c:v>0.120567375886525</c:v>
                </c:pt>
                <c:pt idx="34">
                  <c:v>0.124113475177305</c:v>
                </c:pt>
                <c:pt idx="35">
                  <c:v>0.12765957446808501</c:v>
                </c:pt>
                <c:pt idx="36">
                  <c:v>0.13120567375886499</c:v>
                </c:pt>
                <c:pt idx="37">
                  <c:v>0.134751773049645</c:v>
                </c:pt>
                <c:pt idx="38">
                  <c:v>0.13829787234042601</c:v>
                </c:pt>
                <c:pt idx="39">
                  <c:v>0.14184397163120599</c:v>
                </c:pt>
                <c:pt idx="40">
                  <c:v>0.145390070921986</c:v>
                </c:pt>
                <c:pt idx="41">
                  <c:v>0.14893617021276601</c:v>
                </c:pt>
                <c:pt idx="42">
                  <c:v>0.15248226950354599</c:v>
                </c:pt>
                <c:pt idx="43">
                  <c:v>0.15602836879432599</c:v>
                </c:pt>
                <c:pt idx="44">
                  <c:v>0.159574468085106</c:v>
                </c:pt>
                <c:pt idx="45">
                  <c:v>0.16312056737588701</c:v>
                </c:pt>
                <c:pt idx="46">
                  <c:v>0.16666666666666699</c:v>
                </c:pt>
                <c:pt idx="47">
                  <c:v>0.170212765957447</c:v>
                </c:pt>
                <c:pt idx="48">
                  <c:v>0.17375886524822701</c:v>
                </c:pt>
                <c:pt idx="49">
                  <c:v>0.17730496453900699</c:v>
                </c:pt>
                <c:pt idx="50">
                  <c:v>0.180851063829787</c:v>
                </c:pt>
                <c:pt idx="51">
                  <c:v>0.184397163120568</c:v>
                </c:pt>
                <c:pt idx="52">
                  <c:v>0.18794326241134801</c:v>
                </c:pt>
                <c:pt idx="53">
                  <c:v>0.19148936170212799</c:v>
                </c:pt>
                <c:pt idx="54">
                  <c:v>0.195035460992908</c:v>
                </c:pt>
                <c:pt idx="55">
                  <c:v>0.19858156028368801</c:v>
                </c:pt>
                <c:pt idx="56">
                  <c:v>0.20212765957446799</c:v>
                </c:pt>
                <c:pt idx="57">
                  <c:v>0.205673758865248</c:v>
                </c:pt>
                <c:pt idx="58">
                  <c:v>0.209219858156029</c:v>
                </c:pt>
                <c:pt idx="59">
                  <c:v>0.21276595744680901</c:v>
                </c:pt>
                <c:pt idx="60">
                  <c:v>0.21631205673758899</c:v>
                </c:pt>
                <c:pt idx="61">
                  <c:v>0.219858156028369</c:v>
                </c:pt>
                <c:pt idx="62">
                  <c:v>0.22340425531914901</c:v>
                </c:pt>
                <c:pt idx="63">
                  <c:v>0.22695035460992899</c:v>
                </c:pt>
                <c:pt idx="64">
                  <c:v>0.230496453900709</c:v>
                </c:pt>
                <c:pt idx="65">
                  <c:v>0.23404255319149</c:v>
                </c:pt>
                <c:pt idx="66">
                  <c:v>0.23758865248227001</c:v>
                </c:pt>
                <c:pt idx="67">
                  <c:v>0.24113475177304999</c:v>
                </c:pt>
                <c:pt idx="68">
                  <c:v>0.24468085106383</c:v>
                </c:pt>
                <c:pt idx="69">
                  <c:v>0.24822695035461001</c:v>
                </c:pt>
                <c:pt idx="70">
                  <c:v>0.25177304964538999</c:v>
                </c:pt>
                <c:pt idx="71">
                  <c:v>0.25531914893617003</c:v>
                </c:pt>
                <c:pt idx="72">
                  <c:v>0.25886524822695101</c:v>
                </c:pt>
                <c:pt idx="73">
                  <c:v>0.26241134751773099</c:v>
                </c:pt>
                <c:pt idx="74">
                  <c:v>0.26595744680851102</c:v>
                </c:pt>
                <c:pt idx="75">
                  <c:v>0.269503546099291</c:v>
                </c:pt>
                <c:pt idx="76">
                  <c:v>0.27304964539007098</c:v>
                </c:pt>
                <c:pt idx="77">
                  <c:v>0.27659574468085102</c:v>
                </c:pt>
                <c:pt idx="78">
                  <c:v>0.280141843971631</c:v>
                </c:pt>
                <c:pt idx="79">
                  <c:v>0.28368794326241198</c:v>
                </c:pt>
                <c:pt idx="80">
                  <c:v>0.28723404255319201</c:v>
                </c:pt>
                <c:pt idx="81">
                  <c:v>0.290780141843972</c:v>
                </c:pt>
                <c:pt idx="82">
                  <c:v>0.29432624113475198</c:v>
                </c:pt>
                <c:pt idx="83">
                  <c:v>0.29787234042553201</c:v>
                </c:pt>
                <c:pt idx="84">
                  <c:v>0.30141843971631199</c:v>
                </c:pt>
                <c:pt idx="85">
                  <c:v>0.30496453900709197</c:v>
                </c:pt>
                <c:pt idx="86">
                  <c:v>0.30851063829787301</c:v>
                </c:pt>
                <c:pt idx="87">
                  <c:v>0.31205673758865299</c:v>
                </c:pt>
                <c:pt idx="88">
                  <c:v>0.31560283687943302</c:v>
                </c:pt>
                <c:pt idx="89">
                  <c:v>0.319148936170213</c:v>
                </c:pt>
                <c:pt idx="90">
                  <c:v>0.32269503546099298</c:v>
                </c:pt>
                <c:pt idx="91">
                  <c:v>0.32624113475177302</c:v>
                </c:pt>
                <c:pt idx="92">
                  <c:v>0.329787234042554</c:v>
                </c:pt>
                <c:pt idx="93">
                  <c:v>0.33333333333333398</c:v>
                </c:pt>
                <c:pt idx="94">
                  <c:v>0.33687943262411402</c:v>
                </c:pt>
                <c:pt idx="95">
                  <c:v>0.340425531914894</c:v>
                </c:pt>
                <c:pt idx="96">
                  <c:v>0.34397163120567398</c:v>
                </c:pt>
                <c:pt idx="97">
                  <c:v>0.34751773049645401</c:v>
                </c:pt>
                <c:pt idx="98">
                  <c:v>0.35106382978723399</c:v>
                </c:pt>
                <c:pt idx="99">
                  <c:v>0.35460992907801497</c:v>
                </c:pt>
                <c:pt idx="100">
                  <c:v>0.35815602836879501</c:v>
                </c:pt>
                <c:pt idx="101">
                  <c:v>0.36170212765957499</c:v>
                </c:pt>
                <c:pt idx="102">
                  <c:v>0.36524822695035503</c:v>
                </c:pt>
                <c:pt idx="103">
                  <c:v>0.36879432624113501</c:v>
                </c:pt>
                <c:pt idx="104">
                  <c:v>0.37234042553191499</c:v>
                </c:pt>
                <c:pt idx="105">
                  <c:v>0.37588652482269502</c:v>
                </c:pt>
                <c:pt idx="106">
                  <c:v>0.379432624113476</c:v>
                </c:pt>
                <c:pt idx="107">
                  <c:v>0.38297872340425598</c:v>
                </c:pt>
                <c:pt idx="108">
                  <c:v>0.38652482269503602</c:v>
                </c:pt>
                <c:pt idx="109">
                  <c:v>0.390070921985816</c:v>
                </c:pt>
                <c:pt idx="110">
                  <c:v>0.39361702127659598</c:v>
                </c:pt>
                <c:pt idx="111">
                  <c:v>0.39716312056737602</c:v>
                </c:pt>
                <c:pt idx="112">
                  <c:v>0.400709219858156</c:v>
                </c:pt>
                <c:pt idx="113">
                  <c:v>0.40425531914893698</c:v>
                </c:pt>
                <c:pt idx="114">
                  <c:v>0.40780141843971701</c:v>
                </c:pt>
                <c:pt idx="115">
                  <c:v>0.41134751773049699</c:v>
                </c:pt>
                <c:pt idx="116">
                  <c:v>0.41489361702127697</c:v>
                </c:pt>
                <c:pt idx="117">
                  <c:v>0.41843971631205701</c:v>
                </c:pt>
                <c:pt idx="118">
                  <c:v>0.42198581560283699</c:v>
                </c:pt>
                <c:pt idx="119">
                  <c:v>0.42553191489361702</c:v>
                </c:pt>
                <c:pt idx="120">
                  <c:v>0.429078014184398</c:v>
                </c:pt>
                <c:pt idx="121">
                  <c:v>0.43262411347517798</c:v>
                </c:pt>
                <c:pt idx="122">
                  <c:v>0.43617021276595802</c:v>
                </c:pt>
                <c:pt idx="123">
                  <c:v>0.439716312056738</c:v>
                </c:pt>
                <c:pt idx="124">
                  <c:v>0.44326241134751798</c:v>
                </c:pt>
                <c:pt idx="125">
                  <c:v>0.44680851063829802</c:v>
                </c:pt>
                <c:pt idx="126">
                  <c:v>0.450354609929079</c:v>
                </c:pt>
                <c:pt idx="127">
                  <c:v>0.45390070921985898</c:v>
                </c:pt>
                <c:pt idx="128">
                  <c:v>0.45744680851063901</c:v>
                </c:pt>
                <c:pt idx="129">
                  <c:v>0.46099290780141899</c:v>
                </c:pt>
                <c:pt idx="130">
                  <c:v>0.46453900709219897</c:v>
                </c:pt>
                <c:pt idx="131">
                  <c:v>0.46808510638297901</c:v>
                </c:pt>
                <c:pt idx="132">
                  <c:v>0.47163120567375899</c:v>
                </c:pt>
                <c:pt idx="133">
                  <c:v>0.47517730496454003</c:v>
                </c:pt>
                <c:pt idx="134">
                  <c:v>0.47872340425532001</c:v>
                </c:pt>
                <c:pt idx="135">
                  <c:v>0.48226950354609999</c:v>
                </c:pt>
                <c:pt idx="136">
                  <c:v>0.48581560283688002</c:v>
                </c:pt>
                <c:pt idx="137">
                  <c:v>0.48936170212766</c:v>
                </c:pt>
                <c:pt idx="138">
                  <c:v>0.49290780141843998</c:v>
                </c:pt>
                <c:pt idx="139">
                  <c:v>0.49645390070922002</c:v>
                </c:pt>
                <c:pt idx="140">
                  <c:v>0.500000000000001</c:v>
                </c:pt>
                <c:pt idx="141">
                  <c:v>0.50354609929078098</c:v>
                </c:pt>
                <c:pt idx="142">
                  <c:v>0.50709219858156096</c:v>
                </c:pt>
                <c:pt idx="143">
                  <c:v>0.51063829787234105</c:v>
                </c:pt>
                <c:pt idx="144">
                  <c:v>0.51418439716312103</c:v>
                </c:pt>
                <c:pt idx="145">
                  <c:v>0.51773049645390101</c:v>
                </c:pt>
                <c:pt idx="146">
                  <c:v>0.52127659574468099</c:v>
                </c:pt>
                <c:pt idx="147">
                  <c:v>0.52482269503546097</c:v>
                </c:pt>
                <c:pt idx="148">
                  <c:v>0.52836879432624095</c:v>
                </c:pt>
                <c:pt idx="149">
                  <c:v>0.53191489361702105</c:v>
                </c:pt>
                <c:pt idx="150">
                  <c:v>0.53546099290780103</c:v>
                </c:pt>
                <c:pt idx="151">
                  <c:v>0.53900709219858201</c:v>
                </c:pt>
                <c:pt idx="152">
                  <c:v>0.54255319148936199</c:v>
                </c:pt>
                <c:pt idx="153">
                  <c:v>0.54609929078014197</c:v>
                </c:pt>
                <c:pt idx="154">
                  <c:v>0.54964539007092195</c:v>
                </c:pt>
                <c:pt idx="155">
                  <c:v>0.55319148936170204</c:v>
                </c:pt>
                <c:pt idx="156">
                  <c:v>0.55673758865248202</c:v>
                </c:pt>
                <c:pt idx="157">
                  <c:v>0.560283687943262</c:v>
                </c:pt>
                <c:pt idx="158">
                  <c:v>0.56382978723404198</c:v>
                </c:pt>
                <c:pt idx="159">
                  <c:v>0.56737588652482196</c:v>
                </c:pt>
                <c:pt idx="160">
                  <c:v>0.57092198581560205</c:v>
                </c:pt>
                <c:pt idx="161">
                  <c:v>0.57446808510638203</c:v>
                </c:pt>
                <c:pt idx="162">
                  <c:v>0.57801418439716301</c:v>
                </c:pt>
                <c:pt idx="163">
                  <c:v>0.58156028368794299</c:v>
                </c:pt>
                <c:pt idx="164">
                  <c:v>0.58510638297872297</c:v>
                </c:pt>
                <c:pt idx="165">
                  <c:v>0.58865248226950295</c:v>
                </c:pt>
                <c:pt idx="166">
                  <c:v>0.59219858156028304</c:v>
                </c:pt>
                <c:pt idx="167">
                  <c:v>0.59574468085106302</c:v>
                </c:pt>
                <c:pt idx="168">
                  <c:v>0.599290780141843</c:v>
                </c:pt>
                <c:pt idx="169">
                  <c:v>0.60283687943262299</c:v>
                </c:pt>
                <c:pt idx="170">
                  <c:v>0.60638297872340297</c:v>
                </c:pt>
                <c:pt idx="171">
                  <c:v>0.60992907801418295</c:v>
                </c:pt>
                <c:pt idx="172">
                  <c:v>0.61347517730496304</c:v>
                </c:pt>
                <c:pt idx="173">
                  <c:v>0.61702127659574302</c:v>
                </c:pt>
                <c:pt idx="174">
                  <c:v>0.620567375886524</c:v>
                </c:pt>
                <c:pt idx="175">
                  <c:v>0.62411347517730398</c:v>
                </c:pt>
                <c:pt idx="176">
                  <c:v>0.62765957446808396</c:v>
                </c:pt>
                <c:pt idx="177">
                  <c:v>0.63120567375886405</c:v>
                </c:pt>
                <c:pt idx="178">
                  <c:v>0.63475177304964403</c:v>
                </c:pt>
                <c:pt idx="179">
                  <c:v>0.63829787234042401</c:v>
                </c:pt>
                <c:pt idx="180">
                  <c:v>0.64184397163120399</c:v>
                </c:pt>
                <c:pt idx="181">
                  <c:v>0.64539007092198397</c:v>
                </c:pt>
                <c:pt idx="182">
                  <c:v>0.64893617021276395</c:v>
                </c:pt>
                <c:pt idx="183">
                  <c:v>0.65248226950354404</c:v>
                </c:pt>
                <c:pt idx="184">
                  <c:v>0.65602836879432402</c:v>
                </c:pt>
                <c:pt idx="185">
                  <c:v>0.659574468085105</c:v>
                </c:pt>
                <c:pt idx="186">
                  <c:v>0.66312056737588498</c:v>
                </c:pt>
                <c:pt idx="187">
                  <c:v>0.66666666666666496</c:v>
                </c:pt>
                <c:pt idx="188">
                  <c:v>0.67021276595744494</c:v>
                </c:pt>
                <c:pt idx="189">
                  <c:v>0.67375886524822504</c:v>
                </c:pt>
                <c:pt idx="190">
                  <c:v>0.67730496453900502</c:v>
                </c:pt>
                <c:pt idx="191">
                  <c:v>0.680851063829785</c:v>
                </c:pt>
                <c:pt idx="192">
                  <c:v>0.68439716312056498</c:v>
                </c:pt>
                <c:pt idx="193">
                  <c:v>0.68794326241134496</c:v>
                </c:pt>
                <c:pt idx="194">
                  <c:v>0.69148936170212505</c:v>
                </c:pt>
                <c:pt idx="195">
                  <c:v>0.69503546099290503</c:v>
                </c:pt>
                <c:pt idx="196">
                  <c:v>0.69858156028368601</c:v>
                </c:pt>
                <c:pt idx="197">
                  <c:v>0.70212765957446599</c:v>
                </c:pt>
                <c:pt idx="198">
                  <c:v>0.70567375886524597</c:v>
                </c:pt>
                <c:pt idx="199">
                  <c:v>0.70921985815602595</c:v>
                </c:pt>
                <c:pt idx="200">
                  <c:v>0.71276595744680604</c:v>
                </c:pt>
                <c:pt idx="201">
                  <c:v>0.71631205673758602</c:v>
                </c:pt>
                <c:pt idx="202">
                  <c:v>0.719858156028366</c:v>
                </c:pt>
                <c:pt idx="203">
                  <c:v>0.72340425531914598</c:v>
                </c:pt>
                <c:pt idx="204">
                  <c:v>0.72695035460992596</c:v>
                </c:pt>
                <c:pt idx="205">
                  <c:v>0.73049645390070606</c:v>
                </c:pt>
                <c:pt idx="206">
                  <c:v>0.73404255319148703</c:v>
                </c:pt>
                <c:pt idx="207">
                  <c:v>0.73758865248226702</c:v>
                </c:pt>
                <c:pt idx="208">
                  <c:v>0.741134751773047</c:v>
                </c:pt>
                <c:pt idx="209">
                  <c:v>0.74468085106382698</c:v>
                </c:pt>
                <c:pt idx="210">
                  <c:v>0.74822695035460696</c:v>
                </c:pt>
                <c:pt idx="211">
                  <c:v>0.75177304964538705</c:v>
                </c:pt>
                <c:pt idx="212">
                  <c:v>0.75531914893616703</c:v>
                </c:pt>
                <c:pt idx="213">
                  <c:v>0.75886524822694701</c:v>
                </c:pt>
                <c:pt idx="214">
                  <c:v>0.76241134751772699</c:v>
                </c:pt>
                <c:pt idx="215">
                  <c:v>0.76595744680850697</c:v>
                </c:pt>
                <c:pt idx="216">
                  <c:v>0.76950354609928695</c:v>
                </c:pt>
                <c:pt idx="217">
                  <c:v>0.77304964539006804</c:v>
                </c:pt>
                <c:pt idx="218">
                  <c:v>0.77659574468084802</c:v>
                </c:pt>
                <c:pt idx="219">
                  <c:v>0.780141843971628</c:v>
                </c:pt>
                <c:pt idx="220">
                  <c:v>0.78368794326240798</c:v>
                </c:pt>
                <c:pt idx="221">
                  <c:v>0.78723404255318796</c:v>
                </c:pt>
                <c:pt idx="222">
                  <c:v>0.79078014184396805</c:v>
                </c:pt>
                <c:pt idx="223">
                  <c:v>0.79432624113474803</c:v>
                </c:pt>
                <c:pt idx="224">
                  <c:v>0.79787234042552801</c:v>
                </c:pt>
                <c:pt idx="225">
                  <c:v>0.801418439716308</c:v>
                </c:pt>
                <c:pt idx="226">
                  <c:v>0.80496453900708798</c:v>
                </c:pt>
                <c:pt idx="227">
                  <c:v>0.80851063829786796</c:v>
                </c:pt>
                <c:pt idx="228">
                  <c:v>0.81205673758864905</c:v>
                </c:pt>
                <c:pt idx="229">
                  <c:v>0.81560283687942903</c:v>
                </c:pt>
                <c:pt idx="230">
                  <c:v>0.81914893617020901</c:v>
                </c:pt>
                <c:pt idx="231">
                  <c:v>0.82269503546098899</c:v>
                </c:pt>
                <c:pt idx="232">
                  <c:v>0.82624113475176897</c:v>
                </c:pt>
                <c:pt idx="233">
                  <c:v>0.82978723404254895</c:v>
                </c:pt>
                <c:pt idx="234">
                  <c:v>0.83333333333332904</c:v>
                </c:pt>
                <c:pt idx="235">
                  <c:v>0.83687943262410902</c:v>
                </c:pt>
                <c:pt idx="236">
                  <c:v>0.840425531914889</c:v>
                </c:pt>
                <c:pt idx="237">
                  <c:v>0.84397163120566898</c:v>
                </c:pt>
                <c:pt idx="238">
                  <c:v>0.84751773049644896</c:v>
                </c:pt>
                <c:pt idx="239">
                  <c:v>0.85106382978723005</c:v>
                </c:pt>
                <c:pt idx="240">
                  <c:v>0.85460992907801003</c:v>
                </c:pt>
                <c:pt idx="241">
                  <c:v>0.85815602836879001</c:v>
                </c:pt>
                <c:pt idx="242">
                  <c:v>0.86170212765956999</c:v>
                </c:pt>
                <c:pt idx="243">
                  <c:v>0.86524822695034997</c:v>
                </c:pt>
                <c:pt idx="244">
                  <c:v>0.86879432624112995</c:v>
                </c:pt>
                <c:pt idx="245">
                  <c:v>0.87234042553191005</c:v>
                </c:pt>
                <c:pt idx="246">
                  <c:v>0.87588652482269003</c:v>
                </c:pt>
                <c:pt idx="247">
                  <c:v>0.87943262411347001</c:v>
                </c:pt>
                <c:pt idx="248">
                  <c:v>0.88297872340424999</c:v>
                </c:pt>
                <c:pt idx="249">
                  <c:v>0.88652482269502997</c:v>
                </c:pt>
                <c:pt idx="250">
                  <c:v>0.89007092198581095</c:v>
                </c:pt>
                <c:pt idx="251">
                  <c:v>0.89361702127659104</c:v>
                </c:pt>
                <c:pt idx="252">
                  <c:v>0.89716312056737102</c:v>
                </c:pt>
                <c:pt idx="253">
                  <c:v>0.900709219858151</c:v>
                </c:pt>
                <c:pt idx="254">
                  <c:v>0.90425531914893098</c:v>
                </c:pt>
                <c:pt idx="255">
                  <c:v>0.90780141843971096</c:v>
                </c:pt>
                <c:pt idx="256">
                  <c:v>0.91134751773049105</c:v>
                </c:pt>
                <c:pt idx="257">
                  <c:v>0.91489361702127103</c:v>
                </c:pt>
                <c:pt idx="258">
                  <c:v>0.91843971631205101</c:v>
                </c:pt>
                <c:pt idx="259">
                  <c:v>0.92198581560283099</c:v>
                </c:pt>
                <c:pt idx="260">
                  <c:v>0.92553191489361197</c:v>
                </c:pt>
                <c:pt idx="261">
                  <c:v>0.92907801418439195</c:v>
                </c:pt>
                <c:pt idx="262">
                  <c:v>0.93262411347517205</c:v>
                </c:pt>
                <c:pt idx="263">
                  <c:v>0.93617021276595203</c:v>
                </c:pt>
                <c:pt idx="264">
                  <c:v>0.93971631205673201</c:v>
                </c:pt>
                <c:pt idx="265">
                  <c:v>0.94326241134751199</c:v>
                </c:pt>
                <c:pt idx="266">
                  <c:v>0.94680851063829197</c:v>
                </c:pt>
                <c:pt idx="267">
                  <c:v>0.95035460992907195</c:v>
                </c:pt>
                <c:pt idx="268">
                  <c:v>0.95390070921985204</c:v>
                </c:pt>
                <c:pt idx="269">
                  <c:v>0.95744680851063202</c:v>
                </c:pt>
                <c:pt idx="270">
                  <c:v>0.960992907801412</c:v>
                </c:pt>
                <c:pt idx="271">
                  <c:v>0.96453900709219298</c:v>
                </c:pt>
                <c:pt idx="272">
                  <c:v>0.96808510638297296</c:v>
                </c:pt>
                <c:pt idx="273">
                  <c:v>0.97163120567375305</c:v>
                </c:pt>
                <c:pt idx="274">
                  <c:v>0.97517730496453303</c:v>
                </c:pt>
                <c:pt idx="275">
                  <c:v>0.97872340425531301</c:v>
                </c:pt>
                <c:pt idx="276">
                  <c:v>0.98226950354609299</c:v>
                </c:pt>
                <c:pt idx="277">
                  <c:v>0.98581560283687297</c:v>
                </c:pt>
                <c:pt idx="278">
                  <c:v>0.98936170212765295</c:v>
                </c:pt>
                <c:pt idx="279">
                  <c:v>0.99290780141843304</c:v>
                </c:pt>
                <c:pt idx="280">
                  <c:v>0.99645390070921303</c:v>
                </c:pt>
                <c:pt idx="281">
                  <c:v>0.99999999999999301</c:v>
                </c:pt>
              </c:numCache>
            </c:numRef>
          </c:yVal>
          <c:smooth val="0"/>
        </c:ser>
        <c:dLbls>
          <c:showLegendKey val="0"/>
          <c:showVal val="0"/>
          <c:showCatName val="0"/>
          <c:showSerName val="0"/>
          <c:showPercent val="0"/>
          <c:showBubbleSize val="0"/>
        </c:dLbls>
        <c:axId val="83932672"/>
        <c:axId val="83934592"/>
      </c:scatterChart>
      <c:valAx>
        <c:axId val="83932672"/>
        <c:scaling>
          <c:orientation val="minMax"/>
        </c:scaling>
        <c:delete val="0"/>
        <c:axPos val="b"/>
        <c:numFmt formatCode="General" sourceLinked="1"/>
        <c:majorTickMark val="out"/>
        <c:minorTickMark val="none"/>
        <c:tickLblPos val="nextTo"/>
        <c:txPr>
          <a:bodyPr/>
          <a:lstStyle/>
          <a:p>
            <a:pPr>
              <a:defRPr lang="ja-JP"/>
            </a:pPr>
            <a:endParaRPr lang="en-US"/>
          </a:p>
        </c:txPr>
        <c:crossAx val="83934592"/>
        <c:crosses val="autoZero"/>
        <c:crossBetween val="midCat"/>
      </c:valAx>
      <c:valAx>
        <c:axId val="83934592"/>
        <c:scaling>
          <c:orientation val="minMax"/>
          <c:max val="1"/>
        </c:scaling>
        <c:delete val="0"/>
        <c:axPos val="l"/>
        <c:majorGridlines/>
        <c:numFmt formatCode="General" sourceLinked="1"/>
        <c:majorTickMark val="out"/>
        <c:minorTickMark val="none"/>
        <c:tickLblPos val="nextTo"/>
        <c:txPr>
          <a:bodyPr/>
          <a:lstStyle/>
          <a:p>
            <a:pPr>
              <a:defRPr lang="ja-JP"/>
            </a:pPr>
            <a:endParaRPr lang="en-US"/>
          </a:p>
        </c:txPr>
        <c:crossAx val="83932672"/>
        <c:crosses val="autoZero"/>
        <c:crossBetween val="midCat"/>
      </c:valAx>
    </c:plotArea>
    <c:plotVisOnly val="1"/>
    <c:dispBlanksAs val="gap"/>
    <c:showDLblsOverMax val="0"/>
  </c:chart>
  <c:txPr>
    <a:bodyPr/>
    <a:lstStyle/>
    <a:p>
      <a:pPr>
        <a:defRPr sz="1800">
          <a:solidFill>
            <a:srgbClr val="14202E"/>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Sheet1!$P$31</c:f>
              <c:strCache>
                <c:ptCount val="1"/>
                <c:pt idx="0">
                  <c:v>Absorb (N=325)</c:v>
                </c:pt>
              </c:strCache>
            </c:strRef>
          </c:tx>
          <c:spPr>
            <a:solidFill>
              <a:srgbClr val="00B050"/>
            </a:solidFill>
          </c:spPr>
          <c:invertIfNegative val="0"/>
          <c:cat>
            <c:strRef>
              <c:f>Sheet1!$O$32:$O$41</c:f>
              <c:strCache>
                <c:ptCount val="10"/>
                <c:pt idx="0">
                  <c:v>PoCE</c:v>
                </c:pt>
                <c:pt idx="1">
                  <c:v>All Death</c:v>
                </c:pt>
                <c:pt idx="2">
                  <c:v>All MI</c:v>
                </c:pt>
                <c:pt idx="3">
                  <c:v>All Revasc.</c:v>
                </c:pt>
                <c:pt idx="5">
                  <c:v>DoCE</c:v>
                </c:pt>
                <c:pt idx="6">
                  <c:v>Cardiac Death</c:v>
                </c:pt>
                <c:pt idx="7">
                  <c:v>TV-MI</c:v>
                </c:pt>
                <c:pt idx="8">
                  <c:v>CI-TLR</c:v>
                </c:pt>
                <c:pt idx="9">
                  <c:v>Def/Prob ST</c:v>
                </c:pt>
              </c:strCache>
            </c:strRef>
          </c:cat>
          <c:val>
            <c:numRef>
              <c:f>Sheet1!$P$32:$P$41</c:f>
              <c:numCache>
                <c:formatCode>0.0%</c:formatCode>
                <c:ptCount val="10"/>
                <c:pt idx="0">
                  <c:v>0.20899999999999999</c:v>
                </c:pt>
                <c:pt idx="1">
                  <c:v>2.5000000000000001E-2</c:v>
                </c:pt>
                <c:pt idx="2">
                  <c:v>7.6999999999999999E-2</c:v>
                </c:pt>
                <c:pt idx="3">
                  <c:v>0.108</c:v>
                </c:pt>
                <c:pt idx="5">
                  <c:v>0.105</c:v>
                </c:pt>
                <c:pt idx="6">
                  <c:v>8.9999999999999993E-3</c:v>
                </c:pt>
                <c:pt idx="7">
                  <c:v>6.5000000000000002E-2</c:v>
                </c:pt>
                <c:pt idx="8">
                  <c:v>3.1E-2</c:v>
                </c:pt>
                <c:pt idx="9">
                  <c:v>2.8000000000000001E-2</c:v>
                </c:pt>
              </c:numCache>
            </c:numRef>
          </c:val>
        </c:ser>
        <c:ser>
          <c:idx val="1"/>
          <c:order val="1"/>
          <c:tx>
            <c:strRef>
              <c:f>Sheet1!$Q$31</c:f>
              <c:strCache>
                <c:ptCount val="1"/>
                <c:pt idx="0">
                  <c:v>XIENCE (N=161)</c:v>
                </c:pt>
              </c:strCache>
            </c:strRef>
          </c:tx>
          <c:spPr>
            <a:solidFill>
              <a:srgbClr val="7030A0"/>
            </a:solidFill>
          </c:spPr>
          <c:invertIfNegative val="0"/>
          <c:cat>
            <c:strRef>
              <c:f>Sheet1!$O$32:$O$41</c:f>
              <c:strCache>
                <c:ptCount val="10"/>
                <c:pt idx="0">
                  <c:v>PoCE</c:v>
                </c:pt>
                <c:pt idx="1">
                  <c:v>All Death</c:v>
                </c:pt>
                <c:pt idx="2">
                  <c:v>All MI</c:v>
                </c:pt>
                <c:pt idx="3">
                  <c:v>All Revasc.</c:v>
                </c:pt>
                <c:pt idx="5">
                  <c:v>DoCE</c:v>
                </c:pt>
                <c:pt idx="6">
                  <c:v>Cardiac Death</c:v>
                </c:pt>
                <c:pt idx="7">
                  <c:v>TV-MI</c:v>
                </c:pt>
                <c:pt idx="8">
                  <c:v>CI-TLR</c:v>
                </c:pt>
                <c:pt idx="9">
                  <c:v>Def/Prob ST</c:v>
                </c:pt>
              </c:strCache>
            </c:strRef>
          </c:cat>
          <c:val>
            <c:numRef>
              <c:f>Sheet1!$Q$32:$Q$41</c:f>
              <c:numCache>
                <c:formatCode>0.0%</c:formatCode>
                <c:ptCount val="10"/>
                <c:pt idx="0">
                  <c:v>0.24199999999999999</c:v>
                </c:pt>
                <c:pt idx="1">
                  <c:v>3.6999999999999998E-2</c:v>
                </c:pt>
                <c:pt idx="2">
                  <c:v>3.1E-2</c:v>
                </c:pt>
                <c:pt idx="3">
                  <c:v>0.17399999999999999</c:v>
                </c:pt>
                <c:pt idx="5">
                  <c:v>0.05</c:v>
                </c:pt>
                <c:pt idx="6">
                  <c:v>1.9E-2</c:v>
                </c:pt>
                <c:pt idx="7">
                  <c:v>1.2E-2</c:v>
                </c:pt>
                <c:pt idx="8">
                  <c:v>1.9E-2</c:v>
                </c:pt>
                <c:pt idx="9">
                  <c:v>0</c:v>
                </c:pt>
              </c:numCache>
            </c:numRef>
          </c:val>
        </c:ser>
        <c:dLbls>
          <c:showLegendKey val="0"/>
          <c:showVal val="0"/>
          <c:showCatName val="0"/>
          <c:showSerName val="0"/>
          <c:showPercent val="0"/>
          <c:showBubbleSize val="0"/>
        </c:dLbls>
        <c:gapWidth val="150"/>
        <c:axId val="97184000"/>
        <c:axId val="84021248"/>
      </c:barChart>
      <c:catAx>
        <c:axId val="97184000"/>
        <c:scaling>
          <c:orientation val="minMax"/>
        </c:scaling>
        <c:delete val="0"/>
        <c:axPos val="b"/>
        <c:majorTickMark val="out"/>
        <c:minorTickMark val="none"/>
        <c:tickLblPos val="nextTo"/>
        <c:crossAx val="84021248"/>
        <c:crosses val="autoZero"/>
        <c:auto val="1"/>
        <c:lblAlgn val="ctr"/>
        <c:lblOffset val="100"/>
        <c:noMultiLvlLbl val="0"/>
      </c:catAx>
      <c:valAx>
        <c:axId val="84021248"/>
        <c:scaling>
          <c:orientation val="minMax"/>
        </c:scaling>
        <c:delete val="0"/>
        <c:axPos val="l"/>
        <c:majorGridlines/>
        <c:numFmt formatCode="0.0%" sourceLinked="1"/>
        <c:majorTickMark val="out"/>
        <c:minorTickMark val="none"/>
        <c:tickLblPos val="nextTo"/>
        <c:crossAx val="97184000"/>
        <c:crosses val="autoZero"/>
        <c:crossBetween val="between"/>
      </c:valAx>
    </c:plotArea>
    <c:legend>
      <c:legendPos val="tr"/>
      <c:layout>
        <c:manualLayout>
          <c:xMode val="edge"/>
          <c:yMode val="edge"/>
          <c:x val="0.75344918092135038"/>
          <c:y val="0.17383261453979207"/>
          <c:w val="0.18670033487193413"/>
          <c:h val="0.13376170690871794"/>
        </c:manualLayout>
      </c:layout>
      <c:overlay val="1"/>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Absorb</c:v>
                </c:pt>
              </c:strCache>
            </c:strRef>
          </c:tx>
          <c:spPr>
            <a:solidFill>
              <a:schemeClr val="accent6"/>
            </a:solidFill>
            <a:ln>
              <a:noFill/>
            </a:ln>
          </c:spPr>
          <c:invertIfNegative val="0"/>
          <c:dLbls>
            <c:numFmt formatCode="0.0%" sourceLinked="0"/>
            <c:txPr>
              <a:bodyPr/>
              <a:lstStyle/>
              <a:p>
                <a:pPr>
                  <a:defRPr sz="1100"/>
                </a:pPr>
                <a:endParaRPr lang="en-US"/>
              </a:p>
            </c:txPr>
            <c:dLblPos val="outEnd"/>
            <c:showLegendKey val="0"/>
            <c:showVal val="1"/>
            <c:showCatName val="0"/>
            <c:showSerName val="0"/>
            <c:showPercent val="0"/>
            <c:showBubbleSize val="0"/>
            <c:showLeaderLines val="0"/>
          </c:dLbls>
          <c:cat>
            <c:strRef>
              <c:f>Sheet1!$A$2:$A$11</c:f>
              <c:strCache>
                <c:ptCount val="10"/>
                <c:pt idx="0">
                  <c:v>POCE</c:v>
                </c:pt>
                <c:pt idx="1">
                  <c:v>All Death</c:v>
                </c:pt>
                <c:pt idx="2">
                  <c:v>All MI</c:v>
                </c:pt>
                <c:pt idx="3">
                  <c:v>All Revasc</c:v>
                </c:pt>
                <c:pt idx="5">
                  <c:v>DOCE</c:v>
                </c:pt>
                <c:pt idx="6">
                  <c:v>Cardiac Death</c:v>
                </c:pt>
                <c:pt idx="7">
                  <c:v>TV-MI</c:v>
                </c:pt>
                <c:pt idx="8">
                  <c:v>TLR</c:v>
                </c:pt>
                <c:pt idx="9">
                  <c:v>ST</c:v>
                </c:pt>
              </c:strCache>
            </c:strRef>
          </c:cat>
          <c:val>
            <c:numRef>
              <c:f>Sheet1!$B$2:$B$11</c:f>
              <c:numCache>
                <c:formatCode>0.0%</c:formatCode>
                <c:ptCount val="10"/>
                <c:pt idx="0">
                  <c:v>0.10100000000000001</c:v>
                </c:pt>
                <c:pt idx="1">
                  <c:v>4.0000000000000001E-3</c:v>
                </c:pt>
                <c:pt idx="2">
                  <c:v>0.03</c:v>
                </c:pt>
                <c:pt idx="3">
                  <c:v>8.8999999999999996E-2</c:v>
                </c:pt>
                <c:pt idx="5">
                  <c:v>4.2000000000000003E-2</c:v>
                </c:pt>
                <c:pt idx="6">
                  <c:v>4.0000000000000001E-3</c:v>
                </c:pt>
                <c:pt idx="7">
                  <c:v>2.1000000000000001E-2</c:v>
                </c:pt>
                <c:pt idx="8">
                  <c:v>3.4000000000000002E-2</c:v>
                </c:pt>
                <c:pt idx="9">
                  <c:v>8.0000000000000002E-3</c:v>
                </c:pt>
              </c:numCache>
            </c:numRef>
          </c:val>
        </c:ser>
        <c:ser>
          <c:idx val="1"/>
          <c:order val="1"/>
          <c:tx>
            <c:strRef>
              <c:f>Sheet1!$C$1</c:f>
              <c:strCache>
                <c:ptCount val="1"/>
                <c:pt idx="0">
                  <c:v>Xience</c:v>
                </c:pt>
              </c:strCache>
            </c:strRef>
          </c:tx>
          <c:spPr>
            <a:solidFill>
              <a:srgbClr val="7030A0"/>
            </a:solidFill>
            <a:ln>
              <a:noFill/>
            </a:ln>
          </c:spPr>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Sheet1!$A$2:$A$11</c:f>
              <c:strCache>
                <c:ptCount val="10"/>
                <c:pt idx="0">
                  <c:v>POCE</c:v>
                </c:pt>
                <c:pt idx="1">
                  <c:v>All Death</c:v>
                </c:pt>
                <c:pt idx="2">
                  <c:v>All MI</c:v>
                </c:pt>
                <c:pt idx="3">
                  <c:v>All Revasc</c:v>
                </c:pt>
                <c:pt idx="5">
                  <c:v>DOCE</c:v>
                </c:pt>
                <c:pt idx="6">
                  <c:v>Cardiac Death</c:v>
                </c:pt>
                <c:pt idx="7">
                  <c:v>TV-MI</c:v>
                </c:pt>
                <c:pt idx="8">
                  <c:v>TLR</c:v>
                </c:pt>
                <c:pt idx="9">
                  <c:v>ST</c:v>
                </c:pt>
              </c:strCache>
            </c:strRef>
          </c:cat>
          <c:val>
            <c:numRef>
              <c:f>Sheet1!$C$2:$C$11</c:f>
              <c:numCache>
                <c:formatCode>0.0%</c:formatCode>
                <c:ptCount val="10"/>
                <c:pt idx="0">
                  <c:v>0.114</c:v>
                </c:pt>
                <c:pt idx="1">
                  <c:v>2.5000000000000001E-2</c:v>
                </c:pt>
                <c:pt idx="2">
                  <c:v>2.1000000000000001E-2</c:v>
                </c:pt>
                <c:pt idx="3">
                  <c:v>8.4000000000000005E-2</c:v>
                </c:pt>
                <c:pt idx="5">
                  <c:v>4.5999999999999999E-2</c:v>
                </c:pt>
                <c:pt idx="6">
                  <c:v>1.2999999999999999E-2</c:v>
                </c:pt>
                <c:pt idx="7">
                  <c:v>8.0000000000000002E-3</c:v>
                </c:pt>
                <c:pt idx="8">
                  <c:v>2.5000000000000001E-2</c:v>
                </c:pt>
                <c:pt idx="9">
                  <c:v>0</c:v>
                </c:pt>
              </c:numCache>
            </c:numRef>
          </c:val>
        </c:ser>
        <c:dLbls>
          <c:dLblPos val="outEnd"/>
          <c:showLegendKey val="0"/>
          <c:showVal val="1"/>
          <c:showCatName val="0"/>
          <c:showSerName val="0"/>
          <c:showPercent val="0"/>
          <c:showBubbleSize val="0"/>
        </c:dLbls>
        <c:gapWidth val="50"/>
        <c:axId val="120122368"/>
        <c:axId val="120124160"/>
      </c:barChart>
      <c:catAx>
        <c:axId val="120122368"/>
        <c:scaling>
          <c:orientation val="minMax"/>
        </c:scaling>
        <c:delete val="0"/>
        <c:axPos val="b"/>
        <c:majorTickMark val="out"/>
        <c:minorTickMark val="none"/>
        <c:tickLblPos val="nextTo"/>
        <c:txPr>
          <a:bodyPr/>
          <a:lstStyle/>
          <a:p>
            <a:pPr>
              <a:defRPr sz="1000"/>
            </a:pPr>
            <a:endParaRPr lang="en-US"/>
          </a:p>
        </c:txPr>
        <c:crossAx val="120124160"/>
        <c:crosses val="autoZero"/>
        <c:auto val="1"/>
        <c:lblAlgn val="ctr"/>
        <c:lblOffset val="100"/>
        <c:noMultiLvlLbl val="0"/>
      </c:catAx>
      <c:valAx>
        <c:axId val="120124160"/>
        <c:scaling>
          <c:orientation val="minMax"/>
        </c:scaling>
        <c:delete val="0"/>
        <c:axPos val="l"/>
        <c:numFmt formatCode="0%" sourceLinked="0"/>
        <c:majorTickMark val="out"/>
        <c:minorTickMark val="none"/>
        <c:tickLblPos val="nextTo"/>
        <c:txPr>
          <a:bodyPr/>
          <a:lstStyle/>
          <a:p>
            <a:pPr>
              <a:defRPr sz="1200"/>
            </a:pPr>
            <a:endParaRPr lang="en-US"/>
          </a:p>
        </c:txPr>
        <c:crossAx val="120122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Sheet1!$AJ$4</c:f>
              <c:strCache>
                <c:ptCount val="1"/>
                <c:pt idx="0">
                  <c:v>Incomplete PSP (N=1071)</c:v>
                </c:pt>
              </c:strCache>
            </c:strRef>
          </c:tx>
          <c:spPr>
            <a:solidFill>
              <a:schemeClr val="bg1">
                <a:lumMod val="65000"/>
              </a:schemeClr>
            </a:solidFill>
          </c:spPr>
          <c:invertIfNegative val="0"/>
          <c:cat>
            <c:strRef>
              <c:f>Sheet1!$AI$5:$AI$6</c:f>
              <c:strCache>
                <c:ptCount val="2"/>
                <c:pt idx="0">
                  <c:v>DoCE</c:v>
                </c:pt>
                <c:pt idx="1">
                  <c:v>Def./Prob. ST</c:v>
                </c:pt>
              </c:strCache>
            </c:strRef>
          </c:cat>
          <c:val>
            <c:numRef>
              <c:f>Sheet1!$AJ$5:$AJ$6</c:f>
              <c:numCache>
                <c:formatCode>0.0%</c:formatCode>
                <c:ptCount val="2"/>
                <c:pt idx="0">
                  <c:v>7.3999999999999996E-2</c:v>
                </c:pt>
                <c:pt idx="1">
                  <c:v>2.3E-2</c:v>
                </c:pt>
              </c:numCache>
            </c:numRef>
          </c:val>
        </c:ser>
        <c:ser>
          <c:idx val="1"/>
          <c:order val="1"/>
          <c:tx>
            <c:strRef>
              <c:f>Sheet1!$AK$4</c:f>
              <c:strCache>
                <c:ptCount val="1"/>
                <c:pt idx="0">
                  <c:v>Complete PSP (N=156)</c:v>
                </c:pt>
              </c:strCache>
            </c:strRef>
          </c:tx>
          <c:spPr>
            <a:solidFill>
              <a:srgbClr val="00B050"/>
            </a:solidFill>
          </c:spPr>
          <c:invertIfNegative val="0"/>
          <c:cat>
            <c:strRef>
              <c:f>Sheet1!$AI$5:$AI$6</c:f>
              <c:strCache>
                <c:ptCount val="2"/>
                <c:pt idx="0">
                  <c:v>DoCE</c:v>
                </c:pt>
                <c:pt idx="1">
                  <c:v>Def./Prob. ST</c:v>
                </c:pt>
              </c:strCache>
            </c:strRef>
          </c:cat>
          <c:val>
            <c:numRef>
              <c:f>Sheet1!$AK$5:$AK$6</c:f>
              <c:numCache>
                <c:formatCode>0.0%</c:formatCode>
                <c:ptCount val="2"/>
                <c:pt idx="0">
                  <c:v>1.4999999999999999E-2</c:v>
                </c:pt>
                <c:pt idx="1">
                  <c:v>0</c:v>
                </c:pt>
              </c:numCache>
            </c:numRef>
          </c:val>
        </c:ser>
        <c:dLbls>
          <c:showLegendKey val="0"/>
          <c:showVal val="0"/>
          <c:showCatName val="0"/>
          <c:showSerName val="0"/>
          <c:showPercent val="0"/>
          <c:showBubbleSize val="0"/>
        </c:dLbls>
        <c:gapWidth val="150"/>
        <c:axId val="84125568"/>
        <c:axId val="84127104"/>
      </c:barChart>
      <c:catAx>
        <c:axId val="84125568"/>
        <c:scaling>
          <c:orientation val="minMax"/>
        </c:scaling>
        <c:delete val="0"/>
        <c:axPos val="b"/>
        <c:majorTickMark val="out"/>
        <c:minorTickMark val="none"/>
        <c:tickLblPos val="nextTo"/>
        <c:crossAx val="84127104"/>
        <c:crosses val="autoZero"/>
        <c:auto val="1"/>
        <c:lblAlgn val="ctr"/>
        <c:lblOffset val="100"/>
        <c:noMultiLvlLbl val="0"/>
      </c:catAx>
      <c:valAx>
        <c:axId val="84127104"/>
        <c:scaling>
          <c:orientation val="minMax"/>
        </c:scaling>
        <c:delete val="0"/>
        <c:axPos val="l"/>
        <c:majorGridlines/>
        <c:numFmt formatCode="0.0%" sourceLinked="1"/>
        <c:majorTickMark val="out"/>
        <c:minorTickMark val="none"/>
        <c:tickLblPos val="nextTo"/>
        <c:crossAx val="84125568"/>
        <c:crosses val="autoZero"/>
        <c:crossBetween val="between"/>
      </c:valAx>
    </c:plotArea>
    <c:legend>
      <c:legendPos val="r"/>
      <c:layout>
        <c:manualLayout>
          <c:xMode val="edge"/>
          <c:yMode val="edge"/>
          <c:x val="0.54076421697287835"/>
          <c:y val="0.11072725284339457"/>
          <c:w val="0.33423578302712159"/>
          <c:h val="0.16743438320209975"/>
        </c:manualLayout>
      </c:layout>
      <c:overlay val="1"/>
      <c:spPr>
        <a:solidFill>
          <a:schemeClr val="bg1"/>
        </a:solidFill>
        <a:ln>
          <a:solidFill>
            <a:sysClr val="windowText" lastClr="000000"/>
          </a:solidFill>
        </a:ln>
      </c:spPr>
      <c:txPr>
        <a:bodyPr/>
        <a:lstStyle/>
        <a:p>
          <a:pPr>
            <a:defRPr sz="1100"/>
          </a:pPr>
          <a:endParaRPr lang="en-US"/>
        </a:p>
      </c:txPr>
    </c:legend>
    <c:plotVisOnly val="1"/>
    <c:dispBlanksAs val="gap"/>
    <c:showDLblsOverMax val="0"/>
  </c:chart>
  <c:spPr>
    <a:solidFill>
      <a:schemeClr val="bg1"/>
    </a:solid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23901627979736"/>
          <c:y val="4.6625245735191716E-2"/>
          <c:w val="0.87467469392058317"/>
          <c:h val="0.85435211152698287"/>
        </c:manualLayout>
      </c:layout>
      <c:barChart>
        <c:barDir val="col"/>
        <c:grouping val="clustered"/>
        <c:varyColors val="0"/>
        <c:ser>
          <c:idx val="0"/>
          <c:order val="0"/>
          <c:tx>
            <c:strRef>
              <c:f>Sheet1!$B$1</c:f>
              <c:strCache>
                <c:ptCount val="1"/>
                <c:pt idx="0">
                  <c:v>Incomplete PSP (N=1071)</c:v>
                </c:pt>
              </c:strCache>
            </c:strRef>
          </c:tx>
          <c:spPr>
            <a:solidFill>
              <a:schemeClr val="accent3"/>
            </a:solidFill>
            <a:ln>
              <a:no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Sheet1!$A$2:$A$7</c:f>
              <c:strCache>
                <c:ptCount val="6"/>
                <c:pt idx="0">
                  <c:v>TLF (0-1Y)</c:v>
                </c:pt>
                <c:pt idx="1">
                  <c:v>TLF (1-2Y)</c:v>
                </c:pt>
                <c:pt idx="2">
                  <c:v>TLF (1-3Y)</c:v>
                </c:pt>
                <c:pt idx="3">
                  <c:v>ST (0-1Y)</c:v>
                </c:pt>
                <c:pt idx="4">
                  <c:v>ST (1-2Y)</c:v>
                </c:pt>
                <c:pt idx="5">
                  <c:v>ST (1-3Y)</c:v>
                </c:pt>
              </c:strCache>
            </c:strRef>
          </c:cat>
          <c:val>
            <c:numRef>
              <c:f>Sheet1!$B$2:$B$7</c:f>
              <c:numCache>
                <c:formatCode>0.0%</c:formatCode>
                <c:ptCount val="6"/>
                <c:pt idx="0">
                  <c:v>6.3E-2</c:v>
                </c:pt>
                <c:pt idx="1">
                  <c:v>3.3000000000000002E-2</c:v>
                </c:pt>
                <c:pt idx="2">
                  <c:v>7.0999999999999994E-2</c:v>
                </c:pt>
                <c:pt idx="3">
                  <c:v>1.2999999999999999E-2</c:v>
                </c:pt>
                <c:pt idx="4">
                  <c:v>8.0000000000000002E-3</c:v>
                </c:pt>
                <c:pt idx="5">
                  <c:v>0.02</c:v>
                </c:pt>
              </c:numCache>
            </c:numRef>
          </c:val>
        </c:ser>
        <c:ser>
          <c:idx val="1"/>
          <c:order val="1"/>
          <c:tx>
            <c:strRef>
              <c:f>Sheet1!$C$1</c:f>
              <c:strCache>
                <c:ptCount val="1"/>
                <c:pt idx="0">
                  <c:v>Complete PSP (N=156)</c:v>
                </c:pt>
              </c:strCache>
            </c:strRef>
          </c:tx>
          <c:spPr>
            <a:solidFill>
              <a:schemeClr val="accent1"/>
            </a:solidFill>
            <a:ln>
              <a:no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Sheet1!$A$2:$A$7</c:f>
              <c:strCache>
                <c:ptCount val="6"/>
                <c:pt idx="0">
                  <c:v>TLF (0-1Y)</c:v>
                </c:pt>
                <c:pt idx="1">
                  <c:v>TLF (1-2Y)</c:v>
                </c:pt>
                <c:pt idx="2">
                  <c:v>TLF (1-3Y)</c:v>
                </c:pt>
                <c:pt idx="3">
                  <c:v>ST (0-1Y)</c:v>
                </c:pt>
                <c:pt idx="4">
                  <c:v>ST (1-2Y)</c:v>
                </c:pt>
                <c:pt idx="5">
                  <c:v>ST (1-3Y)</c:v>
                </c:pt>
              </c:strCache>
            </c:strRef>
          </c:cat>
          <c:val>
            <c:numRef>
              <c:f>Sheet1!$C$2:$C$7</c:f>
              <c:numCache>
                <c:formatCode>0.0%</c:formatCode>
                <c:ptCount val="6"/>
                <c:pt idx="0">
                  <c:v>4.8000000000000001E-2</c:v>
                </c:pt>
                <c:pt idx="1">
                  <c:v>5.0000000000000001E-3</c:v>
                </c:pt>
                <c:pt idx="3">
                  <c:v>7.0000000000000001E-3</c:v>
                </c:pt>
              </c:numCache>
            </c:numRef>
          </c:val>
        </c:ser>
        <c:dLbls>
          <c:dLblPos val="outEnd"/>
          <c:showLegendKey val="0"/>
          <c:showVal val="1"/>
          <c:showCatName val="0"/>
          <c:showSerName val="0"/>
          <c:showPercent val="0"/>
          <c:showBubbleSize val="0"/>
        </c:dLbls>
        <c:gapWidth val="50"/>
        <c:axId val="136743936"/>
        <c:axId val="136745728"/>
      </c:barChart>
      <c:catAx>
        <c:axId val="136743936"/>
        <c:scaling>
          <c:orientation val="minMax"/>
        </c:scaling>
        <c:delete val="0"/>
        <c:axPos val="b"/>
        <c:majorTickMark val="out"/>
        <c:minorTickMark val="none"/>
        <c:tickLblPos val="nextTo"/>
        <c:txPr>
          <a:bodyPr/>
          <a:lstStyle/>
          <a:p>
            <a:pPr>
              <a:defRPr sz="1200">
                <a:latin typeface="+mj-lt"/>
              </a:defRPr>
            </a:pPr>
            <a:endParaRPr lang="en-US"/>
          </a:p>
        </c:txPr>
        <c:crossAx val="136745728"/>
        <c:crosses val="autoZero"/>
        <c:auto val="1"/>
        <c:lblAlgn val="ctr"/>
        <c:lblOffset val="100"/>
        <c:noMultiLvlLbl val="0"/>
      </c:catAx>
      <c:valAx>
        <c:axId val="136745728"/>
        <c:scaling>
          <c:orientation val="minMax"/>
        </c:scaling>
        <c:delete val="0"/>
        <c:axPos val="l"/>
        <c:title>
          <c:tx>
            <c:rich>
              <a:bodyPr rot="-5400000" vert="horz"/>
              <a:lstStyle/>
              <a:p>
                <a:pPr>
                  <a:defRPr sz="1400"/>
                </a:pPr>
                <a:r>
                  <a:rPr lang="en-US" sz="1400" dirty="0" smtClean="0"/>
                  <a:t>Event Rate %</a:t>
                </a:r>
                <a:endParaRPr lang="en-US" sz="1400" dirty="0"/>
              </a:p>
            </c:rich>
          </c:tx>
          <c:layout>
            <c:manualLayout>
              <c:xMode val="edge"/>
              <c:yMode val="edge"/>
              <c:x val="1.7086289799619528E-2"/>
              <c:y val="0.20609525125684808"/>
            </c:manualLayout>
          </c:layout>
          <c:overlay val="0"/>
        </c:title>
        <c:numFmt formatCode="0%" sourceLinked="0"/>
        <c:majorTickMark val="out"/>
        <c:minorTickMark val="none"/>
        <c:tickLblPos val="nextTo"/>
        <c:txPr>
          <a:bodyPr/>
          <a:lstStyle/>
          <a:p>
            <a:pPr>
              <a:defRPr sz="1400">
                <a:latin typeface="+mj-lt"/>
              </a:defRPr>
            </a:pPr>
            <a:endParaRPr lang="en-US"/>
          </a:p>
        </c:txPr>
        <c:crossAx val="136743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7D2F4-29D2-4627-A6FD-887A2B75595B}" type="datetimeFigureOut">
              <a:rPr lang="en-IN" smtClean="0"/>
              <a:t>10-12-2016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8AF5F-AE0D-4FEC-91BF-37CC86FE9031}" type="slidenum">
              <a:rPr lang="en-IN" smtClean="0"/>
              <a:t>‹#›</a:t>
            </a:fld>
            <a:endParaRPr lang="en-IN"/>
          </a:p>
        </p:txBody>
      </p:sp>
    </p:spTree>
    <p:extLst>
      <p:ext uri="{BB962C8B-B14F-4D97-AF65-F5344CB8AC3E}">
        <p14:creationId xmlns:p14="http://schemas.microsoft.com/office/powerpoint/2010/main" val="58566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8238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Investigators in ABSORB China were also very accurate with their vessel sizing.  Proper sizing is one of the key elements of PSP.</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22</a:t>
            </a:fld>
            <a:endParaRPr lang="en-US"/>
          </a:p>
        </p:txBody>
      </p:sp>
    </p:spTree>
    <p:extLst>
      <p:ext uri="{BB962C8B-B14F-4D97-AF65-F5344CB8AC3E}">
        <p14:creationId xmlns:p14="http://schemas.microsoft.com/office/powerpoint/2010/main" val="225429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post-hoc, hypothesis-generating PSP analysis once again illustrates  the positive impact of proper implantation technique for reducing the incidence of TLF and ST.</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23</a:t>
            </a:fld>
            <a:endParaRPr lang="en-US"/>
          </a:p>
        </p:txBody>
      </p:sp>
    </p:spTree>
    <p:extLst>
      <p:ext uri="{BB962C8B-B14F-4D97-AF65-F5344CB8AC3E}">
        <p14:creationId xmlns:p14="http://schemas.microsoft.com/office/powerpoint/2010/main" val="39248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242">
              <a:spcBef>
                <a:spcPct val="0"/>
              </a:spcBef>
            </a:pPr>
            <a:r>
              <a:rPr lang="en-US" altLang="en-US" dirty="0" smtClean="0"/>
              <a:t>Recently, we simplified our implantation guidance to the three-letter acronym PSP.  The objectives of PSP are outlined here.</a:t>
            </a:r>
          </a:p>
          <a:p>
            <a:pPr defTabSz="923242">
              <a:spcBef>
                <a:spcPct val="0"/>
              </a:spcBef>
            </a:pPr>
            <a:endParaRPr lang="en-US" altLang="en-US" dirty="0"/>
          </a:p>
          <a:p>
            <a:pPr defTabSz="923242">
              <a:spcBef>
                <a:spcPct val="0"/>
              </a:spcBef>
            </a:pPr>
            <a:r>
              <a:rPr lang="en-US" altLang="en-US" dirty="0" smtClean="0"/>
              <a:t>The goal of PSP is to help ensure full scaffold expansion and strut apposition, which are critical for good outcomes.</a:t>
            </a:r>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7334" indent="-283590" eaLnBrk="0" hangingPunct="0">
              <a:spcBef>
                <a:spcPct val="30000"/>
              </a:spcBef>
              <a:defRPr sz="1200">
                <a:solidFill>
                  <a:schemeClr val="tx1"/>
                </a:solidFill>
                <a:latin typeface="Calibri" pitchFamily="34" charset="0"/>
                <a:ea typeface="MS PGothic" pitchFamily="34" charset="-128"/>
              </a:defRPr>
            </a:lvl2pPr>
            <a:lvl3pPr marL="1134359" indent="-226871" eaLnBrk="0" hangingPunct="0">
              <a:spcBef>
                <a:spcPct val="30000"/>
              </a:spcBef>
              <a:defRPr sz="1200">
                <a:solidFill>
                  <a:schemeClr val="tx1"/>
                </a:solidFill>
                <a:latin typeface="Calibri" pitchFamily="34" charset="0"/>
                <a:ea typeface="MS PGothic" pitchFamily="34" charset="-128"/>
              </a:defRPr>
            </a:lvl3pPr>
            <a:lvl4pPr marL="1588102" indent="-226871" eaLnBrk="0" hangingPunct="0">
              <a:spcBef>
                <a:spcPct val="30000"/>
              </a:spcBef>
              <a:defRPr sz="1200">
                <a:solidFill>
                  <a:schemeClr val="tx1"/>
                </a:solidFill>
                <a:latin typeface="Calibri" pitchFamily="34" charset="0"/>
                <a:ea typeface="MS PGothic" pitchFamily="34" charset="-128"/>
              </a:defRPr>
            </a:lvl4pPr>
            <a:lvl5pPr marL="2041848" indent="-226871" eaLnBrk="0" hangingPunct="0">
              <a:spcBef>
                <a:spcPct val="30000"/>
              </a:spcBef>
              <a:defRPr sz="1200">
                <a:solidFill>
                  <a:schemeClr val="tx1"/>
                </a:solidFill>
                <a:latin typeface="Calibri" pitchFamily="34" charset="0"/>
                <a:ea typeface="MS PGothic" pitchFamily="34" charset="-128"/>
              </a:defRPr>
            </a:lvl5pPr>
            <a:lvl6pPr marL="2495590" indent="-22687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49333" indent="-22687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3078" indent="-22687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56822" indent="-22687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FF33350-C9FC-47EC-B9C6-FA5551C69F5D}" type="slidenum">
              <a:rPr lang="en-US" altLang="en-US">
                <a:solidFill>
                  <a:srgbClr val="000000"/>
                </a:solidFill>
              </a:rPr>
              <a:pPr eaLnBrk="1" hangingPunct="1">
                <a:spcBef>
                  <a:spcPct val="0"/>
                </a:spcBef>
              </a:pPr>
              <a:t>26</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pPr/>
              <a:t>27</a:t>
            </a:fld>
            <a:endParaRPr lang="en-US"/>
          </a:p>
        </p:txBody>
      </p:sp>
    </p:spTree>
    <p:extLst>
      <p:ext uri="{BB962C8B-B14F-4D97-AF65-F5344CB8AC3E}">
        <p14:creationId xmlns:p14="http://schemas.microsoft.com/office/powerpoint/2010/main" val="3013133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Dr.Rizik</a:t>
            </a:r>
            <a:r>
              <a:rPr lang="en-US" dirty="0" smtClean="0"/>
              <a:t> presented a similar analysis of data from the ABSORB trials, also comparing those patients implanted using PSP to those implanted without adherence to PSP.  Once again, the results are impressive, showing a substantial reduction in events when PSP is followed.</a:t>
            </a:r>
          </a:p>
          <a:p>
            <a:endParaRPr lang="en-US" dirty="0"/>
          </a:p>
          <a:p>
            <a:r>
              <a:rPr lang="en-US" dirty="0" smtClean="0"/>
              <a:t>All of these data represent a growing body of evidence pointing to the importance of proper implantation technique for achieving excellent clinical outcomes that are comparable to best in class DES.</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28</a:t>
            </a:fld>
            <a:endParaRPr lang="en-US"/>
          </a:p>
        </p:txBody>
      </p:sp>
    </p:spTree>
    <p:extLst>
      <p:ext uri="{BB962C8B-B14F-4D97-AF65-F5344CB8AC3E}">
        <p14:creationId xmlns:p14="http://schemas.microsoft.com/office/powerpoint/2010/main" val="281314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learnings that are starting to emerge is that proper vessel sizing, and in particular avoiding implanting Absorb in very small vessels, appears to minimize ST rates in the first year.  Post-dilatation appears to play an important role in late and very late outcomes, by helping ensure full expansion and apposition of the scaffold.</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29</a:t>
            </a:fld>
            <a:endParaRPr lang="en-US"/>
          </a:p>
        </p:txBody>
      </p:sp>
    </p:spTree>
    <p:extLst>
      <p:ext uri="{BB962C8B-B14F-4D97-AF65-F5344CB8AC3E}">
        <p14:creationId xmlns:p14="http://schemas.microsoft.com/office/powerpoint/2010/main" val="285623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trends seen in the scaffold thrombosis data are also seen here in the analysis looking at TLF.</a:t>
            </a:r>
          </a:p>
          <a:p>
            <a:endParaRPr lang="en-US" dirty="0"/>
          </a:p>
          <a:p>
            <a:r>
              <a:rPr lang="en-US" dirty="0" smtClean="0"/>
              <a:t>Proper sizing and high pressure post-dilatation with a non-compliant balloon that is slightly larger than the nominal scaffold size are critical elements of PSP that are imperative for achieving good clinical outcomes.</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30</a:t>
            </a:fld>
            <a:endParaRPr lang="en-US"/>
          </a:p>
        </p:txBody>
      </p:sp>
    </p:spTree>
    <p:extLst>
      <p:ext uri="{BB962C8B-B14F-4D97-AF65-F5344CB8AC3E}">
        <p14:creationId xmlns:p14="http://schemas.microsoft.com/office/powerpoint/2010/main" val="3452357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trends seen in the scaffold thrombosis data are also seen here in the analysis looking at TLF.</a:t>
            </a:r>
          </a:p>
          <a:p>
            <a:endParaRPr lang="en-US" dirty="0"/>
          </a:p>
          <a:p>
            <a:r>
              <a:rPr lang="en-US" dirty="0" smtClean="0"/>
              <a:t>Proper sizing and high pressure post-dilatation with a non-compliant balloon that is slightly larger than the nominal scaffold size are critical elements of PSP that are imperative for achieving good clinical outcomes.</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31</a:t>
            </a:fld>
            <a:endParaRPr lang="en-US"/>
          </a:p>
        </p:txBody>
      </p:sp>
    </p:spTree>
    <p:extLst>
      <p:ext uri="{BB962C8B-B14F-4D97-AF65-F5344CB8AC3E}">
        <p14:creationId xmlns:p14="http://schemas.microsoft.com/office/powerpoint/2010/main" val="3452357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pPr/>
              <a:t>33</a:t>
            </a:fld>
            <a:endParaRPr lang="en-US"/>
          </a:p>
        </p:txBody>
      </p:sp>
    </p:spTree>
    <p:extLst>
      <p:ext uri="{BB962C8B-B14F-4D97-AF65-F5344CB8AC3E}">
        <p14:creationId xmlns:p14="http://schemas.microsoft.com/office/powerpoint/2010/main" val="393855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pPr/>
              <a:t>34</a:t>
            </a:fld>
            <a:endParaRPr lang="en-US"/>
          </a:p>
        </p:txBody>
      </p:sp>
    </p:spTree>
    <p:extLst>
      <p:ext uri="{BB962C8B-B14F-4D97-AF65-F5344CB8AC3E}">
        <p14:creationId xmlns:p14="http://schemas.microsoft.com/office/powerpoint/2010/main" val="95868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DES studies have shown a steady annual accrual of adverse events.  The presence of a permanent foreign body in the vessel may be contributing to these ongoing events.</a:t>
            </a:r>
          </a:p>
          <a:p>
            <a:endParaRPr lang="en-US" dirty="0"/>
          </a:p>
          <a:p>
            <a:r>
              <a:rPr lang="en-US" dirty="0" smtClean="0"/>
              <a:t>A fully </a:t>
            </a:r>
            <a:r>
              <a:rPr lang="en-US" dirty="0" err="1" smtClean="0"/>
              <a:t>bioresorbable</a:t>
            </a:r>
            <a:r>
              <a:rPr lang="en-US" dirty="0" smtClean="0"/>
              <a:t> scaffold may reduce these very late events by leaving the vessel free of any foreign body, and by allowing the vessel to regain its natural vessel function.</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96270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current understanding of the factors contributing to early and late events is summarized here.  </a:t>
            </a:r>
          </a:p>
          <a:p>
            <a:endParaRPr lang="en-US" dirty="0"/>
          </a:p>
          <a:p>
            <a:r>
              <a:rPr lang="en-US" dirty="0" smtClean="0"/>
              <a:t>Early scaffold thrombosis is often the result of </a:t>
            </a:r>
            <a:r>
              <a:rPr lang="en-US" dirty="0" err="1" smtClean="0"/>
              <a:t>underexpansion</a:t>
            </a:r>
            <a:r>
              <a:rPr lang="en-US" dirty="0" smtClean="0"/>
              <a:t> of the scaffold, particularly in small vessels.  These events can be mitigated by avoiding the implantation of Absorb in very small vessels, and by following PSP to ensure full expansion of the device in an appropriately sized vessel.</a:t>
            </a:r>
          </a:p>
          <a:p>
            <a:endParaRPr lang="en-US" dirty="0"/>
          </a:p>
          <a:p>
            <a:r>
              <a:rPr lang="en-US" dirty="0" smtClean="0"/>
              <a:t>Very late scaffold thrombosis is typically the result of </a:t>
            </a:r>
            <a:r>
              <a:rPr lang="en-US" dirty="0" err="1" smtClean="0"/>
              <a:t>underexpansion</a:t>
            </a:r>
            <a:r>
              <a:rPr lang="en-US" dirty="0" smtClean="0"/>
              <a:t> and </a:t>
            </a:r>
            <a:r>
              <a:rPr lang="en-US" dirty="0" err="1" smtClean="0"/>
              <a:t>malapposition</a:t>
            </a:r>
            <a:r>
              <a:rPr lang="en-US" dirty="0" smtClean="0"/>
              <a:t>, often in larger vessels . Most of the patients with very late thrombosis are found to have a post-PCI residual stenosis greater than 10%, and many are also found to have </a:t>
            </a:r>
            <a:r>
              <a:rPr lang="en-US" dirty="0" err="1" smtClean="0"/>
              <a:t>malapposition</a:t>
            </a:r>
            <a:r>
              <a:rPr lang="en-US" dirty="0" smtClean="0"/>
              <a:t> on imaging.  PSP can mitigate these issues.  High pressure post-dilatation with a properly sized non-compliant balloon will help ensure complete apposition and achieve a post-PCI residual stenosis less than 10%.</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20348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2195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favored XIENCE in nearly all of the components of the composite endpoints.</a:t>
            </a:r>
          </a:p>
          <a:p>
            <a:endParaRPr lang="en-US" dirty="0"/>
          </a:p>
          <a:p>
            <a:r>
              <a:rPr lang="en-US" dirty="0" smtClean="0"/>
              <a:t>The higher event rates for Absorb were mainly driven by target vessel MI and TLR.  Scaffold thrombosis contributed to both the MI and TLR rates.</a:t>
            </a:r>
          </a:p>
          <a:p>
            <a:endParaRPr lang="en-US" dirty="0"/>
          </a:p>
          <a:p>
            <a:r>
              <a:rPr lang="en-US" dirty="0"/>
              <a:t>The very late thrombosis events in ABSORB II, as in ABSORB Japan, were related to </a:t>
            </a:r>
            <a:r>
              <a:rPr lang="en-US" dirty="0" err="1"/>
              <a:t>malapposition</a:t>
            </a:r>
            <a:r>
              <a:rPr lang="en-US" dirty="0"/>
              <a:t> of the scaffolds due to implantation techniques that are </a:t>
            </a:r>
            <a:r>
              <a:rPr lang="en-US" dirty="0" smtClean="0"/>
              <a:t>not </a:t>
            </a:r>
            <a:r>
              <a:rPr lang="en-US" dirty="0"/>
              <a:t>used </a:t>
            </a:r>
            <a:r>
              <a:rPr lang="en-US" dirty="0" smtClean="0"/>
              <a:t>today.  Remember, this trial </a:t>
            </a:r>
            <a:r>
              <a:rPr lang="en-US" dirty="0"/>
              <a:t>enrolled </a:t>
            </a:r>
            <a:r>
              <a:rPr lang="en-US" dirty="0" smtClean="0"/>
              <a:t>patients prior to the recent PSP implantation guidance.</a:t>
            </a:r>
            <a:endParaRPr lang="en-US" dirty="0"/>
          </a:p>
          <a:p>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348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ABSORB II has shown that Absorb has comparable short and long term results to XIENCE, when the scaffold is implanted properly.</a:t>
            </a:r>
          </a:p>
          <a:p>
            <a:endParaRPr lang="en-US" dirty="0"/>
          </a:p>
          <a:p>
            <a:r>
              <a:rPr lang="en-US" dirty="0" smtClean="0"/>
              <a:t>Absorb did have a higher rate of device-oriented events, however, these could have been further reduced with proper implantation technique.</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11</a:t>
            </a:fld>
            <a:endParaRPr lang="en-US"/>
          </a:p>
        </p:txBody>
      </p:sp>
    </p:spTree>
    <p:extLst>
      <p:ext uri="{BB962C8B-B14F-4D97-AF65-F5344CB8AC3E}">
        <p14:creationId xmlns:p14="http://schemas.microsoft.com/office/powerpoint/2010/main" val="12351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Nevertheless, the event rates for Absorb are actually in line with what has been seen in previous studies.</a:t>
            </a:r>
          </a:p>
          <a:p>
            <a:endParaRPr lang="en-US" dirty="0"/>
          </a:p>
          <a:p>
            <a:r>
              <a:rPr lang="en-US" dirty="0" smtClean="0"/>
              <a:t>It could be that 3 years is the peak for events and we may see a plateau going forward, as was seen in Cohort B.</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12</a:t>
            </a:fld>
            <a:endParaRPr lang="en-US"/>
          </a:p>
        </p:txBody>
      </p:sp>
    </p:spTree>
    <p:extLst>
      <p:ext uri="{BB962C8B-B14F-4D97-AF65-F5344CB8AC3E}">
        <p14:creationId xmlns:p14="http://schemas.microsoft.com/office/powerpoint/2010/main" val="286443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components of both the patient-oriented composite endpoint and the device-oriented composite endpoint were all comparably low in both arms.</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19</a:t>
            </a:fld>
            <a:endParaRPr lang="en-US"/>
          </a:p>
        </p:txBody>
      </p:sp>
    </p:spTree>
    <p:extLst>
      <p:ext uri="{BB962C8B-B14F-4D97-AF65-F5344CB8AC3E}">
        <p14:creationId xmlns:p14="http://schemas.microsoft.com/office/powerpoint/2010/main" val="338503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clinical outcomes at 2 years demonstrate that Absorb continues to show comparable clinical results to XIENCE, with very low event rates in both arms.</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20</a:t>
            </a:fld>
            <a:endParaRPr lang="en-US"/>
          </a:p>
        </p:txBody>
      </p:sp>
    </p:spTree>
    <p:extLst>
      <p:ext uri="{BB962C8B-B14F-4D97-AF65-F5344CB8AC3E}">
        <p14:creationId xmlns:p14="http://schemas.microsoft.com/office/powerpoint/2010/main" val="104940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ABSORB China enrolled the lowest percentage of very small vessels across all of the ABSORB randomized trials, which may be one reason the results are so good.  </a:t>
            </a:r>
            <a:endParaRPr lang="en-US" dirty="0"/>
          </a:p>
          <a:p>
            <a:endParaRPr lang="en-US" dirty="0" smtClean="0"/>
          </a:p>
          <a:p>
            <a:r>
              <a:rPr lang="en-US" dirty="0" smtClean="0"/>
              <a:t>You may recall that an analysis of ABSORB III 12-month data showed an increased risk for scaffold thrombosis in very small vessels, prompting our guidance to avoid implanting Absorb in vessels with an RVS less than 2.5 mm by visual estimation (less than 2.25 mm by QCA). </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pPr/>
              <a:t>21</a:t>
            </a:fld>
            <a:endParaRPr lang="en-US"/>
          </a:p>
        </p:txBody>
      </p:sp>
    </p:spTree>
    <p:extLst>
      <p:ext uri="{BB962C8B-B14F-4D97-AF65-F5344CB8AC3E}">
        <p14:creationId xmlns:p14="http://schemas.microsoft.com/office/powerpoint/2010/main" val="2035485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pic>
        <p:nvPicPr>
          <p:cNvPr id="11"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l="-97" r="-1"/>
          <a:stretch/>
        </p:blipFill>
        <p:spPr>
          <a:xfrm>
            <a:off x="-8878" y="0"/>
            <a:ext cx="9152878" cy="6858000"/>
          </a:xfrm>
          <a:prstGeom prst="rect">
            <a:avLst/>
          </a:prstGeom>
        </p:spPr>
      </p:pic>
      <p:sp>
        <p:nvSpPr>
          <p:cNvPr id="2" name="Title 1"/>
          <p:cNvSpPr>
            <a:spLocks noGrp="1"/>
          </p:cNvSpPr>
          <p:nvPr>
            <p:ph type="ctrTitle"/>
          </p:nvPr>
        </p:nvSpPr>
        <p:spPr bwMode="gray">
          <a:xfrm>
            <a:off x="502920" y="3108960"/>
            <a:ext cx="7936992" cy="1645920"/>
          </a:xfrm>
        </p:spPr>
        <p:txBody>
          <a:bodyPr/>
          <a:lstStyle>
            <a:lvl1pPr algn="l">
              <a:lnSpc>
                <a:spcPct val="80000"/>
              </a:lnSpc>
              <a:defRPr sz="4400" b="0" cap="none" spc="9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502920" y="2331720"/>
            <a:ext cx="7315200" cy="64008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bwMode="gray">
          <a:xfrm>
            <a:off x="502920" y="4937760"/>
            <a:ext cx="4846320" cy="358140"/>
          </a:xfrm>
        </p:spPr>
        <p:txBody>
          <a:bodyPr/>
          <a:lstStyle>
            <a:lvl1pPr>
              <a:defRPr sz="1400" b="1" i="0">
                <a:solidFill>
                  <a:schemeClr val="bg1"/>
                </a:solidFill>
                <a:latin typeface="Calibri" panose="020F0502020204030204" pitchFamily="34" charset="0"/>
              </a:defRPr>
            </a:lvl1pPr>
          </a:lstStyle>
          <a:p>
            <a:pPr lvl="0"/>
            <a:r>
              <a:rPr lang="en-US" dirty="0" smtClean="0"/>
              <a:t>Click to edit date</a:t>
            </a:r>
          </a:p>
        </p:txBody>
      </p:sp>
      <p:pic>
        <p:nvPicPr>
          <p:cNvPr id="12" name="Picture 5" descr="A_symbol_wordm_below_w_rgb-01.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2763" y="331986"/>
            <a:ext cx="1005427" cy="1131690"/>
          </a:xfrm>
          <a:prstGeom prst="rect">
            <a:avLst/>
          </a:prstGeom>
          <a:noFill/>
          <a:ln>
            <a:noFill/>
          </a:ln>
        </p:spPr>
      </p:pic>
    </p:spTree>
    <p:extLst>
      <p:ext uri="{BB962C8B-B14F-4D97-AF65-F5344CB8AC3E}">
        <p14:creationId xmlns:p14="http://schemas.microsoft.com/office/powerpoint/2010/main" val="37749111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atin typeface="Calibri" panose="020F0502020204030204" pitchFamily="34" charset="0"/>
              </a:defRPr>
            </a:lvl1pPr>
          </a:lstStyle>
          <a:p>
            <a:fld id="{933D38E5-C02A-484B-AA29-A4E0C02B293C}" type="datetime4">
              <a:rPr lang="en-US" smtClean="0">
                <a:solidFill>
                  <a:srgbClr val="000000"/>
                </a:solidFill>
              </a:rPr>
              <a:pPr/>
              <a:t>December 10, 2016</a:t>
            </a:fld>
            <a:endParaRPr lang="en-GB" dirty="0">
              <a:solidFill>
                <a:srgbClr val="000000"/>
              </a:solidFill>
            </a:endParaRPr>
          </a:p>
        </p:txBody>
      </p:sp>
      <p:sp>
        <p:nvSpPr>
          <p:cNvPr id="4" name="Segnaposto numero diapositiva 3"/>
          <p:cNvSpPr>
            <a:spLocks noGrp="1"/>
          </p:cNvSpPr>
          <p:nvPr>
            <p:ph type="sldNum" sz="quarter" idx="12"/>
          </p:nvPr>
        </p:nvSpPr>
        <p:spPr/>
        <p:txBody>
          <a:bodyPr/>
          <a:lstStyle>
            <a:lvl1pPr>
              <a:defRPr>
                <a:latin typeface="Calibri" panose="020F0502020204030204" pitchFamily="34" charset="0"/>
              </a:defRPr>
            </a:lvl1pPr>
          </a:lstStyle>
          <a:p>
            <a:fld id="{7CBE7547-8218-4EDA-9A11-8CF2ED2B1A9E}" type="slidenum">
              <a:rPr lang="en-GB" smtClean="0">
                <a:solidFill>
                  <a:srgbClr val="000000"/>
                </a:solidFill>
              </a:rPr>
              <a:pPr/>
              <a:t>‹#›</a:t>
            </a:fld>
            <a:endParaRPr lang="en-GB" dirty="0">
              <a:solidFill>
                <a:srgbClr val="000000"/>
              </a:solidFill>
            </a:endParaRPr>
          </a:p>
        </p:txBody>
      </p:sp>
      <p:sp>
        <p:nvSpPr>
          <p:cNvPr id="6"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spcBef>
                <a:spcPts val="0"/>
              </a:spcBef>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41638180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02920" y="737094"/>
            <a:ext cx="8229600" cy="790576"/>
          </a:xfrm>
        </p:spPr>
        <p:txBody>
          <a:bodyPr/>
          <a:lstStyle>
            <a:lvl1pPr>
              <a:defRPr>
                <a:latin typeface="Calibri" panose="020F0502020204030204" pitchFamily="34" charset="0"/>
              </a:defRPr>
            </a:lvl1pPr>
          </a:lstStyle>
          <a:p>
            <a:r>
              <a:rPr lang="en-US" dirty="0" smtClean="0"/>
              <a:t>CLICK TO EDIT MASTER TITLE STYLE</a:t>
            </a:r>
            <a:endParaRPr lang="en-GB" dirty="0"/>
          </a:p>
        </p:txBody>
      </p:sp>
      <p:sp>
        <p:nvSpPr>
          <p:cNvPr id="3" name="Segnaposto contenuto 2"/>
          <p:cNvSpPr>
            <a:spLocks noGrp="1"/>
          </p:cNvSpPr>
          <p:nvPr>
            <p:ph sz="half" idx="1" hasCustomPrompt="1"/>
          </p:nvPr>
        </p:nvSpPr>
        <p:spPr>
          <a:xfrm>
            <a:off x="504000" y="1825625"/>
            <a:ext cx="3983037" cy="4403725"/>
          </a:xfrm>
        </p:spPr>
        <p:txBody>
          <a:bodyPr/>
          <a:lstStyle>
            <a:lvl1pPr>
              <a:defRPr lang="en-US" sz="2000" kern="1200" dirty="0" smtClean="0">
                <a:solidFill>
                  <a:schemeClr val="tx1"/>
                </a:solidFill>
                <a:latin typeface="Calibri" panose="020F0502020204030204" pitchFamily="34" charset="0"/>
                <a:ea typeface="+mn-ea"/>
                <a:cs typeface="+mn-cs"/>
              </a:defRPr>
            </a:lvl1pPr>
            <a:lvl2pPr>
              <a:defRPr lang="it-IT" sz="1800" kern="1200" dirty="0" smtClean="0">
                <a:solidFill>
                  <a:schemeClr val="tx1"/>
                </a:solidFill>
                <a:latin typeface="Calibri" panose="020F0502020204030204" pitchFamily="34" charset="0"/>
                <a:ea typeface="+mn-ea"/>
                <a:cs typeface="+mn-cs"/>
              </a:defRPr>
            </a:lvl2pPr>
            <a:lvl3pPr>
              <a:defRPr lang="it-IT" sz="1600" kern="1200" dirty="0" smtClean="0">
                <a:solidFill>
                  <a:schemeClr val="tx1"/>
                </a:solidFill>
                <a:latin typeface="Calibri" panose="020F0502020204030204" pitchFamily="34" charset="0"/>
                <a:ea typeface="+mn-ea"/>
                <a:cs typeface="+mn-cs"/>
              </a:defRPr>
            </a:lvl3pPr>
            <a:lvl4pPr marL="685800" indent="-228600" algn="l" defTabSz="914400" rtl="0" eaLnBrk="1" latinLnBrk="0" hangingPunct="1">
              <a:spcBef>
                <a:spcPts val="600"/>
              </a:spcBef>
              <a:buFont typeface="Arial" panose="020B0604020202020204" pitchFamily="34" charset="0"/>
              <a:buChar char="•"/>
              <a:defRPr lang="it-IT" sz="1400" kern="1200" dirty="0" smtClean="0">
                <a:solidFill>
                  <a:schemeClr val="tx1"/>
                </a:solidFill>
                <a:latin typeface="Calibri" panose="020F0502020204030204" pitchFamily="34" charset="0"/>
                <a:ea typeface="+mn-ea"/>
                <a:cs typeface="+mn-cs"/>
              </a:defRPr>
            </a:lvl4pPr>
            <a:lvl5pPr>
              <a:defRPr lang="en-GB" sz="1400" kern="1200" dirty="0">
                <a:solidFill>
                  <a:schemeClr val="tx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spcBef>
                <a:spcPts val="1800"/>
              </a:spcBef>
              <a:buFont typeface="Arial" panose="020B0604020202020204"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egnaposto contenuto 3"/>
          <p:cNvSpPr>
            <a:spLocks noGrp="1"/>
          </p:cNvSpPr>
          <p:nvPr>
            <p:ph sz="half" idx="2" hasCustomPrompt="1"/>
          </p:nvPr>
        </p:nvSpPr>
        <p:spPr>
          <a:xfrm>
            <a:off x="4772026" y="1825625"/>
            <a:ext cx="3983037" cy="4403725"/>
          </a:xfrm>
        </p:spPr>
        <p:txBody>
          <a:bodyPr/>
          <a:lstStyle>
            <a:lvl1pPr>
              <a:defRPr lang="en-US" sz="2000" kern="1200" dirty="0" smtClean="0">
                <a:solidFill>
                  <a:schemeClr val="tx1"/>
                </a:solidFill>
                <a:latin typeface="Calibri" panose="020F0502020204030204" pitchFamily="34" charset="0"/>
                <a:ea typeface="+mn-ea"/>
                <a:cs typeface="+mn-cs"/>
              </a:defRPr>
            </a:lvl1pPr>
            <a:lvl2pPr>
              <a:defRPr lang="it-IT" sz="1800" kern="1200" dirty="0" smtClean="0">
                <a:solidFill>
                  <a:schemeClr val="tx1"/>
                </a:solidFill>
                <a:latin typeface="Calibri" panose="020F0502020204030204" pitchFamily="34" charset="0"/>
                <a:ea typeface="+mn-ea"/>
                <a:cs typeface="+mn-cs"/>
              </a:defRPr>
            </a:lvl2pPr>
            <a:lvl3pPr>
              <a:defRPr lang="it-IT" sz="1600" kern="1200" dirty="0" smtClean="0">
                <a:solidFill>
                  <a:schemeClr val="tx1"/>
                </a:solidFill>
                <a:latin typeface="Calibri" panose="020F0502020204030204" pitchFamily="34" charset="0"/>
                <a:ea typeface="+mn-ea"/>
                <a:cs typeface="+mn-cs"/>
              </a:defRPr>
            </a:lvl3pPr>
            <a:lvl4pPr>
              <a:defRPr lang="it-IT" sz="1400" kern="1200" dirty="0" smtClean="0">
                <a:solidFill>
                  <a:schemeClr val="tx1"/>
                </a:solidFill>
                <a:latin typeface="Calibri" panose="020F0502020204030204" pitchFamily="34" charset="0"/>
                <a:ea typeface="+mn-ea"/>
                <a:cs typeface="+mn-cs"/>
              </a:defRPr>
            </a:lvl4pPr>
            <a:lvl5pPr>
              <a:defRPr lang="en-GB" sz="1400" kern="1200" dirty="0">
                <a:solidFill>
                  <a:schemeClr val="tx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spcBef>
                <a:spcPts val="1800"/>
              </a:spcBef>
              <a:buFont typeface="Arial" panose="020B0604020202020204"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egnaposto data 4"/>
          <p:cNvSpPr>
            <a:spLocks noGrp="1"/>
          </p:cNvSpPr>
          <p:nvPr>
            <p:ph type="dt" sz="half" idx="10"/>
          </p:nvPr>
        </p:nvSpPr>
        <p:spPr/>
        <p:txBody>
          <a:bodyPr/>
          <a:lstStyle>
            <a:lvl1pPr>
              <a:defRPr>
                <a:latin typeface="Calibri" panose="020F0502020204030204" pitchFamily="34" charset="0"/>
              </a:defRPr>
            </a:lvl1pPr>
          </a:lstStyle>
          <a:p>
            <a:fld id="{C5C27FDC-D42C-4664-AC3F-797DC0D08BBC}" type="datetime4">
              <a:rPr lang="en-US" smtClean="0">
                <a:solidFill>
                  <a:srgbClr val="000000"/>
                </a:solidFill>
              </a:rPr>
              <a:pPr/>
              <a:t>December 10, 2016</a:t>
            </a:fld>
            <a:endParaRPr lang="en-GB" dirty="0">
              <a:solidFill>
                <a:srgbClr val="000000"/>
              </a:solidFill>
            </a:endParaRPr>
          </a:p>
        </p:txBody>
      </p:sp>
      <p:sp>
        <p:nvSpPr>
          <p:cNvPr id="7" name="Segnaposto numero diapositiva 6"/>
          <p:cNvSpPr>
            <a:spLocks noGrp="1"/>
          </p:cNvSpPr>
          <p:nvPr>
            <p:ph type="sldNum" sz="quarter" idx="12"/>
          </p:nvPr>
        </p:nvSpPr>
        <p:spPr/>
        <p:txBody>
          <a:bodyPr/>
          <a:lstStyle>
            <a:lvl1pPr>
              <a:defRPr>
                <a:latin typeface="Calibri" panose="020F0502020204030204" pitchFamily="34" charset="0"/>
              </a:defRPr>
            </a:lvl1pPr>
          </a:lstStyle>
          <a:p>
            <a:fld id="{7CBE7547-8218-4EDA-9A11-8CF2ED2B1A9E}" type="slidenum">
              <a:rPr lang="en-GB" smtClean="0">
                <a:solidFill>
                  <a:srgbClr val="000000"/>
                </a:solidFill>
              </a:rPr>
              <a:pPr/>
              <a:t>‹#›</a:t>
            </a:fld>
            <a:endParaRPr lang="en-GB" dirty="0">
              <a:solidFill>
                <a:srgbClr val="000000"/>
              </a:solidFill>
            </a:endParaRPr>
          </a:p>
        </p:txBody>
      </p:sp>
      <p:sp>
        <p:nvSpPr>
          <p:cNvPr id="8"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spcBef>
                <a:spcPts val="0"/>
              </a:spcBef>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36163824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rgbClr val="009CDE"/>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19582" y="2807208"/>
            <a:ext cx="1104837" cy="1243584"/>
          </a:xfrm>
          <a:prstGeom prst="rect">
            <a:avLst/>
          </a:prstGeom>
          <a:noFill/>
          <a:ln>
            <a:noFill/>
          </a:ln>
        </p:spPr>
      </p:pic>
    </p:spTree>
    <p:extLst>
      <p:ext uri="{BB962C8B-B14F-4D97-AF65-F5344CB8AC3E}">
        <p14:creationId xmlns:p14="http://schemas.microsoft.com/office/powerpoint/2010/main" val="119056442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296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195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02920" y="1462088"/>
            <a:ext cx="8229600" cy="4754880"/>
          </a:xfrm>
        </p:spPr>
        <p:txBody>
          <a:bodyPr/>
          <a:lstStyle>
            <a:lvl2pPr>
              <a:defRPr/>
            </a:lvl2pPr>
            <a:lvl3pPr>
              <a:defRPr/>
            </a:lvl3pPr>
            <a:lvl4pPr>
              <a:defRPr/>
            </a:lvl4pPr>
            <a:lvl5pPr>
              <a:defRPr/>
            </a:lvl5p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817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492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pic>
        <p:nvPicPr>
          <p:cNvPr id="11"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l="-97" r="-1"/>
          <a:stretch/>
        </p:blipFill>
        <p:spPr>
          <a:xfrm>
            <a:off x="-8878" y="0"/>
            <a:ext cx="9152878" cy="6858000"/>
          </a:xfrm>
          <a:prstGeom prst="rect">
            <a:avLst/>
          </a:prstGeom>
        </p:spPr>
      </p:pic>
      <p:sp>
        <p:nvSpPr>
          <p:cNvPr id="2" name="Title 1"/>
          <p:cNvSpPr>
            <a:spLocks noGrp="1"/>
          </p:cNvSpPr>
          <p:nvPr>
            <p:ph type="ctrTitle"/>
          </p:nvPr>
        </p:nvSpPr>
        <p:spPr bwMode="gray">
          <a:xfrm>
            <a:off x="502920" y="3108960"/>
            <a:ext cx="7936992" cy="1645920"/>
          </a:xfrm>
        </p:spPr>
        <p:txBody>
          <a:bodyPr/>
          <a:lstStyle>
            <a:lvl1pPr algn="l">
              <a:lnSpc>
                <a:spcPct val="80000"/>
              </a:lnSpc>
              <a:defRPr sz="4400" b="0" cap="none" spc="9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502920" y="2331720"/>
            <a:ext cx="7315200" cy="64008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bwMode="gray">
          <a:xfrm>
            <a:off x="502920" y="4937760"/>
            <a:ext cx="4846320" cy="358140"/>
          </a:xfrm>
        </p:spPr>
        <p:txBody>
          <a:bodyPr/>
          <a:lstStyle>
            <a:lvl1pPr>
              <a:defRPr sz="1400" b="1" i="0">
                <a:solidFill>
                  <a:schemeClr val="bg1"/>
                </a:solidFill>
                <a:latin typeface="Calibri" panose="020F0502020204030204" pitchFamily="34" charset="0"/>
              </a:defRPr>
            </a:lvl1pPr>
          </a:lstStyle>
          <a:p>
            <a:pPr lvl="0"/>
            <a:r>
              <a:rPr lang="en-US" dirty="0" smtClean="0"/>
              <a:t>Click to edit date</a:t>
            </a:r>
          </a:p>
        </p:txBody>
      </p:sp>
      <p:pic>
        <p:nvPicPr>
          <p:cNvPr id="12" name="Picture 5" descr="A_symbol_wordm_below_w_rgb-01.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2763" y="331986"/>
            <a:ext cx="1005427" cy="1131690"/>
          </a:xfrm>
          <a:prstGeom prst="rect">
            <a:avLst/>
          </a:prstGeom>
          <a:noFill/>
          <a:ln>
            <a:noFill/>
          </a:ln>
        </p:spPr>
      </p:pic>
    </p:spTree>
    <p:extLst>
      <p:ext uri="{BB962C8B-B14F-4D97-AF65-F5344CB8AC3E}">
        <p14:creationId xmlns:p14="http://schemas.microsoft.com/office/powerpoint/2010/main" val="38851706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4257675" cy="6858000"/>
          </a:xfrm>
          <a:prstGeom prst="rect">
            <a:avLst/>
          </a:prstGeom>
          <a:solidFill>
            <a:srgbClr val="52B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57675" y="0"/>
            <a:ext cx="4886325" cy="6858000"/>
          </a:xfrm>
          <a:prstGeom prst="rect">
            <a:avLst/>
          </a:prstGeom>
        </p:spPr>
      </p:pic>
      <p:sp>
        <p:nvSpPr>
          <p:cNvPr id="2" name="Title 1"/>
          <p:cNvSpPr>
            <a:spLocks noGrp="1"/>
          </p:cNvSpPr>
          <p:nvPr>
            <p:ph type="title" hasCustomPrompt="1"/>
          </p:nvPr>
        </p:nvSpPr>
        <p:spPr bwMode="gray">
          <a:xfrm>
            <a:off x="502920" y="3092450"/>
            <a:ext cx="3564255" cy="837152"/>
          </a:xfrm>
        </p:spPr>
        <p:txBody>
          <a:bodyPr wrap="square" rIns="0" bIns="0" anchor="t">
            <a:spAutoFit/>
          </a:bodyPr>
          <a:lstStyle>
            <a:lvl1pPr algn="l">
              <a:lnSpc>
                <a:spcPct val="80000"/>
              </a:lnSpc>
              <a:defRPr sz="3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012642"/>
            <a:ext cx="3564255" cy="944880"/>
          </a:xfrm>
        </p:spPr>
        <p:txBody>
          <a:bodyPr rIns="0" bIns="0" anchor="b"/>
          <a:lstStyle>
            <a:lvl1pPr marL="0" indent="0">
              <a:lnSpc>
                <a:spcPct val="80000"/>
              </a:lnSpc>
              <a:buNone/>
              <a:defRPr sz="14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3F76089E-6BF4-46AD-8B75-DC442CBB6501}"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L</a:t>
            </a:r>
          </a:p>
          <a:p>
            <a:endParaRPr lang="en-US" sz="900" dirty="0">
              <a:solidFill>
                <a:srgbClr val="000000"/>
              </a:solidFill>
            </a:endParaRPr>
          </a:p>
        </p:txBody>
      </p:sp>
    </p:spTree>
    <p:extLst>
      <p:ext uri="{BB962C8B-B14F-4D97-AF65-F5344CB8AC3E}">
        <p14:creationId xmlns:p14="http://schemas.microsoft.com/office/powerpoint/2010/main" val="319604728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pos="268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solidFill>
          <a:schemeClr val="accent2"/>
        </a:solidFill>
        <a:effectLst/>
      </p:bgPr>
    </p:bg>
    <p:spTree>
      <p:nvGrpSpPr>
        <p:cNvPr id="1" name=""/>
        <p:cNvGrpSpPr/>
        <p:nvPr/>
      </p:nvGrpSpPr>
      <p:grpSpPr>
        <a:xfrm>
          <a:off x="0" y="0"/>
          <a:ext cx="0" cy="0"/>
          <a:chOff x="0" y="0"/>
          <a:chExt cx="0" cy="0"/>
        </a:xfrm>
      </p:grpSpPr>
      <p:pic>
        <p:nvPicPr>
          <p:cNvPr id="10"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57675" y="0"/>
            <a:ext cx="4886325" cy="6858000"/>
          </a:xfrm>
          <a:prstGeom prst="rect">
            <a:avLst/>
          </a:prstGeom>
        </p:spPr>
      </p:pic>
      <p:sp>
        <p:nvSpPr>
          <p:cNvPr id="8" name="Rectangle 7"/>
          <p:cNvSpPr/>
          <p:nvPr userDrawn="1"/>
        </p:nvSpPr>
        <p:spPr>
          <a:xfrm>
            <a:off x="0" y="0"/>
            <a:ext cx="42576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bwMode="gray">
          <a:xfrm>
            <a:off x="502920" y="3092450"/>
            <a:ext cx="3564255" cy="837152"/>
          </a:xfrm>
        </p:spPr>
        <p:txBody>
          <a:bodyPr wrap="square" rIns="0" bIns="0" anchor="t">
            <a:spAutoFit/>
          </a:bodyPr>
          <a:lstStyle>
            <a:lvl1pPr algn="l">
              <a:lnSpc>
                <a:spcPct val="80000"/>
              </a:lnSpc>
              <a:defRPr sz="3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012642"/>
            <a:ext cx="3564255" cy="944880"/>
          </a:xfrm>
        </p:spPr>
        <p:txBody>
          <a:bodyPr rIns="0" bIns="0" anchor="b"/>
          <a:lstStyle>
            <a:lvl1pPr marL="0" indent="0">
              <a:lnSpc>
                <a:spcPct val="80000"/>
              </a:lnSpc>
              <a:buNone/>
              <a:defRPr sz="14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3F76089E-6BF4-46AD-8B75-DC442CBB6501}"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3429002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268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p:bgPr>
        <a:solidFill>
          <a:schemeClr val="accent3"/>
        </a:solidFill>
        <a:effectLst/>
      </p:bgPr>
    </p:bg>
    <p:spTree>
      <p:nvGrpSpPr>
        <p:cNvPr id="1" name=""/>
        <p:cNvGrpSpPr/>
        <p:nvPr/>
      </p:nvGrpSpPr>
      <p:grpSpPr>
        <a:xfrm>
          <a:off x="0" y="0"/>
          <a:ext cx="0" cy="0"/>
          <a:chOff x="0" y="0"/>
          <a:chExt cx="0" cy="0"/>
        </a:xfrm>
      </p:grpSpPr>
      <p:pic>
        <p:nvPicPr>
          <p:cNvPr id="10"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57675" y="0"/>
            <a:ext cx="4886325" cy="6858000"/>
          </a:xfrm>
          <a:prstGeom prst="rect">
            <a:avLst/>
          </a:prstGeom>
        </p:spPr>
      </p:pic>
      <p:sp>
        <p:nvSpPr>
          <p:cNvPr id="8" name="Rectangle 7"/>
          <p:cNvSpPr/>
          <p:nvPr userDrawn="1"/>
        </p:nvSpPr>
        <p:spPr>
          <a:xfrm>
            <a:off x="0" y="0"/>
            <a:ext cx="42576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bwMode="gray">
          <a:xfrm>
            <a:off x="502920" y="3092450"/>
            <a:ext cx="3564255" cy="837152"/>
          </a:xfrm>
        </p:spPr>
        <p:txBody>
          <a:bodyPr wrap="square" rIns="0" bIns="0" anchor="t">
            <a:spAutoFit/>
          </a:bodyPr>
          <a:lstStyle>
            <a:lvl1pPr algn="l">
              <a:lnSpc>
                <a:spcPct val="80000"/>
              </a:lnSpc>
              <a:defRPr sz="3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012642"/>
            <a:ext cx="3564255" cy="944880"/>
          </a:xfrm>
        </p:spPr>
        <p:txBody>
          <a:bodyPr rIns="0" bIns="0" anchor="b"/>
          <a:lstStyle>
            <a:lvl1pPr marL="0" indent="0">
              <a:lnSpc>
                <a:spcPct val="80000"/>
              </a:lnSpc>
              <a:buNone/>
              <a:defRPr sz="14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3F76089E-6BF4-46AD-8B75-DC442CBB6501}"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222222639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26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4257675" cy="6858000"/>
          </a:xfrm>
          <a:prstGeom prst="rect">
            <a:avLst/>
          </a:prstGeom>
          <a:solidFill>
            <a:srgbClr val="52B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57675" y="0"/>
            <a:ext cx="4886325" cy="6858000"/>
          </a:xfrm>
          <a:prstGeom prst="rect">
            <a:avLst/>
          </a:prstGeom>
        </p:spPr>
      </p:pic>
      <p:sp>
        <p:nvSpPr>
          <p:cNvPr id="2" name="Title 1"/>
          <p:cNvSpPr>
            <a:spLocks noGrp="1"/>
          </p:cNvSpPr>
          <p:nvPr>
            <p:ph type="title" hasCustomPrompt="1"/>
          </p:nvPr>
        </p:nvSpPr>
        <p:spPr bwMode="gray">
          <a:xfrm>
            <a:off x="502920" y="3092450"/>
            <a:ext cx="3564255" cy="837152"/>
          </a:xfrm>
        </p:spPr>
        <p:txBody>
          <a:bodyPr wrap="square" rIns="0" bIns="0" anchor="t">
            <a:spAutoFit/>
          </a:bodyPr>
          <a:lstStyle>
            <a:lvl1pPr algn="l">
              <a:lnSpc>
                <a:spcPct val="80000"/>
              </a:lnSpc>
              <a:defRPr sz="3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012642"/>
            <a:ext cx="3564255" cy="944880"/>
          </a:xfrm>
        </p:spPr>
        <p:txBody>
          <a:bodyPr rIns="0" bIns="0" anchor="b"/>
          <a:lstStyle>
            <a:lvl1pPr marL="0" indent="0">
              <a:lnSpc>
                <a:spcPct val="80000"/>
              </a:lnSpc>
              <a:buNone/>
              <a:defRPr sz="14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3F76089E-6BF4-46AD-8B75-DC442CBB6501}"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a:t>
            </a:r>
            <a:r>
              <a:rPr lang="en-US" sz="900" dirty="0" smtClean="0">
                <a:solidFill>
                  <a:srgbClr val="000000">
                    <a:lumMod val="75000"/>
                  </a:srgbClr>
                </a:solidFill>
              </a:rPr>
              <a:t>.  </a:t>
            </a:r>
            <a:r>
              <a:rPr lang="en-US" sz="900" dirty="0">
                <a:solidFill>
                  <a:srgbClr val="000000">
                    <a:lumMod val="75000"/>
                  </a:srgbClr>
                </a:solidFill>
              </a:rPr>
              <a:t>Please check the regulatory status of the device prior to use in countries where CE mark is not the regulation in force. ©2016 Abbott.  All rights reserved.  AP2940073-OUS Rev. L</a:t>
            </a:r>
          </a:p>
          <a:p>
            <a:endParaRPr lang="en-US" sz="900" dirty="0">
              <a:solidFill>
                <a:srgbClr val="000000"/>
              </a:solidFill>
            </a:endParaRPr>
          </a:p>
        </p:txBody>
      </p:sp>
    </p:spTree>
    <p:extLst>
      <p:ext uri="{BB962C8B-B14F-4D97-AF65-F5344CB8AC3E}">
        <p14:creationId xmlns:p14="http://schemas.microsoft.com/office/powerpoint/2010/main" val="120830565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pos="268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bwMode="auto">
      <p:bgPr>
        <a:solidFill>
          <a:srgbClr val="52B26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D57C2660-6F77-4548-898D-63D5E9328145}"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12731889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bwMode="auto">
      <p:bgPr>
        <a:solidFill>
          <a:srgbClr val="4DB8B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D57C2660-6F77-4548-898D-63D5E9328145}"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3871315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rgbClr val="6A6C6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D57C2660-6F77-4548-898D-63D5E9328145}"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6085868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735508"/>
            <a:ext cx="8229600" cy="801687"/>
          </a:xfrm>
        </p:spPr>
        <p:txBody>
          <a:bodyPr/>
          <a:lstStyle>
            <a:lvl1pPr>
              <a:defRPr baseline="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2920" y="1657845"/>
            <a:ext cx="8229600" cy="439134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spcBef>
                <a:spcPts val="0"/>
              </a:spcBef>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34748653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735508"/>
            <a:ext cx="8229600" cy="801687"/>
          </a:xfrm>
        </p:spPr>
        <p:txBody>
          <a:bodyPr/>
          <a:lstStyle>
            <a:lvl1pPr>
              <a:defRPr baseline="0">
                <a:latin typeface="Calibri" panose="020F05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BFAE007A-3935-4E04-A686-2FF79FAF7D82}" type="datetime4">
              <a:rPr lang="en-US" smtClean="0">
                <a:solidFill>
                  <a:srgbClr val="000000"/>
                </a:solidFill>
              </a:rPr>
              <a:pPr/>
              <a:t>December 10, 2016</a:t>
            </a:fld>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22780057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atin typeface="Calibri" panose="020F0502020204030204" pitchFamily="34" charset="0"/>
              </a:defRPr>
            </a:lvl1pPr>
          </a:lstStyle>
          <a:p>
            <a:fld id="{933D38E5-C02A-484B-AA29-A4E0C02B293C}" type="datetime4">
              <a:rPr lang="en-US" smtClean="0">
                <a:solidFill>
                  <a:srgbClr val="000000"/>
                </a:solidFill>
              </a:rPr>
              <a:pPr/>
              <a:t>December 10, 2016</a:t>
            </a:fld>
            <a:endParaRPr lang="en-GB" dirty="0">
              <a:solidFill>
                <a:srgbClr val="000000"/>
              </a:solidFill>
            </a:endParaRPr>
          </a:p>
        </p:txBody>
      </p:sp>
      <p:sp>
        <p:nvSpPr>
          <p:cNvPr id="4" name="Segnaposto numero diapositiva 3"/>
          <p:cNvSpPr>
            <a:spLocks noGrp="1"/>
          </p:cNvSpPr>
          <p:nvPr>
            <p:ph type="sldNum" sz="quarter" idx="12"/>
          </p:nvPr>
        </p:nvSpPr>
        <p:spPr/>
        <p:txBody>
          <a:bodyPr/>
          <a:lstStyle>
            <a:lvl1pPr>
              <a:defRPr>
                <a:latin typeface="Calibri" panose="020F0502020204030204" pitchFamily="34" charset="0"/>
              </a:defRPr>
            </a:lvl1pPr>
          </a:lstStyle>
          <a:p>
            <a:fld id="{7CBE7547-8218-4EDA-9A11-8CF2ED2B1A9E}" type="slidenum">
              <a:rPr lang="en-GB" smtClean="0">
                <a:solidFill>
                  <a:srgbClr val="000000"/>
                </a:solidFill>
              </a:rPr>
              <a:pPr/>
              <a:t>‹#›</a:t>
            </a:fld>
            <a:endParaRPr lang="en-GB" dirty="0">
              <a:solidFill>
                <a:srgbClr val="000000"/>
              </a:solidFill>
            </a:endParaRPr>
          </a:p>
        </p:txBody>
      </p:sp>
      <p:sp>
        <p:nvSpPr>
          <p:cNvPr id="6"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spcBef>
                <a:spcPts val="0"/>
              </a:spcBef>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3563647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02920" y="737094"/>
            <a:ext cx="8229600" cy="790576"/>
          </a:xfrm>
        </p:spPr>
        <p:txBody>
          <a:bodyPr/>
          <a:lstStyle>
            <a:lvl1pPr>
              <a:defRPr>
                <a:latin typeface="Calibri" panose="020F0502020204030204" pitchFamily="34" charset="0"/>
              </a:defRPr>
            </a:lvl1pPr>
          </a:lstStyle>
          <a:p>
            <a:r>
              <a:rPr lang="en-US" dirty="0" smtClean="0"/>
              <a:t>CLICK TO EDIT MASTER TITLE STYLE</a:t>
            </a:r>
            <a:endParaRPr lang="en-GB" dirty="0"/>
          </a:p>
        </p:txBody>
      </p:sp>
      <p:sp>
        <p:nvSpPr>
          <p:cNvPr id="3" name="Segnaposto contenuto 2"/>
          <p:cNvSpPr>
            <a:spLocks noGrp="1"/>
          </p:cNvSpPr>
          <p:nvPr>
            <p:ph sz="half" idx="1" hasCustomPrompt="1"/>
          </p:nvPr>
        </p:nvSpPr>
        <p:spPr>
          <a:xfrm>
            <a:off x="504000" y="1825625"/>
            <a:ext cx="3983037" cy="4403725"/>
          </a:xfrm>
        </p:spPr>
        <p:txBody>
          <a:bodyPr/>
          <a:lstStyle>
            <a:lvl1pPr>
              <a:defRPr lang="en-US" sz="2000" kern="1200" dirty="0" smtClean="0">
                <a:solidFill>
                  <a:schemeClr val="tx1"/>
                </a:solidFill>
                <a:latin typeface="Calibri" panose="020F0502020204030204" pitchFamily="34" charset="0"/>
                <a:ea typeface="+mn-ea"/>
                <a:cs typeface="+mn-cs"/>
              </a:defRPr>
            </a:lvl1pPr>
            <a:lvl2pPr>
              <a:defRPr lang="it-IT" sz="1800" kern="1200" dirty="0" smtClean="0">
                <a:solidFill>
                  <a:schemeClr val="tx1"/>
                </a:solidFill>
                <a:latin typeface="Calibri" panose="020F0502020204030204" pitchFamily="34" charset="0"/>
                <a:ea typeface="+mn-ea"/>
                <a:cs typeface="+mn-cs"/>
              </a:defRPr>
            </a:lvl2pPr>
            <a:lvl3pPr>
              <a:defRPr lang="it-IT" sz="1600" kern="1200" dirty="0" smtClean="0">
                <a:solidFill>
                  <a:schemeClr val="tx1"/>
                </a:solidFill>
                <a:latin typeface="Calibri" panose="020F0502020204030204" pitchFamily="34" charset="0"/>
                <a:ea typeface="+mn-ea"/>
                <a:cs typeface="+mn-cs"/>
              </a:defRPr>
            </a:lvl3pPr>
            <a:lvl4pPr marL="685800" indent="-228600" algn="l" defTabSz="914400" rtl="0" eaLnBrk="1" latinLnBrk="0" hangingPunct="1">
              <a:spcBef>
                <a:spcPts val="600"/>
              </a:spcBef>
              <a:buFont typeface="Arial" panose="020B0604020202020204" pitchFamily="34" charset="0"/>
              <a:buChar char="•"/>
              <a:defRPr lang="it-IT" sz="1400" kern="1200" dirty="0" smtClean="0">
                <a:solidFill>
                  <a:schemeClr val="tx1"/>
                </a:solidFill>
                <a:latin typeface="Calibri" panose="020F0502020204030204" pitchFamily="34" charset="0"/>
                <a:ea typeface="+mn-ea"/>
                <a:cs typeface="+mn-cs"/>
              </a:defRPr>
            </a:lvl4pPr>
            <a:lvl5pPr>
              <a:defRPr lang="en-GB" sz="1400" kern="1200" dirty="0">
                <a:solidFill>
                  <a:schemeClr val="tx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spcBef>
                <a:spcPts val="1800"/>
              </a:spcBef>
              <a:buFont typeface="Arial" panose="020B0604020202020204"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egnaposto contenuto 3"/>
          <p:cNvSpPr>
            <a:spLocks noGrp="1"/>
          </p:cNvSpPr>
          <p:nvPr>
            <p:ph sz="half" idx="2" hasCustomPrompt="1"/>
          </p:nvPr>
        </p:nvSpPr>
        <p:spPr>
          <a:xfrm>
            <a:off x="4772026" y="1825625"/>
            <a:ext cx="3983037" cy="4403725"/>
          </a:xfrm>
        </p:spPr>
        <p:txBody>
          <a:bodyPr/>
          <a:lstStyle>
            <a:lvl1pPr>
              <a:defRPr lang="en-US" sz="2000" kern="1200" dirty="0" smtClean="0">
                <a:solidFill>
                  <a:schemeClr val="tx1"/>
                </a:solidFill>
                <a:latin typeface="Calibri" panose="020F0502020204030204" pitchFamily="34" charset="0"/>
                <a:ea typeface="+mn-ea"/>
                <a:cs typeface="+mn-cs"/>
              </a:defRPr>
            </a:lvl1pPr>
            <a:lvl2pPr>
              <a:defRPr lang="it-IT" sz="1800" kern="1200" dirty="0" smtClean="0">
                <a:solidFill>
                  <a:schemeClr val="tx1"/>
                </a:solidFill>
                <a:latin typeface="Calibri" panose="020F0502020204030204" pitchFamily="34" charset="0"/>
                <a:ea typeface="+mn-ea"/>
                <a:cs typeface="+mn-cs"/>
              </a:defRPr>
            </a:lvl2pPr>
            <a:lvl3pPr>
              <a:defRPr lang="it-IT" sz="1600" kern="1200" dirty="0" smtClean="0">
                <a:solidFill>
                  <a:schemeClr val="tx1"/>
                </a:solidFill>
                <a:latin typeface="Calibri" panose="020F0502020204030204" pitchFamily="34" charset="0"/>
                <a:ea typeface="+mn-ea"/>
                <a:cs typeface="+mn-cs"/>
              </a:defRPr>
            </a:lvl3pPr>
            <a:lvl4pPr>
              <a:defRPr lang="it-IT" sz="1400" kern="1200" dirty="0" smtClean="0">
                <a:solidFill>
                  <a:schemeClr val="tx1"/>
                </a:solidFill>
                <a:latin typeface="Calibri" panose="020F0502020204030204" pitchFamily="34" charset="0"/>
                <a:ea typeface="+mn-ea"/>
                <a:cs typeface="+mn-cs"/>
              </a:defRPr>
            </a:lvl4pPr>
            <a:lvl5pPr>
              <a:defRPr lang="en-GB" sz="1400" kern="1200" dirty="0">
                <a:solidFill>
                  <a:schemeClr val="tx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spcBef>
                <a:spcPts val="1800"/>
              </a:spcBef>
              <a:buFont typeface="Arial" panose="020B0604020202020204"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egnaposto data 4"/>
          <p:cNvSpPr>
            <a:spLocks noGrp="1"/>
          </p:cNvSpPr>
          <p:nvPr>
            <p:ph type="dt" sz="half" idx="10"/>
          </p:nvPr>
        </p:nvSpPr>
        <p:spPr/>
        <p:txBody>
          <a:bodyPr/>
          <a:lstStyle>
            <a:lvl1pPr>
              <a:defRPr>
                <a:latin typeface="Calibri" panose="020F0502020204030204" pitchFamily="34" charset="0"/>
              </a:defRPr>
            </a:lvl1pPr>
          </a:lstStyle>
          <a:p>
            <a:fld id="{C5C27FDC-D42C-4664-AC3F-797DC0D08BBC}" type="datetime4">
              <a:rPr lang="en-US" smtClean="0">
                <a:solidFill>
                  <a:srgbClr val="000000"/>
                </a:solidFill>
              </a:rPr>
              <a:pPr/>
              <a:t>December 10, 2016</a:t>
            </a:fld>
            <a:endParaRPr lang="en-GB" dirty="0">
              <a:solidFill>
                <a:srgbClr val="000000"/>
              </a:solidFill>
            </a:endParaRPr>
          </a:p>
        </p:txBody>
      </p:sp>
      <p:sp>
        <p:nvSpPr>
          <p:cNvPr id="7" name="Segnaposto numero diapositiva 6"/>
          <p:cNvSpPr>
            <a:spLocks noGrp="1"/>
          </p:cNvSpPr>
          <p:nvPr>
            <p:ph type="sldNum" sz="quarter" idx="12"/>
          </p:nvPr>
        </p:nvSpPr>
        <p:spPr/>
        <p:txBody>
          <a:bodyPr/>
          <a:lstStyle>
            <a:lvl1pPr>
              <a:defRPr>
                <a:latin typeface="Calibri" panose="020F0502020204030204" pitchFamily="34" charset="0"/>
              </a:defRPr>
            </a:lvl1pPr>
          </a:lstStyle>
          <a:p>
            <a:fld id="{7CBE7547-8218-4EDA-9A11-8CF2ED2B1A9E}" type="slidenum">
              <a:rPr lang="en-GB" smtClean="0">
                <a:solidFill>
                  <a:srgbClr val="000000"/>
                </a:solidFill>
              </a:rPr>
              <a:pPr/>
              <a:t>‹#›</a:t>
            </a:fld>
            <a:endParaRPr lang="en-GB" dirty="0">
              <a:solidFill>
                <a:srgbClr val="000000"/>
              </a:solidFill>
            </a:endParaRPr>
          </a:p>
        </p:txBody>
      </p:sp>
      <p:sp>
        <p:nvSpPr>
          <p:cNvPr id="8"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spcBef>
                <a:spcPts val="0"/>
              </a:spcBef>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18554181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rgbClr val="009CDE"/>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19582" y="2807208"/>
            <a:ext cx="1104837" cy="1243584"/>
          </a:xfrm>
          <a:prstGeom prst="rect">
            <a:avLst/>
          </a:prstGeom>
          <a:noFill/>
          <a:ln>
            <a:noFill/>
          </a:ln>
        </p:spPr>
      </p:pic>
    </p:spTree>
    <p:extLst>
      <p:ext uri="{BB962C8B-B14F-4D97-AF65-F5344CB8AC3E}">
        <p14:creationId xmlns:p14="http://schemas.microsoft.com/office/powerpoint/2010/main" val="143717480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7383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195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02920" y="1462088"/>
            <a:ext cx="8229600" cy="4754880"/>
          </a:xfrm>
        </p:spPr>
        <p:txBody>
          <a:bodyPr/>
          <a:lstStyle>
            <a:lvl2pPr>
              <a:defRPr/>
            </a:lvl2pPr>
            <a:lvl3pPr>
              <a:defRPr/>
            </a:lvl3pPr>
            <a:lvl4pPr>
              <a:defRPr/>
            </a:lvl4pPr>
            <a:lvl5pPr>
              <a:defRPr/>
            </a:lvl5p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6287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solidFill>
          <a:schemeClr val="accent2"/>
        </a:solidFill>
        <a:effectLst/>
      </p:bgPr>
    </p:bg>
    <p:spTree>
      <p:nvGrpSpPr>
        <p:cNvPr id="1" name=""/>
        <p:cNvGrpSpPr/>
        <p:nvPr/>
      </p:nvGrpSpPr>
      <p:grpSpPr>
        <a:xfrm>
          <a:off x="0" y="0"/>
          <a:ext cx="0" cy="0"/>
          <a:chOff x="0" y="0"/>
          <a:chExt cx="0" cy="0"/>
        </a:xfrm>
      </p:grpSpPr>
      <p:pic>
        <p:nvPicPr>
          <p:cNvPr id="10"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57675" y="0"/>
            <a:ext cx="4886325" cy="6858000"/>
          </a:xfrm>
          <a:prstGeom prst="rect">
            <a:avLst/>
          </a:prstGeom>
        </p:spPr>
      </p:pic>
      <p:sp>
        <p:nvSpPr>
          <p:cNvPr id="8" name="Rectangle 7"/>
          <p:cNvSpPr/>
          <p:nvPr userDrawn="1"/>
        </p:nvSpPr>
        <p:spPr>
          <a:xfrm>
            <a:off x="0" y="0"/>
            <a:ext cx="42576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bwMode="gray">
          <a:xfrm>
            <a:off x="502920" y="3092450"/>
            <a:ext cx="3564255" cy="837152"/>
          </a:xfrm>
        </p:spPr>
        <p:txBody>
          <a:bodyPr wrap="square" rIns="0" bIns="0" anchor="t">
            <a:spAutoFit/>
          </a:bodyPr>
          <a:lstStyle>
            <a:lvl1pPr algn="l">
              <a:lnSpc>
                <a:spcPct val="80000"/>
              </a:lnSpc>
              <a:defRPr sz="3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012642"/>
            <a:ext cx="3564255" cy="944880"/>
          </a:xfrm>
        </p:spPr>
        <p:txBody>
          <a:bodyPr rIns="0" bIns="0" anchor="b"/>
          <a:lstStyle>
            <a:lvl1pPr marL="0" indent="0">
              <a:lnSpc>
                <a:spcPct val="80000"/>
              </a:lnSpc>
              <a:buNone/>
              <a:defRPr sz="14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3F76089E-6BF4-46AD-8B75-DC442CBB6501}"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236721750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268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5344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16932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195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02920" y="1462088"/>
            <a:ext cx="8229600" cy="4754880"/>
          </a:xfrm>
        </p:spPr>
        <p:txBody>
          <a:bodyPr/>
          <a:lstStyle>
            <a:lvl2pPr>
              <a:defRPr/>
            </a:lvl2pPr>
            <a:lvl3pPr>
              <a:defRPr/>
            </a:lvl3pPr>
            <a:lvl4pPr>
              <a:defRPr/>
            </a:lvl4pPr>
            <a:lvl5pPr>
              <a:defRPr/>
            </a:lvl5p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Tree>
    <p:extLst>
      <p:ext uri="{BB962C8B-B14F-4D97-AF65-F5344CB8AC3E}">
        <p14:creationId xmlns:p14="http://schemas.microsoft.com/office/powerpoint/2010/main" val="1787677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p:bgPr>
        <a:solidFill>
          <a:schemeClr val="accent3"/>
        </a:solidFill>
        <a:effectLst/>
      </p:bgPr>
    </p:bg>
    <p:spTree>
      <p:nvGrpSpPr>
        <p:cNvPr id="1" name=""/>
        <p:cNvGrpSpPr/>
        <p:nvPr/>
      </p:nvGrpSpPr>
      <p:grpSpPr>
        <a:xfrm>
          <a:off x="0" y="0"/>
          <a:ext cx="0" cy="0"/>
          <a:chOff x="0" y="0"/>
          <a:chExt cx="0" cy="0"/>
        </a:xfrm>
      </p:grpSpPr>
      <p:pic>
        <p:nvPicPr>
          <p:cNvPr id="10" name="Immagin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57675" y="0"/>
            <a:ext cx="4886325" cy="6858000"/>
          </a:xfrm>
          <a:prstGeom prst="rect">
            <a:avLst/>
          </a:prstGeom>
        </p:spPr>
      </p:pic>
      <p:sp>
        <p:nvSpPr>
          <p:cNvPr id="8" name="Rectangle 7"/>
          <p:cNvSpPr/>
          <p:nvPr userDrawn="1"/>
        </p:nvSpPr>
        <p:spPr>
          <a:xfrm>
            <a:off x="0" y="0"/>
            <a:ext cx="42576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bwMode="gray">
          <a:xfrm>
            <a:off x="502920" y="3092450"/>
            <a:ext cx="3564255" cy="837152"/>
          </a:xfrm>
        </p:spPr>
        <p:txBody>
          <a:bodyPr wrap="square" rIns="0" bIns="0" anchor="t">
            <a:spAutoFit/>
          </a:bodyPr>
          <a:lstStyle>
            <a:lvl1pPr algn="l">
              <a:lnSpc>
                <a:spcPct val="80000"/>
              </a:lnSpc>
              <a:defRPr sz="3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012642"/>
            <a:ext cx="3564255" cy="944880"/>
          </a:xfrm>
        </p:spPr>
        <p:txBody>
          <a:bodyPr rIns="0" bIns="0" anchor="b"/>
          <a:lstStyle>
            <a:lvl1pPr marL="0" indent="0">
              <a:lnSpc>
                <a:spcPct val="80000"/>
              </a:lnSpc>
              <a:buNone/>
              <a:defRPr sz="14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3F76089E-6BF4-46AD-8B75-DC442CBB6501}"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119034434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26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bwMode="auto">
      <p:bgPr>
        <a:solidFill>
          <a:srgbClr val="52B26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D57C2660-6F77-4548-898D-63D5E9328145}"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2782962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bwMode="auto">
      <p:bgPr>
        <a:solidFill>
          <a:srgbClr val="4DB8B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D57C2660-6F77-4548-898D-63D5E9328145}"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1444994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rgbClr val="6A6C6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90"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latin typeface="Calibri" panose="020F0502020204030204" pitchFamily="34" charset="0"/>
              </a:defRPr>
            </a:lvl1pPr>
          </a:lstStyle>
          <a:p>
            <a:fld id="{D57C2660-6F77-4548-898D-63D5E9328145}" type="datetime4">
              <a:rPr lang="en-US" smtClean="0">
                <a:solidFill>
                  <a:prstClr val="white"/>
                </a:solidFill>
              </a:rPr>
              <a:pPr/>
              <a:t>December 10, 2016</a:t>
            </a:fld>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latin typeface="Calibri" panose="020F0502020204030204" pitchFamily="34" charset="0"/>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K</a:t>
            </a:r>
          </a:p>
          <a:p>
            <a:endParaRPr lang="en-US" sz="900" dirty="0">
              <a:solidFill>
                <a:srgbClr val="000000"/>
              </a:solidFill>
            </a:endParaRPr>
          </a:p>
        </p:txBody>
      </p:sp>
    </p:spTree>
    <p:extLst>
      <p:ext uri="{BB962C8B-B14F-4D97-AF65-F5344CB8AC3E}">
        <p14:creationId xmlns:p14="http://schemas.microsoft.com/office/powerpoint/2010/main" val="39358641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735508"/>
            <a:ext cx="8229600" cy="801687"/>
          </a:xfrm>
        </p:spPr>
        <p:txBody>
          <a:bodyPr/>
          <a:lstStyle>
            <a:lvl1pPr>
              <a:defRPr baseline="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2920" y="1657845"/>
            <a:ext cx="8229600" cy="439134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spcBef>
                <a:spcPts val="0"/>
              </a:spcBef>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31489116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735508"/>
            <a:ext cx="8229600" cy="801687"/>
          </a:xfrm>
        </p:spPr>
        <p:txBody>
          <a:bodyPr/>
          <a:lstStyle>
            <a:lvl1pPr>
              <a:defRPr baseline="0">
                <a:latin typeface="Calibri" panose="020F05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BFAE007A-3935-4E04-A686-2FF79FAF7D82}" type="datetime4">
              <a:rPr lang="en-US" smtClean="0">
                <a:solidFill>
                  <a:srgbClr val="000000"/>
                </a:solidFill>
              </a:rPr>
              <a:pPr/>
              <a:t>December 10, 2016</a:t>
            </a:fld>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502920" y="503832"/>
            <a:ext cx="4297680" cy="153888"/>
          </a:xfrm>
        </p:spPr>
        <p:txBody>
          <a:bodyPr rIns="0" bIns="0" anchor="ctr" anchorCtr="0">
            <a:noAutofit/>
          </a:bodyPr>
          <a:lstStyle>
            <a:lvl1pPr>
              <a:defRPr sz="1000">
                <a:solidFill>
                  <a:schemeClr val="bg1">
                    <a:lumMod val="65000"/>
                  </a:schemeClr>
                </a:solidFill>
                <a:latin typeface="Calibri" panose="020F0502020204030204" pitchFamily="34" charset="0"/>
              </a:defRPr>
            </a:lvl1pPr>
          </a:lstStyle>
          <a:p>
            <a:pPr lvl="0"/>
            <a:r>
              <a:rPr lang="en-US" dirty="0" smtClean="0"/>
              <a:t>Click to edit section title</a:t>
            </a:r>
            <a:endParaRPr lang="en-US" dirty="0"/>
          </a:p>
        </p:txBody>
      </p:sp>
    </p:spTree>
    <p:extLst>
      <p:ext uri="{BB962C8B-B14F-4D97-AF65-F5344CB8AC3E}">
        <p14:creationId xmlns:p14="http://schemas.microsoft.com/office/powerpoint/2010/main" val="3799847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53204"/>
            <a:ext cx="8229600" cy="790576"/>
          </a:xfrm>
          <a:prstGeom prst="rect">
            <a:avLst/>
          </a:prstGeom>
        </p:spPr>
        <p:txBody>
          <a:bodyPr vert="horz" lIns="0" tIns="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577130"/>
            <a:ext cx="8229600" cy="4389120"/>
          </a:xfrm>
          <a:prstGeom prst="rect">
            <a:avLst/>
          </a:prstGeom>
        </p:spPr>
        <p:txBody>
          <a:bodyPr vert="horz" lIns="0" tIns="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173" y="6356350"/>
            <a:ext cx="1188720" cy="365125"/>
          </a:xfrm>
          <a:prstGeom prst="rect">
            <a:avLst/>
          </a:prstGeom>
        </p:spPr>
        <p:txBody>
          <a:bodyPr vert="horz" lIns="0" tIns="45720" rIns="0" bIns="45720" rtlCol="0" anchor="b" anchorCtr="0"/>
          <a:lstStyle>
            <a:lvl1pPr algn="l">
              <a:defRPr sz="900">
                <a:solidFill>
                  <a:schemeClr val="tx1"/>
                </a:solidFill>
                <a:latin typeface="Calibri" panose="020F0502020204030204" pitchFamily="34" charset="0"/>
                <a:cs typeface="Calibri" panose="020F0502020204030204" pitchFamily="34" charset="0"/>
              </a:defRPr>
            </a:lvl1pPr>
          </a:lstStyle>
          <a:p>
            <a:fld id="{5EB82432-7DEB-4518-9D99-7BEEE62E76F1}" type="datetime4">
              <a:rPr lang="en-US" smtClean="0">
                <a:solidFill>
                  <a:srgbClr val="000000"/>
                </a:solidFill>
              </a:rPr>
              <a:pPr/>
              <a:t>December 10, 2016</a:t>
            </a:fld>
            <a:endParaRPr lang="en-US" dirty="0">
              <a:solidFill>
                <a:srgbClr val="000000"/>
              </a:solidFill>
            </a:endParaRPr>
          </a:p>
        </p:txBody>
      </p:sp>
      <p:sp>
        <p:nvSpPr>
          <p:cNvPr id="6" name="Slide Number Placeholder 5"/>
          <p:cNvSpPr>
            <a:spLocks noGrp="1"/>
          </p:cNvSpPr>
          <p:nvPr>
            <p:ph type="sldNum" sz="quarter" idx="4"/>
          </p:nvPr>
        </p:nvSpPr>
        <p:spPr>
          <a:xfrm>
            <a:off x="8606290" y="6428232"/>
            <a:ext cx="292608" cy="283464"/>
          </a:xfrm>
          <a:prstGeom prst="rect">
            <a:avLst/>
          </a:prstGeom>
        </p:spPr>
        <p:txBody>
          <a:bodyPr vert="horz" lIns="0" tIns="45720" rIns="0" bIns="45720" rtlCol="0" anchor="b" anchorCtr="0"/>
          <a:lstStyle>
            <a:lvl1pPr algn="l">
              <a:defRPr sz="900" b="0">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p:nvPicPr>
        <p:blipFill rotWithShape="1">
          <a:blip r:embed="rId17">
            <a:extLst>
              <a:ext uri="{28A0092B-C50C-407E-A947-70E740481C1C}">
                <a14:useLocalDpi xmlns:a14="http://schemas.microsoft.com/office/drawing/2010/main"/>
              </a:ext>
            </a:extLst>
          </a:blip>
          <a:srcRect l="1369" r="1507"/>
          <a:stretch/>
        </p:blipFill>
        <p:spPr>
          <a:xfrm>
            <a:off x="0" y="0"/>
            <a:ext cx="9144000" cy="228600"/>
          </a:xfrm>
          <a:prstGeom prst="rect">
            <a:avLst/>
          </a:prstGeom>
        </p:spPr>
      </p:pic>
      <p:sp>
        <p:nvSpPr>
          <p:cNvPr id="8" name="TextBox 7"/>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L</a:t>
            </a:r>
          </a:p>
          <a:p>
            <a:endParaRPr lang="en-US" sz="900" dirty="0">
              <a:solidFill>
                <a:srgbClr val="000000"/>
              </a:solidFill>
            </a:endParaRPr>
          </a:p>
        </p:txBody>
      </p:sp>
    </p:spTree>
    <p:extLst>
      <p:ext uri="{BB962C8B-B14F-4D97-AF65-F5344CB8AC3E}">
        <p14:creationId xmlns:p14="http://schemas.microsoft.com/office/powerpoint/2010/main" val="1117311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2800" b="1" kern="1200" cap="all" spc="100" baseline="0">
          <a:solidFill>
            <a:schemeClr val="accent1"/>
          </a:solidFill>
          <a:latin typeface="Calibri" panose="020F0502020204030204" pitchFamily="34" charset="0"/>
          <a:ea typeface="+mj-ea"/>
          <a:cs typeface="+mj-cs"/>
        </a:defRPr>
      </a:lvl1pPr>
    </p:titleStyle>
    <p:bodyStyle>
      <a:lvl1pPr marL="0" indent="0" algn="l" defTabSz="914400" rtl="0" eaLnBrk="1" latinLnBrk="0" hangingPunct="1">
        <a:spcBef>
          <a:spcPts val="1800"/>
        </a:spcBef>
        <a:buFont typeface="Arial" panose="020B0604020202020204" pitchFamily="34" charset="0"/>
        <a:buNone/>
        <a:defRPr sz="2000" kern="1200">
          <a:solidFill>
            <a:schemeClr val="tx1"/>
          </a:solidFill>
          <a:latin typeface="Calibri" panose="020F0502020204030204" pitchFamily="34" charset="0"/>
          <a:ea typeface="+mn-ea"/>
          <a:cs typeface="+mn-cs"/>
        </a:defRPr>
      </a:lvl1pPr>
      <a:lvl2pPr marL="228600" indent="-228600" algn="l" defTabSz="914400" rtl="0" eaLnBrk="1" latinLnBrk="0" hangingPunct="1">
        <a:spcBef>
          <a:spcPts val="1200"/>
        </a:spcBef>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457200" indent="-228600" algn="l" defTabSz="914400" rtl="0" eaLnBrk="1" latinLnBrk="0" hangingPunct="1">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685800" indent="-228600" algn="l" defTabSz="914400" rtl="0" eaLnBrk="1" latinLnBrk="0" hangingPunct="1">
        <a:spcBef>
          <a:spcPts val="600"/>
        </a:spcBef>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914400" indent="-228600" algn="l" defTabSz="914400" rtl="0" eaLnBrk="1" latinLnBrk="0" hangingPunct="1">
        <a:spcBef>
          <a:spcPts val="600"/>
        </a:spcBef>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53204"/>
            <a:ext cx="8229600" cy="790576"/>
          </a:xfrm>
          <a:prstGeom prst="rect">
            <a:avLst/>
          </a:prstGeom>
        </p:spPr>
        <p:txBody>
          <a:bodyPr vert="horz" lIns="0" tIns="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577130"/>
            <a:ext cx="8229600" cy="4389120"/>
          </a:xfrm>
          <a:prstGeom prst="rect">
            <a:avLst/>
          </a:prstGeom>
        </p:spPr>
        <p:txBody>
          <a:bodyPr vert="horz" lIns="0" tIns="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173" y="6356350"/>
            <a:ext cx="1188720" cy="365125"/>
          </a:xfrm>
          <a:prstGeom prst="rect">
            <a:avLst/>
          </a:prstGeom>
        </p:spPr>
        <p:txBody>
          <a:bodyPr vert="horz" lIns="0" tIns="45720" rIns="0" bIns="45720" rtlCol="0" anchor="b" anchorCtr="0"/>
          <a:lstStyle>
            <a:lvl1pPr algn="l">
              <a:defRPr sz="900">
                <a:solidFill>
                  <a:schemeClr val="tx1"/>
                </a:solidFill>
                <a:latin typeface="Calibri" panose="020F0502020204030204" pitchFamily="34" charset="0"/>
                <a:cs typeface="Calibri" panose="020F0502020204030204" pitchFamily="34" charset="0"/>
              </a:defRPr>
            </a:lvl1pPr>
          </a:lstStyle>
          <a:p>
            <a:fld id="{5EB82432-7DEB-4518-9D99-7BEEE62E76F1}" type="datetime4">
              <a:rPr lang="en-US" smtClean="0">
                <a:solidFill>
                  <a:srgbClr val="000000"/>
                </a:solidFill>
              </a:rPr>
              <a:pPr/>
              <a:t>December 10, 2016</a:t>
            </a:fld>
            <a:endParaRPr lang="en-US" dirty="0">
              <a:solidFill>
                <a:srgbClr val="000000"/>
              </a:solidFill>
            </a:endParaRPr>
          </a:p>
        </p:txBody>
      </p:sp>
      <p:sp>
        <p:nvSpPr>
          <p:cNvPr id="6" name="Slide Number Placeholder 5"/>
          <p:cNvSpPr>
            <a:spLocks noGrp="1"/>
          </p:cNvSpPr>
          <p:nvPr>
            <p:ph type="sldNum" sz="quarter" idx="4"/>
          </p:nvPr>
        </p:nvSpPr>
        <p:spPr>
          <a:xfrm>
            <a:off x="8606290" y="6428232"/>
            <a:ext cx="292608" cy="283464"/>
          </a:xfrm>
          <a:prstGeom prst="rect">
            <a:avLst/>
          </a:prstGeom>
        </p:spPr>
        <p:txBody>
          <a:bodyPr vert="horz" lIns="0" tIns="45720" rIns="0" bIns="45720" rtlCol="0" anchor="b" anchorCtr="0"/>
          <a:lstStyle>
            <a:lvl1pPr algn="l">
              <a:defRPr sz="900" b="0">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p:nvPicPr>
        <p:blipFill rotWithShape="1">
          <a:blip r:embed="rId19">
            <a:extLst>
              <a:ext uri="{28A0092B-C50C-407E-A947-70E740481C1C}">
                <a14:useLocalDpi xmlns:a14="http://schemas.microsoft.com/office/drawing/2010/main"/>
              </a:ext>
            </a:extLst>
          </a:blip>
          <a:srcRect l="1369" r="1507"/>
          <a:stretch/>
        </p:blipFill>
        <p:spPr>
          <a:xfrm>
            <a:off x="0" y="0"/>
            <a:ext cx="9144000" cy="228600"/>
          </a:xfrm>
          <a:prstGeom prst="rect">
            <a:avLst/>
          </a:prstGeom>
        </p:spPr>
      </p:pic>
      <p:sp>
        <p:nvSpPr>
          <p:cNvPr id="8" name="TextBox 7"/>
          <p:cNvSpPr txBox="1"/>
          <p:nvPr userDrawn="1"/>
        </p:nvSpPr>
        <p:spPr>
          <a:xfrm>
            <a:off x="76200" y="6502569"/>
            <a:ext cx="7543800" cy="507831"/>
          </a:xfrm>
          <a:prstGeom prst="rect">
            <a:avLst/>
          </a:prstGeom>
          <a:noFill/>
        </p:spPr>
        <p:txBody>
          <a:bodyPr wrap="square" rtlCol="0">
            <a:spAutoFit/>
          </a:bodyPr>
          <a:lstStyle/>
          <a:p>
            <a:pPr>
              <a:defRPr/>
            </a:pPr>
            <a:r>
              <a:rPr lang="en-US" sz="900" dirty="0">
                <a:solidFill>
                  <a:srgbClr val="000000">
                    <a:lumMod val="75000"/>
                  </a:srgbClr>
                </a:solidFill>
              </a:rPr>
              <a:t>Information contained herein for presentation outside the US only.  Absorb BVS is currently CE marked.  Please check the regulatory status of the device prior to use in countries where CE mark is not the regulation in force. ©2016 Abbott.  All rights reserved.  AP2940073-OUS Rev. L</a:t>
            </a:r>
          </a:p>
          <a:p>
            <a:endParaRPr lang="en-US" sz="900" dirty="0">
              <a:solidFill>
                <a:srgbClr val="000000"/>
              </a:solidFill>
            </a:endParaRPr>
          </a:p>
        </p:txBody>
      </p:sp>
    </p:spTree>
    <p:extLst>
      <p:ext uri="{BB962C8B-B14F-4D97-AF65-F5344CB8AC3E}">
        <p14:creationId xmlns:p14="http://schemas.microsoft.com/office/powerpoint/2010/main" val="27289674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2800" b="1" kern="1200" cap="all" spc="100" baseline="0">
          <a:solidFill>
            <a:schemeClr val="accent1"/>
          </a:solidFill>
          <a:latin typeface="Calibri" panose="020F0502020204030204" pitchFamily="34" charset="0"/>
          <a:ea typeface="+mj-ea"/>
          <a:cs typeface="+mj-cs"/>
        </a:defRPr>
      </a:lvl1pPr>
    </p:titleStyle>
    <p:bodyStyle>
      <a:lvl1pPr marL="0" indent="0" algn="l" defTabSz="914400" rtl="0" eaLnBrk="1" latinLnBrk="0" hangingPunct="1">
        <a:spcBef>
          <a:spcPts val="1800"/>
        </a:spcBef>
        <a:buFont typeface="Arial" panose="020B0604020202020204" pitchFamily="34" charset="0"/>
        <a:buNone/>
        <a:defRPr sz="2000" kern="1200">
          <a:solidFill>
            <a:schemeClr val="tx1"/>
          </a:solidFill>
          <a:latin typeface="Calibri" panose="020F0502020204030204" pitchFamily="34" charset="0"/>
          <a:ea typeface="+mn-ea"/>
          <a:cs typeface="+mn-cs"/>
        </a:defRPr>
      </a:lvl1pPr>
      <a:lvl2pPr marL="228600" indent="-228600" algn="l" defTabSz="914400" rtl="0" eaLnBrk="1" latinLnBrk="0" hangingPunct="1">
        <a:spcBef>
          <a:spcPts val="1200"/>
        </a:spcBef>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457200" indent="-228600" algn="l" defTabSz="914400" rtl="0" eaLnBrk="1" latinLnBrk="0" hangingPunct="1">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685800" indent="-228600" algn="l" defTabSz="914400" rtl="0" eaLnBrk="1" latinLnBrk="0" hangingPunct="1">
        <a:spcBef>
          <a:spcPts val="600"/>
        </a:spcBef>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914400" indent="-228600" algn="l" defTabSz="914400" rtl="0" eaLnBrk="1" latinLnBrk="0" hangingPunct="1">
        <a:spcBef>
          <a:spcPts val="600"/>
        </a:spcBef>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slide" Target="slide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slide" Target="slide9.xml"/></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0.xml"/><Relationship Id="rId7" Type="http://schemas.openxmlformats.org/officeDocument/2006/relationships/slide" Target="slide35.xml"/><Relationship Id="rId2" Type="http://schemas.openxmlformats.org/officeDocument/2006/relationships/slide" Target="slide25.xml"/><Relationship Id="rId1" Type="http://schemas.openxmlformats.org/officeDocument/2006/relationships/slideLayout" Target="../slideLayouts/slideLayout24.xml"/><Relationship Id="rId6" Type="http://schemas.openxmlformats.org/officeDocument/2006/relationships/slide" Target="slide32.xml"/><Relationship Id="rId5" Type="http://schemas.openxmlformats.org/officeDocument/2006/relationships/slide" Target="slide15.xml"/><Relationship Id="rId4" Type="http://schemas.openxmlformats.org/officeDocument/2006/relationships/slide" Target="slide19.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67544" y="223475"/>
            <a:ext cx="3564255" cy="5293757"/>
          </a:xfrm>
        </p:spPr>
        <p:txBody>
          <a:bodyPr/>
          <a:lstStyle/>
          <a:p>
            <a:r>
              <a:rPr lang="en-IN" dirty="0"/>
              <a:t>"Impact of Procedural Technique on long term adverse outcomes in recent absorb </a:t>
            </a:r>
            <a:r>
              <a:rPr lang="en-IN" dirty="0" smtClean="0"/>
              <a:t>trials“</a:t>
            </a:r>
            <a:br>
              <a:rPr lang="en-IN" dirty="0" smtClean="0"/>
            </a:br>
            <a:r>
              <a:rPr lang="en-IN" dirty="0"/>
              <a:t/>
            </a:r>
            <a:br>
              <a:rPr lang="en-IN" dirty="0"/>
            </a:br>
            <a:r>
              <a:rPr lang="en-IN" dirty="0" smtClean="0"/>
              <a:t/>
            </a:r>
            <a:br>
              <a:rPr lang="en-IN" dirty="0" smtClean="0"/>
            </a:br>
            <a:r>
              <a:rPr lang="en-IN" dirty="0"/>
              <a:t/>
            </a:r>
            <a:br>
              <a:rPr lang="en-IN" dirty="0"/>
            </a:br>
            <a:r>
              <a:rPr lang="en-IN" dirty="0" smtClean="0"/>
              <a:t>Manish Narang</a:t>
            </a:r>
            <a:br>
              <a:rPr lang="en-IN" dirty="0" smtClean="0"/>
            </a:br>
            <a:r>
              <a:rPr lang="en-IN" sz="2400" dirty="0" smtClean="0"/>
              <a:t>Sr. Medical Advisor-APJ, Abbott Vascular</a:t>
            </a:r>
            <a:endParaRPr lang="en-GB" dirty="0"/>
          </a:p>
        </p:txBody>
      </p:sp>
      <p:sp>
        <p:nvSpPr>
          <p:cNvPr id="4" name="Slide Number Placeholder 3"/>
          <p:cNvSpPr>
            <a:spLocks noGrp="1"/>
          </p:cNvSpPr>
          <p:nvPr>
            <p:ph type="sldNum" sz="quarter" idx="12"/>
          </p:nvPr>
        </p:nvSpPr>
        <p:spPr>
          <a:xfrm>
            <a:off x="8606290" y="6428232"/>
            <a:ext cx="292608" cy="283464"/>
          </a:xfrm>
        </p:spPr>
        <p:txBody>
          <a:bodyPr/>
          <a:lstStyle/>
          <a:p>
            <a:fld id="{A2885E78-1F86-4A3D-9EE1-B0103B1CEF15}" type="slidenum">
              <a:rPr lang="en-US" smtClean="0">
                <a:solidFill>
                  <a:prstClr val="white"/>
                </a:solidFill>
              </a:rPr>
              <a:pPr/>
              <a:t>1</a:t>
            </a:fld>
            <a:endParaRPr lang="en-US" dirty="0">
              <a:solidFill>
                <a:prstClr val="white"/>
              </a:solidFill>
            </a:endParaRPr>
          </a:p>
        </p:txBody>
      </p:sp>
      <p:sp>
        <p:nvSpPr>
          <p:cNvPr id="2" name="Rectangle 1"/>
          <p:cNvSpPr/>
          <p:nvPr/>
        </p:nvSpPr>
        <p:spPr>
          <a:xfrm>
            <a:off x="6859738" y="4775264"/>
            <a:ext cx="2223782" cy="556563"/>
          </a:xfrm>
          <a:prstGeom prst="rect">
            <a:avLst/>
          </a:prstGeom>
        </p:spPr>
        <p:txBody>
          <a:bodyPr wrap="square">
            <a:spAutoFit/>
          </a:bodyPr>
          <a:lstStyle/>
          <a:p>
            <a:pPr>
              <a:lnSpc>
                <a:spcPts val="1800"/>
              </a:lnSpc>
            </a:pPr>
            <a:r>
              <a:rPr lang="en-US" sz="1600" dirty="0">
                <a:solidFill>
                  <a:srgbClr val="F2F2F2"/>
                </a:solidFill>
              </a:rPr>
              <a:t>HAVING NOTHING </a:t>
            </a:r>
            <a:br>
              <a:rPr lang="en-US" sz="1600" dirty="0">
                <a:solidFill>
                  <a:srgbClr val="F2F2F2"/>
                </a:solidFill>
              </a:rPr>
            </a:br>
            <a:r>
              <a:rPr lang="en-US" sz="1600" dirty="0">
                <a:solidFill>
                  <a:srgbClr val="F2F2F2"/>
                </a:solidFill>
              </a:rPr>
              <a:t>CAN MEAN EVERYTHING</a:t>
            </a:r>
            <a:endParaRPr lang="en-GB" sz="1600" dirty="0">
              <a:solidFill>
                <a:srgbClr val="F2F2F2"/>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1" y="5453157"/>
            <a:ext cx="1255327" cy="99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ction Button: Home 6">
            <a:hlinkClick r:id="rId4" action="ppaction://hlinksldjump" highlightClick="1"/>
          </p:cNvPr>
          <p:cNvSpPr/>
          <p:nvPr/>
        </p:nvSpPr>
        <p:spPr>
          <a:xfrm>
            <a:off x="8691563" y="0"/>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61322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a:graphicFrameLocks/>
          </p:cNvGraphicFramePr>
          <p:nvPr>
            <p:extLst>
              <p:ext uri="{D42A27DB-BD31-4B8C-83A1-F6EECF244321}">
                <p14:modId xmlns:p14="http://schemas.microsoft.com/office/powerpoint/2010/main" val="1726870323"/>
              </p:ext>
            </p:extLst>
          </p:nvPr>
        </p:nvGraphicFramePr>
        <p:xfrm>
          <a:off x="893227" y="1405464"/>
          <a:ext cx="6804110" cy="38074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ABSORB II</a:t>
            </a:r>
            <a:br>
              <a:rPr lang="en-US" dirty="0" smtClean="0"/>
            </a:br>
            <a:r>
              <a:rPr lang="en-US" sz="2400" b="0" dirty="0" smtClean="0"/>
              <a:t>Three Year Clinical Results</a:t>
            </a:r>
            <a:endParaRPr lang="en-US" sz="2400" b="0" dirty="0"/>
          </a:p>
        </p:txBody>
      </p:sp>
      <p:sp>
        <p:nvSpPr>
          <p:cNvPr id="3" name="Rectangle 2"/>
          <p:cNvSpPr/>
          <p:nvPr/>
        </p:nvSpPr>
        <p:spPr>
          <a:xfrm>
            <a:off x="426720" y="5006002"/>
            <a:ext cx="8534400" cy="1246495"/>
          </a:xfrm>
          <a:prstGeom prst="rect">
            <a:avLst/>
          </a:prstGeom>
        </p:spPr>
        <p:txBody>
          <a:bodyPr wrap="square">
            <a:spAutoFit/>
          </a:bodyPr>
          <a:lstStyle/>
          <a:p>
            <a:pPr>
              <a:spcBef>
                <a:spcPts val="300"/>
              </a:spcBef>
            </a:pPr>
            <a:r>
              <a:rPr lang="en-US" sz="1400" b="1" dirty="0"/>
              <a:t>ABSORB II </a:t>
            </a:r>
            <a:r>
              <a:rPr lang="en-US" sz="1400" b="1" dirty="0" smtClean="0"/>
              <a:t>clinical results </a:t>
            </a:r>
            <a:r>
              <a:rPr lang="en-US" sz="1400" b="1" dirty="0"/>
              <a:t>@ 3 years</a:t>
            </a:r>
          </a:p>
          <a:p>
            <a:pPr marL="174625" lvl="1" indent="-174625">
              <a:spcBef>
                <a:spcPts val="300"/>
              </a:spcBef>
              <a:buFont typeface="Arial" panose="020B0604020202020204" pitchFamily="34" charset="0"/>
              <a:buChar char="•"/>
            </a:pPr>
            <a:r>
              <a:rPr lang="en-US" sz="1400" dirty="0"/>
              <a:t>Compared to </a:t>
            </a:r>
            <a:r>
              <a:rPr lang="en-US" sz="1400" dirty="0" smtClean="0"/>
              <a:t>XIENCE, </a:t>
            </a:r>
            <a:r>
              <a:rPr lang="en-US" sz="1400" dirty="0"/>
              <a:t>Absorb showed a numerically lower rate of POCE, and higher rates of DOCE/TLF, </a:t>
            </a:r>
            <a:r>
              <a:rPr lang="en-US" sz="1400" dirty="0" smtClean="0"/>
              <a:t/>
            </a:r>
            <a:br>
              <a:rPr lang="en-US" sz="1400" dirty="0" smtClean="0"/>
            </a:br>
            <a:r>
              <a:rPr lang="en-US" sz="1400" dirty="0" smtClean="0"/>
              <a:t>MI </a:t>
            </a:r>
            <a:r>
              <a:rPr lang="en-US" sz="1400" dirty="0"/>
              <a:t>and ST, which could have been reduced by using proper </a:t>
            </a:r>
            <a:r>
              <a:rPr lang="en-US" sz="1400" dirty="0" smtClean="0"/>
              <a:t>PSP</a:t>
            </a:r>
            <a:endParaRPr lang="en-US" sz="1400" dirty="0">
              <a:solidFill>
                <a:schemeClr val="accent1">
                  <a:lumMod val="75000"/>
                </a:schemeClr>
              </a:solidFill>
            </a:endParaRPr>
          </a:p>
          <a:p>
            <a:pPr marL="174625" lvl="1" indent="-174625">
              <a:spcBef>
                <a:spcPts val="300"/>
              </a:spcBef>
              <a:buFont typeface="Arial" panose="020B0604020202020204" pitchFamily="34" charset="0"/>
              <a:buChar char="•"/>
            </a:pPr>
            <a:r>
              <a:rPr lang="en-US" sz="1400" dirty="0" smtClean="0"/>
              <a:t>The very late thrombosis events in ABSORB II, as in ABSORB Japan, were related to sub-optimal  implantation techniques</a:t>
            </a:r>
            <a:r>
              <a:rPr lang="en-US" sz="1400" dirty="0"/>
              <a:t> </a:t>
            </a:r>
            <a:r>
              <a:rPr lang="en-US" sz="1400" dirty="0" smtClean="0"/>
              <a:t>of the scaffolds that are NOT used today (trial enrolled pre-PSP)</a:t>
            </a:r>
            <a:endParaRPr lang="en-US" sz="1400" dirty="0"/>
          </a:p>
        </p:txBody>
      </p:sp>
      <p:sp>
        <p:nvSpPr>
          <p:cNvPr id="9" name="TextBox 8"/>
          <p:cNvSpPr txBox="1"/>
          <p:nvPr/>
        </p:nvSpPr>
        <p:spPr>
          <a:xfrm>
            <a:off x="1352027" y="2285061"/>
            <a:ext cx="439544" cy="261610"/>
          </a:xfrm>
          <a:prstGeom prst="rect">
            <a:avLst/>
          </a:prstGeom>
          <a:noFill/>
        </p:spPr>
        <p:txBody>
          <a:bodyPr wrap="none" rtlCol="0">
            <a:spAutoFit/>
          </a:bodyPr>
          <a:lstStyle/>
          <a:p>
            <a:r>
              <a:rPr lang="en-US" sz="1100" b="1" dirty="0" smtClean="0">
                <a:solidFill>
                  <a:srgbClr val="009A17"/>
                </a:solidFill>
                <a:latin typeface="+mn-lt"/>
              </a:rPr>
              <a:t>20.9</a:t>
            </a:r>
          </a:p>
        </p:txBody>
      </p:sp>
      <p:sp>
        <p:nvSpPr>
          <p:cNvPr id="10" name="TextBox 9"/>
          <p:cNvSpPr txBox="1"/>
          <p:nvPr/>
        </p:nvSpPr>
        <p:spPr>
          <a:xfrm>
            <a:off x="1599095" y="1879379"/>
            <a:ext cx="439544" cy="261610"/>
          </a:xfrm>
          <a:prstGeom prst="rect">
            <a:avLst/>
          </a:prstGeom>
          <a:noFill/>
        </p:spPr>
        <p:txBody>
          <a:bodyPr wrap="none" rtlCol="0">
            <a:spAutoFit/>
          </a:bodyPr>
          <a:lstStyle/>
          <a:p>
            <a:r>
              <a:rPr lang="en-US" sz="1100" b="1" dirty="0" smtClean="0">
                <a:solidFill>
                  <a:srgbClr val="7030A0"/>
                </a:solidFill>
                <a:latin typeface="+mn-lt"/>
              </a:rPr>
              <a:t>24.2</a:t>
            </a:r>
          </a:p>
        </p:txBody>
      </p:sp>
      <p:sp>
        <p:nvSpPr>
          <p:cNvPr id="11" name="TextBox 10"/>
          <p:cNvSpPr txBox="1"/>
          <p:nvPr/>
        </p:nvSpPr>
        <p:spPr>
          <a:xfrm>
            <a:off x="2224119" y="4125210"/>
            <a:ext cx="367408" cy="261610"/>
          </a:xfrm>
          <a:prstGeom prst="rect">
            <a:avLst/>
          </a:prstGeom>
          <a:noFill/>
        </p:spPr>
        <p:txBody>
          <a:bodyPr wrap="none" rtlCol="0">
            <a:spAutoFit/>
          </a:bodyPr>
          <a:lstStyle/>
          <a:p>
            <a:r>
              <a:rPr lang="en-US" sz="1100" b="1" dirty="0" smtClean="0">
                <a:solidFill>
                  <a:srgbClr val="7030A0"/>
                </a:solidFill>
                <a:latin typeface="+mn-lt"/>
              </a:rPr>
              <a:t>3.7</a:t>
            </a:r>
          </a:p>
        </p:txBody>
      </p:sp>
      <p:sp>
        <p:nvSpPr>
          <p:cNvPr id="12" name="TextBox 11"/>
          <p:cNvSpPr txBox="1"/>
          <p:nvPr/>
        </p:nvSpPr>
        <p:spPr>
          <a:xfrm>
            <a:off x="2870767" y="4184320"/>
            <a:ext cx="367408" cy="261610"/>
          </a:xfrm>
          <a:prstGeom prst="rect">
            <a:avLst/>
          </a:prstGeom>
          <a:noFill/>
        </p:spPr>
        <p:txBody>
          <a:bodyPr wrap="none" rtlCol="0">
            <a:spAutoFit/>
          </a:bodyPr>
          <a:lstStyle/>
          <a:p>
            <a:r>
              <a:rPr lang="en-US" sz="1100" b="1" dirty="0" smtClean="0">
                <a:solidFill>
                  <a:srgbClr val="7030A0"/>
                </a:solidFill>
                <a:latin typeface="+mn-lt"/>
              </a:rPr>
              <a:t>3.1</a:t>
            </a:r>
          </a:p>
        </p:txBody>
      </p:sp>
      <p:sp>
        <p:nvSpPr>
          <p:cNvPr id="13" name="TextBox 12"/>
          <p:cNvSpPr txBox="1"/>
          <p:nvPr/>
        </p:nvSpPr>
        <p:spPr>
          <a:xfrm>
            <a:off x="3429247" y="2665604"/>
            <a:ext cx="439544" cy="261610"/>
          </a:xfrm>
          <a:prstGeom prst="rect">
            <a:avLst/>
          </a:prstGeom>
          <a:noFill/>
        </p:spPr>
        <p:txBody>
          <a:bodyPr wrap="none" rtlCol="0">
            <a:spAutoFit/>
          </a:bodyPr>
          <a:lstStyle/>
          <a:p>
            <a:r>
              <a:rPr lang="en-US" sz="1100" b="1" dirty="0" smtClean="0">
                <a:solidFill>
                  <a:srgbClr val="7030A0"/>
                </a:solidFill>
                <a:latin typeface="+mn-lt"/>
              </a:rPr>
              <a:t>17.4</a:t>
            </a:r>
          </a:p>
        </p:txBody>
      </p:sp>
      <p:sp>
        <p:nvSpPr>
          <p:cNvPr id="14" name="TextBox 13"/>
          <p:cNvSpPr txBox="1"/>
          <p:nvPr/>
        </p:nvSpPr>
        <p:spPr>
          <a:xfrm>
            <a:off x="4723948" y="3971627"/>
            <a:ext cx="367408" cy="261610"/>
          </a:xfrm>
          <a:prstGeom prst="rect">
            <a:avLst/>
          </a:prstGeom>
          <a:noFill/>
        </p:spPr>
        <p:txBody>
          <a:bodyPr wrap="none" rtlCol="0">
            <a:spAutoFit/>
          </a:bodyPr>
          <a:lstStyle/>
          <a:p>
            <a:r>
              <a:rPr lang="en-US" sz="1100" b="1" dirty="0" smtClean="0">
                <a:solidFill>
                  <a:srgbClr val="7030A0"/>
                </a:solidFill>
                <a:latin typeface="+mn-lt"/>
              </a:rPr>
              <a:t>5.0</a:t>
            </a:r>
          </a:p>
        </p:txBody>
      </p:sp>
      <p:sp>
        <p:nvSpPr>
          <p:cNvPr id="15" name="TextBox 14"/>
          <p:cNvSpPr txBox="1"/>
          <p:nvPr/>
        </p:nvSpPr>
        <p:spPr>
          <a:xfrm>
            <a:off x="5309564" y="4304932"/>
            <a:ext cx="367408" cy="261610"/>
          </a:xfrm>
          <a:prstGeom prst="rect">
            <a:avLst/>
          </a:prstGeom>
          <a:noFill/>
        </p:spPr>
        <p:txBody>
          <a:bodyPr wrap="none" rtlCol="0">
            <a:spAutoFit/>
          </a:bodyPr>
          <a:lstStyle/>
          <a:p>
            <a:r>
              <a:rPr lang="en-US" sz="1100" b="1" dirty="0" smtClean="0">
                <a:solidFill>
                  <a:srgbClr val="7030A0"/>
                </a:solidFill>
                <a:latin typeface="+mn-lt"/>
              </a:rPr>
              <a:t>1.9</a:t>
            </a:r>
          </a:p>
        </p:txBody>
      </p:sp>
      <p:sp>
        <p:nvSpPr>
          <p:cNvPr id="16" name="TextBox 15"/>
          <p:cNvSpPr txBox="1"/>
          <p:nvPr/>
        </p:nvSpPr>
        <p:spPr>
          <a:xfrm>
            <a:off x="5944607" y="4388665"/>
            <a:ext cx="367408" cy="261610"/>
          </a:xfrm>
          <a:prstGeom prst="rect">
            <a:avLst/>
          </a:prstGeom>
          <a:noFill/>
        </p:spPr>
        <p:txBody>
          <a:bodyPr wrap="none" rtlCol="0">
            <a:spAutoFit/>
          </a:bodyPr>
          <a:lstStyle/>
          <a:p>
            <a:r>
              <a:rPr lang="en-US" sz="1100" b="1" dirty="0" smtClean="0">
                <a:solidFill>
                  <a:srgbClr val="7030A0"/>
                </a:solidFill>
                <a:latin typeface="+mn-lt"/>
              </a:rPr>
              <a:t>1.2</a:t>
            </a:r>
          </a:p>
        </p:txBody>
      </p:sp>
      <p:sp>
        <p:nvSpPr>
          <p:cNvPr id="17" name="TextBox 16"/>
          <p:cNvSpPr txBox="1"/>
          <p:nvPr/>
        </p:nvSpPr>
        <p:spPr>
          <a:xfrm>
            <a:off x="6560224" y="4307785"/>
            <a:ext cx="367408" cy="261610"/>
          </a:xfrm>
          <a:prstGeom prst="rect">
            <a:avLst/>
          </a:prstGeom>
          <a:noFill/>
        </p:spPr>
        <p:txBody>
          <a:bodyPr wrap="none" rtlCol="0">
            <a:spAutoFit/>
          </a:bodyPr>
          <a:lstStyle/>
          <a:p>
            <a:r>
              <a:rPr lang="en-US" sz="1100" b="1" dirty="0" smtClean="0">
                <a:solidFill>
                  <a:srgbClr val="7030A0"/>
                </a:solidFill>
                <a:latin typeface="+mn-lt"/>
              </a:rPr>
              <a:t>1.9</a:t>
            </a:r>
          </a:p>
        </p:txBody>
      </p:sp>
      <p:sp>
        <p:nvSpPr>
          <p:cNvPr id="18" name="TextBox 17"/>
          <p:cNvSpPr txBox="1"/>
          <p:nvPr/>
        </p:nvSpPr>
        <p:spPr>
          <a:xfrm>
            <a:off x="7186682" y="4491530"/>
            <a:ext cx="367408" cy="261610"/>
          </a:xfrm>
          <a:prstGeom prst="rect">
            <a:avLst/>
          </a:prstGeom>
          <a:noFill/>
        </p:spPr>
        <p:txBody>
          <a:bodyPr wrap="none" rtlCol="0">
            <a:spAutoFit/>
          </a:bodyPr>
          <a:lstStyle/>
          <a:p>
            <a:r>
              <a:rPr lang="en-US" sz="1100" b="1" dirty="0" smtClean="0">
                <a:solidFill>
                  <a:srgbClr val="7030A0"/>
                </a:solidFill>
                <a:latin typeface="+mn-lt"/>
              </a:rPr>
              <a:t>0.0</a:t>
            </a:r>
          </a:p>
        </p:txBody>
      </p:sp>
      <p:sp>
        <p:nvSpPr>
          <p:cNvPr id="19" name="TextBox 18"/>
          <p:cNvSpPr txBox="1"/>
          <p:nvPr/>
        </p:nvSpPr>
        <p:spPr>
          <a:xfrm>
            <a:off x="2040415" y="4269663"/>
            <a:ext cx="367408" cy="261610"/>
          </a:xfrm>
          <a:prstGeom prst="rect">
            <a:avLst/>
          </a:prstGeom>
          <a:noFill/>
        </p:spPr>
        <p:txBody>
          <a:bodyPr wrap="none" rtlCol="0">
            <a:spAutoFit/>
          </a:bodyPr>
          <a:lstStyle/>
          <a:p>
            <a:r>
              <a:rPr lang="en-US" sz="1100" b="1" dirty="0" smtClean="0">
                <a:solidFill>
                  <a:srgbClr val="009A17"/>
                </a:solidFill>
                <a:latin typeface="+mn-lt"/>
              </a:rPr>
              <a:t>2.5</a:t>
            </a:r>
          </a:p>
        </p:txBody>
      </p:sp>
      <p:sp>
        <p:nvSpPr>
          <p:cNvPr id="20" name="TextBox 19"/>
          <p:cNvSpPr txBox="1"/>
          <p:nvPr/>
        </p:nvSpPr>
        <p:spPr>
          <a:xfrm>
            <a:off x="2679235" y="3683434"/>
            <a:ext cx="367408" cy="261610"/>
          </a:xfrm>
          <a:prstGeom prst="rect">
            <a:avLst/>
          </a:prstGeom>
          <a:noFill/>
        </p:spPr>
        <p:txBody>
          <a:bodyPr wrap="none" rtlCol="0">
            <a:spAutoFit/>
          </a:bodyPr>
          <a:lstStyle/>
          <a:p>
            <a:r>
              <a:rPr lang="en-US" sz="1100" b="1" dirty="0" smtClean="0">
                <a:solidFill>
                  <a:srgbClr val="009A17"/>
                </a:solidFill>
                <a:latin typeface="+mn-lt"/>
              </a:rPr>
              <a:t>7.7</a:t>
            </a:r>
          </a:p>
        </p:txBody>
      </p:sp>
      <p:sp>
        <p:nvSpPr>
          <p:cNvPr id="21" name="TextBox 20"/>
          <p:cNvSpPr txBox="1"/>
          <p:nvPr/>
        </p:nvSpPr>
        <p:spPr>
          <a:xfrm>
            <a:off x="3200720" y="3330276"/>
            <a:ext cx="439544" cy="261610"/>
          </a:xfrm>
          <a:prstGeom prst="rect">
            <a:avLst/>
          </a:prstGeom>
          <a:noFill/>
        </p:spPr>
        <p:txBody>
          <a:bodyPr wrap="none" rtlCol="0">
            <a:spAutoFit/>
          </a:bodyPr>
          <a:lstStyle/>
          <a:p>
            <a:r>
              <a:rPr lang="en-US" sz="1100" b="1" dirty="0" smtClean="0">
                <a:solidFill>
                  <a:srgbClr val="009A17"/>
                </a:solidFill>
                <a:latin typeface="+mn-lt"/>
              </a:rPr>
              <a:t>10.8</a:t>
            </a:r>
          </a:p>
        </p:txBody>
      </p:sp>
      <p:sp>
        <p:nvSpPr>
          <p:cNvPr id="22" name="TextBox 21"/>
          <p:cNvSpPr txBox="1"/>
          <p:nvPr/>
        </p:nvSpPr>
        <p:spPr>
          <a:xfrm>
            <a:off x="4498174" y="3391073"/>
            <a:ext cx="439544" cy="261610"/>
          </a:xfrm>
          <a:prstGeom prst="rect">
            <a:avLst/>
          </a:prstGeom>
          <a:noFill/>
        </p:spPr>
        <p:txBody>
          <a:bodyPr wrap="none" rtlCol="0">
            <a:spAutoFit/>
          </a:bodyPr>
          <a:lstStyle/>
          <a:p>
            <a:r>
              <a:rPr lang="en-US" sz="1100" b="1" dirty="0" smtClean="0">
                <a:solidFill>
                  <a:srgbClr val="009A17"/>
                </a:solidFill>
                <a:latin typeface="+mn-lt"/>
              </a:rPr>
              <a:t>10.5</a:t>
            </a:r>
          </a:p>
        </p:txBody>
      </p:sp>
      <p:sp>
        <p:nvSpPr>
          <p:cNvPr id="23" name="TextBox 22"/>
          <p:cNvSpPr txBox="1"/>
          <p:nvPr/>
        </p:nvSpPr>
        <p:spPr>
          <a:xfrm>
            <a:off x="5104509" y="4408826"/>
            <a:ext cx="367408" cy="261610"/>
          </a:xfrm>
          <a:prstGeom prst="rect">
            <a:avLst/>
          </a:prstGeom>
          <a:noFill/>
        </p:spPr>
        <p:txBody>
          <a:bodyPr wrap="none" rtlCol="0">
            <a:spAutoFit/>
          </a:bodyPr>
          <a:lstStyle/>
          <a:p>
            <a:r>
              <a:rPr lang="en-US" sz="1100" b="1" dirty="0" smtClean="0">
                <a:solidFill>
                  <a:srgbClr val="009A17"/>
                </a:solidFill>
                <a:latin typeface="+mn-lt"/>
              </a:rPr>
              <a:t>0.9</a:t>
            </a:r>
          </a:p>
        </p:txBody>
      </p:sp>
      <p:sp>
        <p:nvSpPr>
          <p:cNvPr id="24" name="TextBox 23"/>
          <p:cNvSpPr txBox="1"/>
          <p:nvPr/>
        </p:nvSpPr>
        <p:spPr>
          <a:xfrm>
            <a:off x="5731564" y="3819201"/>
            <a:ext cx="367408" cy="261610"/>
          </a:xfrm>
          <a:prstGeom prst="rect">
            <a:avLst/>
          </a:prstGeom>
          <a:noFill/>
        </p:spPr>
        <p:txBody>
          <a:bodyPr wrap="none" rtlCol="0">
            <a:spAutoFit/>
          </a:bodyPr>
          <a:lstStyle/>
          <a:p>
            <a:r>
              <a:rPr lang="en-US" sz="1100" b="1" dirty="0" smtClean="0">
                <a:solidFill>
                  <a:srgbClr val="009A17"/>
                </a:solidFill>
                <a:latin typeface="+mn-lt"/>
              </a:rPr>
              <a:t>6.5</a:t>
            </a:r>
          </a:p>
        </p:txBody>
      </p:sp>
      <p:sp>
        <p:nvSpPr>
          <p:cNvPr id="25" name="TextBox 24"/>
          <p:cNvSpPr txBox="1"/>
          <p:nvPr/>
        </p:nvSpPr>
        <p:spPr>
          <a:xfrm>
            <a:off x="6349224" y="4182022"/>
            <a:ext cx="367408" cy="261610"/>
          </a:xfrm>
          <a:prstGeom prst="rect">
            <a:avLst/>
          </a:prstGeom>
          <a:noFill/>
        </p:spPr>
        <p:txBody>
          <a:bodyPr wrap="none" rtlCol="0">
            <a:spAutoFit/>
          </a:bodyPr>
          <a:lstStyle/>
          <a:p>
            <a:r>
              <a:rPr lang="en-US" sz="1100" b="1" dirty="0" smtClean="0">
                <a:solidFill>
                  <a:srgbClr val="009A17"/>
                </a:solidFill>
                <a:latin typeface="+mn-lt"/>
              </a:rPr>
              <a:t>3.1</a:t>
            </a:r>
          </a:p>
        </p:txBody>
      </p:sp>
      <p:sp>
        <p:nvSpPr>
          <p:cNvPr id="26" name="TextBox 25"/>
          <p:cNvSpPr txBox="1"/>
          <p:nvPr/>
        </p:nvSpPr>
        <p:spPr>
          <a:xfrm>
            <a:off x="6954928" y="4202624"/>
            <a:ext cx="367408" cy="261610"/>
          </a:xfrm>
          <a:prstGeom prst="rect">
            <a:avLst/>
          </a:prstGeom>
          <a:noFill/>
        </p:spPr>
        <p:txBody>
          <a:bodyPr wrap="none" rtlCol="0">
            <a:spAutoFit/>
          </a:bodyPr>
          <a:lstStyle/>
          <a:p>
            <a:r>
              <a:rPr lang="en-US" sz="1100" b="1" dirty="0" smtClean="0">
                <a:solidFill>
                  <a:srgbClr val="009A17"/>
                </a:solidFill>
                <a:latin typeface="+mn-lt"/>
              </a:rPr>
              <a:t>2.8</a:t>
            </a:r>
          </a:p>
        </p:txBody>
      </p:sp>
      <p:sp>
        <p:nvSpPr>
          <p:cNvPr id="27" name="TextBox 26"/>
          <p:cNvSpPr txBox="1"/>
          <p:nvPr/>
        </p:nvSpPr>
        <p:spPr>
          <a:xfrm>
            <a:off x="4916694" y="6221426"/>
            <a:ext cx="3443571" cy="230832"/>
          </a:xfrm>
          <a:prstGeom prst="rect">
            <a:avLst/>
          </a:prstGeom>
          <a:noFill/>
        </p:spPr>
        <p:txBody>
          <a:bodyPr wrap="none" rtlCol="0">
            <a:spAutoFit/>
          </a:bodyPr>
          <a:lstStyle/>
          <a:p>
            <a:r>
              <a:rPr lang="fr-FR" sz="900" dirty="0" err="1" smtClean="0"/>
              <a:t>Study</a:t>
            </a:r>
            <a:r>
              <a:rPr lang="fr-FR" sz="900" dirty="0" smtClean="0"/>
              <a:t> </a:t>
            </a:r>
            <a:r>
              <a:rPr lang="fr-FR" sz="900" dirty="0" err="1" smtClean="0"/>
              <a:t>is</a:t>
            </a:r>
            <a:r>
              <a:rPr lang="fr-FR" sz="900" dirty="0" smtClean="0"/>
              <a:t> not </a:t>
            </a:r>
            <a:r>
              <a:rPr lang="fr-FR" sz="900" dirty="0" err="1" smtClean="0"/>
              <a:t>powered</a:t>
            </a:r>
            <a:r>
              <a:rPr lang="fr-FR" sz="900" dirty="0" smtClean="0"/>
              <a:t> to </a:t>
            </a:r>
            <a:r>
              <a:rPr lang="fr-FR" sz="900" dirty="0" err="1" smtClean="0"/>
              <a:t>detect</a:t>
            </a:r>
            <a:r>
              <a:rPr lang="fr-FR" sz="900" dirty="0" smtClean="0"/>
              <a:t> </a:t>
            </a:r>
            <a:r>
              <a:rPr lang="fr-FR" sz="900" dirty="0" err="1" smtClean="0"/>
              <a:t>small</a:t>
            </a:r>
            <a:r>
              <a:rPr lang="fr-FR" sz="900" dirty="0" smtClean="0"/>
              <a:t> </a:t>
            </a:r>
            <a:r>
              <a:rPr lang="fr-FR" sz="900" dirty="0" err="1" smtClean="0"/>
              <a:t>differences</a:t>
            </a:r>
            <a:r>
              <a:rPr lang="fr-FR" sz="900" dirty="0" smtClean="0"/>
              <a:t> in </a:t>
            </a:r>
            <a:r>
              <a:rPr lang="fr-FR" sz="900" dirty="0" err="1" smtClean="0"/>
              <a:t>clinical</a:t>
            </a:r>
            <a:r>
              <a:rPr lang="fr-FR" sz="900" dirty="0" smtClean="0"/>
              <a:t> </a:t>
            </a:r>
            <a:r>
              <a:rPr lang="fr-FR" sz="900" dirty="0" err="1" smtClean="0"/>
              <a:t>endpoints</a:t>
            </a:r>
            <a:r>
              <a:rPr lang="fr-FR" sz="900" dirty="0" smtClean="0"/>
              <a:t>.</a:t>
            </a:r>
            <a:endParaRPr lang="en-US" sz="900" dirty="0" err="1" smtClean="0"/>
          </a:p>
        </p:txBody>
      </p:sp>
      <p:sp>
        <p:nvSpPr>
          <p:cNvPr id="4" name="TextBox 3"/>
          <p:cNvSpPr txBox="1"/>
          <p:nvPr/>
        </p:nvSpPr>
        <p:spPr>
          <a:xfrm>
            <a:off x="6952643" y="3968636"/>
            <a:ext cx="601447" cy="246221"/>
          </a:xfrm>
          <a:prstGeom prst="rect">
            <a:avLst/>
          </a:prstGeom>
          <a:noFill/>
        </p:spPr>
        <p:txBody>
          <a:bodyPr wrap="none" rtlCol="0">
            <a:spAutoFit/>
          </a:bodyPr>
          <a:lstStyle/>
          <a:p>
            <a:r>
              <a:rPr lang="en-US" sz="1000" dirty="0" smtClean="0">
                <a:solidFill>
                  <a:schemeClr val="tx1">
                    <a:lumMod val="50000"/>
                    <a:lumOff val="50000"/>
                  </a:schemeClr>
                </a:solidFill>
                <a:latin typeface="+mn-lt"/>
              </a:rPr>
              <a:t>P = 0.03</a:t>
            </a:r>
          </a:p>
        </p:txBody>
      </p:sp>
      <p:sp>
        <p:nvSpPr>
          <p:cNvPr id="29" name="TextBox 28"/>
          <p:cNvSpPr txBox="1"/>
          <p:nvPr/>
        </p:nvSpPr>
        <p:spPr>
          <a:xfrm>
            <a:off x="3205981" y="2412738"/>
            <a:ext cx="601447" cy="246221"/>
          </a:xfrm>
          <a:prstGeom prst="rect">
            <a:avLst/>
          </a:prstGeom>
          <a:noFill/>
        </p:spPr>
        <p:txBody>
          <a:bodyPr wrap="none" rtlCol="0">
            <a:spAutoFit/>
          </a:bodyPr>
          <a:lstStyle/>
          <a:p>
            <a:r>
              <a:rPr lang="en-US" sz="1000" dirty="0" smtClean="0">
                <a:solidFill>
                  <a:schemeClr val="tx1">
                    <a:lumMod val="50000"/>
                    <a:lumOff val="50000"/>
                  </a:schemeClr>
                </a:solidFill>
                <a:latin typeface="+mn-lt"/>
              </a:rPr>
              <a:t>P = 0.04</a:t>
            </a:r>
          </a:p>
        </p:txBody>
      </p:sp>
      <p:sp>
        <p:nvSpPr>
          <p:cNvPr id="30" name="TextBox 29"/>
          <p:cNvSpPr txBox="1"/>
          <p:nvPr/>
        </p:nvSpPr>
        <p:spPr>
          <a:xfrm>
            <a:off x="2593403" y="3438620"/>
            <a:ext cx="667170" cy="246221"/>
          </a:xfrm>
          <a:prstGeom prst="rect">
            <a:avLst/>
          </a:prstGeom>
          <a:noFill/>
        </p:spPr>
        <p:txBody>
          <a:bodyPr wrap="none" rtlCol="0">
            <a:spAutoFit/>
          </a:bodyPr>
          <a:lstStyle/>
          <a:p>
            <a:r>
              <a:rPr lang="en-US" sz="1000" dirty="0" smtClean="0">
                <a:solidFill>
                  <a:schemeClr val="tx1">
                    <a:lumMod val="50000"/>
                    <a:lumOff val="50000"/>
                  </a:schemeClr>
                </a:solidFill>
                <a:latin typeface="+mn-lt"/>
              </a:rPr>
              <a:t>P = 0.049</a:t>
            </a:r>
          </a:p>
        </p:txBody>
      </p:sp>
      <p:sp>
        <p:nvSpPr>
          <p:cNvPr id="31" name="TextBox 30"/>
          <p:cNvSpPr txBox="1"/>
          <p:nvPr/>
        </p:nvSpPr>
        <p:spPr>
          <a:xfrm>
            <a:off x="5704268" y="3665801"/>
            <a:ext cx="601447" cy="246221"/>
          </a:xfrm>
          <a:prstGeom prst="rect">
            <a:avLst/>
          </a:prstGeom>
          <a:noFill/>
        </p:spPr>
        <p:txBody>
          <a:bodyPr wrap="none" rtlCol="0">
            <a:spAutoFit/>
          </a:bodyPr>
          <a:lstStyle/>
          <a:p>
            <a:r>
              <a:rPr lang="en-US" sz="1000" dirty="0" smtClean="0">
                <a:solidFill>
                  <a:schemeClr val="tx1">
                    <a:lumMod val="50000"/>
                    <a:lumOff val="50000"/>
                  </a:schemeClr>
                </a:solidFill>
                <a:latin typeface="+mn-lt"/>
              </a:rPr>
              <a:t>P = 0.01</a:t>
            </a:r>
          </a:p>
        </p:txBody>
      </p:sp>
      <p:sp>
        <p:nvSpPr>
          <p:cNvPr id="32" name="TextBox 31"/>
          <p:cNvSpPr txBox="1"/>
          <p:nvPr/>
        </p:nvSpPr>
        <p:spPr>
          <a:xfrm>
            <a:off x="4558149" y="3260639"/>
            <a:ext cx="601447" cy="246221"/>
          </a:xfrm>
          <a:prstGeom prst="rect">
            <a:avLst/>
          </a:prstGeom>
          <a:noFill/>
        </p:spPr>
        <p:txBody>
          <a:bodyPr wrap="none" rtlCol="0">
            <a:spAutoFit/>
          </a:bodyPr>
          <a:lstStyle/>
          <a:p>
            <a:r>
              <a:rPr lang="en-US" sz="1000" dirty="0" smtClean="0">
                <a:solidFill>
                  <a:schemeClr val="tx1">
                    <a:lumMod val="50000"/>
                    <a:lumOff val="50000"/>
                  </a:schemeClr>
                </a:solidFill>
                <a:latin typeface="+mn-lt"/>
              </a:rPr>
              <a:t>P = 0.04</a:t>
            </a:r>
          </a:p>
        </p:txBody>
      </p:sp>
      <p:sp>
        <p:nvSpPr>
          <p:cNvPr id="33" name="TextBox 6"/>
          <p:cNvSpPr txBox="1"/>
          <p:nvPr/>
        </p:nvSpPr>
        <p:spPr>
          <a:xfrm rot="16200000">
            <a:off x="-449520" y="3092730"/>
            <a:ext cx="249442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Hierarchical Event Rates %</a:t>
            </a:r>
          </a:p>
        </p:txBody>
      </p:sp>
      <p:sp>
        <p:nvSpPr>
          <p:cNvPr id="37" name="Text Box 75"/>
          <p:cNvSpPr txBox="1">
            <a:spLocks noChangeArrowheads="1"/>
          </p:cNvSpPr>
          <p:nvPr/>
        </p:nvSpPr>
        <p:spPr bwMode="auto">
          <a:xfrm>
            <a:off x="174013" y="6390387"/>
            <a:ext cx="1947649" cy="131574"/>
          </a:xfrm>
          <a:prstGeom prst="rect">
            <a:avLst/>
          </a:prstGeom>
          <a:noFill/>
          <a:ln w="9525">
            <a:noFill/>
            <a:miter lim="800000"/>
            <a:headEnd/>
            <a:tailEnd/>
          </a:ln>
        </p:spPr>
        <p:txBody>
          <a:bodyPr wrap="none" lIns="0" tIns="0" rIns="0" bIns="0" anchor="b">
            <a:spAutoFit/>
          </a:bodyPr>
          <a:lstStyle>
            <a:defPPr>
              <a:defRPr lang="en-US"/>
            </a:defPPr>
            <a:lvl1pPr marL="53975" indent="-53975" eaLnBrk="0" hangingPunct="0">
              <a:lnSpc>
                <a:spcPct val="95000"/>
              </a:lnSpc>
              <a:defRPr sz="900">
                <a:solidFill>
                  <a:srgbClr val="58595B"/>
                </a:solidFill>
                <a:ea typeface="MS PGothic" pitchFamily="34" charset="-128"/>
                <a:cs typeface="Arial" pitchFamily="34" charset="0"/>
              </a:defRPr>
            </a:lvl1pPr>
          </a:lstStyle>
          <a:p>
            <a:r>
              <a:rPr lang="en-US" dirty="0"/>
              <a:t>Chevalier, B., ABSORB II 3-Year, TCT 2016.</a:t>
            </a:r>
          </a:p>
        </p:txBody>
      </p:sp>
      <p:sp>
        <p:nvSpPr>
          <p:cNvPr id="36" name="Text Placeholder 5"/>
          <p:cNvSpPr>
            <a:spLocks noGrp="1"/>
          </p:cNvSpPr>
          <p:nvPr>
            <p:ph type="body" sz="quarter" idx="13"/>
          </p:nvPr>
        </p:nvSpPr>
        <p:spPr>
          <a:xfrm>
            <a:off x="502920" y="503832"/>
            <a:ext cx="4297680" cy="153888"/>
          </a:xfrm>
        </p:spPr>
        <p:txBody>
          <a:bodyPr/>
          <a:lstStyle/>
          <a:p>
            <a:r>
              <a:rPr lang="en-US" dirty="0" smtClean="0"/>
              <a:t>Absorb Clinical Results</a:t>
            </a:r>
            <a:endParaRPr lang="en-US" dirty="0"/>
          </a:p>
        </p:txBody>
      </p:sp>
      <p:sp>
        <p:nvSpPr>
          <p:cNvPr id="39" name="Action Button: Home 38">
            <a:hlinkClick r:id="rId4"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40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Absorb II</a:t>
            </a:r>
            <a:br>
              <a:rPr lang="en-US" dirty="0" smtClean="0"/>
            </a:br>
            <a:r>
              <a:rPr lang="en-US" sz="2400" b="0" dirty="0" smtClean="0"/>
              <a:t>Three years clinical outcomes in perspective</a:t>
            </a:r>
            <a:endParaRPr lang="en-US" sz="2400" b="0" dirty="0"/>
          </a:p>
        </p:txBody>
      </p:sp>
      <p:sp>
        <p:nvSpPr>
          <p:cNvPr id="7" name="Text Placeholder 6"/>
          <p:cNvSpPr>
            <a:spLocks noGrp="1"/>
          </p:cNvSpPr>
          <p:nvPr>
            <p:ph type="body" sz="quarter" idx="13"/>
          </p:nvPr>
        </p:nvSpPr>
        <p:spPr/>
        <p:txBody>
          <a:bodyPr/>
          <a:lstStyle/>
          <a:p>
            <a:r>
              <a:rPr lang="en-US" dirty="0" smtClean="0"/>
              <a:t>Absorb Clinical Results</a:t>
            </a:r>
            <a:endParaRPr lang="en-US" dirty="0"/>
          </a:p>
        </p:txBody>
      </p:sp>
      <p:sp>
        <p:nvSpPr>
          <p:cNvPr id="5" name="TextBox 4"/>
          <p:cNvSpPr txBox="1"/>
          <p:nvPr/>
        </p:nvSpPr>
        <p:spPr>
          <a:xfrm>
            <a:off x="386364" y="6304117"/>
            <a:ext cx="8409904" cy="230832"/>
          </a:xfrm>
          <a:prstGeom prst="rect">
            <a:avLst/>
          </a:prstGeom>
          <a:noFill/>
        </p:spPr>
        <p:txBody>
          <a:bodyPr wrap="square" rtlCol="0">
            <a:spAutoFit/>
          </a:bodyPr>
          <a:lstStyle/>
          <a:p>
            <a:r>
              <a:rPr lang="en-US" sz="900" dirty="0" smtClean="0">
                <a:solidFill>
                  <a:schemeClr val="tx2"/>
                </a:solidFill>
              </a:rPr>
              <a:t>Hierarchical analysis derived from Chevalier, B., ABSORB II 3-Year, TCT 2016.</a:t>
            </a:r>
          </a:p>
        </p:txBody>
      </p:sp>
      <p:sp>
        <p:nvSpPr>
          <p:cNvPr id="21" name="TextBox 20"/>
          <p:cNvSpPr txBox="1"/>
          <p:nvPr/>
        </p:nvSpPr>
        <p:spPr>
          <a:xfrm>
            <a:off x="4916694" y="6221426"/>
            <a:ext cx="3443571" cy="230832"/>
          </a:xfrm>
          <a:prstGeom prst="rect">
            <a:avLst/>
          </a:prstGeom>
          <a:noFill/>
        </p:spPr>
        <p:txBody>
          <a:bodyPr wrap="none" rtlCol="0">
            <a:spAutoFit/>
          </a:bodyPr>
          <a:lstStyle/>
          <a:p>
            <a:r>
              <a:rPr lang="fr-FR" sz="900" dirty="0" err="1" smtClean="0"/>
              <a:t>Study</a:t>
            </a:r>
            <a:r>
              <a:rPr lang="fr-FR" sz="900" dirty="0" smtClean="0"/>
              <a:t> </a:t>
            </a:r>
            <a:r>
              <a:rPr lang="fr-FR" sz="900" dirty="0" err="1" smtClean="0"/>
              <a:t>is</a:t>
            </a:r>
            <a:r>
              <a:rPr lang="fr-FR" sz="900" dirty="0" smtClean="0"/>
              <a:t> not </a:t>
            </a:r>
            <a:r>
              <a:rPr lang="fr-FR" sz="900" dirty="0" err="1" smtClean="0"/>
              <a:t>powered</a:t>
            </a:r>
            <a:r>
              <a:rPr lang="fr-FR" sz="900" dirty="0" smtClean="0"/>
              <a:t> to </a:t>
            </a:r>
            <a:r>
              <a:rPr lang="fr-FR" sz="900" dirty="0" err="1" smtClean="0"/>
              <a:t>detect</a:t>
            </a:r>
            <a:r>
              <a:rPr lang="fr-FR" sz="900" dirty="0" smtClean="0"/>
              <a:t> </a:t>
            </a:r>
            <a:r>
              <a:rPr lang="fr-FR" sz="900" dirty="0" err="1" smtClean="0"/>
              <a:t>small</a:t>
            </a:r>
            <a:r>
              <a:rPr lang="fr-FR" sz="900" dirty="0" smtClean="0"/>
              <a:t> </a:t>
            </a:r>
            <a:r>
              <a:rPr lang="fr-FR" sz="900" dirty="0" err="1" smtClean="0"/>
              <a:t>differences</a:t>
            </a:r>
            <a:r>
              <a:rPr lang="fr-FR" sz="900" dirty="0" smtClean="0"/>
              <a:t> in </a:t>
            </a:r>
            <a:r>
              <a:rPr lang="fr-FR" sz="900" dirty="0" err="1" smtClean="0"/>
              <a:t>clinical</a:t>
            </a:r>
            <a:r>
              <a:rPr lang="fr-FR" sz="900" dirty="0" smtClean="0"/>
              <a:t> </a:t>
            </a:r>
            <a:r>
              <a:rPr lang="fr-FR" sz="900" dirty="0" err="1" smtClean="0"/>
              <a:t>endpoints</a:t>
            </a:r>
            <a:r>
              <a:rPr lang="fr-FR" sz="900" dirty="0" smtClean="0"/>
              <a:t>.</a:t>
            </a:r>
            <a:endParaRPr lang="en-US" sz="900" dirty="0" err="1" smtClean="0"/>
          </a:p>
        </p:txBody>
      </p:sp>
      <p:sp>
        <p:nvSpPr>
          <p:cNvPr id="8" name="Action Button: Home 7">
            <a:hlinkClick r:id="rId3"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47" t="20211" r="54823" b="13434"/>
          <a:stretch/>
        </p:blipFill>
        <p:spPr bwMode="auto">
          <a:xfrm>
            <a:off x="522515" y="1448794"/>
            <a:ext cx="7576456" cy="465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08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2900"/>
            <a:ext cx="8136102" cy="801687"/>
          </a:xfrm>
        </p:spPr>
        <p:txBody>
          <a:bodyPr/>
          <a:lstStyle/>
          <a:p>
            <a:r>
              <a:rPr lang="en-US" dirty="0"/>
              <a:t>Adverse event rates for absorb in </a:t>
            </a:r>
            <a:br>
              <a:rPr lang="en-US" dirty="0"/>
            </a:br>
            <a:r>
              <a:rPr lang="en-US" dirty="0"/>
              <a:t>absorb ii are in line with previous studies</a:t>
            </a:r>
          </a:p>
        </p:txBody>
      </p:sp>
      <p:pic>
        <p:nvPicPr>
          <p:cNvPr id="25" name="Picture 24" descr="KM-graph_option3-nd-BiggerLabels_r1_vv.png"/>
          <p:cNvPicPr>
            <a:picLocks noChangeAspect="1"/>
          </p:cNvPicPr>
          <p:nvPr/>
        </p:nvPicPr>
        <p:blipFill>
          <a:blip r:embed="rId3" cstate="print"/>
          <a:stretch>
            <a:fillRect/>
          </a:stretch>
        </p:blipFill>
        <p:spPr>
          <a:xfrm>
            <a:off x="1078178" y="2002247"/>
            <a:ext cx="5248469" cy="2743200"/>
          </a:xfrm>
          <a:prstGeom prst="rect">
            <a:avLst/>
          </a:prstGeom>
        </p:spPr>
      </p:pic>
      <p:sp>
        <p:nvSpPr>
          <p:cNvPr id="29" name="Footer Placeholder 4"/>
          <p:cNvSpPr txBox="1">
            <a:spLocks/>
          </p:cNvSpPr>
          <p:nvPr/>
        </p:nvSpPr>
        <p:spPr>
          <a:xfrm>
            <a:off x="838392" y="5283092"/>
            <a:ext cx="6763417" cy="285843"/>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pPr algn="l"/>
            <a:r>
              <a:rPr lang="en-US" sz="700" dirty="0" smtClean="0">
                <a:solidFill>
                  <a:schemeClr val="tx2"/>
                </a:solidFill>
                <a:latin typeface="Georgia" panose="02040502050405020303" pitchFamily="18" charset="0"/>
              </a:rPr>
              <a:t>Kaplan-Meier estimates of cumulative major adverse cardiac events (Cardiac death, MI or ID-TLR) of the ABSORB Cohort B at 3 and 5 years (green, n=101) and the</a:t>
            </a:r>
          </a:p>
          <a:p>
            <a:pPr algn="l"/>
            <a:r>
              <a:rPr lang="en-US" sz="700" dirty="0" smtClean="0">
                <a:solidFill>
                  <a:schemeClr val="tx2"/>
                </a:solidFill>
                <a:latin typeface="Georgia" panose="02040502050405020303" pitchFamily="18" charset="0"/>
              </a:rPr>
              <a:t>227 patients who received a single 3.0 × 18 mm metallic </a:t>
            </a:r>
            <a:r>
              <a:rPr lang="en-US" sz="700" dirty="0" err="1" smtClean="0">
                <a:solidFill>
                  <a:schemeClr val="tx2"/>
                </a:solidFill>
                <a:latin typeface="Georgia" panose="02040502050405020303" pitchFamily="18" charset="0"/>
              </a:rPr>
              <a:t>everolimus</a:t>
            </a:r>
            <a:r>
              <a:rPr lang="en-US" sz="700" dirty="0" smtClean="0">
                <a:solidFill>
                  <a:schemeClr val="tx2"/>
                </a:solidFill>
                <a:latin typeface="Georgia" panose="02040502050405020303" pitchFamily="18" charset="0"/>
              </a:rPr>
              <a:t>-eluting stent in the SPIRIT I, II and III trials (purple).</a:t>
            </a:r>
          </a:p>
        </p:txBody>
      </p:sp>
      <p:sp>
        <p:nvSpPr>
          <p:cNvPr id="41" name="Rounded Rectangle 40"/>
          <p:cNvSpPr/>
          <p:nvPr/>
        </p:nvSpPr>
        <p:spPr>
          <a:xfrm>
            <a:off x="668873" y="1346037"/>
            <a:ext cx="1584960" cy="470263"/>
          </a:xfrm>
          <a:prstGeom prst="roundRect">
            <a:avLst>
              <a:gd name="adj" fmla="val 9260"/>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Rectangle 41"/>
          <p:cNvSpPr/>
          <p:nvPr/>
        </p:nvSpPr>
        <p:spPr>
          <a:xfrm>
            <a:off x="686287" y="1333364"/>
            <a:ext cx="1550126" cy="492443"/>
          </a:xfrm>
          <a:prstGeom prst="rect">
            <a:avLst/>
          </a:prstGeom>
        </p:spPr>
        <p:txBody>
          <a:bodyPr wrap="square">
            <a:spAutoFit/>
          </a:bodyPr>
          <a:lstStyle/>
          <a:p>
            <a:pPr algn="ctr"/>
            <a:r>
              <a:rPr lang="en-US" sz="1400" b="1" dirty="0" smtClean="0">
                <a:solidFill>
                  <a:schemeClr val="accent4"/>
                </a:solidFill>
              </a:rPr>
              <a:t>ABSORB Cohort B</a:t>
            </a:r>
          </a:p>
          <a:p>
            <a:pPr algn="ctr"/>
            <a:r>
              <a:rPr lang="en-US" sz="1200" b="1" dirty="0" smtClean="0">
                <a:solidFill>
                  <a:schemeClr val="accent4"/>
                </a:solidFill>
              </a:rPr>
              <a:t>and SPIRIT Studies</a:t>
            </a:r>
            <a:r>
              <a:rPr lang="en-US" sz="1200" b="1" baseline="30000" dirty="0" smtClean="0">
                <a:solidFill>
                  <a:schemeClr val="accent4"/>
                </a:solidFill>
              </a:rPr>
              <a:t>1</a:t>
            </a:r>
            <a:endParaRPr lang="en-US" sz="1200" baseline="30000" dirty="0">
              <a:solidFill>
                <a:schemeClr val="accent4"/>
              </a:solidFill>
            </a:endParaRPr>
          </a:p>
        </p:txBody>
      </p:sp>
      <p:sp>
        <p:nvSpPr>
          <p:cNvPr id="43" name="Rectangle 42"/>
          <p:cNvSpPr/>
          <p:nvPr/>
        </p:nvSpPr>
        <p:spPr>
          <a:xfrm rot="16200000">
            <a:off x="-32406" y="3065318"/>
            <a:ext cx="2119491" cy="430887"/>
          </a:xfrm>
          <a:prstGeom prst="rect">
            <a:avLst/>
          </a:prstGeom>
          <a:noFill/>
        </p:spPr>
        <p:txBody>
          <a:bodyPr wrap="none">
            <a:spAutoFit/>
          </a:bodyPr>
          <a:lstStyle/>
          <a:p>
            <a:pPr algn="ctr"/>
            <a:r>
              <a:rPr lang="en-US" sz="1100" dirty="0" smtClean="0">
                <a:solidFill>
                  <a:schemeClr val="tx2"/>
                </a:solidFill>
                <a:latin typeface="Georgia" panose="02040502050405020303" pitchFamily="18" charset="0"/>
              </a:rPr>
              <a:t>MACE %</a:t>
            </a:r>
          </a:p>
          <a:p>
            <a:pPr algn="ctr"/>
            <a:r>
              <a:rPr lang="en-US" sz="1100" dirty="0" smtClean="0">
                <a:solidFill>
                  <a:schemeClr val="tx2"/>
                </a:solidFill>
                <a:latin typeface="Georgia" panose="02040502050405020303" pitchFamily="18" charset="0"/>
              </a:rPr>
              <a:t>(Cardiac Death, MI or ID-TLR)</a:t>
            </a:r>
          </a:p>
        </p:txBody>
      </p:sp>
      <p:sp>
        <p:nvSpPr>
          <p:cNvPr id="44" name="Rectangle 43"/>
          <p:cNvSpPr/>
          <p:nvPr/>
        </p:nvSpPr>
        <p:spPr>
          <a:xfrm>
            <a:off x="2485875" y="4679776"/>
            <a:ext cx="2520242" cy="261610"/>
          </a:xfrm>
          <a:prstGeom prst="rect">
            <a:avLst/>
          </a:prstGeom>
        </p:spPr>
        <p:txBody>
          <a:bodyPr wrap="none">
            <a:spAutoFit/>
          </a:bodyPr>
          <a:lstStyle/>
          <a:p>
            <a:pPr algn="ctr"/>
            <a:r>
              <a:rPr lang="en-US" sz="1100" dirty="0" smtClean="0">
                <a:solidFill>
                  <a:schemeClr val="tx2"/>
                </a:solidFill>
                <a:latin typeface="Georgia" panose="02040502050405020303" pitchFamily="18" charset="0"/>
              </a:rPr>
              <a:t>Time Post-Index Procedure (Months)</a:t>
            </a:r>
          </a:p>
        </p:txBody>
      </p:sp>
      <p:sp>
        <p:nvSpPr>
          <p:cNvPr id="45" name="Footer Placeholder 4"/>
          <p:cNvSpPr txBox="1">
            <a:spLocks/>
          </p:cNvSpPr>
          <p:nvPr/>
        </p:nvSpPr>
        <p:spPr>
          <a:xfrm>
            <a:off x="1311131" y="4979697"/>
            <a:ext cx="5201194" cy="285843"/>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pPr algn="l"/>
            <a:r>
              <a:rPr lang="en-US" sz="700" dirty="0" smtClean="0">
                <a:solidFill>
                  <a:schemeClr val="tx2"/>
                </a:solidFill>
                <a:latin typeface="Georgia" panose="02040502050405020303" pitchFamily="18" charset="0"/>
              </a:rPr>
              <a:t>Descriptive comparison of XIENCE V (3.0 x 18 mm subgroup from SPIRIT FIRST, SPIRIT II, and SPIRIT III. n=227) and</a:t>
            </a:r>
          </a:p>
          <a:p>
            <a:pPr algn="l"/>
            <a:r>
              <a:rPr lang="en-US" sz="700" dirty="0" smtClean="0">
                <a:solidFill>
                  <a:schemeClr val="tx2"/>
                </a:solidFill>
                <a:latin typeface="Georgia" panose="02040502050405020303" pitchFamily="18" charset="0"/>
              </a:rPr>
              <a:t>Absorb (3.0 x 18 mm scaffolds in ABSORB Cohort B1 + B2. n=101).</a:t>
            </a:r>
          </a:p>
        </p:txBody>
      </p:sp>
      <p:cxnSp>
        <p:nvCxnSpPr>
          <p:cNvPr id="46" name="Straight Connector 45"/>
          <p:cNvCxnSpPr/>
          <p:nvPr/>
        </p:nvCxnSpPr>
        <p:spPr>
          <a:xfrm flipV="1">
            <a:off x="4073925" y="2147232"/>
            <a:ext cx="0" cy="2272937"/>
          </a:xfrm>
          <a:prstGeom prst="line">
            <a:avLst/>
          </a:prstGeom>
          <a:ln>
            <a:solidFill>
              <a:schemeClr val="accent5"/>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658885" y="2147232"/>
            <a:ext cx="0" cy="2272937"/>
          </a:xfrm>
          <a:prstGeom prst="line">
            <a:avLst/>
          </a:prstGeom>
          <a:ln>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743559" y="1761876"/>
            <a:ext cx="652743" cy="348813"/>
          </a:xfrm>
          <a:prstGeom prst="rect">
            <a:avLst/>
          </a:prstGeom>
        </p:spPr>
        <p:txBody>
          <a:bodyPr wrap="none">
            <a:spAutoFit/>
          </a:bodyPr>
          <a:lstStyle/>
          <a:p>
            <a:pPr algn="ctr">
              <a:lnSpc>
                <a:spcPts val="1000"/>
              </a:lnSpc>
            </a:pPr>
            <a:r>
              <a:rPr lang="en-US" sz="1000" b="1" dirty="0" smtClean="0">
                <a:solidFill>
                  <a:schemeClr val="accent5"/>
                </a:solidFill>
                <a:latin typeface="Georgia" panose="02040502050405020303" pitchFamily="18" charset="0"/>
              </a:rPr>
              <a:t>Out to</a:t>
            </a:r>
            <a:br>
              <a:rPr lang="en-US" sz="1000" b="1" dirty="0" smtClean="0">
                <a:solidFill>
                  <a:schemeClr val="accent5"/>
                </a:solidFill>
                <a:latin typeface="Georgia" panose="02040502050405020303" pitchFamily="18" charset="0"/>
              </a:rPr>
            </a:br>
            <a:r>
              <a:rPr lang="en-US" sz="1000" b="1" dirty="0" smtClean="0">
                <a:solidFill>
                  <a:schemeClr val="accent5"/>
                </a:solidFill>
                <a:latin typeface="Georgia" panose="02040502050405020303" pitchFamily="18" charset="0"/>
              </a:rPr>
              <a:t>3 years</a:t>
            </a:r>
          </a:p>
        </p:txBody>
      </p:sp>
      <p:sp>
        <p:nvSpPr>
          <p:cNvPr id="49" name="Rectangle 48"/>
          <p:cNvSpPr/>
          <p:nvPr/>
        </p:nvSpPr>
        <p:spPr>
          <a:xfrm>
            <a:off x="5355388" y="1764051"/>
            <a:ext cx="649537" cy="348813"/>
          </a:xfrm>
          <a:prstGeom prst="rect">
            <a:avLst/>
          </a:prstGeom>
        </p:spPr>
        <p:txBody>
          <a:bodyPr wrap="none">
            <a:spAutoFit/>
          </a:bodyPr>
          <a:lstStyle/>
          <a:p>
            <a:pPr algn="ctr">
              <a:lnSpc>
                <a:spcPts val="1000"/>
              </a:lnSpc>
            </a:pPr>
            <a:r>
              <a:rPr lang="en-US" sz="1000" b="1" dirty="0" smtClean="0">
                <a:solidFill>
                  <a:schemeClr val="accent5"/>
                </a:solidFill>
                <a:latin typeface="Georgia" panose="02040502050405020303" pitchFamily="18" charset="0"/>
              </a:rPr>
              <a:t>Out to</a:t>
            </a:r>
            <a:br>
              <a:rPr lang="en-US" sz="1000" b="1" dirty="0" smtClean="0">
                <a:solidFill>
                  <a:schemeClr val="accent5"/>
                </a:solidFill>
                <a:latin typeface="Georgia" panose="02040502050405020303" pitchFamily="18" charset="0"/>
              </a:rPr>
            </a:br>
            <a:r>
              <a:rPr lang="en-US" sz="1000" b="1" dirty="0" smtClean="0">
                <a:solidFill>
                  <a:schemeClr val="accent5"/>
                </a:solidFill>
                <a:latin typeface="Georgia" panose="02040502050405020303" pitchFamily="18" charset="0"/>
              </a:rPr>
              <a:t>5 years</a:t>
            </a:r>
          </a:p>
        </p:txBody>
      </p:sp>
      <p:cxnSp>
        <p:nvCxnSpPr>
          <p:cNvPr id="50" name="Straight Connector 49"/>
          <p:cNvCxnSpPr/>
          <p:nvPr/>
        </p:nvCxnSpPr>
        <p:spPr>
          <a:xfrm>
            <a:off x="1722610" y="2417198"/>
            <a:ext cx="26996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22610" y="2604432"/>
            <a:ext cx="269966" cy="0"/>
          </a:xfrm>
          <a:prstGeom prst="line">
            <a:avLst/>
          </a:prstGeom>
          <a:ln w="38100">
            <a:solidFill>
              <a:srgbClr val="2C2C7E"/>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999106" y="2282213"/>
            <a:ext cx="851515" cy="430887"/>
          </a:xfrm>
          <a:prstGeom prst="rect">
            <a:avLst/>
          </a:prstGeom>
        </p:spPr>
        <p:txBody>
          <a:bodyPr wrap="none">
            <a:spAutoFit/>
          </a:bodyPr>
          <a:lstStyle/>
          <a:p>
            <a:r>
              <a:rPr lang="en-US" sz="1100" dirty="0" smtClean="0">
                <a:solidFill>
                  <a:schemeClr val="tx2"/>
                </a:solidFill>
                <a:latin typeface="Georgia" panose="02040502050405020303" pitchFamily="18" charset="0"/>
              </a:rPr>
              <a:t>Absorb</a:t>
            </a:r>
          </a:p>
          <a:p>
            <a:r>
              <a:rPr lang="en-US" sz="1100" dirty="0" smtClean="0">
                <a:solidFill>
                  <a:schemeClr val="tx2"/>
                </a:solidFill>
                <a:latin typeface="Georgia" panose="02040502050405020303" pitchFamily="18" charset="0"/>
              </a:rPr>
              <a:t>XIENCE V</a:t>
            </a:r>
            <a:endParaRPr lang="en-US" sz="1100" baseline="30000" dirty="0" smtClean="0">
              <a:solidFill>
                <a:schemeClr val="tx2"/>
              </a:solidFill>
              <a:latin typeface="Georgia" panose="02040502050405020303" pitchFamily="18" charset="0"/>
            </a:endParaRPr>
          </a:p>
        </p:txBody>
      </p:sp>
      <p:sp>
        <p:nvSpPr>
          <p:cNvPr id="53" name="Rectangle 52"/>
          <p:cNvSpPr/>
          <p:nvPr/>
        </p:nvSpPr>
        <p:spPr>
          <a:xfrm>
            <a:off x="5815636" y="2680632"/>
            <a:ext cx="651140" cy="738664"/>
          </a:xfrm>
          <a:prstGeom prst="rect">
            <a:avLst/>
          </a:prstGeom>
        </p:spPr>
        <p:txBody>
          <a:bodyPr wrap="none">
            <a:spAutoFit/>
          </a:bodyPr>
          <a:lstStyle/>
          <a:p>
            <a:r>
              <a:rPr lang="en-US" sz="1400" b="1" dirty="0" smtClean="0">
                <a:solidFill>
                  <a:srgbClr val="2C2C7E"/>
                </a:solidFill>
              </a:rPr>
              <a:t>14.3%</a:t>
            </a:r>
          </a:p>
          <a:p>
            <a:r>
              <a:rPr lang="en-US" sz="1400" b="1" dirty="0" smtClean="0">
                <a:solidFill>
                  <a:schemeClr val="tx2"/>
                </a:solidFill>
              </a:rPr>
              <a:t>∆3.3%</a:t>
            </a:r>
          </a:p>
          <a:p>
            <a:r>
              <a:rPr lang="en-US" sz="1400" b="1" dirty="0" smtClean="0">
                <a:solidFill>
                  <a:srgbClr val="A3BC64"/>
                </a:solidFill>
              </a:rPr>
              <a:t>11.0%</a:t>
            </a:r>
            <a:endParaRPr lang="en-US" sz="1400" dirty="0" smtClean="0">
              <a:solidFill>
                <a:srgbClr val="A3BC64"/>
              </a:solidFill>
            </a:endParaRPr>
          </a:p>
        </p:txBody>
      </p:sp>
      <p:sp>
        <p:nvSpPr>
          <p:cNvPr id="54" name="TextBox 53"/>
          <p:cNvSpPr txBox="1"/>
          <p:nvPr/>
        </p:nvSpPr>
        <p:spPr>
          <a:xfrm>
            <a:off x="399240" y="6269119"/>
            <a:ext cx="4956806" cy="230832"/>
          </a:xfrm>
          <a:prstGeom prst="rect">
            <a:avLst/>
          </a:prstGeom>
          <a:noFill/>
        </p:spPr>
        <p:txBody>
          <a:bodyPr wrap="none" rtlCol="0">
            <a:spAutoFit/>
          </a:bodyPr>
          <a:lstStyle/>
          <a:p>
            <a:r>
              <a:rPr lang="en-US" sz="900" dirty="0" smtClean="0"/>
              <a:t>1. Serruys </a:t>
            </a:r>
            <a:r>
              <a:rPr lang="en-US" sz="900" dirty="0"/>
              <a:t>PW et al. ABSORB Cohort B 5-Year. TCT 2015</a:t>
            </a:r>
            <a:r>
              <a:rPr lang="en-US" sz="900" dirty="0" smtClean="0"/>
              <a:t>.  /  2. Chevalier, B., ABSORB II 3-Year, TCT 2016.</a:t>
            </a:r>
          </a:p>
        </p:txBody>
      </p:sp>
      <p:sp>
        <p:nvSpPr>
          <p:cNvPr id="55" name="Oval 54"/>
          <p:cNvSpPr/>
          <p:nvPr/>
        </p:nvSpPr>
        <p:spPr>
          <a:xfrm>
            <a:off x="4015975" y="3169264"/>
            <a:ext cx="149150" cy="147171"/>
          </a:xfrm>
          <a:prstGeom prst="ellipse">
            <a:avLst/>
          </a:prstGeom>
          <a:solidFill>
            <a:srgbClr val="009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9A17"/>
              </a:solidFill>
            </a:endParaRPr>
          </a:p>
        </p:txBody>
      </p:sp>
      <p:sp>
        <p:nvSpPr>
          <p:cNvPr id="56" name="TextBox 55"/>
          <p:cNvSpPr txBox="1"/>
          <p:nvPr/>
        </p:nvSpPr>
        <p:spPr>
          <a:xfrm>
            <a:off x="6632793" y="1702417"/>
            <a:ext cx="2347502" cy="338554"/>
          </a:xfrm>
          <a:prstGeom prst="rect">
            <a:avLst/>
          </a:prstGeom>
          <a:noFill/>
        </p:spPr>
        <p:txBody>
          <a:bodyPr wrap="none" rtlCol="0">
            <a:spAutoFit/>
          </a:bodyPr>
          <a:lstStyle/>
          <a:p>
            <a:r>
              <a:rPr lang="en-US" sz="1600" dirty="0" smtClean="0">
                <a:latin typeface="+mn-lt"/>
              </a:rPr>
              <a:t>ABSORB II 3-Year MACE</a:t>
            </a:r>
            <a:r>
              <a:rPr lang="en-US" sz="1600" baseline="30000" dirty="0" smtClean="0">
                <a:latin typeface="+mn-lt"/>
              </a:rPr>
              <a:t>2</a:t>
            </a:r>
            <a:r>
              <a:rPr lang="en-US" sz="1600" dirty="0" smtClean="0">
                <a:latin typeface="+mn-lt"/>
              </a:rPr>
              <a:t>:</a:t>
            </a:r>
          </a:p>
        </p:txBody>
      </p:sp>
      <p:sp>
        <p:nvSpPr>
          <p:cNvPr id="57" name="TextBox 56"/>
          <p:cNvSpPr txBox="1"/>
          <p:nvPr/>
        </p:nvSpPr>
        <p:spPr>
          <a:xfrm>
            <a:off x="6935321" y="2045889"/>
            <a:ext cx="1515864" cy="307777"/>
          </a:xfrm>
          <a:prstGeom prst="rect">
            <a:avLst/>
          </a:prstGeom>
          <a:noFill/>
        </p:spPr>
        <p:txBody>
          <a:bodyPr wrap="none" rtlCol="0">
            <a:spAutoFit/>
          </a:bodyPr>
          <a:lstStyle/>
          <a:p>
            <a:r>
              <a:rPr lang="en-US" sz="1400" b="1" dirty="0" smtClean="0">
                <a:solidFill>
                  <a:srgbClr val="009A17"/>
                </a:solidFill>
                <a:sym typeface="Wingdings"/>
              </a:rPr>
              <a:t> </a:t>
            </a:r>
            <a:r>
              <a:rPr lang="en-US" sz="1400" b="1" dirty="0" smtClean="0">
                <a:solidFill>
                  <a:srgbClr val="009A17"/>
                </a:solidFill>
              </a:rPr>
              <a:t>Absorb = 11.7%</a:t>
            </a:r>
          </a:p>
        </p:txBody>
      </p:sp>
      <p:cxnSp>
        <p:nvCxnSpPr>
          <p:cNvPr id="58" name="Straight Arrow Connector 57"/>
          <p:cNvCxnSpPr>
            <a:stCxn id="57" idx="1"/>
          </p:cNvCxnSpPr>
          <p:nvPr/>
        </p:nvCxnSpPr>
        <p:spPr>
          <a:xfrm flipH="1">
            <a:off x="4220100" y="2199778"/>
            <a:ext cx="2715221" cy="1043071"/>
          </a:xfrm>
          <a:prstGeom prst="straightConnector1">
            <a:avLst/>
          </a:prstGeom>
          <a:ln w="190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758776" y="2710131"/>
            <a:ext cx="2221519" cy="1077218"/>
          </a:xfrm>
          <a:prstGeom prst="rect">
            <a:avLst/>
          </a:prstGeom>
          <a:noFill/>
        </p:spPr>
        <p:txBody>
          <a:bodyPr wrap="square" rtlCol="0">
            <a:spAutoFit/>
          </a:bodyPr>
          <a:lstStyle/>
          <a:p>
            <a:pPr algn="ctr"/>
            <a:r>
              <a:rPr lang="en-US" sz="1600" dirty="0" smtClean="0"/>
              <a:t>In Cohort B, after 3 years, KM curve of complications showed a flatter trajectory</a:t>
            </a:r>
            <a:endParaRPr lang="en-US" sz="1600" dirty="0" smtClean="0">
              <a:latin typeface="+mn-lt"/>
            </a:endParaRPr>
          </a:p>
        </p:txBody>
      </p:sp>
    </p:spTree>
    <p:extLst>
      <p:ext uri="{BB962C8B-B14F-4D97-AF65-F5344CB8AC3E}">
        <p14:creationId xmlns:p14="http://schemas.microsoft.com/office/powerpoint/2010/main" val="54463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smtClean="0"/>
              <a:t>Malapposition</a:t>
            </a:r>
            <a:r>
              <a:rPr lang="en-US" cap="none" dirty="0" smtClean="0"/>
              <a:t> leading to VLST</a:t>
            </a:r>
            <a:endParaRPr lang="en-US" cap="none" dirty="0"/>
          </a:p>
        </p:txBody>
      </p:sp>
      <p:sp>
        <p:nvSpPr>
          <p:cNvPr id="3" name="Content Placeholder 2"/>
          <p:cNvSpPr>
            <a:spLocks noGrp="1"/>
          </p:cNvSpPr>
          <p:nvPr>
            <p:ph idx="1"/>
          </p:nvPr>
        </p:nvSpPr>
        <p:spPr>
          <a:xfrm>
            <a:off x="491044" y="1242208"/>
            <a:ext cx="8229600" cy="5158591"/>
          </a:xfrm>
        </p:spPr>
        <p:txBody>
          <a:bodyPr/>
          <a:lstStyle/>
          <a:p>
            <a:r>
              <a:rPr lang="en-US" sz="1800" b="1" dirty="0" smtClean="0">
                <a:solidFill>
                  <a:srgbClr val="009CDE"/>
                </a:solidFill>
                <a:cs typeface="Calibri" panose="020F0502020204030204" pitchFamily="34" charset="0"/>
              </a:rPr>
              <a:t>“How does </a:t>
            </a:r>
            <a:r>
              <a:rPr lang="en-US" sz="1800" b="1" dirty="0" err="1" smtClean="0">
                <a:solidFill>
                  <a:srgbClr val="009CDE"/>
                </a:solidFill>
                <a:cs typeface="Calibri" panose="020F0502020204030204" pitchFamily="34" charset="0"/>
              </a:rPr>
              <a:t>malapposition</a:t>
            </a:r>
            <a:r>
              <a:rPr lang="en-US" sz="1800" b="1" dirty="0" smtClean="0">
                <a:solidFill>
                  <a:srgbClr val="009CDE"/>
                </a:solidFill>
                <a:cs typeface="Calibri" panose="020F0502020204030204" pitchFamily="34" charset="0"/>
              </a:rPr>
              <a:t> lead to very late thrombosis?”</a:t>
            </a:r>
            <a:endParaRPr lang="en-US" sz="1800" b="1" dirty="0" smtClean="0">
              <a:solidFill>
                <a:srgbClr val="009CDE"/>
              </a:solidFill>
            </a:endParaRPr>
          </a:p>
          <a:p>
            <a:endParaRPr lang="en-US" b="1" dirty="0" smtClean="0">
              <a:solidFill>
                <a:srgbClr val="000000"/>
              </a:solidFill>
            </a:endParaRPr>
          </a:p>
          <a:p>
            <a:endParaRPr lang="en-US" b="1" dirty="0">
              <a:solidFill>
                <a:srgbClr val="000000"/>
              </a:solidFill>
            </a:endParaRPr>
          </a:p>
          <a:p>
            <a:endParaRPr lang="en-US" b="1" dirty="0" smtClean="0">
              <a:solidFill>
                <a:srgbClr val="000000"/>
              </a:solidFill>
            </a:endParaRPr>
          </a:p>
          <a:p>
            <a:endParaRPr lang="en-US" b="1" dirty="0">
              <a:solidFill>
                <a:srgbClr val="000000"/>
              </a:solidFill>
            </a:endParaRPr>
          </a:p>
          <a:p>
            <a:endParaRPr lang="en-US" b="1" dirty="0">
              <a:solidFill>
                <a:srgbClr val="000000"/>
              </a:solidFill>
            </a:endParaRPr>
          </a:p>
          <a:p>
            <a:pPr marL="342900" lvl="0" indent="-342900">
              <a:buFont typeface="Arial" panose="020B0604020202020204" pitchFamily="34" charset="0"/>
              <a:buChar char="•"/>
            </a:pPr>
            <a:r>
              <a:rPr lang="en-US" sz="1400" dirty="0" err="1"/>
              <a:t>Malapposed</a:t>
            </a:r>
            <a:r>
              <a:rPr lang="en-US" sz="1400" dirty="0"/>
              <a:t> struts have the potential for increasing thrombosis risk due to flow disturbances; this same phenomenon is true of contemporary DES</a:t>
            </a:r>
            <a:r>
              <a:rPr lang="en-US" sz="1400" dirty="0" smtClean="0"/>
              <a:t>.</a:t>
            </a:r>
          </a:p>
          <a:p>
            <a:pPr marL="342900" lvl="0" indent="-342900">
              <a:buFont typeface="Arial" panose="020B0604020202020204" pitchFamily="34" charset="0"/>
              <a:buChar char="•"/>
            </a:pPr>
            <a:r>
              <a:rPr lang="en-US" sz="1400" dirty="0" smtClean="0"/>
              <a:t>Blood will tend to pool behind the </a:t>
            </a:r>
            <a:r>
              <a:rPr lang="en-US" sz="1400" dirty="0" err="1" smtClean="0"/>
              <a:t>malapposed</a:t>
            </a:r>
            <a:r>
              <a:rPr lang="en-US" sz="1400" dirty="0" smtClean="0"/>
              <a:t> struts, leading to fibrin deposition and platelet aggregation.  At later time points when the structural integrity of the device is lost, this </a:t>
            </a:r>
            <a:r>
              <a:rPr lang="en-US" sz="1400" dirty="0" err="1" smtClean="0"/>
              <a:t>thrombogenic</a:t>
            </a:r>
            <a:r>
              <a:rPr lang="en-US" sz="1400" dirty="0" smtClean="0"/>
              <a:t> milieu can collapse into the lumen and occlude the vessel.</a:t>
            </a:r>
            <a:r>
              <a:rPr lang="en-US" sz="1400" dirty="0"/>
              <a:t>  </a:t>
            </a:r>
            <a:endParaRPr lang="en-US" sz="1400" dirty="0" smtClean="0"/>
          </a:p>
          <a:p>
            <a:pPr marL="342900" lvl="0" indent="-342900">
              <a:buFont typeface="Arial" panose="020B0604020202020204" pitchFamily="34" charset="0"/>
              <a:buChar char="•"/>
            </a:pPr>
            <a:r>
              <a:rPr lang="en-US" sz="1400" dirty="0" smtClean="0"/>
              <a:t>Thrombosis related to </a:t>
            </a:r>
            <a:r>
              <a:rPr lang="en-US" sz="1400" dirty="0" err="1" smtClean="0"/>
              <a:t>malapposition</a:t>
            </a:r>
            <a:r>
              <a:rPr lang="en-US" sz="1400" dirty="0" smtClean="0"/>
              <a:t> </a:t>
            </a:r>
            <a:r>
              <a:rPr lang="en-US" sz="1400" dirty="0"/>
              <a:t>can be mitigated by </a:t>
            </a:r>
            <a:r>
              <a:rPr lang="en-US" sz="1400" dirty="0" smtClean="0"/>
              <a:t>addressing the </a:t>
            </a:r>
            <a:r>
              <a:rPr lang="en-US" sz="1400" dirty="0" err="1" smtClean="0"/>
              <a:t>malapposition</a:t>
            </a:r>
            <a:r>
              <a:rPr lang="en-US" sz="1400" dirty="0" smtClean="0"/>
              <a:t> with proper </a:t>
            </a:r>
            <a:r>
              <a:rPr lang="en-US" sz="1400" dirty="0"/>
              <a:t>implantation technique.  </a:t>
            </a:r>
            <a:br>
              <a:rPr lang="en-US" sz="1400" dirty="0"/>
            </a:br>
            <a:endParaRPr lang="en-US" sz="1400" dirty="0"/>
          </a:p>
        </p:txBody>
      </p:sp>
      <p:grpSp>
        <p:nvGrpSpPr>
          <p:cNvPr id="9" name="Group 8"/>
          <p:cNvGrpSpPr/>
          <p:nvPr/>
        </p:nvGrpSpPr>
        <p:grpSpPr>
          <a:xfrm>
            <a:off x="1799013" y="1786829"/>
            <a:ext cx="1828800" cy="1828800"/>
            <a:chOff x="5029123" y="2819983"/>
            <a:chExt cx="1828800" cy="1828800"/>
          </a:xfrm>
        </p:grpSpPr>
        <p:sp>
          <p:nvSpPr>
            <p:cNvPr id="6" name="Oval 5"/>
            <p:cNvSpPr/>
            <p:nvPr/>
          </p:nvSpPr>
          <p:spPr>
            <a:xfrm>
              <a:off x="5029123" y="2819983"/>
              <a:ext cx="1828800" cy="1828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Oval 6"/>
            <p:cNvSpPr/>
            <p:nvPr/>
          </p:nvSpPr>
          <p:spPr>
            <a:xfrm>
              <a:off x="5120563" y="2911423"/>
              <a:ext cx="1645920" cy="1645920"/>
            </a:xfrm>
            <a:prstGeom prst="ellipse">
              <a:avLst/>
            </a:prstGeom>
            <a:solidFill>
              <a:schemeClr val="bg1"/>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Oval 7"/>
            <p:cNvSpPr/>
            <p:nvPr/>
          </p:nvSpPr>
          <p:spPr>
            <a:xfrm>
              <a:off x="5142337" y="3078337"/>
              <a:ext cx="1645920" cy="1463040"/>
            </a:xfrm>
            <a:prstGeom prst="ellipse">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668" y="1710181"/>
            <a:ext cx="1936450" cy="192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68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 </a:t>
            </a:r>
            <a:r>
              <a:rPr lang="en-US" cap="none" dirty="0" err="1" smtClean="0"/>
              <a:t>Malapposition</a:t>
            </a:r>
            <a:r>
              <a:rPr lang="en-US" cap="none" dirty="0" smtClean="0"/>
              <a:t> leading to VLST</a:t>
            </a:r>
            <a:endParaRPr lang="en-US" cap="non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67" y="1627682"/>
            <a:ext cx="5889143" cy="441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62004" y="1259549"/>
            <a:ext cx="1268296" cy="307777"/>
          </a:xfrm>
          <a:prstGeom prst="rect">
            <a:avLst/>
          </a:prstGeom>
          <a:noFill/>
        </p:spPr>
        <p:txBody>
          <a:bodyPr wrap="none" rtlCol="0">
            <a:spAutoFit/>
          </a:bodyPr>
          <a:lstStyle/>
          <a:p>
            <a:r>
              <a:rPr lang="en-US" sz="1400" b="1" dirty="0" err="1" smtClean="0">
                <a:solidFill>
                  <a:srgbClr val="FF0000"/>
                </a:solidFill>
                <a:latin typeface="+mn-lt"/>
              </a:rPr>
              <a:t>Malapposition</a:t>
            </a:r>
            <a:endParaRPr lang="en-US" sz="1400" b="1" dirty="0" smtClean="0">
              <a:solidFill>
                <a:srgbClr val="FF0000"/>
              </a:solidFill>
              <a:latin typeface="+mn-lt"/>
            </a:endParaRPr>
          </a:p>
        </p:txBody>
      </p:sp>
      <p:cxnSp>
        <p:nvCxnSpPr>
          <p:cNvPr id="11" name="Straight Arrow Connector 10"/>
          <p:cNvCxnSpPr>
            <a:stCxn id="5" idx="1"/>
          </p:cNvCxnSpPr>
          <p:nvPr/>
        </p:nvCxnSpPr>
        <p:spPr>
          <a:xfrm flipH="1">
            <a:off x="3669475" y="1413438"/>
            <a:ext cx="1092529" cy="1104131"/>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43204" y="4060147"/>
            <a:ext cx="1268296" cy="307777"/>
          </a:xfrm>
          <a:prstGeom prst="rect">
            <a:avLst/>
          </a:prstGeom>
          <a:noFill/>
        </p:spPr>
        <p:txBody>
          <a:bodyPr wrap="none" rtlCol="0">
            <a:spAutoFit/>
          </a:bodyPr>
          <a:lstStyle/>
          <a:p>
            <a:r>
              <a:rPr lang="en-US" sz="1400" b="1" dirty="0" err="1" smtClean="0">
                <a:solidFill>
                  <a:srgbClr val="FF0000"/>
                </a:solidFill>
                <a:latin typeface="+mn-lt"/>
              </a:rPr>
              <a:t>Malapposition</a:t>
            </a:r>
            <a:endParaRPr lang="en-US" sz="1400" b="1" dirty="0" smtClean="0">
              <a:solidFill>
                <a:srgbClr val="FF0000"/>
              </a:solidFill>
              <a:latin typeface="+mn-lt"/>
            </a:endParaRPr>
          </a:p>
        </p:txBody>
      </p:sp>
      <p:cxnSp>
        <p:nvCxnSpPr>
          <p:cNvPr id="13" name="Straight Arrow Connector 12"/>
          <p:cNvCxnSpPr>
            <a:stCxn id="14" idx="1"/>
          </p:cNvCxnSpPr>
          <p:nvPr/>
        </p:nvCxnSpPr>
        <p:spPr>
          <a:xfrm flipH="1" flipV="1">
            <a:off x="3585838" y="4060147"/>
            <a:ext cx="3157366" cy="153889"/>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701609" y="5640781"/>
            <a:ext cx="2135578" cy="486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6887694" y="5729850"/>
            <a:ext cx="1018099" cy="338554"/>
          </a:xfrm>
          <a:prstGeom prst="rect">
            <a:avLst/>
          </a:prstGeom>
          <a:noFill/>
        </p:spPr>
        <p:txBody>
          <a:bodyPr wrap="none" rtlCol="0">
            <a:spAutoFit/>
          </a:bodyPr>
          <a:lstStyle/>
          <a:p>
            <a:r>
              <a:rPr lang="en-US" sz="1600" b="1" dirty="0" smtClean="0">
                <a:solidFill>
                  <a:srgbClr val="FF0000"/>
                </a:solidFill>
                <a:latin typeface="+mn-lt"/>
              </a:rPr>
              <a:t>Incorrect!</a:t>
            </a:r>
          </a:p>
        </p:txBody>
      </p:sp>
      <p:sp>
        <p:nvSpPr>
          <p:cNvPr id="17" name="TextBox 16"/>
          <p:cNvSpPr txBox="1"/>
          <p:nvPr/>
        </p:nvSpPr>
        <p:spPr>
          <a:xfrm>
            <a:off x="6743204" y="2719803"/>
            <a:ext cx="1686166" cy="523220"/>
          </a:xfrm>
          <a:prstGeom prst="rect">
            <a:avLst/>
          </a:prstGeom>
          <a:noFill/>
        </p:spPr>
        <p:txBody>
          <a:bodyPr wrap="none" rtlCol="0">
            <a:spAutoFit/>
          </a:bodyPr>
          <a:lstStyle/>
          <a:p>
            <a:pPr algn="ctr"/>
            <a:r>
              <a:rPr lang="en-US" sz="1600" b="1" dirty="0" err="1" smtClean="0">
                <a:solidFill>
                  <a:srgbClr val="FF0000"/>
                </a:solidFill>
              </a:rPr>
              <a:t>Underexpansion</a:t>
            </a:r>
            <a:endParaRPr lang="en-US" sz="1600" b="1" dirty="0" smtClean="0">
              <a:solidFill>
                <a:srgbClr val="FF0000"/>
              </a:solidFill>
            </a:endParaRPr>
          </a:p>
          <a:p>
            <a:pPr algn="ctr"/>
            <a:r>
              <a:rPr lang="en-US" sz="1200" b="1" dirty="0" smtClean="0">
                <a:solidFill>
                  <a:srgbClr val="FF0000"/>
                </a:solidFill>
              </a:rPr>
              <a:t>(residual stenosis&gt;20%)</a:t>
            </a:r>
          </a:p>
        </p:txBody>
      </p:sp>
      <p:cxnSp>
        <p:nvCxnSpPr>
          <p:cNvPr id="19" name="Straight Arrow Connector 18"/>
          <p:cNvCxnSpPr>
            <a:stCxn id="17" idx="1"/>
          </p:cNvCxnSpPr>
          <p:nvPr/>
        </p:nvCxnSpPr>
        <p:spPr>
          <a:xfrm flipH="1">
            <a:off x="3669475" y="2981413"/>
            <a:ext cx="3073729" cy="17742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1267" y="1223924"/>
            <a:ext cx="3160673" cy="369332"/>
          </a:xfrm>
          <a:prstGeom prst="rect">
            <a:avLst/>
          </a:prstGeom>
          <a:noFill/>
        </p:spPr>
        <p:txBody>
          <a:bodyPr wrap="none" rtlCol="0">
            <a:spAutoFit/>
          </a:bodyPr>
          <a:lstStyle/>
          <a:p>
            <a:r>
              <a:rPr lang="en-US" b="1" dirty="0" smtClean="0">
                <a:solidFill>
                  <a:srgbClr val="009CDE"/>
                </a:solidFill>
                <a:latin typeface="+mn-lt"/>
              </a:rPr>
              <a:t>Example VLST case – ABSORB II</a:t>
            </a:r>
          </a:p>
        </p:txBody>
      </p:sp>
    </p:spTree>
    <p:extLst>
      <p:ext uri="{BB962C8B-B14F-4D97-AF65-F5344CB8AC3E}">
        <p14:creationId xmlns:p14="http://schemas.microsoft.com/office/powerpoint/2010/main" val="3903560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57" y="1815487"/>
            <a:ext cx="5789221" cy="434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cap="none" dirty="0" smtClean="0"/>
              <a:t> </a:t>
            </a:r>
            <a:r>
              <a:rPr lang="en-US" cap="none" dirty="0" err="1" smtClean="0"/>
              <a:t>Malapposition</a:t>
            </a:r>
            <a:r>
              <a:rPr lang="en-US" cap="none" dirty="0" smtClean="0"/>
              <a:t> leading to VLST</a:t>
            </a:r>
            <a:endParaRPr lang="en-US" cap="none" dirty="0"/>
          </a:p>
        </p:txBody>
      </p:sp>
      <p:sp>
        <p:nvSpPr>
          <p:cNvPr id="5" name="TextBox 4"/>
          <p:cNvSpPr txBox="1"/>
          <p:nvPr/>
        </p:nvSpPr>
        <p:spPr>
          <a:xfrm>
            <a:off x="5332004" y="1473299"/>
            <a:ext cx="1420582" cy="338554"/>
          </a:xfrm>
          <a:prstGeom prst="rect">
            <a:avLst/>
          </a:prstGeom>
          <a:noFill/>
        </p:spPr>
        <p:txBody>
          <a:bodyPr wrap="none" rtlCol="0">
            <a:spAutoFit/>
          </a:bodyPr>
          <a:lstStyle/>
          <a:p>
            <a:r>
              <a:rPr lang="en-US" sz="1600" b="1" dirty="0" err="1" smtClean="0">
                <a:solidFill>
                  <a:srgbClr val="FF0000"/>
                </a:solidFill>
                <a:latin typeface="+mn-lt"/>
              </a:rPr>
              <a:t>Malapposition</a:t>
            </a:r>
            <a:endParaRPr lang="en-US" sz="1600" b="1" dirty="0" smtClean="0">
              <a:solidFill>
                <a:srgbClr val="FF0000"/>
              </a:solidFill>
              <a:latin typeface="+mn-lt"/>
            </a:endParaRPr>
          </a:p>
        </p:txBody>
      </p:sp>
      <p:cxnSp>
        <p:nvCxnSpPr>
          <p:cNvPr id="11" name="Straight Arrow Connector 10"/>
          <p:cNvCxnSpPr>
            <a:stCxn id="5" idx="1"/>
          </p:cNvCxnSpPr>
          <p:nvPr/>
        </p:nvCxnSpPr>
        <p:spPr>
          <a:xfrm flipH="1">
            <a:off x="4239476" y="1642576"/>
            <a:ext cx="1092528" cy="92248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94454" y="4297647"/>
            <a:ext cx="1420582" cy="338554"/>
          </a:xfrm>
          <a:prstGeom prst="rect">
            <a:avLst/>
          </a:prstGeom>
          <a:noFill/>
        </p:spPr>
        <p:txBody>
          <a:bodyPr wrap="none" rtlCol="0">
            <a:spAutoFit/>
          </a:bodyPr>
          <a:lstStyle/>
          <a:p>
            <a:r>
              <a:rPr lang="en-US" sz="1600" b="1" dirty="0" err="1" smtClean="0">
                <a:solidFill>
                  <a:srgbClr val="FF0000"/>
                </a:solidFill>
                <a:latin typeface="+mn-lt"/>
              </a:rPr>
              <a:t>Malapposition</a:t>
            </a:r>
            <a:endParaRPr lang="en-US" sz="1600" b="1" dirty="0" smtClean="0">
              <a:solidFill>
                <a:srgbClr val="FF0000"/>
              </a:solidFill>
              <a:latin typeface="+mn-lt"/>
            </a:endParaRPr>
          </a:p>
        </p:txBody>
      </p:sp>
      <p:cxnSp>
        <p:nvCxnSpPr>
          <p:cNvPr id="13" name="Straight Arrow Connector 12"/>
          <p:cNvCxnSpPr>
            <a:stCxn id="14" idx="1"/>
          </p:cNvCxnSpPr>
          <p:nvPr/>
        </p:nvCxnSpPr>
        <p:spPr>
          <a:xfrm flipH="1">
            <a:off x="4381982" y="4466924"/>
            <a:ext cx="2812472" cy="1385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94454" y="2957303"/>
            <a:ext cx="1686166" cy="523220"/>
          </a:xfrm>
          <a:prstGeom prst="rect">
            <a:avLst/>
          </a:prstGeom>
          <a:noFill/>
        </p:spPr>
        <p:txBody>
          <a:bodyPr wrap="none" rtlCol="0">
            <a:spAutoFit/>
          </a:bodyPr>
          <a:lstStyle/>
          <a:p>
            <a:pPr algn="ctr"/>
            <a:r>
              <a:rPr lang="en-US" sz="1600" b="1" dirty="0" err="1" smtClean="0">
                <a:solidFill>
                  <a:srgbClr val="FF0000"/>
                </a:solidFill>
              </a:rPr>
              <a:t>Underexpansion</a:t>
            </a:r>
            <a:endParaRPr lang="en-US" sz="1600" b="1" dirty="0" smtClean="0">
              <a:solidFill>
                <a:srgbClr val="FF0000"/>
              </a:solidFill>
            </a:endParaRPr>
          </a:p>
          <a:p>
            <a:pPr algn="ctr"/>
            <a:r>
              <a:rPr lang="en-US" sz="1200" b="1" dirty="0" smtClean="0">
                <a:solidFill>
                  <a:srgbClr val="FF0000"/>
                </a:solidFill>
              </a:rPr>
              <a:t>(residual stenosis&gt;20%)</a:t>
            </a:r>
          </a:p>
        </p:txBody>
      </p:sp>
      <p:cxnSp>
        <p:nvCxnSpPr>
          <p:cNvPr id="19" name="Straight Arrow Connector 18"/>
          <p:cNvCxnSpPr>
            <a:stCxn id="17" idx="1"/>
          </p:cNvCxnSpPr>
          <p:nvPr/>
        </p:nvCxnSpPr>
        <p:spPr>
          <a:xfrm flipH="1">
            <a:off x="4381982" y="3218913"/>
            <a:ext cx="2812472" cy="58118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1"/>
          </p:cNvCxnSpPr>
          <p:nvPr/>
        </p:nvCxnSpPr>
        <p:spPr>
          <a:xfrm flipH="1">
            <a:off x="4690742" y="1642576"/>
            <a:ext cx="641262" cy="1314727"/>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1"/>
          </p:cNvCxnSpPr>
          <p:nvPr/>
        </p:nvCxnSpPr>
        <p:spPr>
          <a:xfrm flipH="1">
            <a:off x="4381982" y="4466924"/>
            <a:ext cx="2812472" cy="68696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16924" y="2304120"/>
            <a:ext cx="2101933" cy="569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TextBox 21"/>
          <p:cNvSpPr txBox="1"/>
          <p:nvPr/>
        </p:nvSpPr>
        <p:spPr>
          <a:xfrm>
            <a:off x="1113407" y="1318163"/>
            <a:ext cx="2922660" cy="338554"/>
          </a:xfrm>
          <a:prstGeom prst="rect">
            <a:avLst/>
          </a:prstGeom>
          <a:noFill/>
          <a:ln>
            <a:noFill/>
          </a:ln>
        </p:spPr>
        <p:txBody>
          <a:bodyPr wrap="none" rtlCol="0">
            <a:spAutoFit/>
          </a:bodyPr>
          <a:lstStyle/>
          <a:p>
            <a:r>
              <a:rPr lang="en-US" sz="1600" b="1" dirty="0" smtClean="0">
                <a:solidFill>
                  <a:srgbClr val="FF0000"/>
                </a:solidFill>
                <a:latin typeface="+mn-lt"/>
              </a:rPr>
              <a:t>No high pressure post-dilatation</a:t>
            </a:r>
          </a:p>
        </p:txBody>
      </p:sp>
      <p:cxnSp>
        <p:nvCxnSpPr>
          <p:cNvPr id="24" name="Straight Arrow Connector 23"/>
          <p:cNvCxnSpPr>
            <a:stCxn id="22" idx="2"/>
          </p:cNvCxnSpPr>
          <p:nvPr/>
        </p:nvCxnSpPr>
        <p:spPr>
          <a:xfrm>
            <a:off x="2574737" y="1656717"/>
            <a:ext cx="180338" cy="643222"/>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1267" y="1057674"/>
            <a:ext cx="3160673" cy="369332"/>
          </a:xfrm>
          <a:prstGeom prst="rect">
            <a:avLst/>
          </a:prstGeom>
          <a:noFill/>
        </p:spPr>
        <p:txBody>
          <a:bodyPr wrap="none" rtlCol="0">
            <a:spAutoFit/>
          </a:bodyPr>
          <a:lstStyle/>
          <a:p>
            <a:r>
              <a:rPr lang="en-US" b="1" dirty="0" smtClean="0">
                <a:solidFill>
                  <a:srgbClr val="009CDE"/>
                </a:solidFill>
                <a:latin typeface="+mn-lt"/>
              </a:rPr>
              <a:t>Example VLST case – ABSORB II</a:t>
            </a:r>
          </a:p>
        </p:txBody>
      </p:sp>
    </p:spTree>
    <p:extLst>
      <p:ext uri="{BB962C8B-B14F-4D97-AF65-F5344CB8AC3E}">
        <p14:creationId xmlns:p14="http://schemas.microsoft.com/office/powerpoint/2010/main" val="299004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01" y="1746435"/>
            <a:ext cx="5524967" cy="414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cap="none" dirty="0" smtClean="0"/>
              <a:t> </a:t>
            </a:r>
            <a:r>
              <a:rPr lang="en-US" cap="none" dirty="0" err="1" smtClean="0"/>
              <a:t>Malapposition</a:t>
            </a:r>
            <a:r>
              <a:rPr lang="en-US" cap="none" dirty="0" smtClean="0"/>
              <a:t> leading to VLST</a:t>
            </a:r>
            <a:endParaRPr lang="en-US" cap="none" dirty="0"/>
          </a:p>
        </p:txBody>
      </p:sp>
      <p:sp>
        <p:nvSpPr>
          <p:cNvPr id="5" name="TextBox 4"/>
          <p:cNvSpPr txBox="1"/>
          <p:nvPr/>
        </p:nvSpPr>
        <p:spPr>
          <a:xfrm>
            <a:off x="4880754" y="1235799"/>
            <a:ext cx="1268296" cy="307777"/>
          </a:xfrm>
          <a:prstGeom prst="rect">
            <a:avLst/>
          </a:prstGeom>
          <a:noFill/>
        </p:spPr>
        <p:txBody>
          <a:bodyPr wrap="none" rtlCol="0">
            <a:spAutoFit/>
          </a:bodyPr>
          <a:lstStyle/>
          <a:p>
            <a:r>
              <a:rPr lang="en-US" sz="1400" b="1" dirty="0" err="1" smtClean="0">
                <a:solidFill>
                  <a:srgbClr val="FF0000"/>
                </a:solidFill>
                <a:latin typeface="+mn-lt"/>
              </a:rPr>
              <a:t>Malapposition</a:t>
            </a:r>
            <a:endParaRPr lang="en-US" sz="1400" b="1" dirty="0" smtClean="0">
              <a:solidFill>
                <a:srgbClr val="FF0000"/>
              </a:solidFill>
              <a:latin typeface="+mn-lt"/>
            </a:endParaRPr>
          </a:p>
        </p:txBody>
      </p:sp>
      <p:cxnSp>
        <p:nvCxnSpPr>
          <p:cNvPr id="11" name="Straight Arrow Connector 10"/>
          <p:cNvCxnSpPr>
            <a:stCxn id="5" idx="1"/>
          </p:cNvCxnSpPr>
          <p:nvPr/>
        </p:nvCxnSpPr>
        <p:spPr>
          <a:xfrm flipH="1">
            <a:off x="4037610" y="1389688"/>
            <a:ext cx="843144" cy="103287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43204" y="2719803"/>
            <a:ext cx="1686167" cy="523220"/>
          </a:xfrm>
          <a:prstGeom prst="rect">
            <a:avLst/>
          </a:prstGeom>
          <a:noFill/>
        </p:spPr>
        <p:txBody>
          <a:bodyPr wrap="none" rtlCol="0">
            <a:spAutoFit/>
          </a:bodyPr>
          <a:lstStyle/>
          <a:p>
            <a:pPr algn="ctr"/>
            <a:r>
              <a:rPr lang="en-US" sz="1600" b="1" dirty="0" err="1" smtClean="0">
                <a:solidFill>
                  <a:srgbClr val="FF0000"/>
                </a:solidFill>
              </a:rPr>
              <a:t>Underexpansion</a:t>
            </a:r>
            <a:endParaRPr lang="en-US" sz="1600" b="1" dirty="0" smtClean="0">
              <a:solidFill>
                <a:srgbClr val="FF0000"/>
              </a:solidFill>
            </a:endParaRPr>
          </a:p>
          <a:p>
            <a:pPr algn="ctr"/>
            <a:r>
              <a:rPr lang="en-US" sz="1200" b="1" dirty="0" smtClean="0">
                <a:solidFill>
                  <a:srgbClr val="FF0000"/>
                </a:solidFill>
              </a:rPr>
              <a:t>(residual stenosis&gt;15%)</a:t>
            </a:r>
          </a:p>
        </p:txBody>
      </p:sp>
      <p:cxnSp>
        <p:nvCxnSpPr>
          <p:cNvPr id="19" name="Straight Arrow Connector 18"/>
          <p:cNvCxnSpPr>
            <a:stCxn id="17" idx="1"/>
          </p:cNvCxnSpPr>
          <p:nvPr/>
        </p:nvCxnSpPr>
        <p:spPr>
          <a:xfrm flipH="1">
            <a:off x="4037611" y="2981413"/>
            <a:ext cx="2705593" cy="474306"/>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1"/>
          </p:cNvCxnSpPr>
          <p:nvPr/>
        </p:nvCxnSpPr>
        <p:spPr>
          <a:xfrm flipH="1">
            <a:off x="4239491" y="1389688"/>
            <a:ext cx="641263" cy="142476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7" idx="1"/>
          </p:cNvCxnSpPr>
          <p:nvPr/>
        </p:nvCxnSpPr>
        <p:spPr>
          <a:xfrm flipH="1">
            <a:off x="4037611" y="2981413"/>
            <a:ext cx="2705593" cy="109182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29392" y="5094514"/>
            <a:ext cx="1793174" cy="878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TextBox 11"/>
          <p:cNvSpPr txBox="1"/>
          <p:nvPr/>
        </p:nvSpPr>
        <p:spPr>
          <a:xfrm>
            <a:off x="1958094" y="6005892"/>
            <a:ext cx="2922660" cy="338554"/>
          </a:xfrm>
          <a:prstGeom prst="rect">
            <a:avLst/>
          </a:prstGeom>
          <a:noFill/>
        </p:spPr>
        <p:txBody>
          <a:bodyPr wrap="none" rtlCol="0">
            <a:spAutoFit/>
          </a:bodyPr>
          <a:lstStyle/>
          <a:p>
            <a:r>
              <a:rPr lang="en-US" sz="1600" b="1" dirty="0" smtClean="0">
                <a:solidFill>
                  <a:srgbClr val="FF0000"/>
                </a:solidFill>
                <a:latin typeface="+mn-lt"/>
              </a:rPr>
              <a:t>No high pressure post-dilatation</a:t>
            </a:r>
          </a:p>
        </p:txBody>
      </p:sp>
      <p:sp>
        <p:nvSpPr>
          <p:cNvPr id="21" name="TextBox 20"/>
          <p:cNvSpPr txBox="1"/>
          <p:nvPr/>
        </p:nvSpPr>
        <p:spPr>
          <a:xfrm>
            <a:off x="641267" y="1223924"/>
            <a:ext cx="3160673" cy="369332"/>
          </a:xfrm>
          <a:prstGeom prst="rect">
            <a:avLst/>
          </a:prstGeom>
          <a:noFill/>
        </p:spPr>
        <p:txBody>
          <a:bodyPr wrap="none" rtlCol="0">
            <a:spAutoFit/>
          </a:bodyPr>
          <a:lstStyle/>
          <a:p>
            <a:r>
              <a:rPr lang="en-US" b="1" dirty="0" smtClean="0">
                <a:solidFill>
                  <a:srgbClr val="009CDE"/>
                </a:solidFill>
                <a:latin typeface="+mn-lt"/>
              </a:rPr>
              <a:t>Example VLST case – ABSORB II</a:t>
            </a:r>
          </a:p>
        </p:txBody>
      </p:sp>
    </p:spTree>
    <p:extLst>
      <p:ext uri="{BB962C8B-B14F-4D97-AF65-F5344CB8AC3E}">
        <p14:creationId xmlns:p14="http://schemas.microsoft.com/office/powerpoint/2010/main" val="1178480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2900"/>
            <a:ext cx="6675802" cy="801687"/>
          </a:xfrm>
        </p:spPr>
        <p:txBody>
          <a:bodyPr/>
          <a:lstStyle/>
          <a:p>
            <a:r>
              <a:rPr lang="en-US" dirty="0" smtClean="0"/>
              <a:t>Absorb china</a:t>
            </a:r>
            <a:br>
              <a:rPr lang="en-US" dirty="0" smtClean="0"/>
            </a:br>
            <a:r>
              <a:rPr lang="en-US" dirty="0" smtClean="0"/>
              <a:t>study structure</a:t>
            </a:r>
            <a:endParaRPr lang="en-US" dirty="0"/>
          </a:p>
        </p:txBody>
      </p:sp>
      <p:sp>
        <p:nvSpPr>
          <p:cNvPr id="56" name="Rectangle 7"/>
          <p:cNvSpPr>
            <a:spLocks noChangeArrowheads="1"/>
          </p:cNvSpPr>
          <p:nvPr/>
        </p:nvSpPr>
        <p:spPr bwMode="auto">
          <a:xfrm>
            <a:off x="5554660" y="3786877"/>
            <a:ext cx="92075" cy="342900"/>
          </a:xfrm>
          <a:prstGeom prst="rect">
            <a:avLst/>
          </a:prstGeom>
          <a:solidFill>
            <a:srgbClr val="7030A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57" name="Rectangle 7"/>
          <p:cNvSpPr>
            <a:spLocks noChangeArrowheads="1"/>
          </p:cNvSpPr>
          <p:nvPr/>
        </p:nvSpPr>
        <p:spPr bwMode="auto">
          <a:xfrm>
            <a:off x="7007223" y="301506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58" name="Rectangle 7"/>
          <p:cNvSpPr>
            <a:spLocks noChangeArrowheads="1"/>
          </p:cNvSpPr>
          <p:nvPr/>
        </p:nvSpPr>
        <p:spPr bwMode="auto">
          <a:xfrm>
            <a:off x="7701883" y="301506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59" name="Rectangle 58"/>
          <p:cNvSpPr>
            <a:spLocks noChangeArrowheads="1"/>
          </p:cNvSpPr>
          <p:nvPr/>
        </p:nvSpPr>
        <p:spPr bwMode="auto">
          <a:xfrm>
            <a:off x="8417809" y="301506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60" name="Rectangle 7"/>
          <p:cNvSpPr>
            <a:spLocks noChangeArrowheads="1"/>
          </p:cNvSpPr>
          <p:nvPr/>
        </p:nvSpPr>
        <p:spPr bwMode="auto">
          <a:xfrm>
            <a:off x="4107754" y="301506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61" name="Rectangle 7"/>
          <p:cNvSpPr>
            <a:spLocks noChangeArrowheads="1"/>
          </p:cNvSpPr>
          <p:nvPr/>
        </p:nvSpPr>
        <p:spPr bwMode="auto">
          <a:xfrm>
            <a:off x="5554660" y="3015064"/>
            <a:ext cx="92075" cy="342900"/>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62" name="Rectangle 7"/>
          <p:cNvSpPr>
            <a:spLocks noChangeArrowheads="1"/>
          </p:cNvSpPr>
          <p:nvPr/>
        </p:nvSpPr>
        <p:spPr bwMode="auto">
          <a:xfrm>
            <a:off x="4830760" y="301506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63" name="Text Box 14"/>
          <p:cNvSpPr txBox="1">
            <a:spLocks noChangeArrowheads="1"/>
          </p:cNvSpPr>
          <p:nvPr/>
        </p:nvSpPr>
        <p:spPr bwMode="auto">
          <a:xfrm>
            <a:off x="599354" y="3867263"/>
            <a:ext cx="3175203" cy="215444"/>
          </a:xfrm>
          <a:prstGeom prst="rect">
            <a:avLst/>
          </a:prstGeom>
          <a:noFill/>
          <a:ln w="12700">
            <a:noFill/>
            <a:miter lim="800000"/>
            <a:headEnd/>
            <a:tailEnd/>
          </a:ln>
        </p:spPr>
        <p:txBody>
          <a:bodyPr wrap="square" lIns="0" tIns="0" rIns="0" bIns="0">
            <a:spAutoFit/>
          </a:bodyPr>
          <a:lstStyle/>
          <a:p>
            <a:pPr>
              <a:defRPr/>
            </a:pPr>
            <a:r>
              <a:rPr lang="en-US" altLang="ja-JP" sz="1400" b="1" dirty="0">
                <a:solidFill>
                  <a:srgbClr val="800080"/>
                </a:solidFill>
                <a:latin typeface="Calibri"/>
                <a:cs typeface="Arial" pitchFamily="34" charset="0"/>
              </a:rPr>
              <a:t>QCA</a:t>
            </a:r>
            <a:endParaRPr lang="en-US" sz="1400" b="1" dirty="0">
              <a:solidFill>
                <a:srgbClr val="800080"/>
              </a:solidFill>
              <a:latin typeface="Calibri"/>
              <a:ea typeface="ＭＳ Ｐゴシック" pitchFamily="34" charset="-128"/>
              <a:cs typeface="Arial" pitchFamily="34" charset="0"/>
            </a:endParaRPr>
          </a:p>
        </p:txBody>
      </p:sp>
      <p:sp>
        <p:nvSpPr>
          <p:cNvPr id="64" name="Rectangle 29"/>
          <p:cNvSpPr>
            <a:spLocks noChangeArrowheads="1"/>
          </p:cNvSpPr>
          <p:nvPr/>
        </p:nvSpPr>
        <p:spPr bwMode="auto">
          <a:xfrm>
            <a:off x="2299197" y="2470450"/>
            <a:ext cx="2142648" cy="407800"/>
          </a:xfrm>
          <a:prstGeom prst="rect">
            <a:avLst/>
          </a:prstGeom>
          <a:gradFill rotWithShape="1">
            <a:gsLst>
              <a:gs pos="0">
                <a:srgbClr val="6A6C6D">
                  <a:tint val="50000"/>
                  <a:satMod val="300000"/>
                </a:srgbClr>
              </a:gs>
              <a:gs pos="35000">
                <a:srgbClr val="6A6C6D">
                  <a:tint val="37000"/>
                  <a:satMod val="300000"/>
                </a:srgbClr>
              </a:gs>
              <a:gs pos="100000">
                <a:srgbClr val="6A6C6D">
                  <a:tint val="15000"/>
                  <a:satMod val="350000"/>
                </a:srgbClr>
              </a:gs>
            </a:gsLst>
            <a:lin ang="16200000" scaled="1"/>
          </a:gradFill>
          <a:ln w="9525" cap="flat" cmpd="sng" algn="ctr">
            <a:solidFill>
              <a:srgbClr val="6A6C6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8595B"/>
                </a:solidFill>
                <a:effectLst/>
                <a:uLnTx/>
                <a:uFillTx/>
                <a:latin typeface="Calibri"/>
                <a:ea typeface="+mn-ea"/>
                <a:cs typeface="+mn-cs"/>
              </a:rPr>
              <a:t>Absorb</a:t>
            </a:r>
            <a:endParaRPr kumimoji="0" lang="en-US" sz="1600" b="0" i="0" u="none" strike="noStrike" kern="0" cap="none" spc="0" normalizeH="0" baseline="0" noProof="0" dirty="0">
              <a:ln>
                <a:noFill/>
              </a:ln>
              <a:solidFill>
                <a:srgbClr val="58595B"/>
              </a:solidFill>
              <a:effectLst/>
              <a:uLnTx/>
              <a:uFillTx/>
              <a:latin typeface="Calibri"/>
              <a:ea typeface="+mn-ea"/>
              <a:cs typeface="Arial" charset="0"/>
            </a:endParaRPr>
          </a:p>
        </p:txBody>
      </p:sp>
      <p:sp>
        <p:nvSpPr>
          <p:cNvPr id="65" name="Rectangle 7"/>
          <p:cNvSpPr>
            <a:spLocks noChangeArrowheads="1"/>
          </p:cNvSpPr>
          <p:nvPr/>
        </p:nvSpPr>
        <p:spPr bwMode="auto">
          <a:xfrm>
            <a:off x="6275385" y="301506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Calibri"/>
              <a:cs typeface="Arial" pitchFamily="34" charset="0"/>
            </a:endParaRPr>
          </a:p>
        </p:txBody>
      </p:sp>
      <p:sp>
        <p:nvSpPr>
          <p:cNvPr id="66" name="Text Box 14"/>
          <p:cNvSpPr txBox="1">
            <a:spLocks noChangeArrowheads="1"/>
          </p:cNvSpPr>
          <p:nvPr/>
        </p:nvSpPr>
        <p:spPr bwMode="auto">
          <a:xfrm>
            <a:off x="599355" y="3040875"/>
            <a:ext cx="2971800" cy="246062"/>
          </a:xfrm>
          <a:prstGeom prst="rect">
            <a:avLst/>
          </a:prstGeom>
          <a:noFill/>
          <a:ln w="12700">
            <a:noFill/>
            <a:miter lim="800000"/>
            <a:headEnd/>
            <a:tailEnd/>
          </a:ln>
        </p:spPr>
        <p:txBody>
          <a:bodyPr lIns="0" tIns="0" rIns="0" bIns="0">
            <a:spAutoFit/>
          </a:bodyPr>
          <a:lstStyle/>
          <a:p>
            <a:pPr>
              <a:spcBef>
                <a:spcPct val="50000"/>
              </a:spcBef>
            </a:pPr>
            <a:r>
              <a:rPr kumimoji="1" lang="en-US" altLang="ja-JP" sz="1600" b="1" dirty="0">
                <a:solidFill>
                  <a:srgbClr val="00B050"/>
                </a:solidFill>
                <a:latin typeface="Calibri" pitchFamily="34" charset="0"/>
                <a:cs typeface="Calibri" pitchFamily="34" charset="0"/>
              </a:rPr>
              <a:t>Clinical </a:t>
            </a:r>
          </a:p>
        </p:txBody>
      </p:sp>
      <p:graphicFrame>
        <p:nvGraphicFramePr>
          <p:cNvPr id="67" name="Table 66"/>
          <p:cNvGraphicFramePr>
            <a:graphicFrameLocks noGrp="1"/>
          </p:cNvGraphicFramePr>
          <p:nvPr>
            <p:extLst>
              <p:ext uri="{D42A27DB-BD31-4B8C-83A1-F6EECF244321}">
                <p14:modId xmlns:p14="http://schemas.microsoft.com/office/powerpoint/2010/main" val="1423702941"/>
              </p:ext>
            </p:extLst>
          </p:nvPr>
        </p:nvGraphicFramePr>
        <p:xfrm>
          <a:off x="518160" y="1408760"/>
          <a:ext cx="8077200" cy="889000"/>
        </p:xfrm>
        <a:graphic>
          <a:graphicData uri="http://schemas.openxmlformats.org/drawingml/2006/table">
            <a:tbl>
              <a:tblPr firstRow="1" bandRow="1"/>
              <a:tblGrid>
                <a:gridCol w="1237904">
                  <a:extLst>
                    <a:ext uri="{9D8B030D-6E8A-4147-A177-3AD203B41FA5}">
                      <a16:colId xmlns="" xmlns:a16="http://schemas.microsoft.com/office/drawing/2014/main" val="20000"/>
                    </a:ext>
                  </a:extLst>
                </a:gridCol>
                <a:gridCol w="6839296">
                  <a:extLst>
                    <a:ext uri="{9D8B030D-6E8A-4147-A177-3AD203B41FA5}">
                      <a16:colId xmlns="" xmlns:a16="http://schemas.microsoft.com/office/drawing/2014/main" val="2000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b="1" dirty="0">
                          <a:solidFill>
                            <a:schemeClr val="bg1"/>
                          </a:solidFill>
                        </a:rPr>
                        <a:t>Objective</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b="0" dirty="0">
                          <a:solidFill>
                            <a:schemeClr val="tx1"/>
                          </a:solidFill>
                        </a:rPr>
                        <a:t>China Approval Trial</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a:solidFill>
                            <a:schemeClr val="bg1"/>
                          </a:solidFill>
                        </a:rPr>
                        <a:t>Design</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dirty="0">
                          <a:solidFill>
                            <a:schemeClr val="tx1"/>
                          </a:solidFill>
                        </a:rPr>
                        <a:t>Prospective, open label, randomized 1:1, non-inferiority, multicenter, Absorb BVS vs.                XIENCE, in 448 patients, up to 25 China sites, follow-up out to 5 years</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1"/>
                  </a:ext>
                </a:extLst>
              </a:tr>
            </a:tbl>
          </a:graphicData>
        </a:graphic>
      </p:graphicFrame>
      <p:sp>
        <p:nvSpPr>
          <p:cNvPr id="68" name="Rectangle 67"/>
          <p:cNvSpPr/>
          <p:nvPr/>
        </p:nvSpPr>
        <p:spPr>
          <a:xfrm>
            <a:off x="509154" y="3323731"/>
            <a:ext cx="8094519" cy="509155"/>
          </a:xfrm>
          <a:prstGeom prst="rect">
            <a:avLst/>
          </a:prstGeom>
          <a:gradFill rotWithShape="1">
            <a:gsLst>
              <a:gs pos="0">
                <a:srgbClr val="6A6C6D">
                  <a:shade val="51000"/>
                  <a:satMod val="130000"/>
                </a:srgbClr>
              </a:gs>
              <a:gs pos="80000">
                <a:srgbClr val="6A6C6D">
                  <a:shade val="93000"/>
                  <a:satMod val="130000"/>
                </a:srgbClr>
              </a:gs>
              <a:gs pos="100000">
                <a:srgbClr val="6A6C6D">
                  <a:shade val="94000"/>
                  <a:satMod val="135000"/>
                </a:srgbClr>
              </a:gs>
            </a:gsLst>
            <a:lin ang="16200000" scaled="0"/>
          </a:gradFill>
          <a:ln w="9525" cap="flat" cmpd="sng" algn="ctr">
            <a:solidFill>
              <a:srgbClr val="6A6C6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9" name="Text Box 20"/>
          <p:cNvSpPr txBox="1">
            <a:spLocks noChangeArrowheads="1"/>
          </p:cNvSpPr>
          <p:nvPr/>
        </p:nvSpPr>
        <p:spPr bwMode="auto">
          <a:xfrm>
            <a:off x="6217227" y="345519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Calibri"/>
                <a:cs typeface="Arial" pitchFamily="34" charset="0"/>
              </a:rPr>
              <a:t>24</a:t>
            </a:r>
          </a:p>
        </p:txBody>
      </p:sp>
      <p:sp>
        <p:nvSpPr>
          <p:cNvPr id="70" name="Text Box 21"/>
          <p:cNvSpPr txBox="1">
            <a:spLocks noChangeArrowheads="1"/>
          </p:cNvSpPr>
          <p:nvPr/>
        </p:nvSpPr>
        <p:spPr bwMode="auto">
          <a:xfrm>
            <a:off x="4824699" y="3455198"/>
            <a:ext cx="104195"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Calibri"/>
                <a:cs typeface="Arial" pitchFamily="34" charset="0"/>
              </a:rPr>
              <a:t>6</a:t>
            </a:r>
          </a:p>
        </p:txBody>
      </p:sp>
      <p:sp>
        <p:nvSpPr>
          <p:cNvPr id="71" name="Text Box 22"/>
          <p:cNvSpPr txBox="1">
            <a:spLocks noChangeArrowheads="1"/>
          </p:cNvSpPr>
          <p:nvPr/>
        </p:nvSpPr>
        <p:spPr bwMode="auto">
          <a:xfrm>
            <a:off x="4091060" y="3455198"/>
            <a:ext cx="104196" cy="246221"/>
          </a:xfrm>
          <a:prstGeom prst="rect">
            <a:avLst/>
          </a:prstGeom>
          <a:noFill/>
          <a:ln w="12700">
            <a:noFill/>
            <a:miter lim="800000"/>
            <a:headEnd/>
            <a:tailEnd/>
          </a:ln>
        </p:spPr>
        <p:txBody>
          <a:bodyPr wrap="none" lIns="0" tIns="0" rIns="0" bIns="0">
            <a:spAutoFit/>
          </a:bodyPr>
          <a:lstStyle/>
          <a:p>
            <a:pPr>
              <a:spcBef>
                <a:spcPct val="50000"/>
              </a:spcBef>
            </a:pPr>
            <a:r>
              <a:rPr kumimoji="1" lang="en-US" altLang="ja-JP" sz="1600" b="1" dirty="0">
                <a:solidFill>
                  <a:prstClr val="white"/>
                </a:solidFill>
                <a:latin typeface="Calibri"/>
                <a:cs typeface="Arial" pitchFamily="34" charset="0"/>
              </a:rPr>
              <a:t>1</a:t>
            </a:r>
          </a:p>
        </p:txBody>
      </p:sp>
      <p:sp>
        <p:nvSpPr>
          <p:cNvPr id="72" name="Text Box 20"/>
          <p:cNvSpPr txBox="1">
            <a:spLocks noChangeArrowheads="1"/>
          </p:cNvSpPr>
          <p:nvPr/>
        </p:nvSpPr>
        <p:spPr bwMode="auto">
          <a:xfrm>
            <a:off x="5496502" y="345519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Calibri"/>
                <a:cs typeface="Arial" pitchFamily="34" charset="0"/>
              </a:rPr>
              <a:t>12</a:t>
            </a:r>
          </a:p>
        </p:txBody>
      </p:sp>
      <p:sp>
        <p:nvSpPr>
          <p:cNvPr id="73" name="Text Box 20"/>
          <p:cNvSpPr txBox="1">
            <a:spLocks noChangeArrowheads="1"/>
          </p:cNvSpPr>
          <p:nvPr/>
        </p:nvSpPr>
        <p:spPr bwMode="auto">
          <a:xfrm>
            <a:off x="6949065" y="345519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Calibri"/>
                <a:cs typeface="Arial" pitchFamily="34" charset="0"/>
              </a:rPr>
              <a:t>36</a:t>
            </a:r>
          </a:p>
        </p:txBody>
      </p:sp>
      <p:sp>
        <p:nvSpPr>
          <p:cNvPr id="74" name="Text Box 20"/>
          <p:cNvSpPr txBox="1">
            <a:spLocks noChangeArrowheads="1"/>
          </p:cNvSpPr>
          <p:nvPr/>
        </p:nvSpPr>
        <p:spPr bwMode="auto">
          <a:xfrm>
            <a:off x="7638040" y="345519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Calibri"/>
                <a:cs typeface="Arial" pitchFamily="34" charset="0"/>
              </a:rPr>
              <a:t>48</a:t>
            </a:r>
          </a:p>
        </p:txBody>
      </p:sp>
      <p:sp>
        <p:nvSpPr>
          <p:cNvPr id="75" name="Text Box 20"/>
          <p:cNvSpPr txBox="1">
            <a:spLocks noChangeArrowheads="1"/>
          </p:cNvSpPr>
          <p:nvPr/>
        </p:nvSpPr>
        <p:spPr bwMode="auto">
          <a:xfrm>
            <a:off x="8357754" y="345519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Calibri"/>
                <a:cs typeface="Arial" pitchFamily="34" charset="0"/>
              </a:rPr>
              <a:t>60</a:t>
            </a:r>
          </a:p>
        </p:txBody>
      </p:sp>
      <p:sp>
        <p:nvSpPr>
          <p:cNvPr id="76" name="Text Box 22"/>
          <p:cNvSpPr txBox="1">
            <a:spLocks noChangeArrowheads="1"/>
          </p:cNvSpPr>
          <p:nvPr/>
        </p:nvSpPr>
        <p:spPr bwMode="auto">
          <a:xfrm>
            <a:off x="762867" y="3455198"/>
            <a:ext cx="1708801" cy="246221"/>
          </a:xfrm>
          <a:prstGeom prst="rect">
            <a:avLst/>
          </a:prstGeom>
          <a:noFill/>
          <a:ln w="12700">
            <a:noFill/>
            <a:miter lim="800000"/>
            <a:headEnd/>
            <a:tailEnd/>
          </a:ln>
        </p:spPr>
        <p:txBody>
          <a:bodyPr wrap="none" lIns="0" tIns="0" rIns="0" bIns="0">
            <a:spAutoFit/>
          </a:bodyPr>
          <a:lstStyle/>
          <a:p>
            <a:pPr>
              <a:spcBef>
                <a:spcPct val="50000"/>
              </a:spcBef>
            </a:pPr>
            <a:r>
              <a:rPr kumimoji="1" lang="en-US" altLang="ja-JP" sz="1600" b="1" dirty="0">
                <a:solidFill>
                  <a:prstClr val="white"/>
                </a:solidFill>
                <a:latin typeface="Calibri"/>
                <a:cs typeface="Arial" pitchFamily="34" charset="0"/>
              </a:rPr>
              <a:t>Follow-Up (Months)</a:t>
            </a:r>
          </a:p>
        </p:txBody>
      </p:sp>
      <p:graphicFrame>
        <p:nvGraphicFramePr>
          <p:cNvPr id="77" name="Table 76"/>
          <p:cNvGraphicFramePr>
            <a:graphicFrameLocks noGrp="1"/>
          </p:cNvGraphicFramePr>
          <p:nvPr>
            <p:extLst>
              <p:ext uri="{D42A27DB-BD31-4B8C-83A1-F6EECF244321}">
                <p14:modId xmlns:p14="http://schemas.microsoft.com/office/powerpoint/2010/main" val="78002632"/>
              </p:ext>
            </p:extLst>
          </p:nvPr>
        </p:nvGraphicFramePr>
        <p:xfrm>
          <a:off x="518160" y="4816400"/>
          <a:ext cx="8077200" cy="518160"/>
        </p:xfrm>
        <a:graphic>
          <a:graphicData uri="http://schemas.openxmlformats.org/drawingml/2006/table">
            <a:tbl>
              <a:tblPr firstRow="1" bandRow="1"/>
              <a:tblGrid>
                <a:gridCol w="1237904">
                  <a:extLst>
                    <a:ext uri="{9D8B030D-6E8A-4147-A177-3AD203B41FA5}">
                      <a16:colId xmlns="" xmlns:a16="http://schemas.microsoft.com/office/drawing/2014/main" val="20000"/>
                    </a:ext>
                  </a:extLst>
                </a:gridCol>
                <a:gridCol w="6839296">
                  <a:extLst>
                    <a:ext uri="{9D8B030D-6E8A-4147-A177-3AD203B41FA5}">
                      <a16:colId xmlns="" xmlns:a16="http://schemas.microsoft.com/office/drawing/2014/main" val="20001"/>
                    </a:ext>
                  </a:extLst>
                </a:gridCol>
              </a:tblGrid>
              <a:tr h="31891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b="1" dirty="0">
                          <a:solidFill>
                            <a:schemeClr val="bg1"/>
                          </a:solidFill>
                        </a:rPr>
                        <a:t>Primary Endpoints</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2813" rtl="0" eaLnBrk="0" fontAlgn="base" latinLnBrk="0" hangingPunct="0">
                        <a:lnSpc>
                          <a:spcPct val="95000"/>
                        </a:lnSpc>
                        <a:spcBef>
                          <a:spcPct val="30000"/>
                        </a:spcBef>
                        <a:spcAft>
                          <a:spcPct val="0"/>
                        </a:spcAft>
                        <a:buClr>
                          <a:srgbClr val="56C726"/>
                        </a:buClr>
                        <a:buSzPct val="85000"/>
                        <a:buFont typeface="Arial" panose="020B0604020202020204" pitchFamily="34" charset="0"/>
                        <a:buNone/>
                        <a:tabLst/>
                      </a:pPr>
                      <a:r>
                        <a:rPr kumimoji="0" lang="en-US" sz="1400" b="0" i="0" u="none" strike="noStrike" cap="none" normalizeH="0" baseline="0" dirty="0">
                          <a:ln>
                            <a:noFill/>
                          </a:ln>
                          <a:solidFill>
                            <a:schemeClr val="tx1"/>
                          </a:solidFill>
                          <a:effectLst/>
                          <a:latin typeface="+mn-lt"/>
                          <a:ea typeface="SimSun" pitchFamily="2" charset="-122"/>
                          <a:cs typeface="Times New Roman" pitchFamily="18" charset="0"/>
                        </a:rPr>
                        <a:t>In-segment late loss at 12 months, non-inferiority to XIENCE V (n~440)</a:t>
                      </a:r>
                    </a:p>
                  </a:txBody>
                  <a:tcPr marT="0" marB="0" anchor="ctr" horzOverflow="overflow">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bl>
          </a:graphicData>
        </a:graphic>
      </p:graphicFrame>
      <p:sp>
        <p:nvSpPr>
          <p:cNvPr id="78" name="Rectangle 29"/>
          <p:cNvSpPr>
            <a:spLocks noChangeArrowheads="1"/>
          </p:cNvSpPr>
          <p:nvPr/>
        </p:nvSpPr>
        <p:spPr bwMode="auto">
          <a:xfrm>
            <a:off x="4556844" y="2470450"/>
            <a:ext cx="2142648" cy="407800"/>
          </a:xfrm>
          <a:prstGeom prst="rect">
            <a:avLst/>
          </a:prstGeom>
          <a:gradFill rotWithShape="1">
            <a:gsLst>
              <a:gs pos="0">
                <a:srgbClr val="6A6C6D">
                  <a:tint val="50000"/>
                  <a:satMod val="300000"/>
                </a:srgbClr>
              </a:gs>
              <a:gs pos="35000">
                <a:srgbClr val="6A6C6D">
                  <a:tint val="37000"/>
                  <a:satMod val="300000"/>
                </a:srgbClr>
              </a:gs>
              <a:gs pos="100000">
                <a:srgbClr val="6A6C6D">
                  <a:tint val="15000"/>
                  <a:satMod val="350000"/>
                </a:srgbClr>
              </a:gs>
            </a:gsLst>
            <a:lin ang="16200000" scaled="1"/>
          </a:gradFill>
          <a:ln w="9525" cap="flat" cmpd="sng" algn="ctr">
            <a:solidFill>
              <a:srgbClr val="6A6C6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8595B"/>
                </a:solidFill>
                <a:effectLst/>
                <a:uLnTx/>
                <a:uFillTx/>
                <a:latin typeface="Calibri"/>
                <a:ea typeface="+mn-ea"/>
                <a:cs typeface="+mn-cs"/>
              </a:rPr>
              <a:t>XIENCE</a:t>
            </a:r>
            <a:endParaRPr kumimoji="0" lang="en-US" sz="1600" b="0" i="0" u="none" strike="noStrike" kern="0" cap="none" spc="0" normalizeH="0" baseline="0" noProof="0" dirty="0">
              <a:ln>
                <a:noFill/>
              </a:ln>
              <a:solidFill>
                <a:srgbClr val="58595B"/>
              </a:solidFill>
              <a:effectLst/>
              <a:uLnTx/>
              <a:uFillTx/>
              <a:latin typeface="Calibri"/>
              <a:ea typeface="+mn-ea"/>
              <a:cs typeface="Arial" charset="0"/>
            </a:endParaRPr>
          </a:p>
        </p:txBody>
      </p:sp>
      <p:sp>
        <p:nvSpPr>
          <p:cNvPr id="79" name="Rectangle 78"/>
          <p:cNvSpPr/>
          <p:nvPr/>
        </p:nvSpPr>
        <p:spPr>
          <a:xfrm>
            <a:off x="5968194" y="2947344"/>
            <a:ext cx="731455" cy="1761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29"/>
          <p:cNvSpPr>
            <a:spLocks noChangeArrowheads="1"/>
          </p:cNvSpPr>
          <p:nvPr/>
        </p:nvSpPr>
        <p:spPr bwMode="auto">
          <a:xfrm>
            <a:off x="6559382" y="4214650"/>
            <a:ext cx="1232852" cy="407800"/>
          </a:xfrm>
          <a:prstGeom prst="rect">
            <a:avLst/>
          </a:prstGeom>
          <a:solidFill>
            <a:srgbClr val="FF0000"/>
          </a:solidFill>
          <a:ln w="9525" cap="flat" cmpd="sng" algn="ctr">
            <a:solidFill>
              <a:srgbClr val="FF0000"/>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00"/>
                </a:solidFill>
                <a:effectLst/>
                <a:uLnTx/>
                <a:uFillTx/>
                <a:latin typeface="+mj-lt"/>
                <a:ea typeface="+mn-ea"/>
              </a:rPr>
              <a:t>TCT 2016</a:t>
            </a:r>
            <a:endParaRPr kumimoji="0" lang="en-US" sz="1600" b="1" i="0" u="none" strike="noStrike" kern="0" cap="none" spc="0" normalizeH="0" baseline="0" noProof="0" dirty="0">
              <a:ln>
                <a:noFill/>
              </a:ln>
              <a:solidFill>
                <a:srgbClr val="FFFF00"/>
              </a:solidFill>
              <a:effectLst/>
              <a:uLnTx/>
              <a:uFillTx/>
              <a:latin typeface="+mj-lt"/>
              <a:ea typeface="+mn-ea"/>
              <a:cs typeface="Arial" charset="0"/>
            </a:endParaRPr>
          </a:p>
        </p:txBody>
      </p:sp>
    </p:spTree>
    <p:extLst>
      <p:ext uri="{BB962C8B-B14F-4D97-AF65-F5344CB8AC3E}">
        <p14:creationId xmlns:p14="http://schemas.microsoft.com/office/powerpoint/2010/main" val="1264255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ABSORB China</a:t>
            </a:r>
            <a:br>
              <a:rPr lang="en-US" dirty="0" smtClean="0"/>
            </a:br>
            <a:r>
              <a:rPr lang="en-US" sz="2400" b="0" dirty="0" smtClean="0"/>
              <a:t>One Year Primary Endpoint (1-Year In-Segment LL)</a:t>
            </a:r>
            <a:endParaRPr lang="en-US" sz="2400" b="0" dirty="0"/>
          </a:p>
        </p:txBody>
      </p:sp>
      <p:sp>
        <p:nvSpPr>
          <p:cNvPr id="5" name="Text Placeholder 4"/>
          <p:cNvSpPr>
            <a:spLocks noGrp="1"/>
          </p:cNvSpPr>
          <p:nvPr>
            <p:ph type="body" sz="quarter" idx="13"/>
          </p:nvPr>
        </p:nvSpPr>
        <p:spPr/>
        <p:txBody>
          <a:bodyPr/>
          <a:lstStyle/>
          <a:p>
            <a:r>
              <a:rPr lang="en-GB" smtClean="0"/>
              <a:t>Absorb Clinical Results</a:t>
            </a:r>
            <a:endParaRPr lang="en-GB" dirty="0"/>
          </a:p>
        </p:txBody>
      </p:sp>
      <p:sp>
        <p:nvSpPr>
          <p:cNvPr id="15" name="Text Box 75"/>
          <p:cNvSpPr txBox="1">
            <a:spLocks noChangeArrowheads="1"/>
          </p:cNvSpPr>
          <p:nvPr/>
        </p:nvSpPr>
        <p:spPr bwMode="auto">
          <a:xfrm>
            <a:off x="174013" y="6386924"/>
            <a:ext cx="788677" cy="138499"/>
          </a:xfrm>
          <a:prstGeom prst="rect">
            <a:avLst/>
          </a:prstGeom>
          <a:noFill/>
          <a:ln w="9525">
            <a:noFill/>
            <a:miter lim="800000"/>
            <a:headEnd/>
            <a:tailEnd/>
          </a:ln>
        </p:spPr>
        <p:txBody>
          <a:bodyPr wrap="none" lIns="0" tIns="0" rIns="0" bIns="0" anchor="b">
            <a:spAutoFit/>
          </a:bodyPr>
          <a:lstStyle/>
          <a:p>
            <a:r>
              <a:rPr lang="en-US" sz="900" dirty="0" smtClean="0">
                <a:solidFill>
                  <a:schemeClr val="tx1">
                    <a:lumMod val="65000"/>
                    <a:lumOff val="35000"/>
                  </a:schemeClr>
                </a:solidFill>
              </a:rPr>
              <a:t>Gao R., </a:t>
            </a:r>
            <a:r>
              <a:rPr lang="en-US" sz="900" dirty="0">
                <a:solidFill>
                  <a:schemeClr val="tx1">
                    <a:lumMod val="65000"/>
                    <a:lumOff val="35000"/>
                  </a:schemeClr>
                </a:solidFill>
              </a:rPr>
              <a:t>TCT 2015</a:t>
            </a:r>
          </a:p>
        </p:txBody>
      </p:sp>
      <p:graphicFrame>
        <p:nvGraphicFramePr>
          <p:cNvPr id="10" name="Table 9"/>
          <p:cNvGraphicFramePr>
            <a:graphicFrameLocks noGrp="1"/>
          </p:cNvGraphicFramePr>
          <p:nvPr>
            <p:extLst>
              <p:ext uri="{D42A27DB-BD31-4B8C-83A1-F6EECF244321}">
                <p14:modId xmlns:p14="http://schemas.microsoft.com/office/powerpoint/2010/main" val="1326712148"/>
              </p:ext>
            </p:extLst>
          </p:nvPr>
        </p:nvGraphicFramePr>
        <p:xfrm>
          <a:off x="1144799" y="5443343"/>
          <a:ext cx="6854403" cy="853440"/>
        </p:xfrm>
        <a:graphic>
          <a:graphicData uri="http://schemas.openxmlformats.org/drawingml/2006/table">
            <a:tbl>
              <a:tblPr firstRow="1" bandRow="1">
                <a:tableStyleId>{5C22544A-7EE6-4342-B048-85BDC9FD1C3A}</a:tableStyleId>
              </a:tblPr>
              <a:tblGrid>
                <a:gridCol w="2871277"/>
                <a:gridCol w="1263362"/>
                <a:gridCol w="1263362"/>
                <a:gridCol w="1456402"/>
              </a:tblGrid>
              <a:tr h="275580">
                <a:tc>
                  <a:txBody>
                    <a:bodyPr/>
                    <a:lstStyle/>
                    <a:p>
                      <a:pPr marL="0" algn="ctr" defTabSz="457200" rtl="0" eaLnBrk="1" latinLnBrk="0" hangingPunct="1"/>
                      <a:r>
                        <a:rPr lang="en-US" sz="1400" kern="1200" dirty="0" smtClean="0">
                          <a:latin typeface="+mn-lt"/>
                        </a:rPr>
                        <a:t>PTE Population</a:t>
                      </a:r>
                      <a:endParaRPr lang="en-US" sz="14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algn="ctr" defTabSz="457200" rtl="0" eaLnBrk="1" latinLnBrk="0" hangingPunct="1"/>
                      <a:r>
                        <a:rPr lang="en-US" sz="1400" kern="1200" dirty="0" smtClean="0">
                          <a:latin typeface="+mn-lt"/>
                        </a:rPr>
                        <a:t>Absorb BVS</a:t>
                      </a:r>
                    </a:p>
                    <a:p>
                      <a:pPr marL="0" algn="ctr" defTabSz="457200" rtl="0" eaLnBrk="1" latinLnBrk="0" hangingPunct="1"/>
                      <a:r>
                        <a:rPr lang="en-US" sz="1400" kern="1200" dirty="0" smtClean="0">
                          <a:latin typeface="+mn-lt"/>
                        </a:rPr>
                        <a:t>(N=200)</a:t>
                      </a:r>
                      <a:endParaRPr lang="en-US" sz="1400" kern="120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tcPr>
                </a:tc>
                <a:tc>
                  <a:txBody>
                    <a:bodyPr/>
                    <a:lstStyle/>
                    <a:p>
                      <a:pPr marL="0" algn="ctr" defTabSz="457200" rtl="0" eaLnBrk="1" latinLnBrk="0" hangingPunct="1"/>
                      <a:r>
                        <a:rPr lang="en-US" sz="1400" kern="1200" dirty="0" smtClean="0">
                          <a:latin typeface="+mn-lt"/>
                        </a:rPr>
                        <a:t>XIENCE V</a:t>
                      </a:r>
                    </a:p>
                    <a:p>
                      <a:pPr marL="0" algn="ctr" defTabSz="457200" rtl="0" eaLnBrk="1" latinLnBrk="0" hangingPunct="1"/>
                      <a:r>
                        <a:rPr lang="en-US" sz="1400" kern="1200" dirty="0" smtClean="0">
                          <a:latin typeface="+mn-lt"/>
                        </a:rPr>
                        <a:t>(N=195)</a:t>
                      </a:r>
                      <a:endParaRPr lang="en-US" sz="1400" kern="120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tcPr>
                </a:tc>
                <a:tc>
                  <a:txBody>
                    <a:bodyPr/>
                    <a:lstStyle/>
                    <a:p>
                      <a:pPr marL="0" algn="ctr" defTabSz="457200" rtl="0" eaLnBrk="1" latinLnBrk="0" hangingPunct="1"/>
                      <a:r>
                        <a:rPr lang="en-US" sz="1400" kern="1200" dirty="0" smtClean="0">
                          <a:latin typeface="+mn-lt"/>
                        </a:rPr>
                        <a:t>NI P-value</a:t>
                      </a:r>
                      <a:endParaRPr lang="en-US" sz="1400" kern="1200" dirty="0">
                        <a:solidFill>
                          <a:schemeClr val="dk1"/>
                        </a:solidFill>
                        <a:latin typeface="+mn-lt"/>
                        <a:ea typeface="+mn-ea"/>
                        <a:cs typeface="+mn-cs"/>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97229">
                <a:tc>
                  <a:txBody>
                    <a:bodyPr/>
                    <a:lstStyle/>
                    <a:p>
                      <a:pPr marL="0" algn="ctr" defTabSz="457200" rtl="0" eaLnBrk="1" latinLnBrk="0" hangingPunct="1"/>
                      <a:r>
                        <a:rPr lang="en-US" sz="1600" kern="1200" dirty="0" smtClean="0">
                          <a:latin typeface="+mn-lt"/>
                        </a:rPr>
                        <a:t>Per-Subject Analysis</a:t>
                      </a:r>
                      <a:endParaRPr lang="en-US" sz="16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latin typeface="+mn-lt"/>
                        </a:rPr>
                        <a:t>0.19</a:t>
                      </a:r>
                      <a:endParaRPr lang="en-US" sz="1600" kern="1200" dirty="0">
                        <a:solidFill>
                          <a:schemeClr val="dk1"/>
                        </a:solidFill>
                        <a:latin typeface="+mn-lt"/>
                        <a:ea typeface="+mn-ea"/>
                        <a:cs typeface="+mn-cs"/>
                      </a:endParaRPr>
                    </a:p>
                  </a:txBody>
                  <a:tcPr>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latin typeface="+mn-lt"/>
                        </a:rPr>
                        <a:t>0.13</a:t>
                      </a:r>
                      <a:endParaRPr lang="en-US" sz="1600" kern="1200" dirty="0">
                        <a:solidFill>
                          <a:schemeClr val="dk1"/>
                        </a:solidFill>
                        <a:latin typeface="+mn-lt"/>
                        <a:ea typeface="+mn-ea"/>
                        <a:cs typeface="+mn-cs"/>
                      </a:endParaRPr>
                    </a:p>
                  </a:txBody>
                  <a:tcPr>
                    <a:lnB w="12700" cap="flat" cmpd="sng" algn="ctr">
                      <a:noFill/>
                      <a:prstDash val="solid"/>
                      <a:round/>
                      <a:headEnd type="none" w="med" len="med"/>
                      <a:tailEnd type="none" w="med" len="med"/>
                    </a:lnB>
                  </a:tcPr>
                </a:tc>
                <a:tc>
                  <a:txBody>
                    <a:bodyPr/>
                    <a:lstStyle/>
                    <a:p>
                      <a:pPr marL="0" algn="ctr" defTabSz="457200" rtl="0" eaLnBrk="1" latinLnBrk="0" hangingPunct="1"/>
                      <a:r>
                        <a:rPr lang="en-US" sz="1600" kern="1200" dirty="0" smtClean="0">
                          <a:latin typeface="+mn-lt"/>
                        </a:rPr>
                        <a:t>0.01</a:t>
                      </a:r>
                      <a:endParaRPr lang="en-US" sz="1600" kern="1200" dirty="0">
                        <a:solidFill>
                          <a:schemeClr val="dk1"/>
                        </a:solidFill>
                        <a:latin typeface="+mn-lt"/>
                        <a:ea typeface="+mn-ea"/>
                        <a:cs typeface="+mn-cs"/>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407" name="TextBox 406"/>
          <p:cNvSpPr txBox="1"/>
          <p:nvPr/>
        </p:nvSpPr>
        <p:spPr>
          <a:xfrm>
            <a:off x="1725186" y="1368172"/>
            <a:ext cx="1751762" cy="400110"/>
          </a:xfrm>
          <a:prstGeom prst="rect">
            <a:avLst/>
          </a:prstGeom>
          <a:noFill/>
        </p:spPr>
        <p:txBody>
          <a:bodyPr wrap="none" rtlCol="0">
            <a:spAutoFit/>
          </a:bodyPr>
          <a:lstStyle/>
          <a:p>
            <a:r>
              <a:rPr lang="en-US" sz="2000" i="0" dirty="0" smtClean="0"/>
              <a:t>PTE Population</a:t>
            </a:r>
            <a:endParaRPr lang="en-US" sz="2000" i="0" dirty="0"/>
          </a:p>
        </p:txBody>
      </p:sp>
      <p:sp>
        <p:nvSpPr>
          <p:cNvPr id="408" name="Rectangle 407"/>
          <p:cNvSpPr/>
          <p:nvPr/>
        </p:nvSpPr>
        <p:spPr>
          <a:xfrm>
            <a:off x="1996869" y="2475799"/>
            <a:ext cx="2214746" cy="1200329"/>
          </a:xfrm>
          <a:prstGeom prst="rect">
            <a:avLst/>
          </a:prstGeom>
        </p:spPr>
        <p:txBody>
          <a:bodyPr wrap="square">
            <a:spAutoFit/>
          </a:bodyPr>
          <a:lstStyle/>
          <a:p>
            <a:pPr algn="ctr">
              <a:spcBef>
                <a:spcPts val="0"/>
              </a:spcBef>
              <a:spcAft>
                <a:spcPts val="0"/>
              </a:spcAft>
            </a:pPr>
            <a:r>
              <a:rPr lang="en-US" sz="1200" i="0" dirty="0">
                <a:latin typeface="Arial" panose="020B0604020202020204" pitchFamily="34" charset="0"/>
                <a:ea typeface="SimSun"/>
                <a:cs typeface="Arial" panose="020B0604020202020204" pitchFamily="34" charset="0"/>
              </a:rPr>
              <a:t>Absorb </a:t>
            </a:r>
            <a:r>
              <a:rPr lang="en-US" sz="1200" i="0" dirty="0" smtClean="0">
                <a:latin typeface="Arial" panose="020B0604020202020204" pitchFamily="34" charset="0"/>
                <a:ea typeface="SimSun"/>
                <a:cs typeface="Arial" panose="020B0604020202020204" pitchFamily="34" charset="0"/>
              </a:rPr>
              <a:t>BVS:</a:t>
            </a: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0.19 </a:t>
            </a:r>
            <a:r>
              <a:rPr lang="en-US" sz="1200" i="0" dirty="0">
                <a:latin typeface="Arial" panose="020B0604020202020204" pitchFamily="34" charset="0"/>
                <a:ea typeface="SimSun"/>
                <a:cs typeface="Arial" panose="020B0604020202020204" pitchFamily="34" charset="0"/>
              </a:rPr>
              <a:t>± </a:t>
            </a:r>
            <a:r>
              <a:rPr lang="en-US" sz="1200" i="0" dirty="0" smtClean="0">
                <a:latin typeface="Arial" panose="020B0604020202020204" pitchFamily="34" charset="0"/>
                <a:ea typeface="SimSun"/>
                <a:cs typeface="Arial" panose="020B0604020202020204" pitchFamily="34" charset="0"/>
              </a:rPr>
              <a:t>0.03 (n=212)</a:t>
            </a:r>
            <a:endParaRPr lang="en-US" sz="1200" i="0" dirty="0">
              <a:latin typeface="Arial" panose="020B0604020202020204" pitchFamily="34" charset="0"/>
              <a:ea typeface="SimSun"/>
              <a:cs typeface="Arial" panose="020B0604020202020204" pitchFamily="34" charset="0"/>
            </a:endParaRPr>
          </a:p>
          <a:p>
            <a:pPr algn="ctr">
              <a:spcBef>
                <a:spcPts val="0"/>
              </a:spcBef>
              <a:spcAft>
                <a:spcPts val="0"/>
              </a:spcAft>
            </a:pPr>
            <a:endParaRPr lang="en-US" sz="1200" i="0" dirty="0" smtClean="0">
              <a:latin typeface="Arial" panose="020B0604020202020204" pitchFamily="34" charset="0"/>
              <a:ea typeface="SimSun"/>
              <a:cs typeface="Arial" panose="020B0604020202020204" pitchFamily="34" charset="0"/>
            </a:endParaRP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XIENCE </a:t>
            </a:r>
            <a:r>
              <a:rPr lang="en-US" sz="1200" i="0" dirty="0">
                <a:latin typeface="Arial" panose="020B0604020202020204" pitchFamily="34" charset="0"/>
                <a:ea typeface="SimSun"/>
                <a:cs typeface="Arial" panose="020B0604020202020204" pitchFamily="34" charset="0"/>
              </a:rPr>
              <a:t>V</a:t>
            </a:r>
            <a:r>
              <a:rPr lang="en-US" sz="1200" i="0" dirty="0" smtClean="0">
                <a:latin typeface="Arial" panose="020B0604020202020204" pitchFamily="34" charset="0"/>
                <a:ea typeface="SimSun"/>
                <a:cs typeface="Arial" panose="020B0604020202020204" pitchFamily="34" charset="0"/>
              </a:rPr>
              <a:t>:</a:t>
            </a: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 0.13 </a:t>
            </a:r>
            <a:r>
              <a:rPr lang="en-US" sz="1200" i="0" dirty="0">
                <a:latin typeface="Arial" panose="020B0604020202020204" pitchFamily="34" charset="0"/>
                <a:ea typeface="SimSun"/>
                <a:cs typeface="Arial" panose="020B0604020202020204" pitchFamily="34" charset="0"/>
              </a:rPr>
              <a:t>± </a:t>
            </a:r>
            <a:r>
              <a:rPr lang="en-US" sz="1200" i="0" dirty="0" smtClean="0">
                <a:latin typeface="Arial" panose="020B0604020202020204" pitchFamily="34" charset="0"/>
                <a:ea typeface="SimSun"/>
                <a:cs typeface="Arial" panose="020B0604020202020204" pitchFamily="34" charset="0"/>
              </a:rPr>
              <a:t>0.03 (n=208)</a:t>
            </a:r>
            <a:endParaRPr lang="en-US" sz="1200" i="0" dirty="0">
              <a:latin typeface="Arial" panose="020B0604020202020204" pitchFamily="34" charset="0"/>
              <a:ea typeface="SimSun"/>
              <a:cs typeface="Arial" panose="020B0604020202020204" pitchFamily="34" charset="0"/>
            </a:endParaRP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P</a:t>
            </a:r>
            <a:r>
              <a:rPr lang="en-US" sz="1200" i="0" baseline="-25000" dirty="0" smtClean="0">
                <a:latin typeface="Arial" panose="020B0604020202020204" pitchFamily="34" charset="0"/>
                <a:ea typeface="SimSun"/>
                <a:cs typeface="Arial" panose="020B0604020202020204" pitchFamily="34" charset="0"/>
              </a:rPr>
              <a:t>NI</a:t>
            </a:r>
            <a:r>
              <a:rPr lang="en-US" sz="1200" i="0" dirty="0" smtClean="0">
                <a:latin typeface="Arial" panose="020B0604020202020204" pitchFamily="34" charset="0"/>
                <a:ea typeface="SimSun"/>
                <a:cs typeface="Arial" panose="020B0604020202020204" pitchFamily="34" charset="0"/>
              </a:rPr>
              <a:t> = 0.01</a:t>
            </a:r>
            <a:endParaRPr lang="en-US" sz="1200" i="0" dirty="0">
              <a:latin typeface="Arial" panose="020B0604020202020204" pitchFamily="34" charset="0"/>
              <a:ea typeface="SimSun"/>
              <a:cs typeface="Arial" panose="020B0604020202020204" pitchFamily="34" charset="0"/>
            </a:endParaRPr>
          </a:p>
        </p:txBody>
      </p:sp>
      <p:sp>
        <p:nvSpPr>
          <p:cNvPr id="409" name="Rectangle 60"/>
          <p:cNvSpPr>
            <a:spLocks noChangeArrowheads="1"/>
          </p:cNvSpPr>
          <p:nvPr/>
        </p:nvSpPr>
        <p:spPr bwMode="auto">
          <a:xfrm rot="16200000">
            <a:off x="-501857" y="2982648"/>
            <a:ext cx="2657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0" i="0" dirty="0" smtClean="0">
                <a:latin typeface="Arial Rounded MT Bold" pitchFamily="34" charset="0"/>
              </a:rPr>
              <a:t>Cumulative Percent of Lesions</a:t>
            </a:r>
            <a:endParaRPr lang="en-US" altLang="en-US" sz="1400" b="0" i="0" dirty="0" smtClean="0"/>
          </a:p>
        </p:txBody>
      </p:sp>
      <p:sp>
        <p:nvSpPr>
          <p:cNvPr id="410" name="TextBox 409"/>
          <p:cNvSpPr txBox="1"/>
          <p:nvPr/>
        </p:nvSpPr>
        <p:spPr>
          <a:xfrm>
            <a:off x="6132581" y="1398515"/>
            <a:ext cx="1687513" cy="400110"/>
          </a:xfrm>
          <a:prstGeom prst="rect">
            <a:avLst/>
          </a:prstGeom>
          <a:noFill/>
        </p:spPr>
        <p:txBody>
          <a:bodyPr wrap="none" rtlCol="0">
            <a:spAutoFit/>
          </a:bodyPr>
          <a:lstStyle/>
          <a:p>
            <a:r>
              <a:rPr lang="en-US" sz="2000" dirty="0"/>
              <a:t>ITT Population</a:t>
            </a:r>
          </a:p>
        </p:txBody>
      </p:sp>
      <p:sp>
        <p:nvSpPr>
          <p:cNvPr id="411" name="Rectangle 410"/>
          <p:cNvSpPr/>
          <p:nvPr/>
        </p:nvSpPr>
        <p:spPr>
          <a:xfrm>
            <a:off x="6277046" y="2481201"/>
            <a:ext cx="2214746" cy="1200329"/>
          </a:xfrm>
          <a:prstGeom prst="rect">
            <a:avLst/>
          </a:prstGeom>
        </p:spPr>
        <p:txBody>
          <a:bodyPr wrap="square">
            <a:spAutoFit/>
          </a:bodyPr>
          <a:lstStyle/>
          <a:p>
            <a:pPr algn="ctr">
              <a:spcBef>
                <a:spcPts val="0"/>
              </a:spcBef>
              <a:spcAft>
                <a:spcPts val="0"/>
              </a:spcAft>
            </a:pPr>
            <a:r>
              <a:rPr lang="en-US" sz="1200" i="0" dirty="0">
                <a:latin typeface="Arial" panose="020B0604020202020204" pitchFamily="34" charset="0"/>
                <a:ea typeface="SimSun"/>
                <a:cs typeface="Arial" panose="020B0604020202020204" pitchFamily="34" charset="0"/>
              </a:rPr>
              <a:t>Absorb </a:t>
            </a:r>
            <a:r>
              <a:rPr lang="en-US" sz="1200" i="0" dirty="0" smtClean="0">
                <a:latin typeface="Arial" panose="020B0604020202020204" pitchFamily="34" charset="0"/>
                <a:ea typeface="SimSun"/>
                <a:cs typeface="Arial" panose="020B0604020202020204" pitchFamily="34" charset="0"/>
              </a:rPr>
              <a:t>BVS: </a:t>
            </a:r>
            <a:endParaRPr lang="en-US" sz="1200" i="0" dirty="0">
              <a:latin typeface="Arial" panose="020B0604020202020204" pitchFamily="34" charset="0"/>
              <a:ea typeface="SimSun"/>
              <a:cs typeface="Arial" panose="020B0604020202020204" pitchFamily="34" charset="0"/>
            </a:endParaRP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0.18 ± 0.03 (n=221)</a:t>
            </a:r>
          </a:p>
          <a:p>
            <a:pPr algn="ctr">
              <a:spcBef>
                <a:spcPts val="0"/>
              </a:spcBef>
              <a:spcAft>
                <a:spcPts val="0"/>
              </a:spcAft>
            </a:pPr>
            <a:endParaRPr lang="en-US" sz="1200" i="0" dirty="0" smtClean="0">
              <a:latin typeface="Arial" panose="020B0604020202020204" pitchFamily="34" charset="0"/>
              <a:ea typeface="SimSun"/>
              <a:cs typeface="Arial" panose="020B0604020202020204" pitchFamily="34" charset="0"/>
            </a:endParaRP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XIENCE V: </a:t>
            </a: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 0.13 ± 0.03 (n=213) </a:t>
            </a:r>
          </a:p>
          <a:p>
            <a:pPr algn="ctr">
              <a:spcBef>
                <a:spcPts val="0"/>
              </a:spcBef>
              <a:spcAft>
                <a:spcPts val="0"/>
              </a:spcAft>
            </a:pPr>
            <a:r>
              <a:rPr lang="en-US" sz="1200" i="0" dirty="0" smtClean="0">
                <a:latin typeface="Arial" panose="020B0604020202020204" pitchFamily="34" charset="0"/>
                <a:ea typeface="SimSun"/>
                <a:cs typeface="Arial" panose="020B0604020202020204" pitchFamily="34" charset="0"/>
              </a:rPr>
              <a:t>P</a:t>
            </a:r>
            <a:r>
              <a:rPr lang="en-US" sz="1200" i="0" baseline="-25000" dirty="0" smtClean="0">
                <a:latin typeface="Arial" panose="020B0604020202020204" pitchFamily="34" charset="0"/>
                <a:ea typeface="SimSun"/>
                <a:cs typeface="Arial" panose="020B0604020202020204" pitchFamily="34" charset="0"/>
              </a:rPr>
              <a:t>NI</a:t>
            </a:r>
            <a:r>
              <a:rPr lang="en-US" sz="1200" i="0" dirty="0" smtClean="0">
                <a:latin typeface="Arial" panose="020B0604020202020204" pitchFamily="34" charset="0"/>
                <a:ea typeface="SimSun"/>
                <a:cs typeface="Arial" panose="020B0604020202020204" pitchFamily="34" charset="0"/>
              </a:rPr>
              <a:t> = 0.01</a:t>
            </a:r>
            <a:endParaRPr lang="en-US" sz="1200" i="0" dirty="0">
              <a:latin typeface="Arial" panose="020B0604020202020204" pitchFamily="34" charset="0"/>
              <a:ea typeface="SimSun"/>
              <a:cs typeface="Arial" panose="020B0604020202020204" pitchFamily="34" charset="0"/>
            </a:endParaRPr>
          </a:p>
        </p:txBody>
      </p:sp>
      <p:sp>
        <p:nvSpPr>
          <p:cNvPr id="412" name="Rectangle 59"/>
          <p:cNvSpPr>
            <a:spLocks noChangeArrowheads="1"/>
          </p:cNvSpPr>
          <p:nvPr/>
        </p:nvSpPr>
        <p:spPr bwMode="auto">
          <a:xfrm rot="16200000">
            <a:off x="3733279" y="2982648"/>
            <a:ext cx="2657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0" i="0" dirty="0" smtClean="0">
                <a:latin typeface="Arial Rounded MT Bold" pitchFamily="34" charset="0"/>
              </a:rPr>
              <a:t>Cumulative Percent of Lesions</a:t>
            </a:r>
            <a:endParaRPr lang="en-US" altLang="en-US" sz="1400" b="0" i="0" dirty="0" smtClean="0"/>
          </a:p>
        </p:txBody>
      </p:sp>
      <p:sp>
        <p:nvSpPr>
          <p:cNvPr id="413" name="Rectangle 122"/>
          <p:cNvSpPr>
            <a:spLocks noChangeArrowheads="1"/>
          </p:cNvSpPr>
          <p:nvPr/>
        </p:nvSpPr>
        <p:spPr bwMode="auto">
          <a:xfrm>
            <a:off x="5807289" y="4720805"/>
            <a:ext cx="2378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0" i="0" dirty="0" smtClean="0">
                <a:latin typeface="Arial Rounded MT Bold" pitchFamily="34" charset="0"/>
              </a:rPr>
              <a:t>In-Segment Late Loss (mm)</a:t>
            </a:r>
            <a:endParaRPr lang="en-US" altLang="en-US" sz="1400" b="0" i="0" dirty="0" smtClean="0"/>
          </a:p>
        </p:txBody>
      </p:sp>
      <p:sp>
        <p:nvSpPr>
          <p:cNvPr id="414" name="Rectangle 122"/>
          <p:cNvSpPr>
            <a:spLocks noChangeArrowheads="1"/>
          </p:cNvSpPr>
          <p:nvPr/>
        </p:nvSpPr>
        <p:spPr bwMode="auto">
          <a:xfrm>
            <a:off x="1473484" y="4722166"/>
            <a:ext cx="2378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0" i="0" dirty="0" smtClean="0">
                <a:latin typeface="Arial Rounded MT Bold" pitchFamily="34" charset="0"/>
              </a:rPr>
              <a:t>In-Segment Late Loss (mm)</a:t>
            </a:r>
            <a:endParaRPr lang="en-US" altLang="en-US" sz="1400" b="0" i="0" dirty="0" smtClean="0"/>
          </a:p>
        </p:txBody>
      </p:sp>
      <p:grpSp>
        <p:nvGrpSpPr>
          <p:cNvPr id="415" name="Group 414"/>
          <p:cNvGrpSpPr/>
          <p:nvPr/>
        </p:nvGrpSpPr>
        <p:grpSpPr>
          <a:xfrm>
            <a:off x="5112327" y="1754597"/>
            <a:ext cx="3181857" cy="2930729"/>
            <a:chOff x="4829538" y="2376488"/>
            <a:chExt cx="3447885" cy="1949482"/>
          </a:xfrm>
        </p:grpSpPr>
        <p:sp>
          <p:nvSpPr>
            <p:cNvPr id="416" name="Line 8"/>
            <p:cNvSpPr>
              <a:spLocks noChangeShapeType="1"/>
            </p:cNvSpPr>
            <p:nvPr/>
          </p:nvSpPr>
          <p:spPr bwMode="auto">
            <a:xfrm flipH="1">
              <a:off x="5259388" y="4087813"/>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17" name="Line 9"/>
            <p:cNvSpPr>
              <a:spLocks noChangeShapeType="1"/>
            </p:cNvSpPr>
            <p:nvPr/>
          </p:nvSpPr>
          <p:spPr bwMode="auto">
            <a:xfrm>
              <a:off x="5338763" y="405130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18" name="Line 10"/>
            <p:cNvSpPr>
              <a:spLocks noChangeShapeType="1"/>
            </p:cNvSpPr>
            <p:nvPr/>
          </p:nvSpPr>
          <p:spPr bwMode="auto">
            <a:xfrm>
              <a:off x="5338763" y="402113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19" name="Line 11"/>
            <p:cNvSpPr>
              <a:spLocks noChangeShapeType="1"/>
            </p:cNvSpPr>
            <p:nvPr/>
          </p:nvSpPr>
          <p:spPr bwMode="auto">
            <a:xfrm>
              <a:off x="5338763" y="398462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0" name="Line 12"/>
            <p:cNvSpPr>
              <a:spLocks noChangeShapeType="1"/>
            </p:cNvSpPr>
            <p:nvPr/>
          </p:nvSpPr>
          <p:spPr bwMode="auto">
            <a:xfrm>
              <a:off x="5338763" y="395446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1" name="Line 13"/>
            <p:cNvSpPr>
              <a:spLocks noChangeShapeType="1"/>
            </p:cNvSpPr>
            <p:nvPr/>
          </p:nvSpPr>
          <p:spPr bwMode="auto">
            <a:xfrm flipH="1">
              <a:off x="5259388" y="3917951"/>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2" name="Line 14"/>
            <p:cNvSpPr>
              <a:spLocks noChangeShapeType="1"/>
            </p:cNvSpPr>
            <p:nvPr/>
          </p:nvSpPr>
          <p:spPr bwMode="auto">
            <a:xfrm>
              <a:off x="5338763" y="388778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3" name="Line 15"/>
            <p:cNvSpPr>
              <a:spLocks noChangeShapeType="1"/>
            </p:cNvSpPr>
            <p:nvPr/>
          </p:nvSpPr>
          <p:spPr bwMode="auto">
            <a:xfrm>
              <a:off x="5338763" y="385127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4" name="Line 16"/>
            <p:cNvSpPr>
              <a:spLocks noChangeShapeType="1"/>
            </p:cNvSpPr>
            <p:nvPr/>
          </p:nvSpPr>
          <p:spPr bwMode="auto">
            <a:xfrm>
              <a:off x="5338763" y="381952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5" name="Line 17"/>
            <p:cNvSpPr>
              <a:spLocks noChangeShapeType="1"/>
            </p:cNvSpPr>
            <p:nvPr/>
          </p:nvSpPr>
          <p:spPr bwMode="auto">
            <a:xfrm>
              <a:off x="5338763" y="378301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6" name="Line 18"/>
            <p:cNvSpPr>
              <a:spLocks noChangeShapeType="1"/>
            </p:cNvSpPr>
            <p:nvPr/>
          </p:nvSpPr>
          <p:spPr bwMode="auto">
            <a:xfrm flipH="1">
              <a:off x="5259388" y="3752851"/>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7" name="Line 19"/>
            <p:cNvSpPr>
              <a:spLocks noChangeShapeType="1"/>
            </p:cNvSpPr>
            <p:nvPr/>
          </p:nvSpPr>
          <p:spPr bwMode="auto">
            <a:xfrm>
              <a:off x="5338763" y="371633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8" name="Line 20"/>
            <p:cNvSpPr>
              <a:spLocks noChangeShapeType="1"/>
            </p:cNvSpPr>
            <p:nvPr/>
          </p:nvSpPr>
          <p:spPr bwMode="auto">
            <a:xfrm>
              <a:off x="5338763" y="368617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29" name="Line 21"/>
            <p:cNvSpPr>
              <a:spLocks noChangeShapeType="1"/>
            </p:cNvSpPr>
            <p:nvPr/>
          </p:nvSpPr>
          <p:spPr bwMode="auto">
            <a:xfrm>
              <a:off x="5338763" y="364966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0" name="Line 22"/>
            <p:cNvSpPr>
              <a:spLocks noChangeShapeType="1"/>
            </p:cNvSpPr>
            <p:nvPr/>
          </p:nvSpPr>
          <p:spPr bwMode="auto">
            <a:xfrm>
              <a:off x="5338763" y="361950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1" name="Line 23"/>
            <p:cNvSpPr>
              <a:spLocks noChangeShapeType="1"/>
            </p:cNvSpPr>
            <p:nvPr/>
          </p:nvSpPr>
          <p:spPr bwMode="auto">
            <a:xfrm flipH="1">
              <a:off x="5259388" y="3582988"/>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2" name="Line 24"/>
            <p:cNvSpPr>
              <a:spLocks noChangeShapeType="1"/>
            </p:cNvSpPr>
            <p:nvPr/>
          </p:nvSpPr>
          <p:spPr bwMode="auto">
            <a:xfrm>
              <a:off x="5338763" y="355282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3" name="Line 25"/>
            <p:cNvSpPr>
              <a:spLocks noChangeShapeType="1"/>
            </p:cNvSpPr>
            <p:nvPr/>
          </p:nvSpPr>
          <p:spPr bwMode="auto">
            <a:xfrm>
              <a:off x="5338763" y="351631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4" name="Line 26"/>
            <p:cNvSpPr>
              <a:spLocks noChangeShapeType="1"/>
            </p:cNvSpPr>
            <p:nvPr/>
          </p:nvSpPr>
          <p:spPr bwMode="auto">
            <a:xfrm>
              <a:off x="5338763" y="348456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5" name="Line 27"/>
            <p:cNvSpPr>
              <a:spLocks noChangeShapeType="1"/>
            </p:cNvSpPr>
            <p:nvPr/>
          </p:nvSpPr>
          <p:spPr bwMode="auto">
            <a:xfrm>
              <a:off x="5338763" y="344805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6" name="Line 28"/>
            <p:cNvSpPr>
              <a:spLocks noChangeShapeType="1"/>
            </p:cNvSpPr>
            <p:nvPr/>
          </p:nvSpPr>
          <p:spPr bwMode="auto">
            <a:xfrm flipH="1">
              <a:off x="5259388" y="3417888"/>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7" name="Line 29"/>
            <p:cNvSpPr>
              <a:spLocks noChangeShapeType="1"/>
            </p:cNvSpPr>
            <p:nvPr/>
          </p:nvSpPr>
          <p:spPr bwMode="auto">
            <a:xfrm>
              <a:off x="5338763" y="338137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8" name="Line 30"/>
            <p:cNvSpPr>
              <a:spLocks noChangeShapeType="1"/>
            </p:cNvSpPr>
            <p:nvPr/>
          </p:nvSpPr>
          <p:spPr bwMode="auto">
            <a:xfrm>
              <a:off x="5338763" y="335121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9" name="Line 31"/>
            <p:cNvSpPr>
              <a:spLocks noChangeShapeType="1"/>
            </p:cNvSpPr>
            <p:nvPr/>
          </p:nvSpPr>
          <p:spPr bwMode="auto">
            <a:xfrm>
              <a:off x="5338763" y="331470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0" name="Line 32"/>
            <p:cNvSpPr>
              <a:spLocks noChangeShapeType="1"/>
            </p:cNvSpPr>
            <p:nvPr/>
          </p:nvSpPr>
          <p:spPr bwMode="auto">
            <a:xfrm>
              <a:off x="5338763" y="328453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1" name="Line 33"/>
            <p:cNvSpPr>
              <a:spLocks noChangeShapeType="1"/>
            </p:cNvSpPr>
            <p:nvPr/>
          </p:nvSpPr>
          <p:spPr bwMode="auto">
            <a:xfrm flipH="1">
              <a:off x="5259388" y="3248026"/>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2" name="Line 34"/>
            <p:cNvSpPr>
              <a:spLocks noChangeShapeType="1"/>
            </p:cNvSpPr>
            <p:nvPr/>
          </p:nvSpPr>
          <p:spPr bwMode="auto">
            <a:xfrm>
              <a:off x="5338763" y="321627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3" name="Line 35"/>
            <p:cNvSpPr>
              <a:spLocks noChangeShapeType="1"/>
            </p:cNvSpPr>
            <p:nvPr/>
          </p:nvSpPr>
          <p:spPr bwMode="auto">
            <a:xfrm>
              <a:off x="5338763" y="317976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4" name="Line 36"/>
            <p:cNvSpPr>
              <a:spLocks noChangeShapeType="1"/>
            </p:cNvSpPr>
            <p:nvPr/>
          </p:nvSpPr>
          <p:spPr bwMode="auto">
            <a:xfrm>
              <a:off x="5338763" y="314960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5" name="Line 37"/>
            <p:cNvSpPr>
              <a:spLocks noChangeShapeType="1"/>
            </p:cNvSpPr>
            <p:nvPr/>
          </p:nvSpPr>
          <p:spPr bwMode="auto">
            <a:xfrm>
              <a:off x="5338763" y="311308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6" name="Line 38"/>
            <p:cNvSpPr>
              <a:spLocks noChangeShapeType="1"/>
            </p:cNvSpPr>
            <p:nvPr/>
          </p:nvSpPr>
          <p:spPr bwMode="auto">
            <a:xfrm flipH="1">
              <a:off x="5259388" y="3082926"/>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7" name="Line 39"/>
            <p:cNvSpPr>
              <a:spLocks noChangeShapeType="1"/>
            </p:cNvSpPr>
            <p:nvPr/>
          </p:nvSpPr>
          <p:spPr bwMode="auto">
            <a:xfrm>
              <a:off x="5338763" y="304641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8" name="Line 40"/>
            <p:cNvSpPr>
              <a:spLocks noChangeShapeType="1"/>
            </p:cNvSpPr>
            <p:nvPr/>
          </p:nvSpPr>
          <p:spPr bwMode="auto">
            <a:xfrm>
              <a:off x="5338763" y="301625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9" name="Line 41"/>
            <p:cNvSpPr>
              <a:spLocks noChangeShapeType="1"/>
            </p:cNvSpPr>
            <p:nvPr/>
          </p:nvSpPr>
          <p:spPr bwMode="auto">
            <a:xfrm>
              <a:off x="5338763" y="297973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0" name="Line 42"/>
            <p:cNvSpPr>
              <a:spLocks noChangeShapeType="1"/>
            </p:cNvSpPr>
            <p:nvPr/>
          </p:nvSpPr>
          <p:spPr bwMode="auto">
            <a:xfrm>
              <a:off x="5338763" y="294957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1" name="Line 43"/>
            <p:cNvSpPr>
              <a:spLocks noChangeShapeType="1"/>
            </p:cNvSpPr>
            <p:nvPr/>
          </p:nvSpPr>
          <p:spPr bwMode="auto">
            <a:xfrm flipH="1">
              <a:off x="5259388" y="2913063"/>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2" name="Line 44"/>
            <p:cNvSpPr>
              <a:spLocks noChangeShapeType="1"/>
            </p:cNvSpPr>
            <p:nvPr/>
          </p:nvSpPr>
          <p:spPr bwMode="auto">
            <a:xfrm>
              <a:off x="5338763" y="288131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3" name="Line 45"/>
            <p:cNvSpPr>
              <a:spLocks noChangeShapeType="1"/>
            </p:cNvSpPr>
            <p:nvPr/>
          </p:nvSpPr>
          <p:spPr bwMode="auto">
            <a:xfrm>
              <a:off x="5338763" y="284480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4" name="Line 46"/>
            <p:cNvSpPr>
              <a:spLocks noChangeShapeType="1"/>
            </p:cNvSpPr>
            <p:nvPr/>
          </p:nvSpPr>
          <p:spPr bwMode="auto">
            <a:xfrm>
              <a:off x="5338763" y="281463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5" name="Line 47"/>
            <p:cNvSpPr>
              <a:spLocks noChangeShapeType="1"/>
            </p:cNvSpPr>
            <p:nvPr/>
          </p:nvSpPr>
          <p:spPr bwMode="auto">
            <a:xfrm>
              <a:off x="5338763" y="277812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6" name="Line 48"/>
            <p:cNvSpPr>
              <a:spLocks noChangeShapeType="1"/>
            </p:cNvSpPr>
            <p:nvPr/>
          </p:nvSpPr>
          <p:spPr bwMode="auto">
            <a:xfrm flipH="1">
              <a:off x="5259388" y="2747963"/>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7" name="Line 49"/>
            <p:cNvSpPr>
              <a:spLocks noChangeShapeType="1"/>
            </p:cNvSpPr>
            <p:nvPr/>
          </p:nvSpPr>
          <p:spPr bwMode="auto">
            <a:xfrm>
              <a:off x="5338763" y="271145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8" name="Line 50"/>
            <p:cNvSpPr>
              <a:spLocks noChangeShapeType="1"/>
            </p:cNvSpPr>
            <p:nvPr/>
          </p:nvSpPr>
          <p:spPr bwMode="auto">
            <a:xfrm>
              <a:off x="5338763" y="268128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9" name="Line 51"/>
            <p:cNvSpPr>
              <a:spLocks noChangeShapeType="1"/>
            </p:cNvSpPr>
            <p:nvPr/>
          </p:nvSpPr>
          <p:spPr bwMode="auto">
            <a:xfrm>
              <a:off x="5338763" y="264477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0" name="Line 52"/>
            <p:cNvSpPr>
              <a:spLocks noChangeShapeType="1"/>
            </p:cNvSpPr>
            <p:nvPr/>
          </p:nvSpPr>
          <p:spPr bwMode="auto">
            <a:xfrm>
              <a:off x="5338763" y="261461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1" name="Line 53"/>
            <p:cNvSpPr>
              <a:spLocks noChangeShapeType="1"/>
            </p:cNvSpPr>
            <p:nvPr/>
          </p:nvSpPr>
          <p:spPr bwMode="auto">
            <a:xfrm flipH="1">
              <a:off x="5259388" y="2576513"/>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2" name="Line 54"/>
            <p:cNvSpPr>
              <a:spLocks noChangeShapeType="1"/>
            </p:cNvSpPr>
            <p:nvPr/>
          </p:nvSpPr>
          <p:spPr bwMode="auto">
            <a:xfrm>
              <a:off x="5338763" y="2546351"/>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3" name="Line 55"/>
            <p:cNvSpPr>
              <a:spLocks noChangeShapeType="1"/>
            </p:cNvSpPr>
            <p:nvPr/>
          </p:nvSpPr>
          <p:spPr bwMode="auto">
            <a:xfrm>
              <a:off x="5338763" y="2509838"/>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4" name="Line 56"/>
            <p:cNvSpPr>
              <a:spLocks noChangeShapeType="1"/>
            </p:cNvSpPr>
            <p:nvPr/>
          </p:nvSpPr>
          <p:spPr bwMode="auto">
            <a:xfrm>
              <a:off x="5338763" y="2479676"/>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5" name="Line 57"/>
            <p:cNvSpPr>
              <a:spLocks noChangeShapeType="1"/>
            </p:cNvSpPr>
            <p:nvPr/>
          </p:nvSpPr>
          <p:spPr bwMode="auto">
            <a:xfrm>
              <a:off x="5338763" y="2443163"/>
              <a:ext cx="6350"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6" name="Line 58"/>
            <p:cNvSpPr>
              <a:spLocks noChangeShapeType="1"/>
            </p:cNvSpPr>
            <p:nvPr/>
          </p:nvSpPr>
          <p:spPr bwMode="auto">
            <a:xfrm flipH="1">
              <a:off x="5259388" y="2413001"/>
              <a:ext cx="8572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7" name="Rectangle 60"/>
            <p:cNvSpPr>
              <a:spLocks noChangeArrowheads="1"/>
            </p:cNvSpPr>
            <p:nvPr/>
          </p:nvSpPr>
          <p:spPr bwMode="auto">
            <a:xfrm>
              <a:off x="4861288" y="4064001"/>
              <a:ext cx="317243"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0%</a:t>
              </a:r>
            </a:p>
          </p:txBody>
        </p:sp>
        <p:sp>
          <p:nvSpPr>
            <p:cNvPr id="468" name="Rectangle 61"/>
            <p:cNvSpPr>
              <a:spLocks noChangeArrowheads="1"/>
            </p:cNvSpPr>
            <p:nvPr/>
          </p:nvSpPr>
          <p:spPr bwMode="auto">
            <a:xfrm>
              <a:off x="4842238" y="3898901"/>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10%</a:t>
              </a:r>
            </a:p>
          </p:txBody>
        </p:sp>
        <p:sp>
          <p:nvSpPr>
            <p:cNvPr id="469" name="Rectangle 62"/>
            <p:cNvSpPr>
              <a:spLocks noChangeArrowheads="1"/>
            </p:cNvSpPr>
            <p:nvPr/>
          </p:nvSpPr>
          <p:spPr bwMode="auto">
            <a:xfrm>
              <a:off x="4842238" y="3727451"/>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20%</a:t>
              </a:r>
            </a:p>
          </p:txBody>
        </p:sp>
        <p:sp>
          <p:nvSpPr>
            <p:cNvPr id="470" name="Rectangle 63"/>
            <p:cNvSpPr>
              <a:spLocks noChangeArrowheads="1"/>
            </p:cNvSpPr>
            <p:nvPr/>
          </p:nvSpPr>
          <p:spPr bwMode="auto">
            <a:xfrm>
              <a:off x="4842238" y="3563938"/>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30%</a:t>
              </a:r>
            </a:p>
          </p:txBody>
        </p:sp>
        <p:sp>
          <p:nvSpPr>
            <p:cNvPr id="471" name="Rectangle 64"/>
            <p:cNvSpPr>
              <a:spLocks noChangeArrowheads="1"/>
            </p:cNvSpPr>
            <p:nvPr/>
          </p:nvSpPr>
          <p:spPr bwMode="auto">
            <a:xfrm>
              <a:off x="4842238" y="3392488"/>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40%</a:t>
              </a:r>
            </a:p>
          </p:txBody>
        </p:sp>
        <p:sp>
          <p:nvSpPr>
            <p:cNvPr id="472" name="Rectangle 65"/>
            <p:cNvSpPr>
              <a:spLocks noChangeArrowheads="1"/>
            </p:cNvSpPr>
            <p:nvPr/>
          </p:nvSpPr>
          <p:spPr bwMode="auto">
            <a:xfrm>
              <a:off x="4842238" y="3228976"/>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50%</a:t>
              </a:r>
            </a:p>
          </p:txBody>
        </p:sp>
        <p:sp>
          <p:nvSpPr>
            <p:cNvPr id="473" name="Rectangle 66"/>
            <p:cNvSpPr>
              <a:spLocks noChangeArrowheads="1"/>
            </p:cNvSpPr>
            <p:nvPr/>
          </p:nvSpPr>
          <p:spPr bwMode="auto">
            <a:xfrm>
              <a:off x="4842238" y="3057526"/>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60%</a:t>
              </a:r>
            </a:p>
          </p:txBody>
        </p:sp>
        <p:sp>
          <p:nvSpPr>
            <p:cNvPr id="474" name="Rectangle 67"/>
            <p:cNvSpPr>
              <a:spLocks noChangeArrowheads="1"/>
            </p:cNvSpPr>
            <p:nvPr/>
          </p:nvSpPr>
          <p:spPr bwMode="auto">
            <a:xfrm>
              <a:off x="4842238" y="2894013"/>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70%</a:t>
              </a:r>
            </a:p>
          </p:txBody>
        </p:sp>
        <p:sp>
          <p:nvSpPr>
            <p:cNvPr id="475" name="Rectangle 68"/>
            <p:cNvSpPr>
              <a:spLocks noChangeArrowheads="1"/>
            </p:cNvSpPr>
            <p:nvPr/>
          </p:nvSpPr>
          <p:spPr bwMode="auto">
            <a:xfrm>
              <a:off x="4842238" y="2722563"/>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80%</a:t>
              </a:r>
            </a:p>
          </p:txBody>
        </p:sp>
        <p:sp>
          <p:nvSpPr>
            <p:cNvPr id="476" name="Rectangle 69"/>
            <p:cNvSpPr>
              <a:spLocks noChangeArrowheads="1"/>
            </p:cNvSpPr>
            <p:nvPr/>
          </p:nvSpPr>
          <p:spPr bwMode="auto">
            <a:xfrm>
              <a:off x="4842238" y="2559051"/>
              <a:ext cx="343318"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90%</a:t>
              </a:r>
            </a:p>
          </p:txBody>
        </p:sp>
        <p:sp>
          <p:nvSpPr>
            <p:cNvPr id="477" name="Rectangle 70"/>
            <p:cNvSpPr>
              <a:spLocks noChangeArrowheads="1"/>
            </p:cNvSpPr>
            <p:nvPr/>
          </p:nvSpPr>
          <p:spPr bwMode="auto">
            <a:xfrm>
              <a:off x="4829538" y="2387601"/>
              <a:ext cx="369392"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100%</a:t>
              </a:r>
            </a:p>
          </p:txBody>
        </p:sp>
        <p:sp>
          <p:nvSpPr>
            <p:cNvPr id="478" name="Line 71"/>
            <p:cNvSpPr>
              <a:spLocks noChangeShapeType="1"/>
            </p:cNvSpPr>
            <p:nvPr/>
          </p:nvSpPr>
          <p:spPr bwMode="auto">
            <a:xfrm>
              <a:off x="5370513"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79" name="Line 72"/>
            <p:cNvSpPr>
              <a:spLocks noChangeShapeType="1"/>
            </p:cNvSpPr>
            <p:nvPr/>
          </p:nvSpPr>
          <p:spPr bwMode="auto">
            <a:xfrm flipV="1">
              <a:off x="542448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0" name="Line 73"/>
            <p:cNvSpPr>
              <a:spLocks noChangeShapeType="1"/>
            </p:cNvSpPr>
            <p:nvPr/>
          </p:nvSpPr>
          <p:spPr bwMode="auto">
            <a:xfrm flipV="1">
              <a:off x="548640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1" name="Line 74"/>
            <p:cNvSpPr>
              <a:spLocks noChangeShapeType="1"/>
            </p:cNvSpPr>
            <p:nvPr/>
          </p:nvSpPr>
          <p:spPr bwMode="auto">
            <a:xfrm flipV="1">
              <a:off x="554037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2" name="Line 75"/>
            <p:cNvSpPr>
              <a:spLocks noChangeShapeType="1"/>
            </p:cNvSpPr>
            <p:nvPr/>
          </p:nvSpPr>
          <p:spPr bwMode="auto">
            <a:xfrm flipV="1">
              <a:off x="559593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3" name="Line 76"/>
            <p:cNvSpPr>
              <a:spLocks noChangeShapeType="1"/>
            </p:cNvSpPr>
            <p:nvPr/>
          </p:nvSpPr>
          <p:spPr bwMode="auto">
            <a:xfrm>
              <a:off x="5651500"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4" name="Line 77"/>
            <p:cNvSpPr>
              <a:spLocks noChangeShapeType="1"/>
            </p:cNvSpPr>
            <p:nvPr/>
          </p:nvSpPr>
          <p:spPr bwMode="auto">
            <a:xfrm flipV="1">
              <a:off x="571182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5" name="Line 78"/>
            <p:cNvSpPr>
              <a:spLocks noChangeShapeType="1"/>
            </p:cNvSpPr>
            <p:nvPr/>
          </p:nvSpPr>
          <p:spPr bwMode="auto">
            <a:xfrm flipV="1">
              <a:off x="576738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6" name="Line 79"/>
            <p:cNvSpPr>
              <a:spLocks noChangeShapeType="1"/>
            </p:cNvSpPr>
            <p:nvPr/>
          </p:nvSpPr>
          <p:spPr bwMode="auto">
            <a:xfrm flipV="1">
              <a:off x="582295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7" name="Line 80"/>
            <p:cNvSpPr>
              <a:spLocks noChangeShapeType="1"/>
            </p:cNvSpPr>
            <p:nvPr/>
          </p:nvSpPr>
          <p:spPr bwMode="auto">
            <a:xfrm flipV="1">
              <a:off x="587692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8" name="Line 81"/>
            <p:cNvSpPr>
              <a:spLocks noChangeShapeType="1"/>
            </p:cNvSpPr>
            <p:nvPr/>
          </p:nvSpPr>
          <p:spPr bwMode="auto">
            <a:xfrm>
              <a:off x="5938838"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89" name="Line 82"/>
            <p:cNvSpPr>
              <a:spLocks noChangeShapeType="1"/>
            </p:cNvSpPr>
            <p:nvPr/>
          </p:nvSpPr>
          <p:spPr bwMode="auto">
            <a:xfrm flipV="1">
              <a:off x="599440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0" name="Line 83"/>
            <p:cNvSpPr>
              <a:spLocks noChangeShapeType="1"/>
            </p:cNvSpPr>
            <p:nvPr/>
          </p:nvSpPr>
          <p:spPr bwMode="auto">
            <a:xfrm flipV="1">
              <a:off x="604837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1" name="Line 84"/>
            <p:cNvSpPr>
              <a:spLocks noChangeShapeType="1"/>
            </p:cNvSpPr>
            <p:nvPr/>
          </p:nvSpPr>
          <p:spPr bwMode="auto">
            <a:xfrm flipV="1">
              <a:off x="610393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2" name="Line 85"/>
            <p:cNvSpPr>
              <a:spLocks noChangeShapeType="1"/>
            </p:cNvSpPr>
            <p:nvPr/>
          </p:nvSpPr>
          <p:spPr bwMode="auto">
            <a:xfrm flipV="1">
              <a:off x="6164263"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3" name="Line 86"/>
            <p:cNvSpPr>
              <a:spLocks noChangeShapeType="1"/>
            </p:cNvSpPr>
            <p:nvPr/>
          </p:nvSpPr>
          <p:spPr bwMode="auto">
            <a:xfrm>
              <a:off x="6219825"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4" name="Line 87"/>
            <p:cNvSpPr>
              <a:spLocks noChangeShapeType="1"/>
            </p:cNvSpPr>
            <p:nvPr/>
          </p:nvSpPr>
          <p:spPr bwMode="auto">
            <a:xfrm flipV="1">
              <a:off x="627538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5" name="Line 88"/>
            <p:cNvSpPr>
              <a:spLocks noChangeShapeType="1"/>
            </p:cNvSpPr>
            <p:nvPr/>
          </p:nvSpPr>
          <p:spPr bwMode="auto">
            <a:xfrm flipV="1">
              <a:off x="6329363"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6" name="Line 89"/>
            <p:cNvSpPr>
              <a:spLocks noChangeShapeType="1"/>
            </p:cNvSpPr>
            <p:nvPr/>
          </p:nvSpPr>
          <p:spPr bwMode="auto">
            <a:xfrm flipV="1">
              <a:off x="639127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7" name="Line 90"/>
            <p:cNvSpPr>
              <a:spLocks noChangeShapeType="1"/>
            </p:cNvSpPr>
            <p:nvPr/>
          </p:nvSpPr>
          <p:spPr bwMode="auto">
            <a:xfrm flipV="1">
              <a:off x="644683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8" name="Line 91"/>
            <p:cNvSpPr>
              <a:spLocks noChangeShapeType="1"/>
            </p:cNvSpPr>
            <p:nvPr/>
          </p:nvSpPr>
          <p:spPr bwMode="auto">
            <a:xfrm>
              <a:off x="6500813"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99" name="Line 92"/>
            <p:cNvSpPr>
              <a:spLocks noChangeShapeType="1"/>
            </p:cNvSpPr>
            <p:nvPr/>
          </p:nvSpPr>
          <p:spPr bwMode="auto">
            <a:xfrm flipV="1">
              <a:off x="655637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0" name="Line 93"/>
            <p:cNvSpPr>
              <a:spLocks noChangeShapeType="1"/>
            </p:cNvSpPr>
            <p:nvPr/>
          </p:nvSpPr>
          <p:spPr bwMode="auto">
            <a:xfrm flipV="1">
              <a:off x="661670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1" name="Line 94"/>
            <p:cNvSpPr>
              <a:spLocks noChangeShapeType="1"/>
            </p:cNvSpPr>
            <p:nvPr/>
          </p:nvSpPr>
          <p:spPr bwMode="auto">
            <a:xfrm flipV="1">
              <a:off x="6672263"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2" name="Line 95"/>
            <p:cNvSpPr>
              <a:spLocks noChangeShapeType="1"/>
            </p:cNvSpPr>
            <p:nvPr/>
          </p:nvSpPr>
          <p:spPr bwMode="auto">
            <a:xfrm flipV="1">
              <a:off x="672782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3" name="Line 96"/>
            <p:cNvSpPr>
              <a:spLocks noChangeShapeType="1"/>
            </p:cNvSpPr>
            <p:nvPr/>
          </p:nvSpPr>
          <p:spPr bwMode="auto">
            <a:xfrm>
              <a:off x="6781800"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4" name="Line 97"/>
            <p:cNvSpPr>
              <a:spLocks noChangeShapeType="1"/>
            </p:cNvSpPr>
            <p:nvPr/>
          </p:nvSpPr>
          <p:spPr bwMode="auto">
            <a:xfrm flipV="1">
              <a:off x="6843713"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5" name="Line 98"/>
            <p:cNvSpPr>
              <a:spLocks noChangeShapeType="1"/>
            </p:cNvSpPr>
            <p:nvPr/>
          </p:nvSpPr>
          <p:spPr bwMode="auto">
            <a:xfrm flipV="1">
              <a:off x="689927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6" name="Line 99"/>
            <p:cNvSpPr>
              <a:spLocks noChangeShapeType="1"/>
            </p:cNvSpPr>
            <p:nvPr/>
          </p:nvSpPr>
          <p:spPr bwMode="auto">
            <a:xfrm flipV="1">
              <a:off x="695325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7" name="Line 100"/>
            <p:cNvSpPr>
              <a:spLocks noChangeShapeType="1"/>
            </p:cNvSpPr>
            <p:nvPr/>
          </p:nvSpPr>
          <p:spPr bwMode="auto">
            <a:xfrm flipV="1">
              <a:off x="7008813"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8" name="Line 101"/>
            <p:cNvSpPr>
              <a:spLocks noChangeShapeType="1"/>
            </p:cNvSpPr>
            <p:nvPr/>
          </p:nvSpPr>
          <p:spPr bwMode="auto">
            <a:xfrm>
              <a:off x="7070725"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09" name="Line 102"/>
            <p:cNvSpPr>
              <a:spLocks noChangeShapeType="1"/>
            </p:cNvSpPr>
            <p:nvPr/>
          </p:nvSpPr>
          <p:spPr bwMode="auto">
            <a:xfrm flipV="1">
              <a:off x="712470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0" name="Line 103"/>
            <p:cNvSpPr>
              <a:spLocks noChangeShapeType="1"/>
            </p:cNvSpPr>
            <p:nvPr/>
          </p:nvSpPr>
          <p:spPr bwMode="auto">
            <a:xfrm flipV="1">
              <a:off x="7180263"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1" name="Line 104"/>
            <p:cNvSpPr>
              <a:spLocks noChangeShapeType="1"/>
            </p:cNvSpPr>
            <p:nvPr/>
          </p:nvSpPr>
          <p:spPr bwMode="auto">
            <a:xfrm flipV="1">
              <a:off x="723582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2" name="Line 105"/>
            <p:cNvSpPr>
              <a:spLocks noChangeShapeType="1"/>
            </p:cNvSpPr>
            <p:nvPr/>
          </p:nvSpPr>
          <p:spPr bwMode="auto">
            <a:xfrm flipV="1">
              <a:off x="729615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3" name="Line 106"/>
            <p:cNvSpPr>
              <a:spLocks noChangeShapeType="1"/>
            </p:cNvSpPr>
            <p:nvPr/>
          </p:nvSpPr>
          <p:spPr bwMode="auto">
            <a:xfrm>
              <a:off x="7351713"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4" name="Line 107"/>
            <p:cNvSpPr>
              <a:spLocks noChangeShapeType="1"/>
            </p:cNvSpPr>
            <p:nvPr/>
          </p:nvSpPr>
          <p:spPr bwMode="auto">
            <a:xfrm flipV="1">
              <a:off x="740568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5" name="Line 108"/>
            <p:cNvSpPr>
              <a:spLocks noChangeShapeType="1"/>
            </p:cNvSpPr>
            <p:nvPr/>
          </p:nvSpPr>
          <p:spPr bwMode="auto">
            <a:xfrm flipV="1">
              <a:off x="746125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6" name="Line 109"/>
            <p:cNvSpPr>
              <a:spLocks noChangeShapeType="1"/>
            </p:cNvSpPr>
            <p:nvPr/>
          </p:nvSpPr>
          <p:spPr bwMode="auto">
            <a:xfrm flipV="1">
              <a:off x="7523163"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7" name="Line 110"/>
            <p:cNvSpPr>
              <a:spLocks noChangeShapeType="1"/>
            </p:cNvSpPr>
            <p:nvPr/>
          </p:nvSpPr>
          <p:spPr bwMode="auto">
            <a:xfrm flipV="1">
              <a:off x="757713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8" name="Line 111"/>
            <p:cNvSpPr>
              <a:spLocks noChangeShapeType="1"/>
            </p:cNvSpPr>
            <p:nvPr/>
          </p:nvSpPr>
          <p:spPr bwMode="auto">
            <a:xfrm>
              <a:off x="7632700"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19" name="Line 112"/>
            <p:cNvSpPr>
              <a:spLocks noChangeShapeType="1"/>
            </p:cNvSpPr>
            <p:nvPr/>
          </p:nvSpPr>
          <p:spPr bwMode="auto">
            <a:xfrm flipV="1">
              <a:off x="769302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0" name="Line 113"/>
            <p:cNvSpPr>
              <a:spLocks noChangeShapeType="1"/>
            </p:cNvSpPr>
            <p:nvPr/>
          </p:nvSpPr>
          <p:spPr bwMode="auto">
            <a:xfrm flipV="1">
              <a:off x="774858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1" name="Line 114"/>
            <p:cNvSpPr>
              <a:spLocks noChangeShapeType="1"/>
            </p:cNvSpPr>
            <p:nvPr/>
          </p:nvSpPr>
          <p:spPr bwMode="auto">
            <a:xfrm flipV="1">
              <a:off x="780415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2" name="Line 115"/>
            <p:cNvSpPr>
              <a:spLocks noChangeShapeType="1"/>
            </p:cNvSpPr>
            <p:nvPr/>
          </p:nvSpPr>
          <p:spPr bwMode="auto">
            <a:xfrm flipV="1">
              <a:off x="785812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3" name="Line 116"/>
            <p:cNvSpPr>
              <a:spLocks noChangeShapeType="1"/>
            </p:cNvSpPr>
            <p:nvPr/>
          </p:nvSpPr>
          <p:spPr bwMode="auto">
            <a:xfrm>
              <a:off x="7920038"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4" name="Line 117"/>
            <p:cNvSpPr>
              <a:spLocks noChangeShapeType="1"/>
            </p:cNvSpPr>
            <p:nvPr/>
          </p:nvSpPr>
          <p:spPr bwMode="auto">
            <a:xfrm flipV="1">
              <a:off x="797560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5" name="Line 118"/>
            <p:cNvSpPr>
              <a:spLocks noChangeShapeType="1"/>
            </p:cNvSpPr>
            <p:nvPr/>
          </p:nvSpPr>
          <p:spPr bwMode="auto">
            <a:xfrm flipV="1">
              <a:off x="8029575"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6" name="Line 119"/>
            <p:cNvSpPr>
              <a:spLocks noChangeShapeType="1"/>
            </p:cNvSpPr>
            <p:nvPr/>
          </p:nvSpPr>
          <p:spPr bwMode="auto">
            <a:xfrm flipV="1">
              <a:off x="8085138"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7" name="Line 120"/>
            <p:cNvSpPr>
              <a:spLocks noChangeShapeType="1"/>
            </p:cNvSpPr>
            <p:nvPr/>
          </p:nvSpPr>
          <p:spPr bwMode="auto">
            <a:xfrm flipV="1">
              <a:off x="8147050" y="4124326"/>
              <a:ext cx="0" cy="1905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8" name="Line 121"/>
            <p:cNvSpPr>
              <a:spLocks noChangeShapeType="1"/>
            </p:cNvSpPr>
            <p:nvPr/>
          </p:nvSpPr>
          <p:spPr bwMode="auto">
            <a:xfrm>
              <a:off x="8201025" y="4124326"/>
              <a:ext cx="0" cy="9207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529" name="Rectangle 123"/>
            <p:cNvSpPr>
              <a:spLocks noChangeArrowheads="1"/>
            </p:cNvSpPr>
            <p:nvPr/>
          </p:nvSpPr>
          <p:spPr bwMode="auto">
            <a:xfrm>
              <a:off x="5307013" y="4257676"/>
              <a:ext cx="160795"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-1.5</a:t>
              </a:r>
            </a:p>
          </p:txBody>
        </p:sp>
        <p:sp>
          <p:nvSpPr>
            <p:cNvPr id="530" name="Rectangle 124"/>
            <p:cNvSpPr>
              <a:spLocks noChangeArrowheads="1"/>
            </p:cNvSpPr>
            <p:nvPr/>
          </p:nvSpPr>
          <p:spPr bwMode="auto">
            <a:xfrm>
              <a:off x="5611813" y="4257676"/>
              <a:ext cx="82571"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a:t>
              </a:r>
            </a:p>
          </p:txBody>
        </p:sp>
        <p:sp>
          <p:nvSpPr>
            <p:cNvPr id="531" name="Rectangle 125"/>
            <p:cNvSpPr>
              <a:spLocks noChangeArrowheads="1"/>
            </p:cNvSpPr>
            <p:nvPr/>
          </p:nvSpPr>
          <p:spPr bwMode="auto">
            <a:xfrm>
              <a:off x="5875338" y="4257676"/>
              <a:ext cx="160795"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-0.5</a:t>
              </a:r>
            </a:p>
          </p:txBody>
        </p:sp>
        <p:sp>
          <p:nvSpPr>
            <p:cNvPr id="532" name="Rectangle 126"/>
            <p:cNvSpPr>
              <a:spLocks noChangeArrowheads="1"/>
            </p:cNvSpPr>
            <p:nvPr/>
          </p:nvSpPr>
          <p:spPr bwMode="auto">
            <a:xfrm>
              <a:off x="6192838" y="4257676"/>
              <a:ext cx="52149"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0</a:t>
              </a:r>
            </a:p>
          </p:txBody>
        </p:sp>
        <p:sp>
          <p:nvSpPr>
            <p:cNvPr id="533" name="Rectangle 127"/>
            <p:cNvSpPr>
              <a:spLocks noChangeArrowheads="1"/>
            </p:cNvSpPr>
            <p:nvPr/>
          </p:nvSpPr>
          <p:spPr bwMode="auto">
            <a:xfrm>
              <a:off x="6446838" y="4257676"/>
              <a:ext cx="130373"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0.5</a:t>
              </a:r>
            </a:p>
          </p:txBody>
        </p:sp>
        <p:sp>
          <p:nvSpPr>
            <p:cNvPr id="534" name="Rectangle 128"/>
            <p:cNvSpPr>
              <a:spLocks noChangeArrowheads="1"/>
            </p:cNvSpPr>
            <p:nvPr/>
          </p:nvSpPr>
          <p:spPr bwMode="auto">
            <a:xfrm>
              <a:off x="6754813" y="4257676"/>
              <a:ext cx="52149"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a:t>
              </a:r>
            </a:p>
          </p:txBody>
        </p:sp>
        <p:sp>
          <p:nvSpPr>
            <p:cNvPr id="535" name="Rectangle 129"/>
            <p:cNvSpPr>
              <a:spLocks noChangeArrowheads="1"/>
            </p:cNvSpPr>
            <p:nvPr/>
          </p:nvSpPr>
          <p:spPr bwMode="auto">
            <a:xfrm>
              <a:off x="7016750" y="4257676"/>
              <a:ext cx="130373"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1.5</a:t>
              </a:r>
            </a:p>
          </p:txBody>
        </p:sp>
        <p:sp>
          <p:nvSpPr>
            <p:cNvPr id="536" name="Rectangle 130"/>
            <p:cNvSpPr>
              <a:spLocks noChangeArrowheads="1"/>
            </p:cNvSpPr>
            <p:nvPr/>
          </p:nvSpPr>
          <p:spPr bwMode="auto">
            <a:xfrm>
              <a:off x="7324725" y="4257676"/>
              <a:ext cx="52149"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2</a:t>
              </a:r>
            </a:p>
          </p:txBody>
        </p:sp>
        <p:sp>
          <p:nvSpPr>
            <p:cNvPr id="537" name="Rectangle 131"/>
            <p:cNvSpPr>
              <a:spLocks noChangeArrowheads="1"/>
            </p:cNvSpPr>
            <p:nvPr/>
          </p:nvSpPr>
          <p:spPr bwMode="auto">
            <a:xfrm>
              <a:off x="7578725" y="4257676"/>
              <a:ext cx="130373"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2.5</a:t>
              </a:r>
            </a:p>
          </p:txBody>
        </p:sp>
        <p:sp>
          <p:nvSpPr>
            <p:cNvPr id="538" name="Rectangle 132"/>
            <p:cNvSpPr>
              <a:spLocks noChangeArrowheads="1"/>
            </p:cNvSpPr>
            <p:nvPr/>
          </p:nvSpPr>
          <p:spPr bwMode="auto">
            <a:xfrm>
              <a:off x="7893050" y="4257676"/>
              <a:ext cx="52149"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3</a:t>
              </a:r>
            </a:p>
          </p:txBody>
        </p:sp>
        <p:sp>
          <p:nvSpPr>
            <p:cNvPr id="539" name="Rectangle 133"/>
            <p:cNvSpPr>
              <a:spLocks noChangeArrowheads="1"/>
            </p:cNvSpPr>
            <p:nvPr/>
          </p:nvSpPr>
          <p:spPr bwMode="auto">
            <a:xfrm>
              <a:off x="8147050" y="4257676"/>
              <a:ext cx="130373" cy="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3.5</a:t>
              </a:r>
            </a:p>
          </p:txBody>
        </p:sp>
        <p:sp>
          <p:nvSpPr>
            <p:cNvPr id="540" name="Freeform 142"/>
            <p:cNvSpPr>
              <a:spLocks/>
            </p:cNvSpPr>
            <p:nvPr/>
          </p:nvSpPr>
          <p:spPr bwMode="auto">
            <a:xfrm>
              <a:off x="5908675" y="4064001"/>
              <a:ext cx="30163" cy="30163"/>
            </a:xfrm>
            <a:custGeom>
              <a:avLst/>
              <a:gdLst>
                <a:gd name="T0" fmla="*/ 19 w 19"/>
                <a:gd name="T1" fmla="*/ 12 h 19"/>
                <a:gd name="T2" fmla="*/ 19 w 19"/>
                <a:gd name="T3" fmla="*/ 4 h 19"/>
                <a:gd name="T4" fmla="*/ 15 w 19"/>
                <a:gd name="T5" fmla="*/ 0 h 19"/>
                <a:gd name="T6" fmla="*/ 7 w 19"/>
                <a:gd name="T7" fmla="*/ 0 h 19"/>
                <a:gd name="T8" fmla="*/ 3 w 19"/>
                <a:gd name="T9" fmla="*/ 4 h 19"/>
                <a:gd name="T10" fmla="*/ 3 w 19"/>
                <a:gd name="T11" fmla="*/ 8 h 19"/>
                <a:gd name="T12" fmla="*/ 0 w 19"/>
                <a:gd name="T13" fmla="*/ 12 h 19"/>
                <a:gd name="T14" fmla="*/ 3 w 19"/>
                <a:gd name="T15" fmla="*/ 12 h 19"/>
                <a:gd name="T16" fmla="*/ 3 w 19"/>
                <a:gd name="T17" fmla="*/ 15 h 19"/>
                <a:gd name="T18" fmla="*/ 7 w 19"/>
                <a:gd name="T19" fmla="*/ 19 h 19"/>
                <a:gd name="T20" fmla="*/ 15 w 19"/>
                <a:gd name="T21" fmla="*/ 19 h 19"/>
                <a:gd name="T22" fmla="*/ 19 w 19"/>
                <a:gd name="T23" fmla="*/ 15 h 19"/>
                <a:gd name="T24" fmla="*/ 19 w 19"/>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2"/>
                  </a:moveTo>
                  <a:lnTo>
                    <a:pt x="19" y="4"/>
                  </a:lnTo>
                  <a:lnTo>
                    <a:pt x="15" y="0"/>
                  </a:lnTo>
                  <a:lnTo>
                    <a:pt x="7" y="0"/>
                  </a:lnTo>
                  <a:lnTo>
                    <a:pt x="3" y="4"/>
                  </a:lnTo>
                  <a:lnTo>
                    <a:pt x="3" y="8"/>
                  </a:lnTo>
                  <a:lnTo>
                    <a:pt x="0" y="12"/>
                  </a:lnTo>
                  <a:lnTo>
                    <a:pt x="3" y="12"/>
                  </a:lnTo>
                  <a:lnTo>
                    <a:pt x="3" y="15"/>
                  </a:lnTo>
                  <a:lnTo>
                    <a:pt x="7" y="19"/>
                  </a:lnTo>
                  <a:lnTo>
                    <a:pt x="15" y="19"/>
                  </a:lnTo>
                  <a:lnTo>
                    <a:pt x="19"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1" name="Freeform 143"/>
            <p:cNvSpPr>
              <a:spLocks/>
            </p:cNvSpPr>
            <p:nvPr/>
          </p:nvSpPr>
          <p:spPr bwMode="auto">
            <a:xfrm>
              <a:off x="5945188" y="4051301"/>
              <a:ext cx="30163" cy="25400"/>
            </a:xfrm>
            <a:custGeom>
              <a:avLst/>
              <a:gdLst>
                <a:gd name="T0" fmla="*/ 19 w 19"/>
                <a:gd name="T1" fmla="*/ 8 h 16"/>
                <a:gd name="T2" fmla="*/ 19 w 19"/>
                <a:gd name="T3" fmla="*/ 4 h 16"/>
                <a:gd name="T4" fmla="*/ 15 w 19"/>
                <a:gd name="T5" fmla="*/ 0 h 16"/>
                <a:gd name="T6" fmla="*/ 4 w 19"/>
                <a:gd name="T7" fmla="*/ 0 h 16"/>
                <a:gd name="T8" fmla="*/ 0 w 19"/>
                <a:gd name="T9" fmla="*/ 4 h 16"/>
                <a:gd name="T10" fmla="*/ 0 w 19"/>
                <a:gd name="T11" fmla="*/ 12 h 16"/>
                <a:gd name="T12" fmla="*/ 4 w 19"/>
                <a:gd name="T13" fmla="*/ 16 h 16"/>
                <a:gd name="T14" fmla="*/ 15 w 19"/>
                <a:gd name="T15" fmla="*/ 16 h 16"/>
                <a:gd name="T16" fmla="*/ 19 w 19"/>
                <a:gd name="T17" fmla="*/ 12 h 16"/>
                <a:gd name="T18" fmla="*/ 19 w 19"/>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6">
                  <a:moveTo>
                    <a:pt x="19" y="8"/>
                  </a:moveTo>
                  <a:lnTo>
                    <a:pt x="19" y="4"/>
                  </a:lnTo>
                  <a:lnTo>
                    <a:pt x="15" y="0"/>
                  </a:lnTo>
                  <a:lnTo>
                    <a:pt x="4" y="0"/>
                  </a:lnTo>
                  <a:lnTo>
                    <a:pt x="0" y="4"/>
                  </a:lnTo>
                  <a:lnTo>
                    <a:pt x="0" y="12"/>
                  </a:lnTo>
                  <a:lnTo>
                    <a:pt x="4" y="16"/>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2" name="Freeform 144"/>
            <p:cNvSpPr>
              <a:spLocks/>
            </p:cNvSpPr>
            <p:nvPr/>
          </p:nvSpPr>
          <p:spPr bwMode="auto">
            <a:xfrm>
              <a:off x="5951538" y="4040188"/>
              <a:ext cx="30163" cy="30163"/>
            </a:xfrm>
            <a:custGeom>
              <a:avLst/>
              <a:gdLst>
                <a:gd name="T0" fmla="*/ 19 w 19"/>
                <a:gd name="T1" fmla="*/ 11 h 19"/>
                <a:gd name="T2" fmla="*/ 19 w 19"/>
                <a:gd name="T3" fmla="*/ 3 h 19"/>
                <a:gd name="T4" fmla="*/ 15 w 19"/>
                <a:gd name="T5" fmla="*/ 3 h 19"/>
                <a:gd name="T6" fmla="*/ 11 w 19"/>
                <a:gd name="T7" fmla="*/ 0 h 19"/>
                <a:gd name="T8" fmla="*/ 7 w 19"/>
                <a:gd name="T9" fmla="*/ 0 h 19"/>
                <a:gd name="T10" fmla="*/ 7 w 19"/>
                <a:gd name="T11" fmla="*/ 3 h 19"/>
                <a:gd name="T12" fmla="*/ 3 w 19"/>
                <a:gd name="T13" fmla="*/ 3 h 19"/>
                <a:gd name="T14" fmla="*/ 3 w 19"/>
                <a:gd name="T15" fmla="*/ 7 h 19"/>
                <a:gd name="T16" fmla="*/ 0 w 19"/>
                <a:gd name="T17" fmla="*/ 11 h 19"/>
                <a:gd name="T18" fmla="*/ 3 w 19"/>
                <a:gd name="T19" fmla="*/ 15 h 19"/>
                <a:gd name="T20" fmla="*/ 7 w 19"/>
                <a:gd name="T21" fmla="*/ 19 h 19"/>
                <a:gd name="T22" fmla="*/ 15 w 19"/>
                <a:gd name="T23" fmla="*/ 19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3"/>
                  </a:lnTo>
                  <a:lnTo>
                    <a:pt x="15" y="3"/>
                  </a:lnTo>
                  <a:lnTo>
                    <a:pt x="11" y="0"/>
                  </a:lnTo>
                  <a:lnTo>
                    <a:pt x="7" y="0"/>
                  </a:lnTo>
                  <a:lnTo>
                    <a:pt x="7" y="3"/>
                  </a:lnTo>
                  <a:lnTo>
                    <a:pt x="3" y="3"/>
                  </a:lnTo>
                  <a:lnTo>
                    <a:pt x="3" y="7"/>
                  </a:lnTo>
                  <a:lnTo>
                    <a:pt x="0" y="11"/>
                  </a:lnTo>
                  <a:lnTo>
                    <a:pt x="3" y="15"/>
                  </a:lnTo>
                  <a:lnTo>
                    <a:pt x="7"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3" name="Freeform 145"/>
            <p:cNvSpPr>
              <a:spLocks/>
            </p:cNvSpPr>
            <p:nvPr/>
          </p:nvSpPr>
          <p:spPr bwMode="auto">
            <a:xfrm>
              <a:off x="5956300" y="4033838"/>
              <a:ext cx="31750" cy="30163"/>
            </a:xfrm>
            <a:custGeom>
              <a:avLst/>
              <a:gdLst>
                <a:gd name="T0" fmla="*/ 20 w 20"/>
                <a:gd name="T1" fmla="*/ 7 h 19"/>
                <a:gd name="T2" fmla="*/ 16 w 20"/>
                <a:gd name="T3" fmla="*/ 7 h 19"/>
                <a:gd name="T4" fmla="*/ 16 w 20"/>
                <a:gd name="T5" fmla="*/ 4 h 19"/>
                <a:gd name="T6" fmla="*/ 12 w 20"/>
                <a:gd name="T7" fmla="*/ 0 h 19"/>
                <a:gd name="T8" fmla="*/ 4 w 20"/>
                <a:gd name="T9" fmla="*/ 0 h 19"/>
                <a:gd name="T10" fmla="*/ 0 w 20"/>
                <a:gd name="T11" fmla="*/ 4 h 19"/>
                <a:gd name="T12" fmla="*/ 0 w 20"/>
                <a:gd name="T13" fmla="*/ 15 h 19"/>
                <a:gd name="T14" fmla="*/ 4 w 20"/>
                <a:gd name="T15" fmla="*/ 15 h 19"/>
                <a:gd name="T16" fmla="*/ 8 w 20"/>
                <a:gd name="T17" fmla="*/ 19 h 19"/>
                <a:gd name="T18" fmla="*/ 12 w 20"/>
                <a:gd name="T19" fmla="*/ 19 h 19"/>
                <a:gd name="T20" fmla="*/ 12 w 20"/>
                <a:gd name="T21" fmla="*/ 15 h 19"/>
                <a:gd name="T22" fmla="*/ 16 w 20"/>
                <a:gd name="T23" fmla="*/ 15 h 19"/>
                <a:gd name="T24" fmla="*/ 16 w 20"/>
                <a:gd name="T25" fmla="*/ 11 h 19"/>
                <a:gd name="T26" fmla="*/ 20 w 20"/>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7"/>
                  </a:moveTo>
                  <a:lnTo>
                    <a:pt x="16" y="7"/>
                  </a:lnTo>
                  <a:lnTo>
                    <a:pt x="16" y="4"/>
                  </a:lnTo>
                  <a:lnTo>
                    <a:pt x="12" y="0"/>
                  </a:lnTo>
                  <a:lnTo>
                    <a:pt x="4" y="0"/>
                  </a:lnTo>
                  <a:lnTo>
                    <a:pt x="0" y="4"/>
                  </a:lnTo>
                  <a:lnTo>
                    <a:pt x="0" y="15"/>
                  </a:lnTo>
                  <a:lnTo>
                    <a:pt x="4" y="15"/>
                  </a:lnTo>
                  <a:lnTo>
                    <a:pt x="8" y="19"/>
                  </a:lnTo>
                  <a:lnTo>
                    <a:pt x="12" y="19"/>
                  </a:lnTo>
                  <a:lnTo>
                    <a:pt x="12" y="15"/>
                  </a:lnTo>
                  <a:lnTo>
                    <a:pt x="16" y="15"/>
                  </a:lnTo>
                  <a:lnTo>
                    <a:pt x="16"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4" name="Freeform 146"/>
            <p:cNvSpPr>
              <a:spLocks/>
            </p:cNvSpPr>
            <p:nvPr/>
          </p:nvSpPr>
          <p:spPr bwMode="auto">
            <a:xfrm>
              <a:off x="5999163" y="4027488"/>
              <a:ext cx="31750" cy="23813"/>
            </a:xfrm>
            <a:custGeom>
              <a:avLst/>
              <a:gdLst>
                <a:gd name="T0" fmla="*/ 20 w 20"/>
                <a:gd name="T1" fmla="*/ 8 h 15"/>
                <a:gd name="T2" fmla="*/ 20 w 20"/>
                <a:gd name="T3" fmla="*/ 4 h 15"/>
                <a:gd name="T4" fmla="*/ 16 w 20"/>
                <a:gd name="T5" fmla="*/ 4 h 15"/>
                <a:gd name="T6" fmla="*/ 16 w 20"/>
                <a:gd name="T7" fmla="*/ 0 h 15"/>
                <a:gd name="T8" fmla="*/ 4 w 20"/>
                <a:gd name="T9" fmla="*/ 0 h 15"/>
                <a:gd name="T10" fmla="*/ 4 w 20"/>
                <a:gd name="T11" fmla="*/ 4 h 15"/>
                <a:gd name="T12" fmla="*/ 0 w 20"/>
                <a:gd name="T13" fmla="*/ 4 h 15"/>
                <a:gd name="T14" fmla="*/ 0 w 20"/>
                <a:gd name="T15" fmla="*/ 11 h 15"/>
                <a:gd name="T16" fmla="*/ 4 w 20"/>
                <a:gd name="T17" fmla="*/ 15 h 15"/>
                <a:gd name="T18" fmla="*/ 16 w 20"/>
                <a:gd name="T19" fmla="*/ 15 h 15"/>
                <a:gd name="T20" fmla="*/ 20 w 20"/>
                <a:gd name="T21" fmla="*/ 11 h 15"/>
                <a:gd name="T22" fmla="*/ 20 w 20"/>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20" y="8"/>
                  </a:moveTo>
                  <a:lnTo>
                    <a:pt x="20" y="4"/>
                  </a:lnTo>
                  <a:lnTo>
                    <a:pt x="16" y="4"/>
                  </a:lnTo>
                  <a:lnTo>
                    <a:pt x="16" y="0"/>
                  </a:lnTo>
                  <a:lnTo>
                    <a:pt x="4" y="0"/>
                  </a:lnTo>
                  <a:lnTo>
                    <a:pt x="4" y="4"/>
                  </a:lnTo>
                  <a:lnTo>
                    <a:pt x="0" y="4"/>
                  </a:lnTo>
                  <a:lnTo>
                    <a:pt x="0" y="11"/>
                  </a:lnTo>
                  <a:lnTo>
                    <a:pt x="4" y="15"/>
                  </a:lnTo>
                  <a:lnTo>
                    <a:pt x="16" y="15"/>
                  </a:lnTo>
                  <a:lnTo>
                    <a:pt x="20"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5" name="Freeform 147"/>
            <p:cNvSpPr>
              <a:spLocks/>
            </p:cNvSpPr>
            <p:nvPr/>
          </p:nvSpPr>
          <p:spPr bwMode="auto">
            <a:xfrm>
              <a:off x="6011863" y="4014788"/>
              <a:ext cx="23813" cy="30163"/>
            </a:xfrm>
            <a:custGeom>
              <a:avLst/>
              <a:gdLst>
                <a:gd name="T0" fmla="*/ 15 w 15"/>
                <a:gd name="T1" fmla="*/ 12 h 19"/>
                <a:gd name="T2" fmla="*/ 15 w 15"/>
                <a:gd name="T3" fmla="*/ 4 h 19"/>
                <a:gd name="T4" fmla="*/ 12 w 15"/>
                <a:gd name="T5" fmla="*/ 4 h 19"/>
                <a:gd name="T6" fmla="*/ 8 w 15"/>
                <a:gd name="T7" fmla="*/ 0 h 19"/>
                <a:gd name="T8" fmla="*/ 4 w 15"/>
                <a:gd name="T9" fmla="*/ 4 h 19"/>
                <a:gd name="T10" fmla="*/ 0 w 15"/>
                <a:gd name="T11" fmla="*/ 4 h 19"/>
                <a:gd name="T12" fmla="*/ 0 w 15"/>
                <a:gd name="T13" fmla="*/ 16 h 19"/>
                <a:gd name="T14" fmla="*/ 4 w 15"/>
                <a:gd name="T15" fmla="*/ 19 h 19"/>
                <a:gd name="T16" fmla="*/ 12 w 15"/>
                <a:gd name="T17" fmla="*/ 19 h 19"/>
                <a:gd name="T18" fmla="*/ 15 w 15"/>
                <a:gd name="T19" fmla="*/ 16 h 19"/>
                <a:gd name="T20" fmla="*/ 15 w 15"/>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12"/>
                  </a:moveTo>
                  <a:lnTo>
                    <a:pt x="15" y="4"/>
                  </a:lnTo>
                  <a:lnTo>
                    <a:pt x="12" y="4"/>
                  </a:lnTo>
                  <a:lnTo>
                    <a:pt x="8" y="0"/>
                  </a:lnTo>
                  <a:lnTo>
                    <a:pt x="4" y="4"/>
                  </a:lnTo>
                  <a:lnTo>
                    <a:pt x="0" y="4"/>
                  </a:lnTo>
                  <a:lnTo>
                    <a:pt x="0" y="16"/>
                  </a:lnTo>
                  <a:lnTo>
                    <a:pt x="4" y="19"/>
                  </a:lnTo>
                  <a:lnTo>
                    <a:pt x="12" y="19"/>
                  </a:lnTo>
                  <a:lnTo>
                    <a:pt x="15" y="16"/>
                  </a:lnTo>
                  <a:lnTo>
                    <a:pt x="15"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6" name="Freeform 148"/>
            <p:cNvSpPr>
              <a:spLocks/>
            </p:cNvSpPr>
            <p:nvPr/>
          </p:nvSpPr>
          <p:spPr bwMode="auto">
            <a:xfrm>
              <a:off x="6018213" y="4003676"/>
              <a:ext cx="23813" cy="30163"/>
            </a:xfrm>
            <a:custGeom>
              <a:avLst/>
              <a:gdLst>
                <a:gd name="T0" fmla="*/ 15 w 15"/>
                <a:gd name="T1" fmla="*/ 7 h 19"/>
                <a:gd name="T2" fmla="*/ 15 w 15"/>
                <a:gd name="T3" fmla="*/ 3 h 19"/>
                <a:gd name="T4" fmla="*/ 11 w 15"/>
                <a:gd name="T5" fmla="*/ 0 h 19"/>
                <a:gd name="T6" fmla="*/ 4 w 15"/>
                <a:gd name="T7" fmla="*/ 0 h 19"/>
                <a:gd name="T8" fmla="*/ 0 w 15"/>
                <a:gd name="T9" fmla="*/ 3 h 19"/>
                <a:gd name="T10" fmla="*/ 0 w 15"/>
                <a:gd name="T11" fmla="*/ 15 h 19"/>
                <a:gd name="T12" fmla="*/ 4 w 15"/>
                <a:gd name="T13" fmla="*/ 15 h 19"/>
                <a:gd name="T14" fmla="*/ 8 w 15"/>
                <a:gd name="T15" fmla="*/ 19 h 19"/>
                <a:gd name="T16" fmla="*/ 11 w 15"/>
                <a:gd name="T17" fmla="*/ 15 h 19"/>
                <a:gd name="T18" fmla="*/ 15 w 15"/>
                <a:gd name="T19" fmla="*/ 15 h 19"/>
                <a:gd name="T20" fmla="*/ 15 w 15"/>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7"/>
                  </a:moveTo>
                  <a:lnTo>
                    <a:pt x="15" y="3"/>
                  </a:lnTo>
                  <a:lnTo>
                    <a:pt x="11" y="0"/>
                  </a:lnTo>
                  <a:lnTo>
                    <a:pt x="4" y="0"/>
                  </a:lnTo>
                  <a:lnTo>
                    <a:pt x="0" y="3"/>
                  </a:lnTo>
                  <a:lnTo>
                    <a:pt x="0" y="15"/>
                  </a:lnTo>
                  <a:lnTo>
                    <a:pt x="4" y="15"/>
                  </a:lnTo>
                  <a:lnTo>
                    <a:pt x="8" y="19"/>
                  </a:lnTo>
                  <a:lnTo>
                    <a:pt x="11" y="15"/>
                  </a:lnTo>
                  <a:lnTo>
                    <a:pt x="15" y="15"/>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7" name="Freeform 149"/>
            <p:cNvSpPr>
              <a:spLocks/>
            </p:cNvSpPr>
            <p:nvPr/>
          </p:nvSpPr>
          <p:spPr bwMode="auto">
            <a:xfrm>
              <a:off x="6024563" y="3978276"/>
              <a:ext cx="30163" cy="30163"/>
            </a:xfrm>
            <a:custGeom>
              <a:avLst/>
              <a:gdLst>
                <a:gd name="T0" fmla="*/ 19 w 19"/>
                <a:gd name="T1" fmla="*/ 8 h 19"/>
                <a:gd name="T2" fmla="*/ 15 w 19"/>
                <a:gd name="T3" fmla="*/ 4 h 19"/>
                <a:gd name="T4" fmla="*/ 15 w 19"/>
                <a:gd name="T5" fmla="*/ 0 h 19"/>
                <a:gd name="T6" fmla="*/ 4 w 19"/>
                <a:gd name="T7" fmla="*/ 0 h 19"/>
                <a:gd name="T8" fmla="*/ 0 w 19"/>
                <a:gd name="T9" fmla="*/ 4 h 19"/>
                <a:gd name="T10" fmla="*/ 0 w 19"/>
                <a:gd name="T11" fmla="*/ 16 h 19"/>
                <a:gd name="T12" fmla="*/ 4 w 19"/>
                <a:gd name="T13" fmla="*/ 16 h 19"/>
                <a:gd name="T14" fmla="*/ 7 w 19"/>
                <a:gd name="T15" fmla="*/ 19 h 19"/>
                <a:gd name="T16" fmla="*/ 11 w 19"/>
                <a:gd name="T17" fmla="*/ 19 h 19"/>
                <a:gd name="T18" fmla="*/ 15 w 19"/>
                <a:gd name="T19" fmla="*/ 16 h 19"/>
                <a:gd name="T20" fmla="*/ 19 w 19"/>
                <a:gd name="T21" fmla="*/ 12 h 19"/>
                <a:gd name="T22" fmla="*/ 19 w 19"/>
                <a:gd name="T2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8"/>
                  </a:moveTo>
                  <a:lnTo>
                    <a:pt x="15" y="4"/>
                  </a:lnTo>
                  <a:lnTo>
                    <a:pt x="15" y="0"/>
                  </a:lnTo>
                  <a:lnTo>
                    <a:pt x="4" y="0"/>
                  </a:lnTo>
                  <a:lnTo>
                    <a:pt x="0" y="4"/>
                  </a:lnTo>
                  <a:lnTo>
                    <a:pt x="0" y="16"/>
                  </a:lnTo>
                  <a:lnTo>
                    <a:pt x="4" y="16"/>
                  </a:lnTo>
                  <a:lnTo>
                    <a:pt x="7" y="19"/>
                  </a:lnTo>
                  <a:lnTo>
                    <a:pt x="11" y="19"/>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8" name="Freeform 150"/>
            <p:cNvSpPr>
              <a:spLocks/>
            </p:cNvSpPr>
            <p:nvPr/>
          </p:nvSpPr>
          <p:spPr bwMode="auto">
            <a:xfrm>
              <a:off x="6035675" y="3971926"/>
              <a:ext cx="31750" cy="25400"/>
            </a:xfrm>
            <a:custGeom>
              <a:avLst/>
              <a:gdLst>
                <a:gd name="T0" fmla="*/ 20 w 20"/>
                <a:gd name="T1" fmla="*/ 8 h 16"/>
                <a:gd name="T2" fmla="*/ 20 w 20"/>
                <a:gd name="T3" fmla="*/ 4 h 16"/>
                <a:gd name="T4" fmla="*/ 16 w 20"/>
                <a:gd name="T5" fmla="*/ 4 h 16"/>
                <a:gd name="T6" fmla="*/ 16 w 20"/>
                <a:gd name="T7" fmla="*/ 0 h 16"/>
                <a:gd name="T8" fmla="*/ 4 w 20"/>
                <a:gd name="T9" fmla="*/ 0 h 16"/>
                <a:gd name="T10" fmla="*/ 4 w 20"/>
                <a:gd name="T11" fmla="*/ 4 h 16"/>
                <a:gd name="T12" fmla="*/ 0 w 20"/>
                <a:gd name="T13" fmla="*/ 4 h 16"/>
                <a:gd name="T14" fmla="*/ 0 w 20"/>
                <a:gd name="T15" fmla="*/ 12 h 16"/>
                <a:gd name="T16" fmla="*/ 4 w 20"/>
                <a:gd name="T17" fmla="*/ 16 h 16"/>
                <a:gd name="T18" fmla="*/ 16 w 20"/>
                <a:gd name="T19" fmla="*/ 16 h 16"/>
                <a:gd name="T20" fmla="*/ 20 w 20"/>
                <a:gd name="T21" fmla="*/ 12 h 16"/>
                <a:gd name="T22" fmla="*/ 20 w 20"/>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20" y="8"/>
                  </a:moveTo>
                  <a:lnTo>
                    <a:pt x="20" y="4"/>
                  </a:lnTo>
                  <a:lnTo>
                    <a:pt x="16" y="4"/>
                  </a:lnTo>
                  <a:lnTo>
                    <a:pt x="16" y="0"/>
                  </a:lnTo>
                  <a:lnTo>
                    <a:pt x="4" y="0"/>
                  </a:lnTo>
                  <a:lnTo>
                    <a:pt x="4" y="4"/>
                  </a:lnTo>
                  <a:lnTo>
                    <a:pt x="0" y="4"/>
                  </a:lnTo>
                  <a:lnTo>
                    <a:pt x="0" y="12"/>
                  </a:lnTo>
                  <a:lnTo>
                    <a:pt x="4" y="16"/>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9" name="Freeform 151"/>
            <p:cNvSpPr>
              <a:spLocks/>
            </p:cNvSpPr>
            <p:nvPr/>
          </p:nvSpPr>
          <p:spPr bwMode="auto">
            <a:xfrm>
              <a:off x="6054725" y="3960813"/>
              <a:ext cx="23813" cy="30163"/>
            </a:xfrm>
            <a:custGeom>
              <a:avLst/>
              <a:gdLst>
                <a:gd name="T0" fmla="*/ 15 w 15"/>
                <a:gd name="T1" fmla="*/ 11 h 19"/>
                <a:gd name="T2" fmla="*/ 15 w 15"/>
                <a:gd name="T3" fmla="*/ 4 h 19"/>
                <a:gd name="T4" fmla="*/ 12 w 15"/>
                <a:gd name="T5" fmla="*/ 4 h 19"/>
                <a:gd name="T6" fmla="*/ 8 w 15"/>
                <a:gd name="T7" fmla="*/ 0 h 19"/>
                <a:gd name="T8" fmla="*/ 4 w 15"/>
                <a:gd name="T9" fmla="*/ 4 h 19"/>
                <a:gd name="T10" fmla="*/ 0 w 15"/>
                <a:gd name="T11" fmla="*/ 4 h 19"/>
                <a:gd name="T12" fmla="*/ 0 w 15"/>
                <a:gd name="T13" fmla="*/ 15 h 19"/>
                <a:gd name="T14" fmla="*/ 4 w 15"/>
                <a:gd name="T15" fmla="*/ 19 h 19"/>
                <a:gd name="T16" fmla="*/ 12 w 15"/>
                <a:gd name="T17" fmla="*/ 19 h 19"/>
                <a:gd name="T18" fmla="*/ 15 w 15"/>
                <a:gd name="T19" fmla="*/ 15 h 19"/>
                <a:gd name="T20" fmla="*/ 15 w 15"/>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11"/>
                  </a:moveTo>
                  <a:lnTo>
                    <a:pt x="15" y="4"/>
                  </a:lnTo>
                  <a:lnTo>
                    <a:pt x="12" y="4"/>
                  </a:lnTo>
                  <a:lnTo>
                    <a:pt x="8" y="0"/>
                  </a:lnTo>
                  <a:lnTo>
                    <a:pt x="4" y="4"/>
                  </a:lnTo>
                  <a:lnTo>
                    <a:pt x="0" y="4"/>
                  </a:lnTo>
                  <a:lnTo>
                    <a:pt x="0" y="15"/>
                  </a:lnTo>
                  <a:lnTo>
                    <a:pt x="4" y="19"/>
                  </a:lnTo>
                  <a:lnTo>
                    <a:pt x="12" y="19"/>
                  </a:lnTo>
                  <a:lnTo>
                    <a:pt x="15" y="15"/>
                  </a:lnTo>
                  <a:lnTo>
                    <a:pt x="15"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0" name="Freeform 152"/>
            <p:cNvSpPr>
              <a:spLocks/>
            </p:cNvSpPr>
            <p:nvPr/>
          </p:nvSpPr>
          <p:spPr bwMode="auto">
            <a:xfrm>
              <a:off x="6054725" y="3954463"/>
              <a:ext cx="30163" cy="30163"/>
            </a:xfrm>
            <a:custGeom>
              <a:avLst/>
              <a:gdLst>
                <a:gd name="T0" fmla="*/ 19 w 19"/>
                <a:gd name="T1" fmla="*/ 8 h 19"/>
                <a:gd name="T2" fmla="*/ 15 w 19"/>
                <a:gd name="T3" fmla="*/ 4 h 19"/>
                <a:gd name="T4" fmla="*/ 15 w 19"/>
                <a:gd name="T5" fmla="*/ 0 h 19"/>
                <a:gd name="T6" fmla="*/ 4 w 19"/>
                <a:gd name="T7" fmla="*/ 0 h 19"/>
                <a:gd name="T8" fmla="*/ 4 w 19"/>
                <a:gd name="T9" fmla="*/ 4 h 19"/>
                <a:gd name="T10" fmla="*/ 0 w 19"/>
                <a:gd name="T11" fmla="*/ 8 h 19"/>
                <a:gd name="T12" fmla="*/ 0 w 19"/>
                <a:gd name="T13" fmla="*/ 11 h 19"/>
                <a:gd name="T14" fmla="*/ 4 w 19"/>
                <a:gd name="T15" fmla="*/ 15 h 19"/>
                <a:gd name="T16" fmla="*/ 4 w 19"/>
                <a:gd name="T17" fmla="*/ 19 h 19"/>
                <a:gd name="T18" fmla="*/ 15 w 19"/>
                <a:gd name="T19" fmla="*/ 19 h 19"/>
                <a:gd name="T20" fmla="*/ 15 w 19"/>
                <a:gd name="T21" fmla="*/ 15 h 19"/>
                <a:gd name="T22" fmla="*/ 19 w 19"/>
                <a:gd name="T23" fmla="*/ 11 h 19"/>
                <a:gd name="T24" fmla="*/ 19 w 19"/>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8"/>
                  </a:moveTo>
                  <a:lnTo>
                    <a:pt x="15" y="4"/>
                  </a:lnTo>
                  <a:lnTo>
                    <a:pt x="15" y="0"/>
                  </a:lnTo>
                  <a:lnTo>
                    <a:pt x="4" y="0"/>
                  </a:lnTo>
                  <a:lnTo>
                    <a:pt x="4" y="4"/>
                  </a:lnTo>
                  <a:lnTo>
                    <a:pt x="0" y="8"/>
                  </a:lnTo>
                  <a:lnTo>
                    <a:pt x="0" y="11"/>
                  </a:lnTo>
                  <a:lnTo>
                    <a:pt x="4" y="15"/>
                  </a:lnTo>
                  <a:lnTo>
                    <a:pt x="4" y="19"/>
                  </a:lnTo>
                  <a:lnTo>
                    <a:pt x="15" y="19"/>
                  </a:lnTo>
                  <a:lnTo>
                    <a:pt x="15" y="15"/>
                  </a:lnTo>
                  <a:lnTo>
                    <a:pt x="19"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1" name="Freeform 153"/>
            <p:cNvSpPr>
              <a:spLocks/>
            </p:cNvSpPr>
            <p:nvPr/>
          </p:nvSpPr>
          <p:spPr bwMode="auto">
            <a:xfrm>
              <a:off x="6061075" y="3948113"/>
              <a:ext cx="30163" cy="30163"/>
            </a:xfrm>
            <a:custGeom>
              <a:avLst/>
              <a:gdLst>
                <a:gd name="T0" fmla="*/ 19 w 19"/>
                <a:gd name="T1" fmla="*/ 8 h 19"/>
                <a:gd name="T2" fmla="*/ 19 w 19"/>
                <a:gd name="T3" fmla="*/ 4 h 19"/>
                <a:gd name="T4" fmla="*/ 15 w 19"/>
                <a:gd name="T5" fmla="*/ 4 h 19"/>
                <a:gd name="T6" fmla="*/ 15 w 19"/>
                <a:gd name="T7" fmla="*/ 0 h 19"/>
                <a:gd name="T8" fmla="*/ 4 w 19"/>
                <a:gd name="T9" fmla="*/ 0 h 19"/>
                <a:gd name="T10" fmla="*/ 4 w 19"/>
                <a:gd name="T11" fmla="*/ 4 h 19"/>
                <a:gd name="T12" fmla="*/ 0 w 19"/>
                <a:gd name="T13" fmla="*/ 4 h 19"/>
                <a:gd name="T14" fmla="*/ 0 w 19"/>
                <a:gd name="T15" fmla="*/ 12 h 19"/>
                <a:gd name="T16" fmla="*/ 4 w 19"/>
                <a:gd name="T17" fmla="*/ 15 h 19"/>
                <a:gd name="T18" fmla="*/ 8 w 19"/>
                <a:gd name="T19" fmla="*/ 19 h 19"/>
                <a:gd name="T20" fmla="*/ 11 w 19"/>
                <a:gd name="T21" fmla="*/ 19 h 19"/>
                <a:gd name="T22" fmla="*/ 15 w 19"/>
                <a:gd name="T23" fmla="*/ 15 h 19"/>
                <a:gd name="T24" fmla="*/ 19 w 19"/>
                <a:gd name="T25" fmla="*/ 12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4"/>
                  </a:lnTo>
                  <a:lnTo>
                    <a:pt x="15" y="0"/>
                  </a:lnTo>
                  <a:lnTo>
                    <a:pt x="4" y="0"/>
                  </a:lnTo>
                  <a:lnTo>
                    <a:pt x="4" y="4"/>
                  </a:lnTo>
                  <a:lnTo>
                    <a:pt x="0" y="4"/>
                  </a:lnTo>
                  <a:lnTo>
                    <a:pt x="0" y="12"/>
                  </a:lnTo>
                  <a:lnTo>
                    <a:pt x="4" y="15"/>
                  </a:lnTo>
                  <a:lnTo>
                    <a:pt x="8" y="19"/>
                  </a:lnTo>
                  <a:lnTo>
                    <a:pt x="11" y="19"/>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2" name="Freeform 154"/>
            <p:cNvSpPr>
              <a:spLocks/>
            </p:cNvSpPr>
            <p:nvPr/>
          </p:nvSpPr>
          <p:spPr bwMode="auto">
            <a:xfrm>
              <a:off x="6061075" y="3930651"/>
              <a:ext cx="30163" cy="30163"/>
            </a:xfrm>
            <a:custGeom>
              <a:avLst/>
              <a:gdLst>
                <a:gd name="T0" fmla="*/ 19 w 19"/>
                <a:gd name="T1" fmla="*/ 11 h 19"/>
                <a:gd name="T2" fmla="*/ 19 w 19"/>
                <a:gd name="T3" fmla="*/ 3 h 19"/>
                <a:gd name="T4" fmla="*/ 15 w 19"/>
                <a:gd name="T5" fmla="*/ 3 h 19"/>
                <a:gd name="T6" fmla="*/ 11 w 19"/>
                <a:gd name="T7" fmla="*/ 0 h 19"/>
                <a:gd name="T8" fmla="*/ 8 w 19"/>
                <a:gd name="T9" fmla="*/ 0 h 19"/>
                <a:gd name="T10" fmla="*/ 8 w 19"/>
                <a:gd name="T11" fmla="*/ 3 h 19"/>
                <a:gd name="T12" fmla="*/ 4 w 19"/>
                <a:gd name="T13" fmla="*/ 3 h 19"/>
                <a:gd name="T14" fmla="*/ 4 w 19"/>
                <a:gd name="T15" fmla="*/ 7 h 19"/>
                <a:gd name="T16" fmla="*/ 0 w 19"/>
                <a:gd name="T17" fmla="*/ 11 h 19"/>
                <a:gd name="T18" fmla="*/ 4 w 19"/>
                <a:gd name="T19" fmla="*/ 11 h 19"/>
                <a:gd name="T20" fmla="*/ 4 w 19"/>
                <a:gd name="T21" fmla="*/ 15 h 19"/>
                <a:gd name="T22" fmla="*/ 8 w 19"/>
                <a:gd name="T23" fmla="*/ 19 h 19"/>
                <a:gd name="T24" fmla="*/ 15 w 19"/>
                <a:gd name="T25" fmla="*/ 19 h 19"/>
                <a:gd name="T26" fmla="*/ 19 w 19"/>
                <a:gd name="T27" fmla="*/ 15 h 19"/>
                <a:gd name="T28" fmla="*/ 19 w 19"/>
                <a:gd name="T2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9">
                  <a:moveTo>
                    <a:pt x="19" y="11"/>
                  </a:moveTo>
                  <a:lnTo>
                    <a:pt x="19" y="3"/>
                  </a:lnTo>
                  <a:lnTo>
                    <a:pt x="15" y="3"/>
                  </a:lnTo>
                  <a:lnTo>
                    <a:pt x="11" y="0"/>
                  </a:lnTo>
                  <a:lnTo>
                    <a:pt x="8" y="0"/>
                  </a:lnTo>
                  <a:lnTo>
                    <a:pt x="8" y="3"/>
                  </a:lnTo>
                  <a:lnTo>
                    <a:pt x="4" y="3"/>
                  </a:lnTo>
                  <a:lnTo>
                    <a:pt x="4" y="7"/>
                  </a:lnTo>
                  <a:lnTo>
                    <a:pt x="0" y="11"/>
                  </a:lnTo>
                  <a:lnTo>
                    <a:pt x="4" y="11"/>
                  </a:lnTo>
                  <a:lnTo>
                    <a:pt x="4" y="15"/>
                  </a:lnTo>
                  <a:lnTo>
                    <a:pt x="8"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3" name="Freeform 155"/>
            <p:cNvSpPr>
              <a:spLocks/>
            </p:cNvSpPr>
            <p:nvPr/>
          </p:nvSpPr>
          <p:spPr bwMode="auto">
            <a:xfrm>
              <a:off x="6067425" y="3917951"/>
              <a:ext cx="30163" cy="23813"/>
            </a:xfrm>
            <a:custGeom>
              <a:avLst/>
              <a:gdLst>
                <a:gd name="T0" fmla="*/ 19 w 19"/>
                <a:gd name="T1" fmla="*/ 8 h 15"/>
                <a:gd name="T2" fmla="*/ 19 w 19"/>
                <a:gd name="T3" fmla="*/ 0 h 15"/>
                <a:gd name="T4" fmla="*/ 4 w 19"/>
                <a:gd name="T5" fmla="*/ 0 h 15"/>
                <a:gd name="T6" fmla="*/ 0 w 19"/>
                <a:gd name="T7" fmla="*/ 4 h 15"/>
                <a:gd name="T8" fmla="*/ 0 w 19"/>
                <a:gd name="T9" fmla="*/ 11 h 15"/>
                <a:gd name="T10" fmla="*/ 4 w 19"/>
                <a:gd name="T11" fmla="*/ 15 h 15"/>
                <a:gd name="T12" fmla="*/ 19 w 19"/>
                <a:gd name="T13" fmla="*/ 15 h 15"/>
                <a:gd name="T14" fmla="*/ 19 w 19"/>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9" y="8"/>
                  </a:moveTo>
                  <a:lnTo>
                    <a:pt x="19" y="0"/>
                  </a:lnTo>
                  <a:lnTo>
                    <a:pt x="4" y="0"/>
                  </a:lnTo>
                  <a:lnTo>
                    <a:pt x="0" y="4"/>
                  </a:lnTo>
                  <a:lnTo>
                    <a:pt x="0" y="11"/>
                  </a:lnTo>
                  <a:lnTo>
                    <a:pt x="4"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4" name="Freeform 156"/>
            <p:cNvSpPr>
              <a:spLocks/>
            </p:cNvSpPr>
            <p:nvPr/>
          </p:nvSpPr>
          <p:spPr bwMode="auto">
            <a:xfrm>
              <a:off x="6073775" y="3898901"/>
              <a:ext cx="30163" cy="31750"/>
            </a:xfrm>
            <a:custGeom>
              <a:avLst/>
              <a:gdLst>
                <a:gd name="T0" fmla="*/ 19 w 19"/>
                <a:gd name="T1" fmla="*/ 8 h 20"/>
                <a:gd name="T2" fmla="*/ 15 w 19"/>
                <a:gd name="T3" fmla="*/ 4 h 20"/>
                <a:gd name="T4" fmla="*/ 15 w 19"/>
                <a:gd name="T5" fmla="*/ 0 h 20"/>
                <a:gd name="T6" fmla="*/ 3 w 19"/>
                <a:gd name="T7" fmla="*/ 0 h 20"/>
                <a:gd name="T8" fmla="*/ 3 w 19"/>
                <a:gd name="T9" fmla="*/ 4 h 20"/>
                <a:gd name="T10" fmla="*/ 0 w 19"/>
                <a:gd name="T11" fmla="*/ 8 h 20"/>
                <a:gd name="T12" fmla="*/ 0 w 19"/>
                <a:gd name="T13" fmla="*/ 12 h 20"/>
                <a:gd name="T14" fmla="*/ 3 w 19"/>
                <a:gd name="T15" fmla="*/ 16 h 20"/>
                <a:gd name="T16" fmla="*/ 3 w 19"/>
                <a:gd name="T17" fmla="*/ 20 h 20"/>
                <a:gd name="T18" fmla="*/ 15 w 19"/>
                <a:gd name="T19" fmla="*/ 20 h 20"/>
                <a:gd name="T20" fmla="*/ 15 w 19"/>
                <a:gd name="T21" fmla="*/ 16 h 20"/>
                <a:gd name="T22" fmla="*/ 19 w 19"/>
                <a:gd name="T23" fmla="*/ 12 h 20"/>
                <a:gd name="T24" fmla="*/ 19 w 19"/>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9" y="8"/>
                  </a:moveTo>
                  <a:lnTo>
                    <a:pt x="15" y="4"/>
                  </a:lnTo>
                  <a:lnTo>
                    <a:pt x="15" y="0"/>
                  </a:lnTo>
                  <a:lnTo>
                    <a:pt x="3" y="0"/>
                  </a:lnTo>
                  <a:lnTo>
                    <a:pt x="3" y="4"/>
                  </a:lnTo>
                  <a:lnTo>
                    <a:pt x="0" y="8"/>
                  </a:lnTo>
                  <a:lnTo>
                    <a:pt x="0" y="12"/>
                  </a:lnTo>
                  <a:lnTo>
                    <a:pt x="3" y="16"/>
                  </a:lnTo>
                  <a:lnTo>
                    <a:pt x="3" y="20"/>
                  </a:lnTo>
                  <a:lnTo>
                    <a:pt x="15" y="20"/>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5" name="Freeform 157"/>
            <p:cNvSpPr>
              <a:spLocks/>
            </p:cNvSpPr>
            <p:nvPr/>
          </p:nvSpPr>
          <p:spPr bwMode="auto">
            <a:xfrm>
              <a:off x="6078538" y="3894138"/>
              <a:ext cx="31750" cy="23813"/>
            </a:xfrm>
            <a:custGeom>
              <a:avLst/>
              <a:gdLst>
                <a:gd name="T0" fmla="*/ 20 w 20"/>
                <a:gd name="T1" fmla="*/ 7 h 15"/>
                <a:gd name="T2" fmla="*/ 16 w 20"/>
                <a:gd name="T3" fmla="*/ 3 h 15"/>
                <a:gd name="T4" fmla="*/ 12 w 20"/>
                <a:gd name="T5" fmla="*/ 0 h 15"/>
                <a:gd name="T6" fmla="*/ 4 w 20"/>
                <a:gd name="T7" fmla="*/ 0 h 15"/>
                <a:gd name="T8" fmla="*/ 0 w 20"/>
                <a:gd name="T9" fmla="*/ 3 h 15"/>
                <a:gd name="T10" fmla="*/ 0 w 20"/>
                <a:gd name="T11" fmla="*/ 15 h 15"/>
                <a:gd name="T12" fmla="*/ 16 w 20"/>
                <a:gd name="T13" fmla="*/ 15 h 15"/>
                <a:gd name="T14" fmla="*/ 16 w 20"/>
                <a:gd name="T15" fmla="*/ 11 h 15"/>
                <a:gd name="T16" fmla="*/ 20 w 20"/>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5">
                  <a:moveTo>
                    <a:pt x="20" y="7"/>
                  </a:moveTo>
                  <a:lnTo>
                    <a:pt x="16" y="3"/>
                  </a:lnTo>
                  <a:lnTo>
                    <a:pt x="12" y="0"/>
                  </a:lnTo>
                  <a:lnTo>
                    <a:pt x="4" y="0"/>
                  </a:lnTo>
                  <a:lnTo>
                    <a:pt x="0" y="3"/>
                  </a:lnTo>
                  <a:lnTo>
                    <a:pt x="0" y="15"/>
                  </a:lnTo>
                  <a:lnTo>
                    <a:pt x="16" y="15"/>
                  </a:lnTo>
                  <a:lnTo>
                    <a:pt x="16"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6" name="Freeform 158"/>
            <p:cNvSpPr>
              <a:spLocks/>
            </p:cNvSpPr>
            <p:nvPr/>
          </p:nvSpPr>
          <p:spPr bwMode="auto">
            <a:xfrm>
              <a:off x="6078538" y="3868738"/>
              <a:ext cx="31750" cy="30163"/>
            </a:xfrm>
            <a:custGeom>
              <a:avLst/>
              <a:gdLst>
                <a:gd name="T0" fmla="*/ 20 w 20"/>
                <a:gd name="T1" fmla="*/ 8 h 19"/>
                <a:gd name="T2" fmla="*/ 20 w 20"/>
                <a:gd name="T3" fmla="*/ 4 h 19"/>
                <a:gd name="T4" fmla="*/ 16 w 20"/>
                <a:gd name="T5" fmla="*/ 4 h 19"/>
                <a:gd name="T6" fmla="*/ 16 w 20"/>
                <a:gd name="T7" fmla="*/ 0 h 19"/>
                <a:gd name="T8" fmla="*/ 4 w 20"/>
                <a:gd name="T9" fmla="*/ 0 h 19"/>
                <a:gd name="T10" fmla="*/ 4 w 20"/>
                <a:gd name="T11" fmla="*/ 4 h 19"/>
                <a:gd name="T12" fmla="*/ 0 w 20"/>
                <a:gd name="T13" fmla="*/ 4 h 19"/>
                <a:gd name="T14" fmla="*/ 0 w 20"/>
                <a:gd name="T15" fmla="*/ 12 h 19"/>
                <a:gd name="T16" fmla="*/ 4 w 20"/>
                <a:gd name="T17" fmla="*/ 16 h 19"/>
                <a:gd name="T18" fmla="*/ 8 w 20"/>
                <a:gd name="T19" fmla="*/ 19 h 19"/>
                <a:gd name="T20" fmla="*/ 12 w 20"/>
                <a:gd name="T21" fmla="*/ 19 h 19"/>
                <a:gd name="T22" fmla="*/ 16 w 20"/>
                <a:gd name="T23" fmla="*/ 16 h 19"/>
                <a:gd name="T24" fmla="*/ 20 w 20"/>
                <a:gd name="T25" fmla="*/ 12 h 19"/>
                <a:gd name="T26" fmla="*/ 20 w 20"/>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8"/>
                  </a:moveTo>
                  <a:lnTo>
                    <a:pt x="20" y="4"/>
                  </a:lnTo>
                  <a:lnTo>
                    <a:pt x="16" y="4"/>
                  </a:lnTo>
                  <a:lnTo>
                    <a:pt x="16" y="0"/>
                  </a:lnTo>
                  <a:lnTo>
                    <a:pt x="4" y="0"/>
                  </a:lnTo>
                  <a:lnTo>
                    <a:pt x="4" y="4"/>
                  </a:lnTo>
                  <a:lnTo>
                    <a:pt x="0" y="4"/>
                  </a:lnTo>
                  <a:lnTo>
                    <a:pt x="0" y="12"/>
                  </a:lnTo>
                  <a:lnTo>
                    <a:pt x="4" y="16"/>
                  </a:lnTo>
                  <a:lnTo>
                    <a:pt x="8" y="19"/>
                  </a:lnTo>
                  <a:lnTo>
                    <a:pt x="12" y="19"/>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7" name="Freeform 159"/>
            <p:cNvSpPr>
              <a:spLocks/>
            </p:cNvSpPr>
            <p:nvPr/>
          </p:nvSpPr>
          <p:spPr bwMode="auto">
            <a:xfrm>
              <a:off x="6084888" y="3844926"/>
              <a:ext cx="25400" cy="30163"/>
            </a:xfrm>
            <a:custGeom>
              <a:avLst/>
              <a:gdLst>
                <a:gd name="T0" fmla="*/ 16 w 16"/>
                <a:gd name="T1" fmla="*/ 8 h 19"/>
                <a:gd name="T2" fmla="*/ 16 w 16"/>
                <a:gd name="T3" fmla="*/ 4 h 19"/>
                <a:gd name="T4" fmla="*/ 12 w 16"/>
                <a:gd name="T5" fmla="*/ 0 h 19"/>
                <a:gd name="T6" fmla="*/ 4 w 16"/>
                <a:gd name="T7" fmla="*/ 0 h 19"/>
                <a:gd name="T8" fmla="*/ 0 w 16"/>
                <a:gd name="T9" fmla="*/ 4 h 19"/>
                <a:gd name="T10" fmla="*/ 0 w 16"/>
                <a:gd name="T11" fmla="*/ 15 h 19"/>
                <a:gd name="T12" fmla="*/ 4 w 16"/>
                <a:gd name="T13" fmla="*/ 15 h 19"/>
                <a:gd name="T14" fmla="*/ 8 w 16"/>
                <a:gd name="T15" fmla="*/ 19 h 19"/>
                <a:gd name="T16" fmla="*/ 12 w 16"/>
                <a:gd name="T17" fmla="*/ 15 h 19"/>
                <a:gd name="T18" fmla="*/ 16 w 16"/>
                <a:gd name="T19" fmla="*/ 15 h 19"/>
                <a:gd name="T20" fmla="*/ 16 w 16"/>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8"/>
                  </a:moveTo>
                  <a:lnTo>
                    <a:pt x="16" y="4"/>
                  </a:lnTo>
                  <a:lnTo>
                    <a:pt x="12" y="0"/>
                  </a:lnTo>
                  <a:lnTo>
                    <a:pt x="4" y="0"/>
                  </a:lnTo>
                  <a:lnTo>
                    <a:pt x="0" y="4"/>
                  </a:lnTo>
                  <a:lnTo>
                    <a:pt x="0" y="15"/>
                  </a:lnTo>
                  <a:lnTo>
                    <a:pt x="4" y="15"/>
                  </a:lnTo>
                  <a:lnTo>
                    <a:pt x="8" y="19"/>
                  </a:lnTo>
                  <a:lnTo>
                    <a:pt x="12" y="15"/>
                  </a:lnTo>
                  <a:lnTo>
                    <a:pt x="16" y="15"/>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8" name="Freeform 160"/>
            <p:cNvSpPr>
              <a:spLocks/>
            </p:cNvSpPr>
            <p:nvPr/>
          </p:nvSpPr>
          <p:spPr bwMode="auto">
            <a:xfrm>
              <a:off x="6084888" y="3825876"/>
              <a:ext cx="31750" cy="31750"/>
            </a:xfrm>
            <a:custGeom>
              <a:avLst/>
              <a:gdLst>
                <a:gd name="T0" fmla="*/ 20 w 20"/>
                <a:gd name="T1" fmla="*/ 12 h 20"/>
                <a:gd name="T2" fmla="*/ 20 w 20"/>
                <a:gd name="T3" fmla="*/ 8 h 20"/>
                <a:gd name="T4" fmla="*/ 16 w 20"/>
                <a:gd name="T5" fmla="*/ 4 h 20"/>
                <a:gd name="T6" fmla="*/ 12 w 20"/>
                <a:gd name="T7" fmla="*/ 0 h 20"/>
                <a:gd name="T8" fmla="*/ 8 w 20"/>
                <a:gd name="T9" fmla="*/ 0 h 20"/>
                <a:gd name="T10" fmla="*/ 4 w 20"/>
                <a:gd name="T11" fmla="*/ 4 h 20"/>
                <a:gd name="T12" fmla="*/ 0 w 20"/>
                <a:gd name="T13" fmla="*/ 8 h 20"/>
                <a:gd name="T14" fmla="*/ 0 w 20"/>
                <a:gd name="T15" fmla="*/ 16 h 20"/>
                <a:gd name="T16" fmla="*/ 4 w 20"/>
                <a:gd name="T17" fmla="*/ 16 h 20"/>
                <a:gd name="T18" fmla="*/ 4 w 20"/>
                <a:gd name="T19" fmla="*/ 20 h 20"/>
                <a:gd name="T20" fmla="*/ 16 w 20"/>
                <a:gd name="T21" fmla="*/ 20 h 20"/>
                <a:gd name="T22" fmla="*/ 16 w 20"/>
                <a:gd name="T23" fmla="*/ 16 h 20"/>
                <a:gd name="T24" fmla="*/ 20 w 20"/>
                <a:gd name="T25" fmla="*/ 16 h 20"/>
                <a:gd name="T26" fmla="*/ 20 w 20"/>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2"/>
                  </a:moveTo>
                  <a:lnTo>
                    <a:pt x="20" y="8"/>
                  </a:lnTo>
                  <a:lnTo>
                    <a:pt x="16" y="4"/>
                  </a:lnTo>
                  <a:lnTo>
                    <a:pt x="12" y="0"/>
                  </a:lnTo>
                  <a:lnTo>
                    <a:pt x="8" y="0"/>
                  </a:lnTo>
                  <a:lnTo>
                    <a:pt x="4" y="4"/>
                  </a:lnTo>
                  <a:lnTo>
                    <a:pt x="0" y="8"/>
                  </a:lnTo>
                  <a:lnTo>
                    <a:pt x="0" y="16"/>
                  </a:lnTo>
                  <a:lnTo>
                    <a:pt x="4" y="16"/>
                  </a:lnTo>
                  <a:lnTo>
                    <a:pt x="4" y="20"/>
                  </a:lnTo>
                  <a:lnTo>
                    <a:pt x="16" y="20"/>
                  </a:lnTo>
                  <a:lnTo>
                    <a:pt x="16" y="16"/>
                  </a:lnTo>
                  <a:lnTo>
                    <a:pt x="20"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9" name="Freeform 161"/>
            <p:cNvSpPr>
              <a:spLocks/>
            </p:cNvSpPr>
            <p:nvPr/>
          </p:nvSpPr>
          <p:spPr bwMode="auto">
            <a:xfrm>
              <a:off x="6091238" y="3819526"/>
              <a:ext cx="30163" cy="31750"/>
            </a:xfrm>
            <a:custGeom>
              <a:avLst/>
              <a:gdLst>
                <a:gd name="T0" fmla="*/ 19 w 19"/>
                <a:gd name="T1" fmla="*/ 12 h 20"/>
                <a:gd name="T2" fmla="*/ 19 w 19"/>
                <a:gd name="T3" fmla="*/ 8 h 20"/>
                <a:gd name="T4" fmla="*/ 16 w 19"/>
                <a:gd name="T5" fmla="*/ 4 h 20"/>
                <a:gd name="T6" fmla="*/ 16 w 19"/>
                <a:gd name="T7" fmla="*/ 0 h 20"/>
                <a:gd name="T8" fmla="*/ 4 w 19"/>
                <a:gd name="T9" fmla="*/ 0 h 20"/>
                <a:gd name="T10" fmla="*/ 4 w 19"/>
                <a:gd name="T11" fmla="*/ 4 h 20"/>
                <a:gd name="T12" fmla="*/ 0 w 19"/>
                <a:gd name="T13" fmla="*/ 8 h 20"/>
                <a:gd name="T14" fmla="*/ 0 w 19"/>
                <a:gd name="T15" fmla="*/ 12 h 20"/>
                <a:gd name="T16" fmla="*/ 4 w 19"/>
                <a:gd name="T17" fmla="*/ 16 h 20"/>
                <a:gd name="T18" fmla="*/ 4 w 19"/>
                <a:gd name="T19" fmla="*/ 20 h 20"/>
                <a:gd name="T20" fmla="*/ 16 w 19"/>
                <a:gd name="T21" fmla="*/ 20 h 20"/>
                <a:gd name="T22" fmla="*/ 16 w 19"/>
                <a:gd name="T23" fmla="*/ 16 h 20"/>
                <a:gd name="T24" fmla="*/ 19 w 19"/>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9" y="12"/>
                  </a:moveTo>
                  <a:lnTo>
                    <a:pt x="19" y="8"/>
                  </a:lnTo>
                  <a:lnTo>
                    <a:pt x="16" y="4"/>
                  </a:lnTo>
                  <a:lnTo>
                    <a:pt x="16" y="0"/>
                  </a:lnTo>
                  <a:lnTo>
                    <a:pt x="4" y="0"/>
                  </a:lnTo>
                  <a:lnTo>
                    <a:pt x="4" y="4"/>
                  </a:lnTo>
                  <a:lnTo>
                    <a:pt x="0" y="8"/>
                  </a:lnTo>
                  <a:lnTo>
                    <a:pt x="0" y="12"/>
                  </a:lnTo>
                  <a:lnTo>
                    <a:pt x="4" y="16"/>
                  </a:lnTo>
                  <a:lnTo>
                    <a:pt x="4" y="20"/>
                  </a:lnTo>
                  <a:lnTo>
                    <a:pt x="16" y="20"/>
                  </a:lnTo>
                  <a:lnTo>
                    <a:pt x="16"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0" name="Freeform 162"/>
            <p:cNvSpPr>
              <a:spLocks/>
            </p:cNvSpPr>
            <p:nvPr/>
          </p:nvSpPr>
          <p:spPr bwMode="auto">
            <a:xfrm>
              <a:off x="6091238" y="3814763"/>
              <a:ext cx="30163" cy="30163"/>
            </a:xfrm>
            <a:custGeom>
              <a:avLst/>
              <a:gdLst>
                <a:gd name="T0" fmla="*/ 19 w 19"/>
                <a:gd name="T1" fmla="*/ 7 h 19"/>
                <a:gd name="T2" fmla="*/ 19 w 19"/>
                <a:gd name="T3" fmla="*/ 3 h 19"/>
                <a:gd name="T4" fmla="*/ 16 w 19"/>
                <a:gd name="T5" fmla="*/ 0 h 19"/>
                <a:gd name="T6" fmla="*/ 8 w 19"/>
                <a:gd name="T7" fmla="*/ 0 h 19"/>
                <a:gd name="T8" fmla="*/ 4 w 19"/>
                <a:gd name="T9" fmla="*/ 3 h 19"/>
                <a:gd name="T10" fmla="*/ 0 w 19"/>
                <a:gd name="T11" fmla="*/ 7 h 19"/>
                <a:gd name="T12" fmla="*/ 4 w 19"/>
                <a:gd name="T13" fmla="*/ 11 h 19"/>
                <a:gd name="T14" fmla="*/ 4 w 19"/>
                <a:gd name="T15" fmla="*/ 15 h 19"/>
                <a:gd name="T16" fmla="*/ 8 w 19"/>
                <a:gd name="T17" fmla="*/ 15 h 19"/>
                <a:gd name="T18" fmla="*/ 8 w 19"/>
                <a:gd name="T19" fmla="*/ 19 h 19"/>
                <a:gd name="T20" fmla="*/ 12 w 19"/>
                <a:gd name="T21" fmla="*/ 19 h 19"/>
                <a:gd name="T22" fmla="*/ 16 w 19"/>
                <a:gd name="T23" fmla="*/ 15 h 19"/>
                <a:gd name="T24" fmla="*/ 19 w 19"/>
                <a:gd name="T25" fmla="*/ 15 h 19"/>
                <a:gd name="T26" fmla="*/ 19 w 19"/>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7"/>
                  </a:moveTo>
                  <a:lnTo>
                    <a:pt x="19" y="3"/>
                  </a:lnTo>
                  <a:lnTo>
                    <a:pt x="16" y="0"/>
                  </a:lnTo>
                  <a:lnTo>
                    <a:pt x="8" y="0"/>
                  </a:lnTo>
                  <a:lnTo>
                    <a:pt x="4" y="3"/>
                  </a:lnTo>
                  <a:lnTo>
                    <a:pt x="0" y="7"/>
                  </a:lnTo>
                  <a:lnTo>
                    <a:pt x="4" y="11"/>
                  </a:lnTo>
                  <a:lnTo>
                    <a:pt x="4" y="15"/>
                  </a:lnTo>
                  <a:lnTo>
                    <a:pt x="8" y="15"/>
                  </a:lnTo>
                  <a:lnTo>
                    <a:pt x="8" y="19"/>
                  </a:lnTo>
                  <a:lnTo>
                    <a:pt x="12" y="19"/>
                  </a:lnTo>
                  <a:lnTo>
                    <a:pt x="16"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1" name="Freeform 163"/>
            <p:cNvSpPr>
              <a:spLocks/>
            </p:cNvSpPr>
            <p:nvPr/>
          </p:nvSpPr>
          <p:spPr bwMode="auto">
            <a:xfrm>
              <a:off x="6097588" y="3795713"/>
              <a:ext cx="30163" cy="30163"/>
            </a:xfrm>
            <a:custGeom>
              <a:avLst/>
              <a:gdLst>
                <a:gd name="T0" fmla="*/ 19 w 19"/>
                <a:gd name="T1" fmla="*/ 12 h 19"/>
                <a:gd name="T2" fmla="*/ 19 w 19"/>
                <a:gd name="T3" fmla="*/ 4 h 19"/>
                <a:gd name="T4" fmla="*/ 15 w 19"/>
                <a:gd name="T5" fmla="*/ 4 h 19"/>
                <a:gd name="T6" fmla="*/ 12 w 19"/>
                <a:gd name="T7" fmla="*/ 0 h 19"/>
                <a:gd name="T8" fmla="*/ 8 w 19"/>
                <a:gd name="T9" fmla="*/ 0 h 19"/>
                <a:gd name="T10" fmla="*/ 8 w 19"/>
                <a:gd name="T11" fmla="*/ 4 h 19"/>
                <a:gd name="T12" fmla="*/ 4 w 19"/>
                <a:gd name="T13" fmla="*/ 4 h 19"/>
                <a:gd name="T14" fmla="*/ 4 w 19"/>
                <a:gd name="T15" fmla="*/ 8 h 19"/>
                <a:gd name="T16" fmla="*/ 0 w 19"/>
                <a:gd name="T17" fmla="*/ 12 h 19"/>
                <a:gd name="T18" fmla="*/ 4 w 19"/>
                <a:gd name="T19" fmla="*/ 12 h 19"/>
                <a:gd name="T20" fmla="*/ 4 w 19"/>
                <a:gd name="T21" fmla="*/ 15 h 19"/>
                <a:gd name="T22" fmla="*/ 8 w 19"/>
                <a:gd name="T23" fmla="*/ 19 h 19"/>
                <a:gd name="T24" fmla="*/ 15 w 19"/>
                <a:gd name="T25" fmla="*/ 19 h 19"/>
                <a:gd name="T26" fmla="*/ 19 w 19"/>
                <a:gd name="T27" fmla="*/ 15 h 19"/>
                <a:gd name="T28" fmla="*/ 19 w 19"/>
                <a:gd name="T2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9">
                  <a:moveTo>
                    <a:pt x="19" y="12"/>
                  </a:moveTo>
                  <a:lnTo>
                    <a:pt x="19" y="4"/>
                  </a:lnTo>
                  <a:lnTo>
                    <a:pt x="15" y="4"/>
                  </a:lnTo>
                  <a:lnTo>
                    <a:pt x="12" y="0"/>
                  </a:lnTo>
                  <a:lnTo>
                    <a:pt x="8" y="0"/>
                  </a:lnTo>
                  <a:lnTo>
                    <a:pt x="8" y="4"/>
                  </a:lnTo>
                  <a:lnTo>
                    <a:pt x="4" y="4"/>
                  </a:lnTo>
                  <a:lnTo>
                    <a:pt x="4" y="8"/>
                  </a:lnTo>
                  <a:lnTo>
                    <a:pt x="0" y="12"/>
                  </a:lnTo>
                  <a:lnTo>
                    <a:pt x="4" y="12"/>
                  </a:lnTo>
                  <a:lnTo>
                    <a:pt x="4" y="15"/>
                  </a:lnTo>
                  <a:lnTo>
                    <a:pt x="8" y="19"/>
                  </a:lnTo>
                  <a:lnTo>
                    <a:pt x="15" y="19"/>
                  </a:lnTo>
                  <a:lnTo>
                    <a:pt x="19"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2" name="Freeform 164"/>
            <p:cNvSpPr>
              <a:spLocks/>
            </p:cNvSpPr>
            <p:nvPr/>
          </p:nvSpPr>
          <p:spPr bwMode="auto">
            <a:xfrm>
              <a:off x="6103938" y="3771901"/>
              <a:ext cx="30163" cy="30163"/>
            </a:xfrm>
            <a:custGeom>
              <a:avLst/>
              <a:gdLst>
                <a:gd name="T0" fmla="*/ 19 w 19"/>
                <a:gd name="T1" fmla="*/ 11 h 19"/>
                <a:gd name="T2" fmla="*/ 19 w 19"/>
                <a:gd name="T3" fmla="*/ 4 h 19"/>
                <a:gd name="T4" fmla="*/ 15 w 19"/>
                <a:gd name="T5" fmla="*/ 4 h 19"/>
                <a:gd name="T6" fmla="*/ 11 w 19"/>
                <a:gd name="T7" fmla="*/ 0 h 19"/>
                <a:gd name="T8" fmla="*/ 8 w 19"/>
                <a:gd name="T9" fmla="*/ 0 h 19"/>
                <a:gd name="T10" fmla="*/ 8 w 19"/>
                <a:gd name="T11" fmla="*/ 4 h 19"/>
                <a:gd name="T12" fmla="*/ 4 w 19"/>
                <a:gd name="T13" fmla="*/ 4 h 19"/>
                <a:gd name="T14" fmla="*/ 0 w 19"/>
                <a:gd name="T15" fmla="*/ 7 h 19"/>
                <a:gd name="T16" fmla="*/ 0 w 19"/>
                <a:gd name="T17" fmla="*/ 15 h 19"/>
                <a:gd name="T18" fmla="*/ 4 w 19"/>
                <a:gd name="T19" fmla="*/ 15 h 19"/>
                <a:gd name="T20" fmla="*/ 8 w 19"/>
                <a:gd name="T21" fmla="*/ 19 h 19"/>
                <a:gd name="T22" fmla="*/ 15 w 19"/>
                <a:gd name="T23" fmla="*/ 19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4"/>
                  </a:lnTo>
                  <a:lnTo>
                    <a:pt x="15" y="4"/>
                  </a:lnTo>
                  <a:lnTo>
                    <a:pt x="11" y="0"/>
                  </a:lnTo>
                  <a:lnTo>
                    <a:pt x="8" y="0"/>
                  </a:lnTo>
                  <a:lnTo>
                    <a:pt x="8" y="4"/>
                  </a:lnTo>
                  <a:lnTo>
                    <a:pt x="4" y="4"/>
                  </a:lnTo>
                  <a:lnTo>
                    <a:pt x="0" y="7"/>
                  </a:lnTo>
                  <a:lnTo>
                    <a:pt x="0" y="15"/>
                  </a:lnTo>
                  <a:lnTo>
                    <a:pt x="4" y="15"/>
                  </a:lnTo>
                  <a:lnTo>
                    <a:pt x="8"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3" name="Freeform 165"/>
            <p:cNvSpPr>
              <a:spLocks/>
            </p:cNvSpPr>
            <p:nvPr/>
          </p:nvSpPr>
          <p:spPr bwMode="auto">
            <a:xfrm>
              <a:off x="6116638" y="3765551"/>
              <a:ext cx="30163" cy="30163"/>
            </a:xfrm>
            <a:custGeom>
              <a:avLst/>
              <a:gdLst>
                <a:gd name="T0" fmla="*/ 19 w 19"/>
                <a:gd name="T1" fmla="*/ 8 h 19"/>
                <a:gd name="T2" fmla="*/ 15 w 19"/>
                <a:gd name="T3" fmla="*/ 8 h 19"/>
                <a:gd name="T4" fmla="*/ 15 w 19"/>
                <a:gd name="T5" fmla="*/ 4 h 19"/>
                <a:gd name="T6" fmla="*/ 11 w 19"/>
                <a:gd name="T7" fmla="*/ 0 h 19"/>
                <a:gd name="T8" fmla="*/ 3 w 19"/>
                <a:gd name="T9" fmla="*/ 0 h 19"/>
                <a:gd name="T10" fmla="*/ 0 w 19"/>
                <a:gd name="T11" fmla="*/ 4 h 19"/>
                <a:gd name="T12" fmla="*/ 0 w 19"/>
                <a:gd name="T13" fmla="*/ 15 h 19"/>
                <a:gd name="T14" fmla="*/ 3 w 19"/>
                <a:gd name="T15" fmla="*/ 19 h 19"/>
                <a:gd name="T16" fmla="*/ 11 w 19"/>
                <a:gd name="T17" fmla="*/ 19 h 19"/>
                <a:gd name="T18" fmla="*/ 15 w 19"/>
                <a:gd name="T19" fmla="*/ 15 h 19"/>
                <a:gd name="T20" fmla="*/ 15 w 19"/>
                <a:gd name="T21" fmla="*/ 11 h 19"/>
                <a:gd name="T22" fmla="*/ 19 w 19"/>
                <a:gd name="T2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8"/>
                  </a:moveTo>
                  <a:lnTo>
                    <a:pt x="15" y="8"/>
                  </a:lnTo>
                  <a:lnTo>
                    <a:pt x="15" y="4"/>
                  </a:lnTo>
                  <a:lnTo>
                    <a:pt x="11" y="0"/>
                  </a:lnTo>
                  <a:lnTo>
                    <a:pt x="3" y="0"/>
                  </a:lnTo>
                  <a:lnTo>
                    <a:pt x="0" y="4"/>
                  </a:lnTo>
                  <a:lnTo>
                    <a:pt x="0" y="15"/>
                  </a:lnTo>
                  <a:lnTo>
                    <a:pt x="3" y="19"/>
                  </a:lnTo>
                  <a:lnTo>
                    <a:pt x="11" y="19"/>
                  </a:lnTo>
                  <a:lnTo>
                    <a:pt x="15" y="15"/>
                  </a:lnTo>
                  <a:lnTo>
                    <a:pt x="15"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4" name="Freeform 166"/>
            <p:cNvSpPr>
              <a:spLocks/>
            </p:cNvSpPr>
            <p:nvPr/>
          </p:nvSpPr>
          <p:spPr bwMode="auto">
            <a:xfrm>
              <a:off x="6116638" y="3759201"/>
              <a:ext cx="30163" cy="30163"/>
            </a:xfrm>
            <a:custGeom>
              <a:avLst/>
              <a:gdLst>
                <a:gd name="T0" fmla="*/ 19 w 19"/>
                <a:gd name="T1" fmla="*/ 8 h 19"/>
                <a:gd name="T2" fmla="*/ 19 w 19"/>
                <a:gd name="T3" fmla="*/ 4 h 19"/>
                <a:gd name="T4" fmla="*/ 15 w 19"/>
                <a:gd name="T5" fmla="*/ 4 h 19"/>
                <a:gd name="T6" fmla="*/ 15 w 19"/>
                <a:gd name="T7" fmla="*/ 0 h 19"/>
                <a:gd name="T8" fmla="*/ 3 w 19"/>
                <a:gd name="T9" fmla="*/ 0 h 19"/>
                <a:gd name="T10" fmla="*/ 3 w 19"/>
                <a:gd name="T11" fmla="*/ 4 h 19"/>
                <a:gd name="T12" fmla="*/ 0 w 19"/>
                <a:gd name="T13" fmla="*/ 4 h 19"/>
                <a:gd name="T14" fmla="*/ 0 w 19"/>
                <a:gd name="T15" fmla="*/ 12 h 19"/>
                <a:gd name="T16" fmla="*/ 3 w 19"/>
                <a:gd name="T17" fmla="*/ 15 h 19"/>
                <a:gd name="T18" fmla="*/ 7 w 19"/>
                <a:gd name="T19" fmla="*/ 19 h 19"/>
                <a:gd name="T20" fmla="*/ 11 w 19"/>
                <a:gd name="T21" fmla="*/ 19 h 19"/>
                <a:gd name="T22" fmla="*/ 15 w 19"/>
                <a:gd name="T23" fmla="*/ 15 h 19"/>
                <a:gd name="T24" fmla="*/ 19 w 19"/>
                <a:gd name="T25" fmla="*/ 12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4"/>
                  </a:lnTo>
                  <a:lnTo>
                    <a:pt x="15" y="0"/>
                  </a:lnTo>
                  <a:lnTo>
                    <a:pt x="3" y="0"/>
                  </a:lnTo>
                  <a:lnTo>
                    <a:pt x="3" y="4"/>
                  </a:lnTo>
                  <a:lnTo>
                    <a:pt x="0" y="4"/>
                  </a:lnTo>
                  <a:lnTo>
                    <a:pt x="0" y="12"/>
                  </a:lnTo>
                  <a:lnTo>
                    <a:pt x="3" y="15"/>
                  </a:lnTo>
                  <a:lnTo>
                    <a:pt x="7" y="19"/>
                  </a:lnTo>
                  <a:lnTo>
                    <a:pt x="11" y="19"/>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5" name="Freeform 167"/>
            <p:cNvSpPr>
              <a:spLocks/>
            </p:cNvSpPr>
            <p:nvPr/>
          </p:nvSpPr>
          <p:spPr bwMode="auto">
            <a:xfrm>
              <a:off x="6121400" y="3741738"/>
              <a:ext cx="25400" cy="30163"/>
            </a:xfrm>
            <a:custGeom>
              <a:avLst/>
              <a:gdLst>
                <a:gd name="T0" fmla="*/ 16 w 16"/>
                <a:gd name="T1" fmla="*/ 11 h 19"/>
                <a:gd name="T2" fmla="*/ 16 w 16"/>
                <a:gd name="T3" fmla="*/ 3 h 19"/>
                <a:gd name="T4" fmla="*/ 12 w 16"/>
                <a:gd name="T5" fmla="*/ 3 h 19"/>
                <a:gd name="T6" fmla="*/ 8 w 16"/>
                <a:gd name="T7" fmla="*/ 0 h 19"/>
                <a:gd name="T8" fmla="*/ 4 w 16"/>
                <a:gd name="T9" fmla="*/ 3 h 19"/>
                <a:gd name="T10" fmla="*/ 0 w 16"/>
                <a:gd name="T11" fmla="*/ 3 h 19"/>
                <a:gd name="T12" fmla="*/ 0 w 16"/>
                <a:gd name="T13" fmla="*/ 15 h 19"/>
                <a:gd name="T14" fmla="*/ 4 w 16"/>
                <a:gd name="T15" fmla="*/ 19 h 19"/>
                <a:gd name="T16" fmla="*/ 12 w 16"/>
                <a:gd name="T17" fmla="*/ 19 h 19"/>
                <a:gd name="T18" fmla="*/ 16 w 16"/>
                <a:gd name="T19" fmla="*/ 15 h 19"/>
                <a:gd name="T20" fmla="*/ 16 w 1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1"/>
                  </a:moveTo>
                  <a:lnTo>
                    <a:pt x="16" y="3"/>
                  </a:lnTo>
                  <a:lnTo>
                    <a:pt x="12" y="3"/>
                  </a:lnTo>
                  <a:lnTo>
                    <a:pt x="8" y="0"/>
                  </a:lnTo>
                  <a:lnTo>
                    <a:pt x="4" y="3"/>
                  </a:lnTo>
                  <a:lnTo>
                    <a:pt x="0" y="3"/>
                  </a:lnTo>
                  <a:lnTo>
                    <a:pt x="0" y="15"/>
                  </a:lnTo>
                  <a:lnTo>
                    <a:pt x="4" y="19"/>
                  </a:lnTo>
                  <a:lnTo>
                    <a:pt x="12" y="19"/>
                  </a:lnTo>
                  <a:lnTo>
                    <a:pt x="16" y="15"/>
                  </a:lnTo>
                  <a:lnTo>
                    <a:pt x="16"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6" name="Freeform 168"/>
            <p:cNvSpPr>
              <a:spLocks/>
            </p:cNvSpPr>
            <p:nvPr/>
          </p:nvSpPr>
          <p:spPr bwMode="auto">
            <a:xfrm>
              <a:off x="6121400" y="3735388"/>
              <a:ext cx="31750" cy="30163"/>
            </a:xfrm>
            <a:custGeom>
              <a:avLst/>
              <a:gdLst>
                <a:gd name="T0" fmla="*/ 20 w 20"/>
                <a:gd name="T1" fmla="*/ 7 h 19"/>
                <a:gd name="T2" fmla="*/ 20 w 20"/>
                <a:gd name="T3" fmla="*/ 4 h 19"/>
                <a:gd name="T4" fmla="*/ 16 w 20"/>
                <a:gd name="T5" fmla="*/ 4 h 19"/>
                <a:gd name="T6" fmla="*/ 16 w 20"/>
                <a:gd name="T7" fmla="*/ 0 h 19"/>
                <a:gd name="T8" fmla="*/ 4 w 20"/>
                <a:gd name="T9" fmla="*/ 0 h 19"/>
                <a:gd name="T10" fmla="*/ 4 w 20"/>
                <a:gd name="T11" fmla="*/ 4 h 19"/>
                <a:gd name="T12" fmla="*/ 0 w 20"/>
                <a:gd name="T13" fmla="*/ 4 h 19"/>
                <a:gd name="T14" fmla="*/ 0 w 20"/>
                <a:gd name="T15" fmla="*/ 11 h 19"/>
                <a:gd name="T16" fmla="*/ 4 w 20"/>
                <a:gd name="T17" fmla="*/ 15 h 19"/>
                <a:gd name="T18" fmla="*/ 8 w 20"/>
                <a:gd name="T19" fmla="*/ 19 h 19"/>
                <a:gd name="T20" fmla="*/ 12 w 20"/>
                <a:gd name="T21" fmla="*/ 19 h 19"/>
                <a:gd name="T22" fmla="*/ 16 w 20"/>
                <a:gd name="T23" fmla="*/ 15 h 19"/>
                <a:gd name="T24" fmla="*/ 20 w 20"/>
                <a:gd name="T25" fmla="*/ 11 h 19"/>
                <a:gd name="T26" fmla="*/ 20 w 20"/>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7"/>
                  </a:moveTo>
                  <a:lnTo>
                    <a:pt x="20" y="4"/>
                  </a:lnTo>
                  <a:lnTo>
                    <a:pt x="16" y="4"/>
                  </a:lnTo>
                  <a:lnTo>
                    <a:pt x="16" y="0"/>
                  </a:lnTo>
                  <a:lnTo>
                    <a:pt x="4" y="0"/>
                  </a:lnTo>
                  <a:lnTo>
                    <a:pt x="4" y="4"/>
                  </a:lnTo>
                  <a:lnTo>
                    <a:pt x="0" y="4"/>
                  </a:lnTo>
                  <a:lnTo>
                    <a:pt x="0" y="11"/>
                  </a:lnTo>
                  <a:lnTo>
                    <a:pt x="4" y="15"/>
                  </a:lnTo>
                  <a:lnTo>
                    <a:pt x="8" y="19"/>
                  </a:lnTo>
                  <a:lnTo>
                    <a:pt x="12" y="19"/>
                  </a:lnTo>
                  <a:lnTo>
                    <a:pt x="16" y="15"/>
                  </a:lnTo>
                  <a:lnTo>
                    <a:pt x="20"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7" name="Freeform 169"/>
            <p:cNvSpPr>
              <a:spLocks/>
            </p:cNvSpPr>
            <p:nvPr/>
          </p:nvSpPr>
          <p:spPr bwMode="auto">
            <a:xfrm>
              <a:off x="6127750" y="3716338"/>
              <a:ext cx="31750" cy="30163"/>
            </a:xfrm>
            <a:custGeom>
              <a:avLst/>
              <a:gdLst>
                <a:gd name="T0" fmla="*/ 20 w 20"/>
                <a:gd name="T1" fmla="*/ 12 h 19"/>
                <a:gd name="T2" fmla="*/ 20 w 20"/>
                <a:gd name="T3" fmla="*/ 8 h 19"/>
                <a:gd name="T4" fmla="*/ 16 w 20"/>
                <a:gd name="T5" fmla="*/ 4 h 19"/>
                <a:gd name="T6" fmla="*/ 12 w 20"/>
                <a:gd name="T7" fmla="*/ 0 h 19"/>
                <a:gd name="T8" fmla="*/ 8 w 20"/>
                <a:gd name="T9" fmla="*/ 0 h 19"/>
                <a:gd name="T10" fmla="*/ 4 w 20"/>
                <a:gd name="T11" fmla="*/ 4 h 19"/>
                <a:gd name="T12" fmla="*/ 0 w 20"/>
                <a:gd name="T13" fmla="*/ 8 h 19"/>
                <a:gd name="T14" fmla="*/ 0 w 20"/>
                <a:gd name="T15" fmla="*/ 16 h 19"/>
                <a:gd name="T16" fmla="*/ 4 w 20"/>
                <a:gd name="T17" fmla="*/ 16 h 19"/>
                <a:gd name="T18" fmla="*/ 4 w 20"/>
                <a:gd name="T19" fmla="*/ 19 h 19"/>
                <a:gd name="T20" fmla="*/ 16 w 20"/>
                <a:gd name="T21" fmla="*/ 19 h 19"/>
                <a:gd name="T22" fmla="*/ 16 w 20"/>
                <a:gd name="T23" fmla="*/ 16 h 19"/>
                <a:gd name="T24" fmla="*/ 20 w 20"/>
                <a:gd name="T25" fmla="*/ 16 h 19"/>
                <a:gd name="T26" fmla="*/ 20 w 20"/>
                <a:gd name="T2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12"/>
                  </a:moveTo>
                  <a:lnTo>
                    <a:pt x="20" y="8"/>
                  </a:lnTo>
                  <a:lnTo>
                    <a:pt x="16" y="4"/>
                  </a:lnTo>
                  <a:lnTo>
                    <a:pt x="12" y="0"/>
                  </a:lnTo>
                  <a:lnTo>
                    <a:pt x="8" y="0"/>
                  </a:lnTo>
                  <a:lnTo>
                    <a:pt x="4" y="4"/>
                  </a:lnTo>
                  <a:lnTo>
                    <a:pt x="0" y="8"/>
                  </a:lnTo>
                  <a:lnTo>
                    <a:pt x="0" y="16"/>
                  </a:lnTo>
                  <a:lnTo>
                    <a:pt x="4" y="16"/>
                  </a:lnTo>
                  <a:lnTo>
                    <a:pt x="4" y="19"/>
                  </a:lnTo>
                  <a:lnTo>
                    <a:pt x="16" y="19"/>
                  </a:lnTo>
                  <a:lnTo>
                    <a:pt x="16" y="16"/>
                  </a:lnTo>
                  <a:lnTo>
                    <a:pt x="20"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8" name="Freeform 170"/>
            <p:cNvSpPr>
              <a:spLocks/>
            </p:cNvSpPr>
            <p:nvPr/>
          </p:nvSpPr>
          <p:spPr bwMode="auto">
            <a:xfrm>
              <a:off x="6134100" y="3705226"/>
              <a:ext cx="25400" cy="23813"/>
            </a:xfrm>
            <a:custGeom>
              <a:avLst/>
              <a:gdLst>
                <a:gd name="T0" fmla="*/ 16 w 16"/>
                <a:gd name="T1" fmla="*/ 7 h 15"/>
                <a:gd name="T2" fmla="*/ 16 w 16"/>
                <a:gd name="T3" fmla="*/ 3 h 15"/>
                <a:gd name="T4" fmla="*/ 12 w 16"/>
                <a:gd name="T5" fmla="*/ 0 h 15"/>
                <a:gd name="T6" fmla="*/ 4 w 16"/>
                <a:gd name="T7" fmla="*/ 0 h 15"/>
                <a:gd name="T8" fmla="*/ 0 w 16"/>
                <a:gd name="T9" fmla="*/ 3 h 15"/>
                <a:gd name="T10" fmla="*/ 0 w 16"/>
                <a:gd name="T11" fmla="*/ 15 h 15"/>
                <a:gd name="T12" fmla="*/ 16 w 16"/>
                <a:gd name="T13" fmla="*/ 15 h 15"/>
                <a:gd name="T14" fmla="*/ 16 w 1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6" y="7"/>
                  </a:moveTo>
                  <a:lnTo>
                    <a:pt x="16" y="3"/>
                  </a:lnTo>
                  <a:lnTo>
                    <a:pt x="12" y="0"/>
                  </a:lnTo>
                  <a:lnTo>
                    <a:pt x="4" y="0"/>
                  </a:lnTo>
                  <a:lnTo>
                    <a:pt x="0" y="3"/>
                  </a:lnTo>
                  <a:lnTo>
                    <a:pt x="0" y="15"/>
                  </a:lnTo>
                  <a:lnTo>
                    <a:pt x="16" y="15"/>
                  </a:lnTo>
                  <a:lnTo>
                    <a:pt x="16"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9" name="Freeform 171"/>
            <p:cNvSpPr>
              <a:spLocks/>
            </p:cNvSpPr>
            <p:nvPr/>
          </p:nvSpPr>
          <p:spPr bwMode="auto">
            <a:xfrm>
              <a:off x="6134100" y="3673476"/>
              <a:ext cx="30163" cy="25400"/>
            </a:xfrm>
            <a:custGeom>
              <a:avLst/>
              <a:gdLst>
                <a:gd name="T0" fmla="*/ 19 w 19"/>
                <a:gd name="T1" fmla="*/ 8 h 16"/>
                <a:gd name="T2" fmla="*/ 19 w 19"/>
                <a:gd name="T3" fmla="*/ 0 h 16"/>
                <a:gd name="T4" fmla="*/ 4 w 19"/>
                <a:gd name="T5" fmla="*/ 0 h 16"/>
                <a:gd name="T6" fmla="*/ 4 w 19"/>
                <a:gd name="T7" fmla="*/ 4 h 16"/>
                <a:gd name="T8" fmla="*/ 0 w 19"/>
                <a:gd name="T9" fmla="*/ 8 h 16"/>
                <a:gd name="T10" fmla="*/ 4 w 19"/>
                <a:gd name="T11" fmla="*/ 12 h 16"/>
                <a:gd name="T12" fmla="*/ 8 w 19"/>
                <a:gd name="T13" fmla="*/ 16 h 16"/>
                <a:gd name="T14" fmla="*/ 16 w 19"/>
                <a:gd name="T15" fmla="*/ 16 h 16"/>
                <a:gd name="T16" fmla="*/ 19 w 19"/>
                <a:gd name="T17" fmla="*/ 12 h 16"/>
                <a:gd name="T18" fmla="*/ 19 w 19"/>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6">
                  <a:moveTo>
                    <a:pt x="19" y="8"/>
                  </a:moveTo>
                  <a:lnTo>
                    <a:pt x="19" y="0"/>
                  </a:lnTo>
                  <a:lnTo>
                    <a:pt x="4" y="0"/>
                  </a:lnTo>
                  <a:lnTo>
                    <a:pt x="4" y="4"/>
                  </a:lnTo>
                  <a:lnTo>
                    <a:pt x="0" y="8"/>
                  </a:lnTo>
                  <a:lnTo>
                    <a:pt x="4" y="12"/>
                  </a:lnTo>
                  <a:lnTo>
                    <a:pt x="8" y="16"/>
                  </a:lnTo>
                  <a:lnTo>
                    <a:pt x="16"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0" name="Freeform 172"/>
            <p:cNvSpPr>
              <a:spLocks/>
            </p:cNvSpPr>
            <p:nvPr/>
          </p:nvSpPr>
          <p:spPr bwMode="auto">
            <a:xfrm>
              <a:off x="6140450" y="3662363"/>
              <a:ext cx="30163" cy="30163"/>
            </a:xfrm>
            <a:custGeom>
              <a:avLst/>
              <a:gdLst>
                <a:gd name="T0" fmla="*/ 19 w 19"/>
                <a:gd name="T1" fmla="*/ 11 h 19"/>
                <a:gd name="T2" fmla="*/ 19 w 19"/>
                <a:gd name="T3" fmla="*/ 4 h 19"/>
                <a:gd name="T4" fmla="*/ 15 w 19"/>
                <a:gd name="T5" fmla="*/ 4 h 19"/>
                <a:gd name="T6" fmla="*/ 12 w 19"/>
                <a:gd name="T7" fmla="*/ 0 h 19"/>
                <a:gd name="T8" fmla="*/ 8 w 19"/>
                <a:gd name="T9" fmla="*/ 0 h 19"/>
                <a:gd name="T10" fmla="*/ 8 w 19"/>
                <a:gd name="T11" fmla="*/ 4 h 19"/>
                <a:gd name="T12" fmla="*/ 4 w 19"/>
                <a:gd name="T13" fmla="*/ 4 h 19"/>
                <a:gd name="T14" fmla="*/ 4 w 19"/>
                <a:gd name="T15" fmla="*/ 7 h 19"/>
                <a:gd name="T16" fmla="*/ 0 w 19"/>
                <a:gd name="T17" fmla="*/ 11 h 19"/>
                <a:gd name="T18" fmla="*/ 4 w 19"/>
                <a:gd name="T19" fmla="*/ 11 h 19"/>
                <a:gd name="T20" fmla="*/ 4 w 19"/>
                <a:gd name="T21" fmla="*/ 15 h 19"/>
                <a:gd name="T22" fmla="*/ 8 w 19"/>
                <a:gd name="T23" fmla="*/ 19 h 19"/>
                <a:gd name="T24" fmla="*/ 15 w 19"/>
                <a:gd name="T25" fmla="*/ 19 h 19"/>
                <a:gd name="T26" fmla="*/ 19 w 19"/>
                <a:gd name="T27" fmla="*/ 15 h 19"/>
                <a:gd name="T28" fmla="*/ 19 w 19"/>
                <a:gd name="T2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9">
                  <a:moveTo>
                    <a:pt x="19" y="11"/>
                  </a:moveTo>
                  <a:lnTo>
                    <a:pt x="19" y="4"/>
                  </a:lnTo>
                  <a:lnTo>
                    <a:pt x="15" y="4"/>
                  </a:lnTo>
                  <a:lnTo>
                    <a:pt x="12" y="0"/>
                  </a:lnTo>
                  <a:lnTo>
                    <a:pt x="8" y="0"/>
                  </a:lnTo>
                  <a:lnTo>
                    <a:pt x="8" y="4"/>
                  </a:lnTo>
                  <a:lnTo>
                    <a:pt x="4" y="4"/>
                  </a:lnTo>
                  <a:lnTo>
                    <a:pt x="4" y="7"/>
                  </a:lnTo>
                  <a:lnTo>
                    <a:pt x="0" y="11"/>
                  </a:lnTo>
                  <a:lnTo>
                    <a:pt x="4" y="11"/>
                  </a:lnTo>
                  <a:lnTo>
                    <a:pt x="4" y="15"/>
                  </a:lnTo>
                  <a:lnTo>
                    <a:pt x="8"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1" name="Freeform 173"/>
            <p:cNvSpPr>
              <a:spLocks/>
            </p:cNvSpPr>
            <p:nvPr/>
          </p:nvSpPr>
          <p:spPr bwMode="auto">
            <a:xfrm>
              <a:off x="6146800" y="3656013"/>
              <a:ext cx="30163" cy="30163"/>
            </a:xfrm>
            <a:custGeom>
              <a:avLst/>
              <a:gdLst>
                <a:gd name="T0" fmla="*/ 19 w 19"/>
                <a:gd name="T1" fmla="*/ 8 h 19"/>
                <a:gd name="T2" fmla="*/ 15 w 19"/>
                <a:gd name="T3" fmla="*/ 8 h 19"/>
                <a:gd name="T4" fmla="*/ 15 w 19"/>
                <a:gd name="T5" fmla="*/ 4 h 19"/>
                <a:gd name="T6" fmla="*/ 11 w 19"/>
                <a:gd name="T7" fmla="*/ 0 h 19"/>
                <a:gd name="T8" fmla="*/ 4 w 19"/>
                <a:gd name="T9" fmla="*/ 0 h 19"/>
                <a:gd name="T10" fmla="*/ 0 w 19"/>
                <a:gd name="T11" fmla="*/ 4 h 19"/>
                <a:gd name="T12" fmla="*/ 0 w 19"/>
                <a:gd name="T13" fmla="*/ 15 h 19"/>
                <a:gd name="T14" fmla="*/ 4 w 19"/>
                <a:gd name="T15" fmla="*/ 15 h 19"/>
                <a:gd name="T16" fmla="*/ 8 w 19"/>
                <a:gd name="T17" fmla="*/ 19 h 19"/>
                <a:gd name="T18" fmla="*/ 11 w 19"/>
                <a:gd name="T19" fmla="*/ 19 h 19"/>
                <a:gd name="T20" fmla="*/ 11 w 19"/>
                <a:gd name="T21" fmla="*/ 15 h 19"/>
                <a:gd name="T22" fmla="*/ 15 w 19"/>
                <a:gd name="T23" fmla="*/ 15 h 19"/>
                <a:gd name="T24" fmla="*/ 15 w 19"/>
                <a:gd name="T25" fmla="*/ 11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5" y="8"/>
                  </a:lnTo>
                  <a:lnTo>
                    <a:pt x="15" y="4"/>
                  </a:lnTo>
                  <a:lnTo>
                    <a:pt x="11" y="0"/>
                  </a:lnTo>
                  <a:lnTo>
                    <a:pt x="4" y="0"/>
                  </a:lnTo>
                  <a:lnTo>
                    <a:pt x="0" y="4"/>
                  </a:lnTo>
                  <a:lnTo>
                    <a:pt x="0" y="15"/>
                  </a:lnTo>
                  <a:lnTo>
                    <a:pt x="4" y="15"/>
                  </a:lnTo>
                  <a:lnTo>
                    <a:pt x="8" y="19"/>
                  </a:lnTo>
                  <a:lnTo>
                    <a:pt x="11" y="19"/>
                  </a:lnTo>
                  <a:lnTo>
                    <a:pt x="11" y="15"/>
                  </a:lnTo>
                  <a:lnTo>
                    <a:pt x="15" y="15"/>
                  </a:lnTo>
                  <a:lnTo>
                    <a:pt x="15"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2" name="Freeform 174"/>
            <p:cNvSpPr>
              <a:spLocks/>
            </p:cNvSpPr>
            <p:nvPr/>
          </p:nvSpPr>
          <p:spPr bwMode="auto">
            <a:xfrm>
              <a:off x="6153150" y="3636963"/>
              <a:ext cx="30163" cy="31750"/>
            </a:xfrm>
            <a:custGeom>
              <a:avLst/>
              <a:gdLst>
                <a:gd name="T0" fmla="*/ 19 w 19"/>
                <a:gd name="T1" fmla="*/ 12 h 20"/>
                <a:gd name="T2" fmla="*/ 15 w 19"/>
                <a:gd name="T3" fmla="*/ 8 h 20"/>
                <a:gd name="T4" fmla="*/ 15 w 19"/>
                <a:gd name="T5" fmla="*/ 4 h 20"/>
                <a:gd name="T6" fmla="*/ 11 w 19"/>
                <a:gd name="T7" fmla="*/ 4 h 20"/>
                <a:gd name="T8" fmla="*/ 11 w 19"/>
                <a:gd name="T9" fmla="*/ 0 h 20"/>
                <a:gd name="T10" fmla="*/ 7 w 19"/>
                <a:gd name="T11" fmla="*/ 0 h 20"/>
                <a:gd name="T12" fmla="*/ 4 w 19"/>
                <a:gd name="T13" fmla="*/ 4 h 20"/>
                <a:gd name="T14" fmla="*/ 0 w 19"/>
                <a:gd name="T15" fmla="*/ 4 h 20"/>
                <a:gd name="T16" fmla="*/ 0 w 19"/>
                <a:gd name="T17" fmla="*/ 16 h 20"/>
                <a:gd name="T18" fmla="*/ 4 w 19"/>
                <a:gd name="T19" fmla="*/ 20 h 20"/>
                <a:gd name="T20" fmla="*/ 11 w 19"/>
                <a:gd name="T21" fmla="*/ 20 h 20"/>
                <a:gd name="T22" fmla="*/ 15 w 19"/>
                <a:gd name="T23" fmla="*/ 16 h 20"/>
                <a:gd name="T24" fmla="*/ 19 w 19"/>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9" y="12"/>
                  </a:moveTo>
                  <a:lnTo>
                    <a:pt x="15" y="8"/>
                  </a:lnTo>
                  <a:lnTo>
                    <a:pt x="15" y="4"/>
                  </a:lnTo>
                  <a:lnTo>
                    <a:pt x="11" y="4"/>
                  </a:lnTo>
                  <a:lnTo>
                    <a:pt x="11" y="0"/>
                  </a:lnTo>
                  <a:lnTo>
                    <a:pt x="7" y="0"/>
                  </a:lnTo>
                  <a:lnTo>
                    <a:pt x="4" y="4"/>
                  </a:lnTo>
                  <a:lnTo>
                    <a:pt x="0" y="4"/>
                  </a:lnTo>
                  <a:lnTo>
                    <a:pt x="0" y="16"/>
                  </a:lnTo>
                  <a:lnTo>
                    <a:pt x="4" y="20"/>
                  </a:lnTo>
                  <a:lnTo>
                    <a:pt x="11" y="20"/>
                  </a:lnTo>
                  <a:lnTo>
                    <a:pt x="15"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3" name="Freeform 175"/>
            <p:cNvSpPr>
              <a:spLocks/>
            </p:cNvSpPr>
            <p:nvPr/>
          </p:nvSpPr>
          <p:spPr bwMode="auto">
            <a:xfrm>
              <a:off x="6153150" y="3630613"/>
              <a:ext cx="30163" cy="31750"/>
            </a:xfrm>
            <a:custGeom>
              <a:avLst/>
              <a:gdLst>
                <a:gd name="T0" fmla="*/ 19 w 19"/>
                <a:gd name="T1" fmla="*/ 8 h 20"/>
                <a:gd name="T2" fmla="*/ 15 w 19"/>
                <a:gd name="T3" fmla="*/ 4 h 20"/>
                <a:gd name="T4" fmla="*/ 15 w 19"/>
                <a:gd name="T5" fmla="*/ 0 h 20"/>
                <a:gd name="T6" fmla="*/ 4 w 19"/>
                <a:gd name="T7" fmla="*/ 0 h 20"/>
                <a:gd name="T8" fmla="*/ 4 w 19"/>
                <a:gd name="T9" fmla="*/ 4 h 20"/>
                <a:gd name="T10" fmla="*/ 0 w 19"/>
                <a:gd name="T11" fmla="*/ 8 h 20"/>
                <a:gd name="T12" fmla="*/ 0 w 19"/>
                <a:gd name="T13" fmla="*/ 12 h 20"/>
                <a:gd name="T14" fmla="*/ 4 w 19"/>
                <a:gd name="T15" fmla="*/ 16 h 20"/>
                <a:gd name="T16" fmla="*/ 4 w 19"/>
                <a:gd name="T17" fmla="*/ 20 h 20"/>
                <a:gd name="T18" fmla="*/ 15 w 19"/>
                <a:gd name="T19" fmla="*/ 20 h 20"/>
                <a:gd name="T20" fmla="*/ 15 w 19"/>
                <a:gd name="T21" fmla="*/ 16 h 20"/>
                <a:gd name="T22" fmla="*/ 19 w 19"/>
                <a:gd name="T23" fmla="*/ 12 h 20"/>
                <a:gd name="T24" fmla="*/ 19 w 19"/>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9" y="8"/>
                  </a:moveTo>
                  <a:lnTo>
                    <a:pt x="15" y="4"/>
                  </a:lnTo>
                  <a:lnTo>
                    <a:pt x="15" y="0"/>
                  </a:lnTo>
                  <a:lnTo>
                    <a:pt x="4" y="0"/>
                  </a:lnTo>
                  <a:lnTo>
                    <a:pt x="4" y="4"/>
                  </a:lnTo>
                  <a:lnTo>
                    <a:pt x="0" y="8"/>
                  </a:lnTo>
                  <a:lnTo>
                    <a:pt x="0" y="12"/>
                  </a:lnTo>
                  <a:lnTo>
                    <a:pt x="4" y="16"/>
                  </a:lnTo>
                  <a:lnTo>
                    <a:pt x="4" y="20"/>
                  </a:lnTo>
                  <a:lnTo>
                    <a:pt x="15" y="20"/>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4" name="Freeform 176"/>
            <p:cNvSpPr>
              <a:spLocks/>
            </p:cNvSpPr>
            <p:nvPr/>
          </p:nvSpPr>
          <p:spPr bwMode="auto">
            <a:xfrm>
              <a:off x="6159500" y="3600451"/>
              <a:ext cx="30163" cy="30163"/>
            </a:xfrm>
            <a:custGeom>
              <a:avLst/>
              <a:gdLst>
                <a:gd name="T0" fmla="*/ 19 w 19"/>
                <a:gd name="T1" fmla="*/ 8 h 19"/>
                <a:gd name="T2" fmla="*/ 15 w 19"/>
                <a:gd name="T3" fmla="*/ 4 h 19"/>
                <a:gd name="T4" fmla="*/ 15 w 19"/>
                <a:gd name="T5" fmla="*/ 0 h 19"/>
                <a:gd name="T6" fmla="*/ 3 w 19"/>
                <a:gd name="T7" fmla="*/ 0 h 19"/>
                <a:gd name="T8" fmla="*/ 3 w 19"/>
                <a:gd name="T9" fmla="*/ 4 h 19"/>
                <a:gd name="T10" fmla="*/ 0 w 19"/>
                <a:gd name="T11" fmla="*/ 8 h 19"/>
                <a:gd name="T12" fmla="*/ 0 w 19"/>
                <a:gd name="T13" fmla="*/ 12 h 19"/>
                <a:gd name="T14" fmla="*/ 3 w 19"/>
                <a:gd name="T15" fmla="*/ 16 h 19"/>
                <a:gd name="T16" fmla="*/ 7 w 19"/>
                <a:gd name="T17" fmla="*/ 19 h 19"/>
                <a:gd name="T18" fmla="*/ 11 w 19"/>
                <a:gd name="T19" fmla="*/ 19 h 19"/>
                <a:gd name="T20" fmla="*/ 15 w 19"/>
                <a:gd name="T21" fmla="*/ 16 h 19"/>
                <a:gd name="T22" fmla="*/ 19 w 19"/>
                <a:gd name="T23" fmla="*/ 12 h 19"/>
                <a:gd name="T24" fmla="*/ 19 w 19"/>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8"/>
                  </a:moveTo>
                  <a:lnTo>
                    <a:pt x="15" y="4"/>
                  </a:lnTo>
                  <a:lnTo>
                    <a:pt x="15" y="0"/>
                  </a:lnTo>
                  <a:lnTo>
                    <a:pt x="3" y="0"/>
                  </a:lnTo>
                  <a:lnTo>
                    <a:pt x="3" y="4"/>
                  </a:lnTo>
                  <a:lnTo>
                    <a:pt x="0" y="8"/>
                  </a:lnTo>
                  <a:lnTo>
                    <a:pt x="0" y="12"/>
                  </a:lnTo>
                  <a:lnTo>
                    <a:pt x="3" y="16"/>
                  </a:lnTo>
                  <a:lnTo>
                    <a:pt x="7" y="19"/>
                  </a:lnTo>
                  <a:lnTo>
                    <a:pt x="11" y="19"/>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5" name="Freeform 177"/>
            <p:cNvSpPr>
              <a:spLocks/>
            </p:cNvSpPr>
            <p:nvPr/>
          </p:nvSpPr>
          <p:spPr bwMode="auto">
            <a:xfrm>
              <a:off x="6164263" y="3594101"/>
              <a:ext cx="25400" cy="25400"/>
            </a:xfrm>
            <a:custGeom>
              <a:avLst/>
              <a:gdLst>
                <a:gd name="T0" fmla="*/ 16 w 16"/>
                <a:gd name="T1" fmla="*/ 8 h 16"/>
                <a:gd name="T2" fmla="*/ 16 w 16"/>
                <a:gd name="T3" fmla="*/ 0 h 16"/>
                <a:gd name="T4" fmla="*/ 0 w 16"/>
                <a:gd name="T5" fmla="*/ 0 h 16"/>
                <a:gd name="T6" fmla="*/ 0 w 16"/>
                <a:gd name="T7" fmla="*/ 16 h 16"/>
                <a:gd name="T8" fmla="*/ 16 w 16"/>
                <a:gd name="T9" fmla="*/ 16 h 16"/>
                <a:gd name="T10" fmla="*/ 16 w 16"/>
                <a:gd name="T11" fmla="*/ 8 h 16"/>
              </a:gdLst>
              <a:ahLst/>
              <a:cxnLst>
                <a:cxn ang="0">
                  <a:pos x="T0" y="T1"/>
                </a:cxn>
                <a:cxn ang="0">
                  <a:pos x="T2" y="T3"/>
                </a:cxn>
                <a:cxn ang="0">
                  <a:pos x="T4" y="T5"/>
                </a:cxn>
                <a:cxn ang="0">
                  <a:pos x="T6" y="T7"/>
                </a:cxn>
                <a:cxn ang="0">
                  <a:pos x="T8" y="T9"/>
                </a:cxn>
                <a:cxn ang="0">
                  <a:pos x="T10" y="T11"/>
                </a:cxn>
              </a:cxnLst>
              <a:rect l="0" t="0" r="r" b="b"/>
              <a:pathLst>
                <a:path w="16" h="16">
                  <a:moveTo>
                    <a:pt x="16" y="8"/>
                  </a:moveTo>
                  <a:lnTo>
                    <a:pt x="16" y="0"/>
                  </a:lnTo>
                  <a:lnTo>
                    <a:pt x="0" y="0"/>
                  </a:lnTo>
                  <a:lnTo>
                    <a:pt x="0" y="16"/>
                  </a:lnTo>
                  <a:lnTo>
                    <a:pt x="16" y="16"/>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6" name="Freeform 178"/>
            <p:cNvSpPr>
              <a:spLocks/>
            </p:cNvSpPr>
            <p:nvPr/>
          </p:nvSpPr>
          <p:spPr bwMode="auto">
            <a:xfrm>
              <a:off x="6164263" y="3563938"/>
              <a:ext cx="31750" cy="25400"/>
            </a:xfrm>
            <a:custGeom>
              <a:avLst/>
              <a:gdLst>
                <a:gd name="T0" fmla="*/ 20 w 20"/>
                <a:gd name="T1" fmla="*/ 8 h 16"/>
                <a:gd name="T2" fmla="*/ 20 w 20"/>
                <a:gd name="T3" fmla="*/ 4 h 16"/>
                <a:gd name="T4" fmla="*/ 16 w 20"/>
                <a:gd name="T5" fmla="*/ 0 h 16"/>
                <a:gd name="T6" fmla="*/ 4 w 20"/>
                <a:gd name="T7" fmla="*/ 0 h 16"/>
                <a:gd name="T8" fmla="*/ 0 w 20"/>
                <a:gd name="T9" fmla="*/ 4 h 16"/>
                <a:gd name="T10" fmla="*/ 0 w 20"/>
                <a:gd name="T11" fmla="*/ 12 h 16"/>
                <a:gd name="T12" fmla="*/ 4 w 20"/>
                <a:gd name="T13" fmla="*/ 12 h 16"/>
                <a:gd name="T14" fmla="*/ 4 w 20"/>
                <a:gd name="T15" fmla="*/ 16 h 16"/>
                <a:gd name="T16" fmla="*/ 16 w 20"/>
                <a:gd name="T17" fmla="*/ 16 h 16"/>
                <a:gd name="T18" fmla="*/ 16 w 20"/>
                <a:gd name="T19" fmla="*/ 12 h 16"/>
                <a:gd name="T20" fmla="*/ 20 w 20"/>
                <a:gd name="T21" fmla="*/ 12 h 16"/>
                <a:gd name="T22" fmla="*/ 20 w 20"/>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20" y="8"/>
                  </a:moveTo>
                  <a:lnTo>
                    <a:pt x="20" y="4"/>
                  </a:lnTo>
                  <a:lnTo>
                    <a:pt x="16" y="0"/>
                  </a:lnTo>
                  <a:lnTo>
                    <a:pt x="4" y="0"/>
                  </a:lnTo>
                  <a:lnTo>
                    <a:pt x="0" y="4"/>
                  </a:lnTo>
                  <a:lnTo>
                    <a:pt x="0" y="12"/>
                  </a:lnTo>
                  <a:lnTo>
                    <a:pt x="4" y="12"/>
                  </a:lnTo>
                  <a:lnTo>
                    <a:pt x="4" y="16"/>
                  </a:lnTo>
                  <a:lnTo>
                    <a:pt x="16" y="16"/>
                  </a:lnTo>
                  <a:lnTo>
                    <a:pt x="16" y="12"/>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7" name="Freeform 179"/>
            <p:cNvSpPr>
              <a:spLocks/>
            </p:cNvSpPr>
            <p:nvPr/>
          </p:nvSpPr>
          <p:spPr bwMode="auto">
            <a:xfrm>
              <a:off x="6170613" y="3552826"/>
              <a:ext cx="25400" cy="30163"/>
            </a:xfrm>
            <a:custGeom>
              <a:avLst/>
              <a:gdLst>
                <a:gd name="T0" fmla="*/ 16 w 16"/>
                <a:gd name="T1" fmla="*/ 11 h 19"/>
                <a:gd name="T2" fmla="*/ 16 w 16"/>
                <a:gd name="T3" fmla="*/ 3 h 19"/>
                <a:gd name="T4" fmla="*/ 12 w 16"/>
                <a:gd name="T5" fmla="*/ 0 h 19"/>
                <a:gd name="T6" fmla="*/ 4 w 16"/>
                <a:gd name="T7" fmla="*/ 0 h 19"/>
                <a:gd name="T8" fmla="*/ 0 w 16"/>
                <a:gd name="T9" fmla="*/ 3 h 19"/>
                <a:gd name="T10" fmla="*/ 0 w 16"/>
                <a:gd name="T11" fmla="*/ 15 h 19"/>
                <a:gd name="T12" fmla="*/ 4 w 16"/>
                <a:gd name="T13" fmla="*/ 19 h 19"/>
                <a:gd name="T14" fmla="*/ 12 w 16"/>
                <a:gd name="T15" fmla="*/ 19 h 19"/>
                <a:gd name="T16" fmla="*/ 16 w 16"/>
                <a:gd name="T17" fmla="*/ 15 h 19"/>
                <a:gd name="T18" fmla="*/ 16 w 16"/>
                <a:gd name="T1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9">
                  <a:moveTo>
                    <a:pt x="16" y="11"/>
                  </a:moveTo>
                  <a:lnTo>
                    <a:pt x="16" y="3"/>
                  </a:lnTo>
                  <a:lnTo>
                    <a:pt x="12" y="0"/>
                  </a:lnTo>
                  <a:lnTo>
                    <a:pt x="4" y="0"/>
                  </a:lnTo>
                  <a:lnTo>
                    <a:pt x="0" y="3"/>
                  </a:lnTo>
                  <a:lnTo>
                    <a:pt x="0" y="15"/>
                  </a:lnTo>
                  <a:lnTo>
                    <a:pt x="4" y="19"/>
                  </a:lnTo>
                  <a:lnTo>
                    <a:pt x="12" y="19"/>
                  </a:lnTo>
                  <a:lnTo>
                    <a:pt x="16" y="15"/>
                  </a:lnTo>
                  <a:lnTo>
                    <a:pt x="16"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8" name="Freeform 180"/>
            <p:cNvSpPr>
              <a:spLocks/>
            </p:cNvSpPr>
            <p:nvPr/>
          </p:nvSpPr>
          <p:spPr bwMode="auto">
            <a:xfrm>
              <a:off x="6170613" y="3527426"/>
              <a:ext cx="30163" cy="30163"/>
            </a:xfrm>
            <a:custGeom>
              <a:avLst/>
              <a:gdLst>
                <a:gd name="T0" fmla="*/ 19 w 19"/>
                <a:gd name="T1" fmla="*/ 12 h 19"/>
                <a:gd name="T2" fmla="*/ 19 w 19"/>
                <a:gd name="T3" fmla="*/ 8 h 19"/>
                <a:gd name="T4" fmla="*/ 16 w 19"/>
                <a:gd name="T5" fmla="*/ 4 h 19"/>
                <a:gd name="T6" fmla="*/ 12 w 19"/>
                <a:gd name="T7" fmla="*/ 0 h 19"/>
                <a:gd name="T8" fmla="*/ 8 w 19"/>
                <a:gd name="T9" fmla="*/ 0 h 19"/>
                <a:gd name="T10" fmla="*/ 4 w 19"/>
                <a:gd name="T11" fmla="*/ 4 h 19"/>
                <a:gd name="T12" fmla="*/ 0 w 19"/>
                <a:gd name="T13" fmla="*/ 8 h 19"/>
                <a:gd name="T14" fmla="*/ 0 w 19"/>
                <a:gd name="T15" fmla="*/ 16 h 19"/>
                <a:gd name="T16" fmla="*/ 4 w 19"/>
                <a:gd name="T17" fmla="*/ 16 h 19"/>
                <a:gd name="T18" fmla="*/ 4 w 19"/>
                <a:gd name="T19" fmla="*/ 19 h 19"/>
                <a:gd name="T20" fmla="*/ 16 w 19"/>
                <a:gd name="T21" fmla="*/ 19 h 19"/>
                <a:gd name="T22" fmla="*/ 16 w 19"/>
                <a:gd name="T23" fmla="*/ 16 h 19"/>
                <a:gd name="T24" fmla="*/ 19 w 19"/>
                <a:gd name="T25" fmla="*/ 16 h 19"/>
                <a:gd name="T26" fmla="*/ 19 w 19"/>
                <a:gd name="T2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2"/>
                  </a:moveTo>
                  <a:lnTo>
                    <a:pt x="19" y="8"/>
                  </a:lnTo>
                  <a:lnTo>
                    <a:pt x="16" y="4"/>
                  </a:lnTo>
                  <a:lnTo>
                    <a:pt x="12" y="0"/>
                  </a:lnTo>
                  <a:lnTo>
                    <a:pt x="8" y="0"/>
                  </a:lnTo>
                  <a:lnTo>
                    <a:pt x="4" y="4"/>
                  </a:lnTo>
                  <a:lnTo>
                    <a:pt x="0" y="8"/>
                  </a:lnTo>
                  <a:lnTo>
                    <a:pt x="0" y="16"/>
                  </a:lnTo>
                  <a:lnTo>
                    <a:pt x="4" y="16"/>
                  </a:lnTo>
                  <a:lnTo>
                    <a:pt x="4" y="19"/>
                  </a:lnTo>
                  <a:lnTo>
                    <a:pt x="16" y="19"/>
                  </a:lnTo>
                  <a:lnTo>
                    <a:pt x="16" y="16"/>
                  </a:lnTo>
                  <a:lnTo>
                    <a:pt x="19"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9" name="Freeform 181"/>
            <p:cNvSpPr>
              <a:spLocks/>
            </p:cNvSpPr>
            <p:nvPr/>
          </p:nvSpPr>
          <p:spPr bwMode="auto">
            <a:xfrm>
              <a:off x="6176963" y="3521076"/>
              <a:ext cx="30163" cy="31750"/>
            </a:xfrm>
            <a:custGeom>
              <a:avLst/>
              <a:gdLst>
                <a:gd name="T0" fmla="*/ 19 w 19"/>
                <a:gd name="T1" fmla="*/ 8 h 20"/>
                <a:gd name="T2" fmla="*/ 15 w 19"/>
                <a:gd name="T3" fmla="*/ 4 h 20"/>
                <a:gd name="T4" fmla="*/ 15 w 19"/>
                <a:gd name="T5" fmla="*/ 0 h 20"/>
                <a:gd name="T6" fmla="*/ 4 w 19"/>
                <a:gd name="T7" fmla="*/ 0 h 20"/>
                <a:gd name="T8" fmla="*/ 0 w 19"/>
                <a:gd name="T9" fmla="*/ 4 h 20"/>
                <a:gd name="T10" fmla="*/ 0 w 19"/>
                <a:gd name="T11" fmla="*/ 16 h 20"/>
                <a:gd name="T12" fmla="*/ 4 w 19"/>
                <a:gd name="T13" fmla="*/ 16 h 20"/>
                <a:gd name="T14" fmla="*/ 8 w 19"/>
                <a:gd name="T15" fmla="*/ 20 h 20"/>
                <a:gd name="T16" fmla="*/ 12 w 19"/>
                <a:gd name="T17" fmla="*/ 20 h 20"/>
                <a:gd name="T18" fmla="*/ 15 w 19"/>
                <a:gd name="T19" fmla="*/ 16 h 20"/>
                <a:gd name="T20" fmla="*/ 19 w 19"/>
                <a:gd name="T21" fmla="*/ 12 h 20"/>
                <a:gd name="T22" fmla="*/ 19 w 19"/>
                <a:gd name="T2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19" y="8"/>
                  </a:moveTo>
                  <a:lnTo>
                    <a:pt x="15" y="4"/>
                  </a:lnTo>
                  <a:lnTo>
                    <a:pt x="15" y="0"/>
                  </a:lnTo>
                  <a:lnTo>
                    <a:pt x="4" y="0"/>
                  </a:lnTo>
                  <a:lnTo>
                    <a:pt x="0" y="4"/>
                  </a:lnTo>
                  <a:lnTo>
                    <a:pt x="0" y="16"/>
                  </a:lnTo>
                  <a:lnTo>
                    <a:pt x="4" y="16"/>
                  </a:lnTo>
                  <a:lnTo>
                    <a:pt x="8" y="20"/>
                  </a:lnTo>
                  <a:lnTo>
                    <a:pt x="12" y="20"/>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0" name="Freeform 182"/>
            <p:cNvSpPr>
              <a:spLocks/>
            </p:cNvSpPr>
            <p:nvPr/>
          </p:nvSpPr>
          <p:spPr bwMode="auto">
            <a:xfrm>
              <a:off x="6176963" y="3516313"/>
              <a:ext cx="30163" cy="23813"/>
            </a:xfrm>
            <a:custGeom>
              <a:avLst/>
              <a:gdLst>
                <a:gd name="T0" fmla="*/ 19 w 19"/>
                <a:gd name="T1" fmla="*/ 7 h 15"/>
                <a:gd name="T2" fmla="*/ 19 w 19"/>
                <a:gd name="T3" fmla="*/ 3 h 15"/>
                <a:gd name="T4" fmla="*/ 15 w 19"/>
                <a:gd name="T5" fmla="*/ 0 h 15"/>
                <a:gd name="T6" fmla="*/ 8 w 19"/>
                <a:gd name="T7" fmla="*/ 0 h 15"/>
                <a:gd name="T8" fmla="*/ 4 w 19"/>
                <a:gd name="T9" fmla="*/ 3 h 15"/>
                <a:gd name="T10" fmla="*/ 0 w 19"/>
                <a:gd name="T11" fmla="*/ 7 h 15"/>
                <a:gd name="T12" fmla="*/ 4 w 19"/>
                <a:gd name="T13" fmla="*/ 11 h 15"/>
                <a:gd name="T14" fmla="*/ 4 w 19"/>
                <a:gd name="T15" fmla="*/ 15 h 15"/>
                <a:gd name="T16" fmla="*/ 19 w 19"/>
                <a:gd name="T17" fmla="*/ 15 h 15"/>
                <a:gd name="T18" fmla="*/ 19 w 19"/>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7"/>
                  </a:moveTo>
                  <a:lnTo>
                    <a:pt x="19" y="3"/>
                  </a:lnTo>
                  <a:lnTo>
                    <a:pt x="15" y="0"/>
                  </a:lnTo>
                  <a:lnTo>
                    <a:pt x="8" y="0"/>
                  </a:lnTo>
                  <a:lnTo>
                    <a:pt x="4" y="3"/>
                  </a:lnTo>
                  <a:lnTo>
                    <a:pt x="0" y="7"/>
                  </a:lnTo>
                  <a:lnTo>
                    <a:pt x="4" y="11"/>
                  </a:lnTo>
                  <a:lnTo>
                    <a:pt x="4"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1" name="Freeform 183"/>
            <p:cNvSpPr>
              <a:spLocks/>
            </p:cNvSpPr>
            <p:nvPr/>
          </p:nvSpPr>
          <p:spPr bwMode="auto">
            <a:xfrm>
              <a:off x="6183313" y="3484563"/>
              <a:ext cx="30163" cy="25400"/>
            </a:xfrm>
            <a:custGeom>
              <a:avLst/>
              <a:gdLst>
                <a:gd name="T0" fmla="*/ 19 w 19"/>
                <a:gd name="T1" fmla="*/ 8 h 16"/>
                <a:gd name="T2" fmla="*/ 15 w 19"/>
                <a:gd name="T3" fmla="*/ 4 h 16"/>
                <a:gd name="T4" fmla="*/ 15 w 19"/>
                <a:gd name="T5" fmla="*/ 0 h 16"/>
                <a:gd name="T6" fmla="*/ 0 w 19"/>
                <a:gd name="T7" fmla="*/ 0 h 16"/>
                <a:gd name="T8" fmla="*/ 0 w 19"/>
                <a:gd name="T9" fmla="*/ 12 h 16"/>
                <a:gd name="T10" fmla="*/ 4 w 19"/>
                <a:gd name="T11" fmla="*/ 16 h 16"/>
                <a:gd name="T12" fmla="*/ 11 w 19"/>
                <a:gd name="T13" fmla="*/ 16 h 16"/>
                <a:gd name="T14" fmla="*/ 15 w 19"/>
                <a:gd name="T15" fmla="*/ 12 h 16"/>
                <a:gd name="T16" fmla="*/ 19 w 19"/>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9" y="8"/>
                  </a:moveTo>
                  <a:lnTo>
                    <a:pt x="15" y="4"/>
                  </a:lnTo>
                  <a:lnTo>
                    <a:pt x="15" y="0"/>
                  </a:lnTo>
                  <a:lnTo>
                    <a:pt x="0" y="0"/>
                  </a:lnTo>
                  <a:lnTo>
                    <a:pt x="0" y="12"/>
                  </a:lnTo>
                  <a:lnTo>
                    <a:pt x="4" y="16"/>
                  </a:lnTo>
                  <a:lnTo>
                    <a:pt x="11" y="16"/>
                  </a:lnTo>
                  <a:lnTo>
                    <a:pt x="15"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2" name="Freeform 184"/>
            <p:cNvSpPr>
              <a:spLocks/>
            </p:cNvSpPr>
            <p:nvPr/>
          </p:nvSpPr>
          <p:spPr bwMode="auto">
            <a:xfrm>
              <a:off x="6183313" y="3473451"/>
              <a:ext cx="30163" cy="30163"/>
            </a:xfrm>
            <a:custGeom>
              <a:avLst/>
              <a:gdLst>
                <a:gd name="T0" fmla="*/ 19 w 19"/>
                <a:gd name="T1" fmla="*/ 11 h 19"/>
                <a:gd name="T2" fmla="*/ 19 w 19"/>
                <a:gd name="T3" fmla="*/ 4 h 19"/>
                <a:gd name="T4" fmla="*/ 15 w 19"/>
                <a:gd name="T5" fmla="*/ 4 h 19"/>
                <a:gd name="T6" fmla="*/ 11 w 19"/>
                <a:gd name="T7" fmla="*/ 0 h 19"/>
                <a:gd name="T8" fmla="*/ 8 w 19"/>
                <a:gd name="T9" fmla="*/ 0 h 19"/>
                <a:gd name="T10" fmla="*/ 4 w 19"/>
                <a:gd name="T11" fmla="*/ 4 h 19"/>
                <a:gd name="T12" fmla="*/ 0 w 19"/>
                <a:gd name="T13" fmla="*/ 7 h 19"/>
                <a:gd name="T14" fmla="*/ 0 w 19"/>
                <a:gd name="T15" fmla="*/ 11 h 19"/>
                <a:gd name="T16" fmla="*/ 4 w 19"/>
                <a:gd name="T17" fmla="*/ 15 h 19"/>
                <a:gd name="T18" fmla="*/ 4 w 19"/>
                <a:gd name="T19" fmla="*/ 19 h 19"/>
                <a:gd name="T20" fmla="*/ 15 w 19"/>
                <a:gd name="T21" fmla="*/ 19 h 19"/>
                <a:gd name="T22" fmla="*/ 19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4"/>
                  </a:lnTo>
                  <a:lnTo>
                    <a:pt x="15" y="4"/>
                  </a:lnTo>
                  <a:lnTo>
                    <a:pt x="11" y="0"/>
                  </a:lnTo>
                  <a:lnTo>
                    <a:pt x="8" y="0"/>
                  </a:lnTo>
                  <a:lnTo>
                    <a:pt x="4" y="4"/>
                  </a:lnTo>
                  <a:lnTo>
                    <a:pt x="0" y="7"/>
                  </a:lnTo>
                  <a:lnTo>
                    <a:pt x="0" y="11"/>
                  </a:lnTo>
                  <a:lnTo>
                    <a:pt x="4" y="15"/>
                  </a:lnTo>
                  <a:lnTo>
                    <a:pt x="4"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3" name="Freeform 185"/>
            <p:cNvSpPr>
              <a:spLocks/>
            </p:cNvSpPr>
            <p:nvPr/>
          </p:nvSpPr>
          <p:spPr bwMode="auto">
            <a:xfrm>
              <a:off x="6189663" y="3467101"/>
              <a:ext cx="30163" cy="30163"/>
            </a:xfrm>
            <a:custGeom>
              <a:avLst/>
              <a:gdLst>
                <a:gd name="T0" fmla="*/ 19 w 19"/>
                <a:gd name="T1" fmla="*/ 8 h 19"/>
                <a:gd name="T2" fmla="*/ 15 w 19"/>
                <a:gd name="T3" fmla="*/ 8 h 19"/>
                <a:gd name="T4" fmla="*/ 15 w 19"/>
                <a:gd name="T5" fmla="*/ 4 h 19"/>
                <a:gd name="T6" fmla="*/ 11 w 19"/>
                <a:gd name="T7" fmla="*/ 0 h 19"/>
                <a:gd name="T8" fmla="*/ 4 w 19"/>
                <a:gd name="T9" fmla="*/ 0 h 19"/>
                <a:gd name="T10" fmla="*/ 0 w 19"/>
                <a:gd name="T11" fmla="*/ 4 h 19"/>
                <a:gd name="T12" fmla="*/ 0 w 19"/>
                <a:gd name="T13" fmla="*/ 15 h 19"/>
                <a:gd name="T14" fmla="*/ 4 w 19"/>
                <a:gd name="T15" fmla="*/ 15 h 19"/>
                <a:gd name="T16" fmla="*/ 7 w 19"/>
                <a:gd name="T17" fmla="*/ 19 h 19"/>
                <a:gd name="T18" fmla="*/ 11 w 19"/>
                <a:gd name="T19" fmla="*/ 19 h 19"/>
                <a:gd name="T20" fmla="*/ 11 w 19"/>
                <a:gd name="T21" fmla="*/ 15 h 19"/>
                <a:gd name="T22" fmla="*/ 15 w 19"/>
                <a:gd name="T23" fmla="*/ 15 h 19"/>
                <a:gd name="T24" fmla="*/ 15 w 19"/>
                <a:gd name="T25" fmla="*/ 11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5" y="8"/>
                  </a:lnTo>
                  <a:lnTo>
                    <a:pt x="15" y="4"/>
                  </a:lnTo>
                  <a:lnTo>
                    <a:pt x="11" y="0"/>
                  </a:lnTo>
                  <a:lnTo>
                    <a:pt x="4" y="0"/>
                  </a:lnTo>
                  <a:lnTo>
                    <a:pt x="0" y="4"/>
                  </a:lnTo>
                  <a:lnTo>
                    <a:pt x="0" y="15"/>
                  </a:lnTo>
                  <a:lnTo>
                    <a:pt x="4" y="15"/>
                  </a:lnTo>
                  <a:lnTo>
                    <a:pt x="7" y="19"/>
                  </a:lnTo>
                  <a:lnTo>
                    <a:pt x="11" y="19"/>
                  </a:lnTo>
                  <a:lnTo>
                    <a:pt x="11" y="15"/>
                  </a:lnTo>
                  <a:lnTo>
                    <a:pt x="15" y="15"/>
                  </a:lnTo>
                  <a:lnTo>
                    <a:pt x="15"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4" name="Freeform 186"/>
            <p:cNvSpPr>
              <a:spLocks/>
            </p:cNvSpPr>
            <p:nvPr/>
          </p:nvSpPr>
          <p:spPr bwMode="auto">
            <a:xfrm>
              <a:off x="6189663" y="3460751"/>
              <a:ext cx="30163" cy="23813"/>
            </a:xfrm>
            <a:custGeom>
              <a:avLst/>
              <a:gdLst>
                <a:gd name="T0" fmla="*/ 19 w 19"/>
                <a:gd name="T1" fmla="*/ 8 h 15"/>
                <a:gd name="T2" fmla="*/ 19 w 19"/>
                <a:gd name="T3" fmla="*/ 4 h 15"/>
                <a:gd name="T4" fmla="*/ 15 w 19"/>
                <a:gd name="T5" fmla="*/ 4 h 15"/>
                <a:gd name="T6" fmla="*/ 15 w 19"/>
                <a:gd name="T7" fmla="*/ 0 h 15"/>
                <a:gd name="T8" fmla="*/ 4 w 19"/>
                <a:gd name="T9" fmla="*/ 0 h 15"/>
                <a:gd name="T10" fmla="*/ 4 w 19"/>
                <a:gd name="T11" fmla="*/ 4 h 15"/>
                <a:gd name="T12" fmla="*/ 0 w 19"/>
                <a:gd name="T13" fmla="*/ 4 h 15"/>
                <a:gd name="T14" fmla="*/ 0 w 19"/>
                <a:gd name="T15" fmla="*/ 12 h 15"/>
                <a:gd name="T16" fmla="*/ 4 w 19"/>
                <a:gd name="T17" fmla="*/ 15 h 15"/>
                <a:gd name="T18" fmla="*/ 15 w 19"/>
                <a:gd name="T19" fmla="*/ 15 h 15"/>
                <a:gd name="T20" fmla="*/ 19 w 19"/>
                <a:gd name="T21" fmla="*/ 12 h 15"/>
                <a:gd name="T22" fmla="*/ 19 w 19"/>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9" y="8"/>
                  </a:moveTo>
                  <a:lnTo>
                    <a:pt x="19" y="4"/>
                  </a:lnTo>
                  <a:lnTo>
                    <a:pt x="15" y="4"/>
                  </a:lnTo>
                  <a:lnTo>
                    <a:pt x="15" y="0"/>
                  </a:lnTo>
                  <a:lnTo>
                    <a:pt x="4" y="0"/>
                  </a:lnTo>
                  <a:lnTo>
                    <a:pt x="4" y="4"/>
                  </a:lnTo>
                  <a:lnTo>
                    <a:pt x="0" y="4"/>
                  </a:lnTo>
                  <a:lnTo>
                    <a:pt x="0" y="12"/>
                  </a:lnTo>
                  <a:lnTo>
                    <a:pt x="4" y="15"/>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5" name="Freeform 187"/>
            <p:cNvSpPr>
              <a:spLocks/>
            </p:cNvSpPr>
            <p:nvPr/>
          </p:nvSpPr>
          <p:spPr bwMode="auto">
            <a:xfrm>
              <a:off x="6196013" y="3443288"/>
              <a:ext cx="23813" cy="30163"/>
            </a:xfrm>
            <a:custGeom>
              <a:avLst/>
              <a:gdLst>
                <a:gd name="T0" fmla="*/ 15 w 15"/>
                <a:gd name="T1" fmla="*/ 7 h 19"/>
                <a:gd name="T2" fmla="*/ 15 w 15"/>
                <a:gd name="T3" fmla="*/ 3 h 19"/>
                <a:gd name="T4" fmla="*/ 11 w 15"/>
                <a:gd name="T5" fmla="*/ 0 h 19"/>
                <a:gd name="T6" fmla="*/ 3 w 15"/>
                <a:gd name="T7" fmla="*/ 0 h 19"/>
                <a:gd name="T8" fmla="*/ 0 w 15"/>
                <a:gd name="T9" fmla="*/ 3 h 19"/>
                <a:gd name="T10" fmla="*/ 0 w 15"/>
                <a:gd name="T11" fmla="*/ 15 h 19"/>
                <a:gd name="T12" fmla="*/ 3 w 15"/>
                <a:gd name="T13" fmla="*/ 19 h 19"/>
                <a:gd name="T14" fmla="*/ 11 w 15"/>
                <a:gd name="T15" fmla="*/ 19 h 19"/>
                <a:gd name="T16" fmla="*/ 15 w 15"/>
                <a:gd name="T17" fmla="*/ 15 h 19"/>
                <a:gd name="T18" fmla="*/ 15 w 15"/>
                <a:gd name="T1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15" y="7"/>
                  </a:moveTo>
                  <a:lnTo>
                    <a:pt x="15" y="3"/>
                  </a:lnTo>
                  <a:lnTo>
                    <a:pt x="11" y="0"/>
                  </a:lnTo>
                  <a:lnTo>
                    <a:pt x="3" y="0"/>
                  </a:lnTo>
                  <a:lnTo>
                    <a:pt x="0" y="3"/>
                  </a:lnTo>
                  <a:lnTo>
                    <a:pt x="0" y="15"/>
                  </a:lnTo>
                  <a:lnTo>
                    <a:pt x="3" y="19"/>
                  </a:lnTo>
                  <a:lnTo>
                    <a:pt x="11" y="19"/>
                  </a:lnTo>
                  <a:lnTo>
                    <a:pt x="15" y="15"/>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6" name="Freeform 188"/>
            <p:cNvSpPr>
              <a:spLocks/>
            </p:cNvSpPr>
            <p:nvPr/>
          </p:nvSpPr>
          <p:spPr bwMode="auto">
            <a:xfrm>
              <a:off x="6200775" y="3430588"/>
              <a:ext cx="31750" cy="23813"/>
            </a:xfrm>
            <a:custGeom>
              <a:avLst/>
              <a:gdLst>
                <a:gd name="T0" fmla="*/ 20 w 20"/>
                <a:gd name="T1" fmla="*/ 8 h 15"/>
                <a:gd name="T2" fmla="*/ 20 w 20"/>
                <a:gd name="T3" fmla="*/ 4 h 15"/>
                <a:gd name="T4" fmla="*/ 16 w 20"/>
                <a:gd name="T5" fmla="*/ 0 h 15"/>
                <a:gd name="T6" fmla="*/ 4 w 20"/>
                <a:gd name="T7" fmla="*/ 0 h 15"/>
                <a:gd name="T8" fmla="*/ 0 w 20"/>
                <a:gd name="T9" fmla="*/ 4 h 15"/>
                <a:gd name="T10" fmla="*/ 0 w 20"/>
                <a:gd name="T11" fmla="*/ 11 h 15"/>
                <a:gd name="T12" fmla="*/ 4 w 20"/>
                <a:gd name="T13" fmla="*/ 11 h 15"/>
                <a:gd name="T14" fmla="*/ 4 w 20"/>
                <a:gd name="T15" fmla="*/ 15 h 15"/>
                <a:gd name="T16" fmla="*/ 16 w 20"/>
                <a:gd name="T17" fmla="*/ 15 h 15"/>
                <a:gd name="T18" fmla="*/ 16 w 20"/>
                <a:gd name="T19" fmla="*/ 11 h 15"/>
                <a:gd name="T20" fmla="*/ 20 w 20"/>
                <a:gd name="T21" fmla="*/ 11 h 15"/>
                <a:gd name="T22" fmla="*/ 20 w 20"/>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20" y="8"/>
                  </a:moveTo>
                  <a:lnTo>
                    <a:pt x="20" y="4"/>
                  </a:lnTo>
                  <a:lnTo>
                    <a:pt x="16" y="0"/>
                  </a:lnTo>
                  <a:lnTo>
                    <a:pt x="4" y="0"/>
                  </a:lnTo>
                  <a:lnTo>
                    <a:pt x="0" y="4"/>
                  </a:lnTo>
                  <a:lnTo>
                    <a:pt x="0" y="11"/>
                  </a:lnTo>
                  <a:lnTo>
                    <a:pt x="4" y="11"/>
                  </a:lnTo>
                  <a:lnTo>
                    <a:pt x="4" y="15"/>
                  </a:lnTo>
                  <a:lnTo>
                    <a:pt x="16" y="15"/>
                  </a:lnTo>
                  <a:lnTo>
                    <a:pt x="16" y="11"/>
                  </a:lnTo>
                  <a:lnTo>
                    <a:pt x="20"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7" name="Freeform 189"/>
            <p:cNvSpPr>
              <a:spLocks/>
            </p:cNvSpPr>
            <p:nvPr/>
          </p:nvSpPr>
          <p:spPr bwMode="auto">
            <a:xfrm>
              <a:off x="6207125" y="3394076"/>
              <a:ext cx="25400" cy="30163"/>
            </a:xfrm>
            <a:custGeom>
              <a:avLst/>
              <a:gdLst>
                <a:gd name="T0" fmla="*/ 16 w 16"/>
                <a:gd name="T1" fmla="*/ 11 h 19"/>
                <a:gd name="T2" fmla="*/ 16 w 16"/>
                <a:gd name="T3" fmla="*/ 4 h 19"/>
                <a:gd name="T4" fmla="*/ 12 w 16"/>
                <a:gd name="T5" fmla="*/ 4 h 19"/>
                <a:gd name="T6" fmla="*/ 8 w 16"/>
                <a:gd name="T7" fmla="*/ 0 h 19"/>
                <a:gd name="T8" fmla="*/ 4 w 16"/>
                <a:gd name="T9" fmla="*/ 4 h 19"/>
                <a:gd name="T10" fmla="*/ 0 w 16"/>
                <a:gd name="T11" fmla="*/ 4 h 19"/>
                <a:gd name="T12" fmla="*/ 0 w 16"/>
                <a:gd name="T13" fmla="*/ 15 h 19"/>
                <a:gd name="T14" fmla="*/ 4 w 16"/>
                <a:gd name="T15" fmla="*/ 19 h 19"/>
                <a:gd name="T16" fmla="*/ 12 w 16"/>
                <a:gd name="T17" fmla="*/ 19 h 19"/>
                <a:gd name="T18" fmla="*/ 16 w 16"/>
                <a:gd name="T19" fmla="*/ 15 h 19"/>
                <a:gd name="T20" fmla="*/ 16 w 1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1"/>
                  </a:moveTo>
                  <a:lnTo>
                    <a:pt x="16" y="4"/>
                  </a:lnTo>
                  <a:lnTo>
                    <a:pt x="12" y="4"/>
                  </a:lnTo>
                  <a:lnTo>
                    <a:pt x="8" y="0"/>
                  </a:lnTo>
                  <a:lnTo>
                    <a:pt x="4" y="4"/>
                  </a:lnTo>
                  <a:lnTo>
                    <a:pt x="0" y="4"/>
                  </a:lnTo>
                  <a:lnTo>
                    <a:pt x="0" y="15"/>
                  </a:lnTo>
                  <a:lnTo>
                    <a:pt x="4" y="19"/>
                  </a:lnTo>
                  <a:lnTo>
                    <a:pt x="12" y="19"/>
                  </a:lnTo>
                  <a:lnTo>
                    <a:pt x="16" y="15"/>
                  </a:lnTo>
                  <a:lnTo>
                    <a:pt x="16"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8" name="Freeform 190"/>
            <p:cNvSpPr>
              <a:spLocks/>
            </p:cNvSpPr>
            <p:nvPr/>
          </p:nvSpPr>
          <p:spPr bwMode="auto">
            <a:xfrm>
              <a:off x="6207125" y="3381376"/>
              <a:ext cx="31750" cy="23813"/>
            </a:xfrm>
            <a:custGeom>
              <a:avLst/>
              <a:gdLst>
                <a:gd name="T0" fmla="*/ 20 w 20"/>
                <a:gd name="T1" fmla="*/ 8 h 15"/>
                <a:gd name="T2" fmla="*/ 20 w 20"/>
                <a:gd name="T3" fmla="*/ 4 h 15"/>
                <a:gd name="T4" fmla="*/ 16 w 20"/>
                <a:gd name="T5" fmla="*/ 4 h 15"/>
                <a:gd name="T6" fmla="*/ 16 w 20"/>
                <a:gd name="T7" fmla="*/ 0 h 15"/>
                <a:gd name="T8" fmla="*/ 4 w 20"/>
                <a:gd name="T9" fmla="*/ 0 h 15"/>
                <a:gd name="T10" fmla="*/ 4 w 20"/>
                <a:gd name="T11" fmla="*/ 4 h 15"/>
                <a:gd name="T12" fmla="*/ 0 w 20"/>
                <a:gd name="T13" fmla="*/ 4 h 15"/>
                <a:gd name="T14" fmla="*/ 0 w 20"/>
                <a:gd name="T15" fmla="*/ 12 h 15"/>
                <a:gd name="T16" fmla="*/ 4 w 20"/>
                <a:gd name="T17" fmla="*/ 15 h 15"/>
                <a:gd name="T18" fmla="*/ 16 w 20"/>
                <a:gd name="T19" fmla="*/ 15 h 15"/>
                <a:gd name="T20" fmla="*/ 20 w 20"/>
                <a:gd name="T21" fmla="*/ 12 h 15"/>
                <a:gd name="T22" fmla="*/ 20 w 20"/>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20" y="8"/>
                  </a:moveTo>
                  <a:lnTo>
                    <a:pt x="20" y="4"/>
                  </a:lnTo>
                  <a:lnTo>
                    <a:pt x="16" y="4"/>
                  </a:lnTo>
                  <a:lnTo>
                    <a:pt x="16" y="0"/>
                  </a:lnTo>
                  <a:lnTo>
                    <a:pt x="4" y="0"/>
                  </a:lnTo>
                  <a:lnTo>
                    <a:pt x="4" y="4"/>
                  </a:lnTo>
                  <a:lnTo>
                    <a:pt x="0" y="4"/>
                  </a:lnTo>
                  <a:lnTo>
                    <a:pt x="0" y="12"/>
                  </a:lnTo>
                  <a:lnTo>
                    <a:pt x="4" y="15"/>
                  </a:lnTo>
                  <a:lnTo>
                    <a:pt x="16" y="15"/>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9" name="Freeform 191"/>
            <p:cNvSpPr>
              <a:spLocks/>
            </p:cNvSpPr>
            <p:nvPr/>
          </p:nvSpPr>
          <p:spPr bwMode="auto">
            <a:xfrm>
              <a:off x="6207125" y="3363913"/>
              <a:ext cx="31750" cy="30163"/>
            </a:xfrm>
            <a:custGeom>
              <a:avLst/>
              <a:gdLst>
                <a:gd name="T0" fmla="*/ 20 w 20"/>
                <a:gd name="T1" fmla="*/ 11 h 19"/>
                <a:gd name="T2" fmla="*/ 20 w 20"/>
                <a:gd name="T3" fmla="*/ 3 h 19"/>
                <a:gd name="T4" fmla="*/ 16 w 20"/>
                <a:gd name="T5" fmla="*/ 0 h 19"/>
                <a:gd name="T6" fmla="*/ 8 w 20"/>
                <a:gd name="T7" fmla="*/ 0 h 19"/>
                <a:gd name="T8" fmla="*/ 4 w 20"/>
                <a:gd name="T9" fmla="*/ 3 h 19"/>
                <a:gd name="T10" fmla="*/ 4 w 20"/>
                <a:gd name="T11" fmla="*/ 7 h 19"/>
                <a:gd name="T12" fmla="*/ 0 w 20"/>
                <a:gd name="T13" fmla="*/ 11 h 19"/>
                <a:gd name="T14" fmla="*/ 4 w 20"/>
                <a:gd name="T15" fmla="*/ 11 h 19"/>
                <a:gd name="T16" fmla="*/ 4 w 20"/>
                <a:gd name="T17" fmla="*/ 15 h 19"/>
                <a:gd name="T18" fmla="*/ 8 w 20"/>
                <a:gd name="T19" fmla="*/ 19 h 19"/>
                <a:gd name="T20" fmla="*/ 16 w 20"/>
                <a:gd name="T21" fmla="*/ 19 h 19"/>
                <a:gd name="T22" fmla="*/ 20 w 20"/>
                <a:gd name="T23" fmla="*/ 15 h 19"/>
                <a:gd name="T24" fmla="*/ 20 w 20"/>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1"/>
                  </a:moveTo>
                  <a:lnTo>
                    <a:pt x="20" y="3"/>
                  </a:lnTo>
                  <a:lnTo>
                    <a:pt x="16" y="0"/>
                  </a:lnTo>
                  <a:lnTo>
                    <a:pt x="8" y="0"/>
                  </a:lnTo>
                  <a:lnTo>
                    <a:pt x="4" y="3"/>
                  </a:lnTo>
                  <a:lnTo>
                    <a:pt x="4" y="7"/>
                  </a:lnTo>
                  <a:lnTo>
                    <a:pt x="0" y="11"/>
                  </a:lnTo>
                  <a:lnTo>
                    <a:pt x="4" y="11"/>
                  </a:lnTo>
                  <a:lnTo>
                    <a:pt x="4" y="15"/>
                  </a:lnTo>
                  <a:lnTo>
                    <a:pt x="8" y="19"/>
                  </a:lnTo>
                  <a:lnTo>
                    <a:pt x="16" y="19"/>
                  </a:lnTo>
                  <a:lnTo>
                    <a:pt x="20" y="15"/>
                  </a:lnTo>
                  <a:lnTo>
                    <a:pt x="20"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0" name="Freeform 192"/>
            <p:cNvSpPr>
              <a:spLocks/>
            </p:cNvSpPr>
            <p:nvPr/>
          </p:nvSpPr>
          <p:spPr bwMode="auto">
            <a:xfrm>
              <a:off x="6213475" y="3357563"/>
              <a:ext cx="30163" cy="30163"/>
            </a:xfrm>
            <a:custGeom>
              <a:avLst/>
              <a:gdLst>
                <a:gd name="T0" fmla="*/ 19 w 19"/>
                <a:gd name="T1" fmla="*/ 7 h 19"/>
                <a:gd name="T2" fmla="*/ 19 w 19"/>
                <a:gd name="T3" fmla="*/ 4 h 19"/>
                <a:gd name="T4" fmla="*/ 16 w 19"/>
                <a:gd name="T5" fmla="*/ 4 h 19"/>
                <a:gd name="T6" fmla="*/ 16 w 19"/>
                <a:gd name="T7" fmla="*/ 0 h 19"/>
                <a:gd name="T8" fmla="*/ 4 w 19"/>
                <a:gd name="T9" fmla="*/ 0 h 19"/>
                <a:gd name="T10" fmla="*/ 0 w 19"/>
                <a:gd name="T11" fmla="*/ 4 h 19"/>
                <a:gd name="T12" fmla="*/ 0 w 19"/>
                <a:gd name="T13" fmla="*/ 15 h 19"/>
                <a:gd name="T14" fmla="*/ 4 w 19"/>
                <a:gd name="T15" fmla="*/ 15 h 19"/>
                <a:gd name="T16" fmla="*/ 8 w 19"/>
                <a:gd name="T17" fmla="*/ 19 h 19"/>
                <a:gd name="T18" fmla="*/ 12 w 19"/>
                <a:gd name="T19" fmla="*/ 19 h 19"/>
                <a:gd name="T20" fmla="*/ 16 w 19"/>
                <a:gd name="T21" fmla="*/ 15 h 19"/>
                <a:gd name="T22" fmla="*/ 19 w 19"/>
                <a:gd name="T23" fmla="*/ 11 h 19"/>
                <a:gd name="T24" fmla="*/ 19 w 19"/>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7"/>
                  </a:moveTo>
                  <a:lnTo>
                    <a:pt x="19" y="4"/>
                  </a:lnTo>
                  <a:lnTo>
                    <a:pt x="16" y="4"/>
                  </a:lnTo>
                  <a:lnTo>
                    <a:pt x="16" y="0"/>
                  </a:lnTo>
                  <a:lnTo>
                    <a:pt x="4" y="0"/>
                  </a:lnTo>
                  <a:lnTo>
                    <a:pt x="0" y="4"/>
                  </a:lnTo>
                  <a:lnTo>
                    <a:pt x="0" y="15"/>
                  </a:lnTo>
                  <a:lnTo>
                    <a:pt x="4" y="15"/>
                  </a:lnTo>
                  <a:lnTo>
                    <a:pt x="8" y="19"/>
                  </a:lnTo>
                  <a:lnTo>
                    <a:pt x="12" y="19"/>
                  </a:lnTo>
                  <a:lnTo>
                    <a:pt x="16"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1" name="Freeform 193"/>
            <p:cNvSpPr>
              <a:spLocks/>
            </p:cNvSpPr>
            <p:nvPr/>
          </p:nvSpPr>
          <p:spPr bwMode="auto">
            <a:xfrm>
              <a:off x="6213475" y="3338513"/>
              <a:ext cx="30163" cy="30163"/>
            </a:xfrm>
            <a:custGeom>
              <a:avLst/>
              <a:gdLst>
                <a:gd name="T0" fmla="*/ 19 w 19"/>
                <a:gd name="T1" fmla="*/ 12 h 19"/>
                <a:gd name="T2" fmla="*/ 19 w 19"/>
                <a:gd name="T3" fmla="*/ 4 h 19"/>
                <a:gd name="T4" fmla="*/ 16 w 19"/>
                <a:gd name="T5" fmla="*/ 4 h 19"/>
                <a:gd name="T6" fmla="*/ 12 w 19"/>
                <a:gd name="T7" fmla="*/ 0 h 19"/>
                <a:gd name="T8" fmla="*/ 8 w 19"/>
                <a:gd name="T9" fmla="*/ 0 h 19"/>
                <a:gd name="T10" fmla="*/ 8 w 19"/>
                <a:gd name="T11" fmla="*/ 4 h 19"/>
                <a:gd name="T12" fmla="*/ 4 w 19"/>
                <a:gd name="T13" fmla="*/ 4 h 19"/>
                <a:gd name="T14" fmla="*/ 4 w 19"/>
                <a:gd name="T15" fmla="*/ 8 h 19"/>
                <a:gd name="T16" fmla="*/ 0 w 19"/>
                <a:gd name="T17" fmla="*/ 12 h 19"/>
                <a:gd name="T18" fmla="*/ 4 w 19"/>
                <a:gd name="T19" fmla="*/ 12 h 19"/>
                <a:gd name="T20" fmla="*/ 4 w 19"/>
                <a:gd name="T21" fmla="*/ 16 h 19"/>
                <a:gd name="T22" fmla="*/ 8 w 19"/>
                <a:gd name="T23" fmla="*/ 19 h 19"/>
                <a:gd name="T24" fmla="*/ 16 w 19"/>
                <a:gd name="T25" fmla="*/ 19 h 19"/>
                <a:gd name="T26" fmla="*/ 19 w 19"/>
                <a:gd name="T27" fmla="*/ 16 h 19"/>
                <a:gd name="T28" fmla="*/ 19 w 19"/>
                <a:gd name="T2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9">
                  <a:moveTo>
                    <a:pt x="19" y="12"/>
                  </a:moveTo>
                  <a:lnTo>
                    <a:pt x="19" y="4"/>
                  </a:lnTo>
                  <a:lnTo>
                    <a:pt x="16" y="4"/>
                  </a:lnTo>
                  <a:lnTo>
                    <a:pt x="12" y="0"/>
                  </a:lnTo>
                  <a:lnTo>
                    <a:pt x="8" y="0"/>
                  </a:lnTo>
                  <a:lnTo>
                    <a:pt x="8" y="4"/>
                  </a:lnTo>
                  <a:lnTo>
                    <a:pt x="4" y="4"/>
                  </a:lnTo>
                  <a:lnTo>
                    <a:pt x="4" y="8"/>
                  </a:lnTo>
                  <a:lnTo>
                    <a:pt x="0" y="12"/>
                  </a:lnTo>
                  <a:lnTo>
                    <a:pt x="4" y="12"/>
                  </a:lnTo>
                  <a:lnTo>
                    <a:pt x="4" y="16"/>
                  </a:lnTo>
                  <a:lnTo>
                    <a:pt x="8" y="19"/>
                  </a:lnTo>
                  <a:lnTo>
                    <a:pt x="16" y="19"/>
                  </a:lnTo>
                  <a:lnTo>
                    <a:pt x="19"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2" name="Freeform 194"/>
            <p:cNvSpPr>
              <a:spLocks/>
            </p:cNvSpPr>
            <p:nvPr/>
          </p:nvSpPr>
          <p:spPr bwMode="auto">
            <a:xfrm>
              <a:off x="6219825" y="3327401"/>
              <a:ext cx="30163" cy="23813"/>
            </a:xfrm>
            <a:custGeom>
              <a:avLst/>
              <a:gdLst>
                <a:gd name="T0" fmla="*/ 19 w 19"/>
                <a:gd name="T1" fmla="*/ 7 h 15"/>
                <a:gd name="T2" fmla="*/ 15 w 19"/>
                <a:gd name="T3" fmla="*/ 3 h 15"/>
                <a:gd name="T4" fmla="*/ 12 w 19"/>
                <a:gd name="T5" fmla="*/ 0 h 15"/>
                <a:gd name="T6" fmla="*/ 4 w 19"/>
                <a:gd name="T7" fmla="*/ 0 h 15"/>
                <a:gd name="T8" fmla="*/ 0 w 19"/>
                <a:gd name="T9" fmla="*/ 3 h 15"/>
                <a:gd name="T10" fmla="*/ 0 w 19"/>
                <a:gd name="T11" fmla="*/ 15 h 15"/>
                <a:gd name="T12" fmla="*/ 15 w 19"/>
                <a:gd name="T13" fmla="*/ 15 h 15"/>
                <a:gd name="T14" fmla="*/ 15 w 19"/>
                <a:gd name="T15" fmla="*/ 11 h 15"/>
                <a:gd name="T16" fmla="*/ 19 w 19"/>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7"/>
                  </a:moveTo>
                  <a:lnTo>
                    <a:pt x="15" y="3"/>
                  </a:lnTo>
                  <a:lnTo>
                    <a:pt x="12" y="0"/>
                  </a:lnTo>
                  <a:lnTo>
                    <a:pt x="4" y="0"/>
                  </a:lnTo>
                  <a:lnTo>
                    <a:pt x="0" y="3"/>
                  </a:lnTo>
                  <a:lnTo>
                    <a:pt x="0" y="15"/>
                  </a:lnTo>
                  <a:lnTo>
                    <a:pt x="15" y="15"/>
                  </a:lnTo>
                  <a:lnTo>
                    <a:pt x="15"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3" name="Freeform 195"/>
            <p:cNvSpPr>
              <a:spLocks/>
            </p:cNvSpPr>
            <p:nvPr/>
          </p:nvSpPr>
          <p:spPr bwMode="auto">
            <a:xfrm>
              <a:off x="6219825" y="3314701"/>
              <a:ext cx="30163" cy="30163"/>
            </a:xfrm>
            <a:custGeom>
              <a:avLst/>
              <a:gdLst>
                <a:gd name="T0" fmla="*/ 19 w 19"/>
                <a:gd name="T1" fmla="*/ 11 h 19"/>
                <a:gd name="T2" fmla="*/ 19 w 19"/>
                <a:gd name="T3" fmla="*/ 4 h 19"/>
                <a:gd name="T4" fmla="*/ 15 w 19"/>
                <a:gd name="T5" fmla="*/ 4 h 19"/>
                <a:gd name="T6" fmla="*/ 12 w 19"/>
                <a:gd name="T7" fmla="*/ 0 h 19"/>
                <a:gd name="T8" fmla="*/ 8 w 19"/>
                <a:gd name="T9" fmla="*/ 0 h 19"/>
                <a:gd name="T10" fmla="*/ 8 w 19"/>
                <a:gd name="T11" fmla="*/ 4 h 19"/>
                <a:gd name="T12" fmla="*/ 4 w 19"/>
                <a:gd name="T13" fmla="*/ 4 h 19"/>
                <a:gd name="T14" fmla="*/ 0 w 19"/>
                <a:gd name="T15" fmla="*/ 8 h 19"/>
                <a:gd name="T16" fmla="*/ 0 w 19"/>
                <a:gd name="T17" fmla="*/ 15 h 19"/>
                <a:gd name="T18" fmla="*/ 4 w 19"/>
                <a:gd name="T19" fmla="*/ 15 h 19"/>
                <a:gd name="T20" fmla="*/ 8 w 19"/>
                <a:gd name="T21" fmla="*/ 19 h 19"/>
                <a:gd name="T22" fmla="*/ 15 w 19"/>
                <a:gd name="T23" fmla="*/ 19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4"/>
                  </a:lnTo>
                  <a:lnTo>
                    <a:pt x="15" y="4"/>
                  </a:lnTo>
                  <a:lnTo>
                    <a:pt x="12" y="0"/>
                  </a:lnTo>
                  <a:lnTo>
                    <a:pt x="8" y="0"/>
                  </a:lnTo>
                  <a:lnTo>
                    <a:pt x="8" y="4"/>
                  </a:lnTo>
                  <a:lnTo>
                    <a:pt x="4" y="4"/>
                  </a:lnTo>
                  <a:lnTo>
                    <a:pt x="0" y="8"/>
                  </a:lnTo>
                  <a:lnTo>
                    <a:pt x="0" y="15"/>
                  </a:lnTo>
                  <a:lnTo>
                    <a:pt x="4" y="15"/>
                  </a:lnTo>
                  <a:lnTo>
                    <a:pt x="8"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4" name="Freeform 196"/>
            <p:cNvSpPr>
              <a:spLocks/>
            </p:cNvSpPr>
            <p:nvPr/>
          </p:nvSpPr>
          <p:spPr bwMode="auto">
            <a:xfrm>
              <a:off x="6226175" y="3308351"/>
              <a:ext cx="30163" cy="30163"/>
            </a:xfrm>
            <a:custGeom>
              <a:avLst/>
              <a:gdLst>
                <a:gd name="T0" fmla="*/ 19 w 19"/>
                <a:gd name="T1" fmla="*/ 12 h 19"/>
                <a:gd name="T2" fmla="*/ 15 w 19"/>
                <a:gd name="T3" fmla="*/ 8 h 19"/>
                <a:gd name="T4" fmla="*/ 15 w 19"/>
                <a:gd name="T5" fmla="*/ 4 h 19"/>
                <a:gd name="T6" fmla="*/ 11 w 19"/>
                <a:gd name="T7" fmla="*/ 0 h 19"/>
                <a:gd name="T8" fmla="*/ 4 w 19"/>
                <a:gd name="T9" fmla="*/ 0 h 19"/>
                <a:gd name="T10" fmla="*/ 0 w 19"/>
                <a:gd name="T11" fmla="*/ 4 h 19"/>
                <a:gd name="T12" fmla="*/ 0 w 19"/>
                <a:gd name="T13" fmla="*/ 15 h 19"/>
                <a:gd name="T14" fmla="*/ 4 w 19"/>
                <a:gd name="T15" fmla="*/ 19 h 19"/>
                <a:gd name="T16" fmla="*/ 11 w 19"/>
                <a:gd name="T17" fmla="*/ 19 h 19"/>
                <a:gd name="T18" fmla="*/ 15 w 19"/>
                <a:gd name="T19" fmla="*/ 15 h 19"/>
                <a:gd name="T20" fmla="*/ 15 w 19"/>
                <a:gd name="T21" fmla="*/ 12 h 19"/>
                <a:gd name="T22" fmla="*/ 19 w 19"/>
                <a:gd name="T2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12"/>
                  </a:moveTo>
                  <a:lnTo>
                    <a:pt x="15" y="8"/>
                  </a:lnTo>
                  <a:lnTo>
                    <a:pt x="15" y="4"/>
                  </a:lnTo>
                  <a:lnTo>
                    <a:pt x="11" y="0"/>
                  </a:lnTo>
                  <a:lnTo>
                    <a:pt x="4" y="0"/>
                  </a:lnTo>
                  <a:lnTo>
                    <a:pt x="0" y="4"/>
                  </a:lnTo>
                  <a:lnTo>
                    <a:pt x="0" y="15"/>
                  </a:lnTo>
                  <a:lnTo>
                    <a:pt x="4" y="19"/>
                  </a:lnTo>
                  <a:lnTo>
                    <a:pt x="11" y="19"/>
                  </a:lnTo>
                  <a:lnTo>
                    <a:pt x="15" y="15"/>
                  </a:lnTo>
                  <a:lnTo>
                    <a:pt x="15" y="12"/>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5" name="Freeform 197"/>
            <p:cNvSpPr>
              <a:spLocks/>
            </p:cNvSpPr>
            <p:nvPr/>
          </p:nvSpPr>
          <p:spPr bwMode="auto">
            <a:xfrm>
              <a:off x="6226175" y="3295651"/>
              <a:ext cx="30163" cy="25400"/>
            </a:xfrm>
            <a:custGeom>
              <a:avLst/>
              <a:gdLst>
                <a:gd name="T0" fmla="*/ 19 w 19"/>
                <a:gd name="T1" fmla="*/ 8 h 16"/>
                <a:gd name="T2" fmla="*/ 19 w 19"/>
                <a:gd name="T3" fmla="*/ 4 h 16"/>
                <a:gd name="T4" fmla="*/ 15 w 19"/>
                <a:gd name="T5" fmla="*/ 0 h 16"/>
                <a:gd name="T6" fmla="*/ 4 w 19"/>
                <a:gd name="T7" fmla="*/ 0 h 16"/>
                <a:gd name="T8" fmla="*/ 0 w 19"/>
                <a:gd name="T9" fmla="*/ 4 h 16"/>
                <a:gd name="T10" fmla="*/ 0 w 19"/>
                <a:gd name="T11" fmla="*/ 12 h 16"/>
                <a:gd name="T12" fmla="*/ 4 w 19"/>
                <a:gd name="T13" fmla="*/ 12 h 16"/>
                <a:gd name="T14" fmla="*/ 4 w 19"/>
                <a:gd name="T15" fmla="*/ 16 h 16"/>
                <a:gd name="T16" fmla="*/ 15 w 19"/>
                <a:gd name="T17" fmla="*/ 16 h 16"/>
                <a:gd name="T18" fmla="*/ 15 w 19"/>
                <a:gd name="T19" fmla="*/ 12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0"/>
                  </a:lnTo>
                  <a:lnTo>
                    <a:pt x="4" y="0"/>
                  </a:lnTo>
                  <a:lnTo>
                    <a:pt x="0" y="4"/>
                  </a:lnTo>
                  <a:lnTo>
                    <a:pt x="0" y="12"/>
                  </a:lnTo>
                  <a:lnTo>
                    <a:pt x="4" y="12"/>
                  </a:lnTo>
                  <a:lnTo>
                    <a:pt x="4" y="16"/>
                  </a:lnTo>
                  <a:lnTo>
                    <a:pt x="15" y="16"/>
                  </a:lnTo>
                  <a:lnTo>
                    <a:pt x="15"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6" name="Freeform 198"/>
            <p:cNvSpPr>
              <a:spLocks/>
            </p:cNvSpPr>
            <p:nvPr/>
          </p:nvSpPr>
          <p:spPr bwMode="auto">
            <a:xfrm>
              <a:off x="6232525" y="3271838"/>
              <a:ext cx="30163" cy="23813"/>
            </a:xfrm>
            <a:custGeom>
              <a:avLst/>
              <a:gdLst>
                <a:gd name="T0" fmla="*/ 19 w 19"/>
                <a:gd name="T1" fmla="*/ 8 h 15"/>
                <a:gd name="T2" fmla="*/ 19 w 19"/>
                <a:gd name="T3" fmla="*/ 4 h 15"/>
                <a:gd name="T4" fmla="*/ 15 w 19"/>
                <a:gd name="T5" fmla="*/ 4 h 15"/>
                <a:gd name="T6" fmla="*/ 15 w 19"/>
                <a:gd name="T7" fmla="*/ 0 h 15"/>
                <a:gd name="T8" fmla="*/ 4 w 19"/>
                <a:gd name="T9" fmla="*/ 0 h 15"/>
                <a:gd name="T10" fmla="*/ 4 w 19"/>
                <a:gd name="T11" fmla="*/ 4 h 15"/>
                <a:gd name="T12" fmla="*/ 0 w 19"/>
                <a:gd name="T13" fmla="*/ 4 h 15"/>
                <a:gd name="T14" fmla="*/ 0 w 19"/>
                <a:gd name="T15" fmla="*/ 12 h 15"/>
                <a:gd name="T16" fmla="*/ 4 w 19"/>
                <a:gd name="T17" fmla="*/ 15 h 15"/>
                <a:gd name="T18" fmla="*/ 15 w 19"/>
                <a:gd name="T19" fmla="*/ 15 h 15"/>
                <a:gd name="T20" fmla="*/ 19 w 19"/>
                <a:gd name="T21" fmla="*/ 12 h 15"/>
                <a:gd name="T22" fmla="*/ 19 w 19"/>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9" y="8"/>
                  </a:moveTo>
                  <a:lnTo>
                    <a:pt x="19" y="4"/>
                  </a:lnTo>
                  <a:lnTo>
                    <a:pt x="15" y="4"/>
                  </a:lnTo>
                  <a:lnTo>
                    <a:pt x="15" y="0"/>
                  </a:lnTo>
                  <a:lnTo>
                    <a:pt x="4" y="0"/>
                  </a:lnTo>
                  <a:lnTo>
                    <a:pt x="4" y="4"/>
                  </a:lnTo>
                  <a:lnTo>
                    <a:pt x="0" y="4"/>
                  </a:lnTo>
                  <a:lnTo>
                    <a:pt x="0" y="12"/>
                  </a:lnTo>
                  <a:lnTo>
                    <a:pt x="4" y="15"/>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7" name="Freeform 199"/>
            <p:cNvSpPr>
              <a:spLocks/>
            </p:cNvSpPr>
            <p:nvPr/>
          </p:nvSpPr>
          <p:spPr bwMode="auto">
            <a:xfrm>
              <a:off x="6238875" y="3241676"/>
              <a:ext cx="30163" cy="23813"/>
            </a:xfrm>
            <a:custGeom>
              <a:avLst/>
              <a:gdLst>
                <a:gd name="T0" fmla="*/ 19 w 19"/>
                <a:gd name="T1" fmla="*/ 8 h 15"/>
                <a:gd name="T2" fmla="*/ 19 w 19"/>
                <a:gd name="T3" fmla="*/ 4 h 15"/>
                <a:gd name="T4" fmla="*/ 15 w 19"/>
                <a:gd name="T5" fmla="*/ 0 h 15"/>
                <a:gd name="T6" fmla="*/ 3 w 19"/>
                <a:gd name="T7" fmla="*/ 0 h 15"/>
                <a:gd name="T8" fmla="*/ 0 w 19"/>
                <a:gd name="T9" fmla="*/ 4 h 15"/>
                <a:gd name="T10" fmla="*/ 0 w 19"/>
                <a:gd name="T11" fmla="*/ 11 h 15"/>
                <a:gd name="T12" fmla="*/ 3 w 19"/>
                <a:gd name="T13" fmla="*/ 11 h 15"/>
                <a:gd name="T14" fmla="*/ 3 w 19"/>
                <a:gd name="T15" fmla="*/ 15 h 15"/>
                <a:gd name="T16" fmla="*/ 15 w 19"/>
                <a:gd name="T17" fmla="*/ 15 h 15"/>
                <a:gd name="T18" fmla="*/ 15 w 19"/>
                <a:gd name="T19" fmla="*/ 11 h 15"/>
                <a:gd name="T20" fmla="*/ 19 w 19"/>
                <a:gd name="T21" fmla="*/ 11 h 15"/>
                <a:gd name="T22" fmla="*/ 19 w 19"/>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9" y="8"/>
                  </a:moveTo>
                  <a:lnTo>
                    <a:pt x="19" y="4"/>
                  </a:lnTo>
                  <a:lnTo>
                    <a:pt x="15" y="0"/>
                  </a:lnTo>
                  <a:lnTo>
                    <a:pt x="3" y="0"/>
                  </a:lnTo>
                  <a:lnTo>
                    <a:pt x="0" y="4"/>
                  </a:lnTo>
                  <a:lnTo>
                    <a:pt x="0" y="11"/>
                  </a:lnTo>
                  <a:lnTo>
                    <a:pt x="3" y="11"/>
                  </a:lnTo>
                  <a:lnTo>
                    <a:pt x="3" y="15"/>
                  </a:lnTo>
                  <a:lnTo>
                    <a:pt x="15" y="15"/>
                  </a:lnTo>
                  <a:lnTo>
                    <a:pt x="15" y="11"/>
                  </a:lnTo>
                  <a:lnTo>
                    <a:pt x="19"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8" name="Freeform 200"/>
            <p:cNvSpPr>
              <a:spLocks/>
            </p:cNvSpPr>
            <p:nvPr/>
          </p:nvSpPr>
          <p:spPr bwMode="auto">
            <a:xfrm>
              <a:off x="6243638" y="3222626"/>
              <a:ext cx="31750" cy="31750"/>
            </a:xfrm>
            <a:custGeom>
              <a:avLst/>
              <a:gdLst>
                <a:gd name="T0" fmla="*/ 20 w 20"/>
                <a:gd name="T1" fmla="*/ 8 h 20"/>
                <a:gd name="T2" fmla="*/ 20 w 20"/>
                <a:gd name="T3" fmla="*/ 4 h 20"/>
                <a:gd name="T4" fmla="*/ 16 w 20"/>
                <a:gd name="T5" fmla="*/ 4 h 20"/>
                <a:gd name="T6" fmla="*/ 16 w 20"/>
                <a:gd name="T7" fmla="*/ 0 h 20"/>
                <a:gd name="T8" fmla="*/ 4 w 20"/>
                <a:gd name="T9" fmla="*/ 0 h 20"/>
                <a:gd name="T10" fmla="*/ 4 w 20"/>
                <a:gd name="T11" fmla="*/ 4 h 20"/>
                <a:gd name="T12" fmla="*/ 0 w 20"/>
                <a:gd name="T13" fmla="*/ 4 h 20"/>
                <a:gd name="T14" fmla="*/ 0 w 20"/>
                <a:gd name="T15" fmla="*/ 12 h 20"/>
                <a:gd name="T16" fmla="*/ 4 w 20"/>
                <a:gd name="T17" fmla="*/ 16 h 20"/>
                <a:gd name="T18" fmla="*/ 8 w 20"/>
                <a:gd name="T19" fmla="*/ 20 h 20"/>
                <a:gd name="T20" fmla="*/ 12 w 20"/>
                <a:gd name="T21" fmla="*/ 20 h 20"/>
                <a:gd name="T22" fmla="*/ 16 w 20"/>
                <a:gd name="T23" fmla="*/ 16 h 20"/>
                <a:gd name="T24" fmla="*/ 20 w 20"/>
                <a:gd name="T25" fmla="*/ 12 h 20"/>
                <a:gd name="T26" fmla="*/ 20 w 20"/>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8"/>
                  </a:moveTo>
                  <a:lnTo>
                    <a:pt x="20" y="4"/>
                  </a:lnTo>
                  <a:lnTo>
                    <a:pt x="16" y="4"/>
                  </a:lnTo>
                  <a:lnTo>
                    <a:pt x="16" y="0"/>
                  </a:lnTo>
                  <a:lnTo>
                    <a:pt x="4" y="0"/>
                  </a:lnTo>
                  <a:lnTo>
                    <a:pt x="4" y="4"/>
                  </a:lnTo>
                  <a:lnTo>
                    <a:pt x="0" y="4"/>
                  </a:lnTo>
                  <a:lnTo>
                    <a:pt x="0" y="12"/>
                  </a:lnTo>
                  <a:lnTo>
                    <a:pt x="4" y="16"/>
                  </a:lnTo>
                  <a:lnTo>
                    <a:pt x="8" y="20"/>
                  </a:lnTo>
                  <a:lnTo>
                    <a:pt x="12" y="20"/>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9" name="Freeform 201"/>
            <p:cNvSpPr>
              <a:spLocks/>
            </p:cNvSpPr>
            <p:nvPr/>
          </p:nvSpPr>
          <p:spPr bwMode="auto">
            <a:xfrm>
              <a:off x="6243638" y="3216276"/>
              <a:ext cx="31750" cy="25400"/>
            </a:xfrm>
            <a:custGeom>
              <a:avLst/>
              <a:gdLst>
                <a:gd name="T0" fmla="*/ 20 w 20"/>
                <a:gd name="T1" fmla="*/ 8 h 16"/>
                <a:gd name="T2" fmla="*/ 20 w 20"/>
                <a:gd name="T3" fmla="*/ 0 h 16"/>
                <a:gd name="T4" fmla="*/ 4 w 20"/>
                <a:gd name="T5" fmla="*/ 0 h 16"/>
                <a:gd name="T6" fmla="*/ 4 w 20"/>
                <a:gd name="T7" fmla="*/ 4 h 16"/>
                <a:gd name="T8" fmla="*/ 0 w 20"/>
                <a:gd name="T9" fmla="*/ 8 h 16"/>
                <a:gd name="T10" fmla="*/ 4 w 20"/>
                <a:gd name="T11" fmla="*/ 12 h 16"/>
                <a:gd name="T12" fmla="*/ 4 w 20"/>
                <a:gd name="T13" fmla="*/ 16 h 16"/>
                <a:gd name="T14" fmla="*/ 20 w 20"/>
                <a:gd name="T15" fmla="*/ 16 h 16"/>
                <a:gd name="T16" fmla="*/ 20 w 20"/>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
                  <a:moveTo>
                    <a:pt x="20" y="8"/>
                  </a:moveTo>
                  <a:lnTo>
                    <a:pt x="20" y="0"/>
                  </a:lnTo>
                  <a:lnTo>
                    <a:pt x="4" y="0"/>
                  </a:lnTo>
                  <a:lnTo>
                    <a:pt x="4" y="4"/>
                  </a:lnTo>
                  <a:lnTo>
                    <a:pt x="0" y="8"/>
                  </a:lnTo>
                  <a:lnTo>
                    <a:pt x="4" y="12"/>
                  </a:lnTo>
                  <a:lnTo>
                    <a:pt x="4" y="16"/>
                  </a:lnTo>
                  <a:lnTo>
                    <a:pt x="20" y="16"/>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0" name="Freeform 202"/>
            <p:cNvSpPr>
              <a:spLocks/>
            </p:cNvSpPr>
            <p:nvPr/>
          </p:nvSpPr>
          <p:spPr bwMode="auto">
            <a:xfrm>
              <a:off x="6249988" y="3198813"/>
              <a:ext cx="31750" cy="30163"/>
            </a:xfrm>
            <a:custGeom>
              <a:avLst/>
              <a:gdLst>
                <a:gd name="T0" fmla="*/ 20 w 20"/>
                <a:gd name="T1" fmla="*/ 8 h 19"/>
                <a:gd name="T2" fmla="*/ 16 w 20"/>
                <a:gd name="T3" fmla="*/ 4 h 19"/>
                <a:gd name="T4" fmla="*/ 16 w 20"/>
                <a:gd name="T5" fmla="*/ 0 h 19"/>
                <a:gd name="T6" fmla="*/ 4 w 20"/>
                <a:gd name="T7" fmla="*/ 0 h 19"/>
                <a:gd name="T8" fmla="*/ 0 w 20"/>
                <a:gd name="T9" fmla="*/ 4 h 19"/>
                <a:gd name="T10" fmla="*/ 0 w 20"/>
                <a:gd name="T11" fmla="*/ 15 h 19"/>
                <a:gd name="T12" fmla="*/ 4 w 20"/>
                <a:gd name="T13" fmla="*/ 15 h 19"/>
                <a:gd name="T14" fmla="*/ 8 w 20"/>
                <a:gd name="T15" fmla="*/ 19 h 19"/>
                <a:gd name="T16" fmla="*/ 12 w 20"/>
                <a:gd name="T17" fmla="*/ 19 h 19"/>
                <a:gd name="T18" fmla="*/ 16 w 20"/>
                <a:gd name="T19" fmla="*/ 15 h 19"/>
                <a:gd name="T20" fmla="*/ 20 w 20"/>
                <a:gd name="T21" fmla="*/ 11 h 19"/>
                <a:gd name="T22" fmla="*/ 20 w 20"/>
                <a:gd name="T2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9">
                  <a:moveTo>
                    <a:pt x="20" y="8"/>
                  </a:moveTo>
                  <a:lnTo>
                    <a:pt x="16" y="4"/>
                  </a:lnTo>
                  <a:lnTo>
                    <a:pt x="16" y="0"/>
                  </a:lnTo>
                  <a:lnTo>
                    <a:pt x="4" y="0"/>
                  </a:lnTo>
                  <a:lnTo>
                    <a:pt x="0" y="4"/>
                  </a:lnTo>
                  <a:lnTo>
                    <a:pt x="0" y="15"/>
                  </a:lnTo>
                  <a:lnTo>
                    <a:pt x="4" y="15"/>
                  </a:lnTo>
                  <a:lnTo>
                    <a:pt x="8" y="19"/>
                  </a:lnTo>
                  <a:lnTo>
                    <a:pt x="12" y="19"/>
                  </a:lnTo>
                  <a:lnTo>
                    <a:pt x="16" y="15"/>
                  </a:lnTo>
                  <a:lnTo>
                    <a:pt x="20"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1" name="Freeform 203"/>
            <p:cNvSpPr>
              <a:spLocks/>
            </p:cNvSpPr>
            <p:nvPr/>
          </p:nvSpPr>
          <p:spPr bwMode="auto">
            <a:xfrm>
              <a:off x="6249988" y="3192463"/>
              <a:ext cx="31750" cy="23813"/>
            </a:xfrm>
            <a:custGeom>
              <a:avLst/>
              <a:gdLst>
                <a:gd name="T0" fmla="*/ 20 w 20"/>
                <a:gd name="T1" fmla="*/ 8 h 15"/>
                <a:gd name="T2" fmla="*/ 20 w 20"/>
                <a:gd name="T3" fmla="*/ 4 h 15"/>
                <a:gd name="T4" fmla="*/ 16 w 20"/>
                <a:gd name="T5" fmla="*/ 0 h 15"/>
                <a:gd name="T6" fmla="*/ 8 w 20"/>
                <a:gd name="T7" fmla="*/ 0 h 15"/>
                <a:gd name="T8" fmla="*/ 4 w 20"/>
                <a:gd name="T9" fmla="*/ 4 h 15"/>
                <a:gd name="T10" fmla="*/ 0 w 20"/>
                <a:gd name="T11" fmla="*/ 8 h 15"/>
                <a:gd name="T12" fmla="*/ 4 w 20"/>
                <a:gd name="T13" fmla="*/ 12 h 15"/>
                <a:gd name="T14" fmla="*/ 4 w 20"/>
                <a:gd name="T15" fmla="*/ 15 h 15"/>
                <a:gd name="T16" fmla="*/ 20 w 20"/>
                <a:gd name="T17" fmla="*/ 15 h 15"/>
                <a:gd name="T18" fmla="*/ 20 w 20"/>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5">
                  <a:moveTo>
                    <a:pt x="20" y="8"/>
                  </a:moveTo>
                  <a:lnTo>
                    <a:pt x="20" y="4"/>
                  </a:lnTo>
                  <a:lnTo>
                    <a:pt x="16" y="0"/>
                  </a:lnTo>
                  <a:lnTo>
                    <a:pt x="8" y="0"/>
                  </a:lnTo>
                  <a:lnTo>
                    <a:pt x="4" y="4"/>
                  </a:lnTo>
                  <a:lnTo>
                    <a:pt x="0" y="8"/>
                  </a:lnTo>
                  <a:lnTo>
                    <a:pt x="4" y="12"/>
                  </a:lnTo>
                  <a:lnTo>
                    <a:pt x="4" y="15"/>
                  </a:lnTo>
                  <a:lnTo>
                    <a:pt x="20" y="15"/>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2" name="Freeform 204"/>
            <p:cNvSpPr>
              <a:spLocks/>
            </p:cNvSpPr>
            <p:nvPr/>
          </p:nvSpPr>
          <p:spPr bwMode="auto">
            <a:xfrm>
              <a:off x="6256338" y="3175001"/>
              <a:ext cx="30163" cy="30163"/>
            </a:xfrm>
            <a:custGeom>
              <a:avLst/>
              <a:gdLst>
                <a:gd name="T0" fmla="*/ 19 w 19"/>
                <a:gd name="T1" fmla="*/ 11 h 19"/>
                <a:gd name="T2" fmla="*/ 19 w 19"/>
                <a:gd name="T3" fmla="*/ 7 h 19"/>
                <a:gd name="T4" fmla="*/ 16 w 19"/>
                <a:gd name="T5" fmla="*/ 3 h 19"/>
                <a:gd name="T6" fmla="*/ 12 w 19"/>
                <a:gd name="T7" fmla="*/ 0 h 19"/>
                <a:gd name="T8" fmla="*/ 4 w 19"/>
                <a:gd name="T9" fmla="*/ 0 h 19"/>
                <a:gd name="T10" fmla="*/ 0 w 19"/>
                <a:gd name="T11" fmla="*/ 3 h 19"/>
                <a:gd name="T12" fmla="*/ 0 w 19"/>
                <a:gd name="T13" fmla="*/ 15 h 19"/>
                <a:gd name="T14" fmla="*/ 4 w 19"/>
                <a:gd name="T15" fmla="*/ 19 h 19"/>
                <a:gd name="T16" fmla="*/ 12 w 19"/>
                <a:gd name="T17" fmla="*/ 19 h 19"/>
                <a:gd name="T18" fmla="*/ 16 w 19"/>
                <a:gd name="T19" fmla="*/ 15 h 19"/>
                <a:gd name="T20" fmla="*/ 19 w 19"/>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11"/>
                  </a:moveTo>
                  <a:lnTo>
                    <a:pt x="19" y="7"/>
                  </a:lnTo>
                  <a:lnTo>
                    <a:pt x="16" y="3"/>
                  </a:lnTo>
                  <a:lnTo>
                    <a:pt x="12" y="0"/>
                  </a:lnTo>
                  <a:lnTo>
                    <a:pt x="4" y="0"/>
                  </a:lnTo>
                  <a:lnTo>
                    <a:pt x="0" y="3"/>
                  </a:lnTo>
                  <a:lnTo>
                    <a:pt x="0" y="15"/>
                  </a:lnTo>
                  <a:lnTo>
                    <a:pt x="4" y="19"/>
                  </a:lnTo>
                  <a:lnTo>
                    <a:pt x="12" y="19"/>
                  </a:lnTo>
                  <a:lnTo>
                    <a:pt x="16"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3" name="Freeform 205"/>
            <p:cNvSpPr>
              <a:spLocks/>
            </p:cNvSpPr>
            <p:nvPr/>
          </p:nvSpPr>
          <p:spPr bwMode="auto">
            <a:xfrm>
              <a:off x="6256338" y="3168651"/>
              <a:ext cx="30163" cy="30163"/>
            </a:xfrm>
            <a:custGeom>
              <a:avLst/>
              <a:gdLst>
                <a:gd name="T0" fmla="*/ 19 w 19"/>
                <a:gd name="T1" fmla="*/ 7 h 19"/>
                <a:gd name="T2" fmla="*/ 19 w 19"/>
                <a:gd name="T3" fmla="*/ 4 h 19"/>
                <a:gd name="T4" fmla="*/ 16 w 19"/>
                <a:gd name="T5" fmla="*/ 0 h 19"/>
                <a:gd name="T6" fmla="*/ 8 w 19"/>
                <a:gd name="T7" fmla="*/ 0 h 19"/>
                <a:gd name="T8" fmla="*/ 4 w 19"/>
                <a:gd name="T9" fmla="*/ 4 h 19"/>
                <a:gd name="T10" fmla="*/ 0 w 19"/>
                <a:gd name="T11" fmla="*/ 4 h 19"/>
                <a:gd name="T12" fmla="*/ 0 w 19"/>
                <a:gd name="T13" fmla="*/ 11 h 19"/>
                <a:gd name="T14" fmla="*/ 4 w 19"/>
                <a:gd name="T15" fmla="*/ 15 h 19"/>
                <a:gd name="T16" fmla="*/ 8 w 19"/>
                <a:gd name="T17" fmla="*/ 15 h 19"/>
                <a:gd name="T18" fmla="*/ 8 w 19"/>
                <a:gd name="T19" fmla="*/ 19 h 19"/>
                <a:gd name="T20" fmla="*/ 12 w 19"/>
                <a:gd name="T21" fmla="*/ 19 h 19"/>
                <a:gd name="T22" fmla="*/ 16 w 19"/>
                <a:gd name="T23" fmla="*/ 15 h 19"/>
                <a:gd name="T24" fmla="*/ 19 w 19"/>
                <a:gd name="T25" fmla="*/ 15 h 19"/>
                <a:gd name="T26" fmla="*/ 19 w 19"/>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7"/>
                  </a:moveTo>
                  <a:lnTo>
                    <a:pt x="19" y="4"/>
                  </a:lnTo>
                  <a:lnTo>
                    <a:pt x="16" y="0"/>
                  </a:lnTo>
                  <a:lnTo>
                    <a:pt x="8" y="0"/>
                  </a:lnTo>
                  <a:lnTo>
                    <a:pt x="4" y="4"/>
                  </a:lnTo>
                  <a:lnTo>
                    <a:pt x="0" y="4"/>
                  </a:lnTo>
                  <a:lnTo>
                    <a:pt x="0" y="11"/>
                  </a:lnTo>
                  <a:lnTo>
                    <a:pt x="4" y="15"/>
                  </a:lnTo>
                  <a:lnTo>
                    <a:pt x="8" y="15"/>
                  </a:lnTo>
                  <a:lnTo>
                    <a:pt x="8" y="19"/>
                  </a:lnTo>
                  <a:lnTo>
                    <a:pt x="12" y="19"/>
                  </a:lnTo>
                  <a:lnTo>
                    <a:pt x="16"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4" name="Freeform 207"/>
            <p:cNvSpPr>
              <a:spLocks/>
            </p:cNvSpPr>
            <p:nvPr/>
          </p:nvSpPr>
          <p:spPr bwMode="auto">
            <a:xfrm>
              <a:off x="6262688" y="3138489"/>
              <a:ext cx="30163" cy="23813"/>
            </a:xfrm>
            <a:custGeom>
              <a:avLst/>
              <a:gdLst>
                <a:gd name="T0" fmla="*/ 19 w 19"/>
                <a:gd name="T1" fmla="*/ 7 h 15"/>
                <a:gd name="T2" fmla="*/ 15 w 19"/>
                <a:gd name="T3" fmla="*/ 3 h 15"/>
                <a:gd name="T4" fmla="*/ 12 w 19"/>
                <a:gd name="T5" fmla="*/ 0 h 15"/>
                <a:gd name="T6" fmla="*/ 4 w 19"/>
                <a:gd name="T7" fmla="*/ 0 h 15"/>
                <a:gd name="T8" fmla="*/ 0 w 19"/>
                <a:gd name="T9" fmla="*/ 3 h 15"/>
                <a:gd name="T10" fmla="*/ 0 w 19"/>
                <a:gd name="T11" fmla="*/ 15 h 15"/>
                <a:gd name="T12" fmla="*/ 15 w 19"/>
                <a:gd name="T13" fmla="*/ 15 h 15"/>
                <a:gd name="T14" fmla="*/ 15 w 19"/>
                <a:gd name="T15" fmla="*/ 11 h 15"/>
                <a:gd name="T16" fmla="*/ 19 w 19"/>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7"/>
                  </a:moveTo>
                  <a:lnTo>
                    <a:pt x="15" y="3"/>
                  </a:lnTo>
                  <a:lnTo>
                    <a:pt x="12" y="0"/>
                  </a:lnTo>
                  <a:lnTo>
                    <a:pt x="4" y="0"/>
                  </a:lnTo>
                  <a:lnTo>
                    <a:pt x="0" y="3"/>
                  </a:lnTo>
                  <a:lnTo>
                    <a:pt x="0" y="15"/>
                  </a:lnTo>
                  <a:lnTo>
                    <a:pt x="15" y="15"/>
                  </a:lnTo>
                  <a:lnTo>
                    <a:pt x="15"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5" name="Freeform 208"/>
            <p:cNvSpPr>
              <a:spLocks/>
            </p:cNvSpPr>
            <p:nvPr/>
          </p:nvSpPr>
          <p:spPr bwMode="auto">
            <a:xfrm>
              <a:off x="6262688" y="3106739"/>
              <a:ext cx="30163" cy="25400"/>
            </a:xfrm>
            <a:custGeom>
              <a:avLst/>
              <a:gdLst>
                <a:gd name="T0" fmla="*/ 19 w 19"/>
                <a:gd name="T1" fmla="*/ 8 h 16"/>
                <a:gd name="T2" fmla="*/ 19 w 19"/>
                <a:gd name="T3" fmla="*/ 4 h 16"/>
                <a:gd name="T4" fmla="*/ 15 w 19"/>
                <a:gd name="T5" fmla="*/ 0 h 16"/>
                <a:gd name="T6" fmla="*/ 4 w 19"/>
                <a:gd name="T7" fmla="*/ 0 h 16"/>
                <a:gd name="T8" fmla="*/ 0 w 19"/>
                <a:gd name="T9" fmla="*/ 4 h 16"/>
                <a:gd name="T10" fmla="*/ 0 w 19"/>
                <a:gd name="T11" fmla="*/ 12 h 16"/>
                <a:gd name="T12" fmla="*/ 4 w 19"/>
                <a:gd name="T13" fmla="*/ 12 h 16"/>
                <a:gd name="T14" fmla="*/ 4 w 19"/>
                <a:gd name="T15" fmla="*/ 16 h 16"/>
                <a:gd name="T16" fmla="*/ 15 w 19"/>
                <a:gd name="T17" fmla="*/ 16 h 16"/>
                <a:gd name="T18" fmla="*/ 15 w 19"/>
                <a:gd name="T19" fmla="*/ 12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0"/>
                  </a:lnTo>
                  <a:lnTo>
                    <a:pt x="4" y="0"/>
                  </a:lnTo>
                  <a:lnTo>
                    <a:pt x="0" y="4"/>
                  </a:lnTo>
                  <a:lnTo>
                    <a:pt x="0" y="12"/>
                  </a:lnTo>
                  <a:lnTo>
                    <a:pt x="4" y="12"/>
                  </a:lnTo>
                  <a:lnTo>
                    <a:pt x="4" y="16"/>
                  </a:lnTo>
                  <a:lnTo>
                    <a:pt x="15" y="16"/>
                  </a:lnTo>
                  <a:lnTo>
                    <a:pt x="15"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6" name="Freeform 209"/>
            <p:cNvSpPr>
              <a:spLocks/>
            </p:cNvSpPr>
            <p:nvPr/>
          </p:nvSpPr>
          <p:spPr bwMode="auto">
            <a:xfrm>
              <a:off x="6269038" y="3070226"/>
              <a:ext cx="30163" cy="31750"/>
            </a:xfrm>
            <a:custGeom>
              <a:avLst/>
              <a:gdLst>
                <a:gd name="T0" fmla="*/ 19 w 19"/>
                <a:gd name="T1" fmla="*/ 12 h 20"/>
                <a:gd name="T2" fmla="*/ 15 w 19"/>
                <a:gd name="T3" fmla="*/ 8 h 20"/>
                <a:gd name="T4" fmla="*/ 15 w 19"/>
                <a:gd name="T5" fmla="*/ 4 h 20"/>
                <a:gd name="T6" fmla="*/ 11 w 19"/>
                <a:gd name="T7" fmla="*/ 4 h 20"/>
                <a:gd name="T8" fmla="*/ 11 w 19"/>
                <a:gd name="T9" fmla="*/ 0 h 20"/>
                <a:gd name="T10" fmla="*/ 8 w 19"/>
                <a:gd name="T11" fmla="*/ 0 h 20"/>
                <a:gd name="T12" fmla="*/ 4 w 19"/>
                <a:gd name="T13" fmla="*/ 4 h 20"/>
                <a:gd name="T14" fmla="*/ 0 w 19"/>
                <a:gd name="T15" fmla="*/ 4 h 20"/>
                <a:gd name="T16" fmla="*/ 0 w 19"/>
                <a:gd name="T17" fmla="*/ 16 h 20"/>
                <a:gd name="T18" fmla="*/ 4 w 19"/>
                <a:gd name="T19" fmla="*/ 20 h 20"/>
                <a:gd name="T20" fmla="*/ 11 w 19"/>
                <a:gd name="T21" fmla="*/ 20 h 20"/>
                <a:gd name="T22" fmla="*/ 15 w 19"/>
                <a:gd name="T23" fmla="*/ 16 h 20"/>
                <a:gd name="T24" fmla="*/ 19 w 19"/>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9" y="12"/>
                  </a:moveTo>
                  <a:lnTo>
                    <a:pt x="15" y="8"/>
                  </a:lnTo>
                  <a:lnTo>
                    <a:pt x="15" y="4"/>
                  </a:lnTo>
                  <a:lnTo>
                    <a:pt x="11" y="4"/>
                  </a:lnTo>
                  <a:lnTo>
                    <a:pt x="11" y="0"/>
                  </a:lnTo>
                  <a:lnTo>
                    <a:pt x="8" y="0"/>
                  </a:lnTo>
                  <a:lnTo>
                    <a:pt x="4" y="4"/>
                  </a:lnTo>
                  <a:lnTo>
                    <a:pt x="0" y="4"/>
                  </a:lnTo>
                  <a:lnTo>
                    <a:pt x="0" y="16"/>
                  </a:lnTo>
                  <a:lnTo>
                    <a:pt x="4" y="20"/>
                  </a:lnTo>
                  <a:lnTo>
                    <a:pt x="11" y="20"/>
                  </a:lnTo>
                  <a:lnTo>
                    <a:pt x="15"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7" name="Freeform 210"/>
            <p:cNvSpPr>
              <a:spLocks/>
            </p:cNvSpPr>
            <p:nvPr/>
          </p:nvSpPr>
          <p:spPr bwMode="auto">
            <a:xfrm>
              <a:off x="6281738" y="3059114"/>
              <a:ext cx="23813" cy="30163"/>
            </a:xfrm>
            <a:custGeom>
              <a:avLst/>
              <a:gdLst>
                <a:gd name="T0" fmla="*/ 15 w 15"/>
                <a:gd name="T1" fmla="*/ 7 h 19"/>
                <a:gd name="T2" fmla="*/ 15 w 15"/>
                <a:gd name="T3" fmla="*/ 4 h 19"/>
                <a:gd name="T4" fmla="*/ 11 w 15"/>
                <a:gd name="T5" fmla="*/ 0 h 19"/>
                <a:gd name="T6" fmla="*/ 3 w 15"/>
                <a:gd name="T7" fmla="*/ 0 h 19"/>
                <a:gd name="T8" fmla="*/ 0 w 15"/>
                <a:gd name="T9" fmla="*/ 4 h 19"/>
                <a:gd name="T10" fmla="*/ 0 w 15"/>
                <a:gd name="T11" fmla="*/ 15 h 19"/>
                <a:gd name="T12" fmla="*/ 3 w 15"/>
                <a:gd name="T13" fmla="*/ 15 h 19"/>
                <a:gd name="T14" fmla="*/ 7 w 15"/>
                <a:gd name="T15" fmla="*/ 19 h 19"/>
                <a:gd name="T16" fmla="*/ 11 w 15"/>
                <a:gd name="T17" fmla="*/ 15 h 19"/>
                <a:gd name="T18" fmla="*/ 15 w 15"/>
                <a:gd name="T19" fmla="*/ 15 h 19"/>
                <a:gd name="T20" fmla="*/ 15 w 15"/>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7"/>
                  </a:moveTo>
                  <a:lnTo>
                    <a:pt x="15" y="4"/>
                  </a:lnTo>
                  <a:lnTo>
                    <a:pt x="11" y="0"/>
                  </a:lnTo>
                  <a:lnTo>
                    <a:pt x="3" y="0"/>
                  </a:lnTo>
                  <a:lnTo>
                    <a:pt x="0" y="4"/>
                  </a:lnTo>
                  <a:lnTo>
                    <a:pt x="0" y="15"/>
                  </a:lnTo>
                  <a:lnTo>
                    <a:pt x="3" y="15"/>
                  </a:lnTo>
                  <a:lnTo>
                    <a:pt x="7" y="19"/>
                  </a:lnTo>
                  <a:lnTo>
                    <a:pt x="11" y="15"/>
                  </a:lnTo>
                  <a:lnTo>
                    <a:pt x="15" y="15"/>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8" name="Freeform 211"/>
            <p:cNvSpPr>
              <a:spLocks/>
            </p:cNvSpPr>
            <p:nvPr/>
          </p:nvSpPr>
          <p:spPr bwMode="auto">
            <a:xfrm>
              <a:off x="6281738" y="3033714"/>
              <a:ext cx="30163" cy="31750"/>
            </a:xfrm>
            <a:custGeom>
              <a:avLst/>
              <a:gdLst>
                <a:gd name="T0" fmla="*/ 19 w 19"/>
                <a:gd name="T1" fmla="*/ 8 h 20"/>
                <a:gd name="T2" fmla="*/ 19 w 19"/>
                <a:gd name="T3" fmla="*/ 4 h 20"/>
                <a:gd name="T4" fmla="*/ 15 w 19"/>
                <a:gd name="T5" fmla="*/ 4 h 20"/>
                <a:gd name="T6" fmla="*/ 15 w 19"/>
                <a:gd name="T7" fmla="*/ 0 h 20"/>
                <a:gd name="T8" fmla="*/ 3 w 19"/>
                <a:gd name="T9" fmla="*/ 0 h 20"/>
                <a:gd name="T10" fmla="*/ 3 w 19"/>
                <a:gd name="T11" fmla="*/ 4 h 20"/>
                <a:gd name="T12" fmla="*/ 0 w 19"/>
                <a:gd name="T13" fmla="*/ 4 h 20"/>
                <a:gd name="T14" fmla="*/ 0 w 19"/>
                <a:gd name="T15" fmla="*/ 12 h 20"/>
                <a:gd name="T16" fmla="*/ 3 w 19"/>
                <a:gd name="T17" fmla="*/ 16 h 20"/>
                <a:gd name="T18" fmla="*/ 7 w 19"/>
                <a:gd name="T19" fmla="*/ 20 h 20"/>
                <a:gd name="T20" fmla="*/ 11 w 19"/>
                <a:gd name="T21" fmla="*/ 20 h 20"/>
                <a:gd name="T22" fmla="*/ 15 w 19"/>
                <a:gd name="T23" fmla="*/ 16 h 20"/>
                <a:gd name="T24" fmla="*/ 19 w 19"/>
                <a:gd name="T25" fmla="*/ 12 h 20"/>
                <a:gd name="T26" fmla="*/ 19 w 19"/>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0">
                  <a:moveTo>
                    <a:pt x="19" y="8"/>
                  </a:moveTo>
                  <a:lnTo>
                    <a:pt x="19" y="4"/>
                  </a:lnTo>
                  <a:lnTo>
                    <a:pt x="15" y="4"/>
                  </a:lnTo>
                  <a:lnTo>
                    <a:pt x="15" y="0"/>
                  </a:lnTo>
                  <a:lnTo>
                    <a:pt x="3" y="0"/>
                  </a:lnTo>
                  <a:lnTo>
                    <a:pt x="3" y="4"/>
                  </a:lnTo>
                  <a:lnTo>
                    <a:pt x="0" y="4"/>
                  </a:lnTo>
                  <a:lnTo>
                    <a:pt x="0" y="12"/>
                  </a:lnTo>
                  <a:lnTo>
                    <a:pt x="3" y="16"/>
                  </a:lnTo>
                  <a:lnTo>
                    <a:pt x="7" y="20"/>
                  </a:lnTo>
                  <a:lnTo>
                    <a:pt x="11" y="20"/>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9" name="Freeform 212"/>
            <p:cNvSpPr>
              <a:spLocks/>
            </p:cNvSpPr>
            <p:nvPr/>
          </p:nvSpPr>
          <p:spPr bwMode="auto">
            <a:xfrm>
              <a:off x="6281738" y="3028951"/>
              <a:ext cx="30163" cy="23813"/>
            </a:xfrm>
            <a:custGeom>
              <a:avLst/>
              <a:gdLst>
                <a:gd name="T0" fmla="*/ 19 w 19"/>
                <a:gd name="T1" fmla="*/ 7 h 15"/>
                <a:gd name="T2" fmla="*/ 19 w 19"/>
                <a:gd name="T3" fmla="*/ 0 h 15"/>
                <a:gd name="T4" fmla="*/ 3 w 19"/>
                <a:gd name="T5" fmla="*/ 0 h 15"/>
                <a:gd name="T6" fmla="*/ 3 w 19"/>
                <a:gd name="T7" fmla="*/ 3 h 15"/>
                <a:gd name="T8" fmla="*/ 0 w 19"/>
                <a:gd name="T9" fmla="*/ 7 h 15"/>
                <a:gd name="T10" fmla="*/ 3 w 19"/>
                <a:gd name="T11" fmla="*/ 11 h 15"/>
                <a:gd name="T12" fmla="*/ 3 w 19"/>
                <a:gd name="T13" fmla="*/ 15 h 15"/>
                <a:gd name="T14" fmla="*/ 19 w 19"/>
                <a:gd name="T15" fmla="*/ 15 h 15"/>
                <a:gd name="T16" fmla="*/ 19 w 19"/>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7"/>
                  </a:moveTo>
                  <a:lnTo>
                    <a:pt x="19" y="0"/>
                  </a:lnTo>
                  <a:lnTo>
                    <a:pt x="3" y="0"/>
                  </a:lnTo>
                  <a:lnTo>
                    <a:pt x="3" y="3"/>
                  </a:lnTo>
                  <a:lnTo>
                    <a:pt x="0" y="7"/>
                  </a:lnTo>
                  <a:lnTo>
                    <a:pt x="3" y="11"/>
                  </a:lnTo>
                  <a:lnTo>
                    <a:pt x="3"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0" name="Freeform 213"/>
            <p:cNvSpPr>
              <a:spLocks/>
            </p:cNvSpPr>
            <p:nvPr/>
          </p:nvSpPr>
          <p:spPr bwMode="auto">
            <a:xfrm>
              <a:off x="6286501" y="3016251"/>
              <a:ext cx="31750" cy="30163"/>
            </a:xfrm>
            <a:custGeom>
              <a:avLst/>
              <a:gdLst>
                <a:gd name="T0" fmla="*/ 20 w 20"/>
                <a:gd name="T1" fmla="*/ 11 h 19"/>
                <a:gd name="T2" fmla="*/ 20 w 20"/>
                <a:gd name="T3" fmla="*/ 8 h 19"/>
                <a:gd name="T4" fmla="*/ 16 w 20"/>
                <a:gd name="T5" fmla="*/ 4 h 19"/>
                <a:gd name="T6" fmla="*/ 12 w 20"/>
                <a:gd name="T7" fmla="*/ 0 h 19"/>
                <a:gd name="T8" fmla="*/ 8 w 20"/>
                <a:gd name="T9" fmla="*/ 0 h 19"/>
                <a:gd name="T10" fmla="*/ 4 w 20"/>
                <a:gd name="T11" fmla="*/ 4 h 19"/>
                <a:gd name="T12" fmla="*/ 0 w 20"/>
                <a:gd name="T13" fmla="*/ 8 h 19"/>
                <a:gd name="T14" fmla="*/ 0 w 20"/>
                <a:gd name="T15" fmla="*/ 15 h 19"/>
                <a:gd name="T16" fmla="*/ 4 w 20"/>
                <a:gd name="T17" fmla="*/ 15 h 19"/>
                <a:gd name="T18" fmla="*/ 4 w 20"/>
                <a:gd name="T19" fmla="*/ 19 h 19"/>
                <a:gd name="T20" fmla="*/ 16 w 20"/>
                <a:gd name="T21" fmla="*/ 19 h 19"/>
                <a:gd name="T22" fmla="*/ 16 w 20"/>
                <a:gd name="T23" fmla="*/ 15 h 19"/>
                <a:gd name="T24" fmla="*/ 20 w 20"/>
                <a:gd name="T25" fmla="*/ 15 h 19"/>
                <a:gd name="T26" fmla="*/ 20 w 20"/>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11"/>
                  </a:moveTo>
                  <a:lnTo>
                    <a:pt x="20" y="8"/>
                  </a:lnTo>
                  <a:lnTo>
                    <a:pt x="16" y="4"/>
                  </a:lnTo>
                  <a:lnTo>
                    <a:pt x="12" y="0"/>
                  </a:lnTo>
                  <a:lnTo>
                    <a:pt x="8" y="0"/>
                  </a:lnTo>
                  <a:lnTo>
                    <a:pt x="4" y="4"/>
                  </a:lnTo>
                  <a:lnTo>
                    <a:pt x="0" y="8"/>
                  </a:lnTo>
                  <a:lnTo>
                    <a:pt x="0" y="15"/>
                  </a:lnTo>
                  <a:lnTo>
                    <a:pt x="4" y="15"/>
                  </a:lnTo>
                  <a:lnTo>
                    <a:pt x="4" y="19"/>
                  </a:lnTo>
                  <a:lnTo>
                    <a:pt x="16" y="19"/>
                  </a:lnTo>
                  <a:lnTo>
                    <a:pt x="16" y="15"/>
                  </a:lnTo>
                  <a:lnTo>
                    <a:pt x="20" y="15"/>
                  </a:lnTo>
                  <a:lnTo>
                    <a:pt x="20"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1" name="Freeform 214"/>
            <p:cNvSpPr>
              <a:spLocks/>
            </p:cNvSpPr>
            <p:nvPr/>
          </p:nvSpPr>
          <p:spPr bwMode="auto">
            <a:xfrm>
              <a:off x="6286501" y="3009901"/>
              <a:ext cx="31750" cy="30163"/>
            </a:xfrm>
            <a:custGeom>
              <a:avLst/>
              <a:gdLst>
                <a:gd name="T0" fmla="*/ 20 w 20"/>
                <a:gd name="T1" fmla="*/ 8 h 19"/>
                <a:gd name="T2" fmla="*/ 20 w 20"/>
                <a:gd name="T3" fmla="*/ 4 h 19"/>
                <a:gd name="T4" fmla="*/ 16 w 20"/>
                <a:gd name="T5" fmla="*/ 0 h 19"/>
                <a:gd name="T6" fmla="*/ 8 w 20"/>
                <a:gd name="T7" fmla="*/ 0 h 19"/>
                <a:gd name="T8" fmla="*/ 4 w 20"/>
                <a:gd name="T9" fmla="*/ 4 h 19"/>
                <a:gd name="T10" fmla="*/ 4 w 20"/>
                <a:gd name="T11" fmla="*/ 8 h 19"/>
                <a:gd name="T12" fmla="*/ 0 w 20"/>
                <a:gd name="T13" fmla="*/ 8 h 19"/>
                <a:gd name="T14" fmla="*/ 4 w 20"/>
                <a:gd name="T15" fmla="*/ 12 h 19"/>
                <a:gd name="T16" fmla="*/ 4 w 20"/>
                <a:gd name="T17" fmla="*/ 15 h 19"/>
                <a:gd name="T18" fmla="*/ 8 w 20"/>
                <a:gd name="T19" fmla="*/ 15 h 19"/>
                <a:gd name="T20" fmla="*/ 8 w 20"/>
                <a:gd name="T21" fmla="*/ 19 h 19"/>
                <a:gd name="T22" fmla="*/ 12 w 20"/>
                <a:gd name="T23" fmla="*/ 19 h 19"/>
                <a:gd name="T24" fmla="*/ 16 w 20"/>
                <a:gd name="T25" fmla="*/ 15 h 19"/>
                <a:gd name="T26" fmla="*/ 20 w 20"/>
                <a:gd name="T27" fmla="*/ 15 h 19"/>
                <a:gd name="T28" fmla="*/ 20 w 20"/>
                <a:gd name="T2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9">
                  <a:moveTo>
                    <a:pt x="20" y="8"/>
                  </a:moveTo>
                  <a:lnTo>
                    <a:pt x="20" y="4"/>
                  </a:lnTo>
                  <a:lnTo>
                    <a:pt x="16" y="0"/>
                  </a:lnTo>
                  <a:lnTo>
                    <a:pt x="8" y="0"/>
                  </a:lnTo>
                  <a:lnTo>
                    <a:pt x="4" y="4"/>
                  </a:lnTo>
                  <a:lnTo>
                    <a:pt x="4" y="8"/>
                  </a:lnTo>
                  <a:lnTo>
                    <a:pt x="0" y="8"/>
                  </a:lnTo>
                  <a:lnTo>
                    <a:pt x="4" y="12"/>
                  </a:lnTo>
                  <a:lnTo>
                    <a:pt x="4" y="15"/>
                  </a:lnTo>
                  <a:lnTo>
                    <a:pt x="8" y="15"/>
                  </a:lnTo>
                  <a:lnTo>
                    <a:pt x="8" y="19"/>
                  </a:lnTo>
                  <a:lnTo>
                    <a:pt x="12" y="19"/>
                  </a:lnTo>
                  <a:lnTo>
                    <a:pt x="16" y="15"/>
                  </a:lnTo>
                  <a:lnTo>
                    <a:pt x="20" y="15"/>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2" name="Freeform 215"/>
            <p:cNvSpPr>
              <a:spLocks/>
            </p:cNvSpPr>
            <p:nvPr/>
          </p:nvSpPr>
          <p:spPr bwMode="auto">
            <a:xfrm>
              <a:off x="6292851" y="3003551"/>
              <a:ext cx="31750" cy="25400"/>
            </a:xfrm>
            <a:custGeom>
              <a:avLst/>
              <a:gdLst>
                <a:gd name="T0" fmla="*/ 20 w 20"/>
                <a:gd name="T1" fmla="*/ 8 h 16"/>
                <a:gd name="T2" fmla="*/ 20 w 20"/>
                <a:gd name="T3" fmla="*/ 4 h 16"/>
                <a:gd name="T4" fmla="*/ 16 w 20"/>
                <a:gd name="T5" fmla="*/ 4 h 16"/>
                <a:gd name="T6" fmla="*/ 12 w 20"/>
                <a:gd name="T7" fmla="*/ 0 h 16"/>
                <a:gd name="T8" fmla="*/ 4 w 20"/>
                <a:gd name="T9" fmla="*/ 0 h 16"/>
                <a:gd name="T10" fmla="*/ 0 w 20"/>
                <a:gd name="T11" fmla="*/ 4 h 16"/>
                <a:gd name="T12" fmla="*/ 0 w 20"/>
                <a:gd name="T13" fmla="*/ 16 h 16"/>
                <a:gd name="T14" fmla="*/ 16 w 20"/>
                <a:gd name="T15" fmla="*/ 16 h 16"/>
                <a:gd name="T16" fmla="*/ 20 w 20"/>
                <a:gd name="T17" fmla="*/ 12 h 16"/>
                <a:gd name="T18" fmla="*/ 20 w 20"/>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6">
                  <a:moveTo>
                    <a:pt x="20" y="8"/>
                  </a:moveTo>
                  <a:lnTo>
                    <a:pt x="20" y="4"/>
                  </a:lnTo>
                  <a:lnTo>
                    <a:pt x="16" y="4"/>
                  </a:lnTo>
                  <a:lnTo>
                    <a:pt x="12" y="0"/>
                  </a:lnTo>
                  <a:lnTo>
                    <a:pt x="4" y="0"/>
                  </a:lnTo>
                  <a:lnTo>
                    <a:pt x="0" y="4"/>
                  </a:lnTo>
                  <a:lnTo>
                    <a:pt x="0" y="16"/>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3" name="Freeform 216"/>
            <p:cNvSpPr>
              <a:spLocks/>
            </p:cNvSpPr>
            <p:nvPr/>
          </p:nvSpPr>
          <p:spPr bwMode="auto">
            <a:xfrm>
              <a:off x="6292851" y="2973389"/>
              <a:ext cx="31750" cy="23813"/>
            </a:xfrm>
            <a:custGeom>
              <a:avLst/>
              <a:gdLst>
                <a:gd name="T0" fmla="*/ 20 w 20"/>
                <a:gd name="T1" fmla="*/ 8 h 15"/>
                <a:gd name="T2" fmla="*/ 20 w 20"/>
                <a:gd name="T3" fmla="*/ 0 h 15"/>
                <a:gd name="T4" fmla="*/ 4 w 20"/>
                <a:gd name="T5" fmla="*/ 0 h 15"/>
                <a:gd name="T6" fmla="*/ 0 w 20"/>
                <a:gd name="T7" fmla="*/ 4 h 15"/>
                <a:gd name="T8" fmla="*/ 0 w 20"/>
                <a:gd name="T9" fmla="*/ 11 h 15"/>
                <a:gd name="T10" fmla="*/ 4 w 20"/>
                <a:gd name="T11" fmla="*/ 11 h 15"/>
                <a:gd name="T12" fmla="*/ 8 w 20"/>
                <a:gd name="T13" fmla="*/ 15 h 15"/>
                <a:gd name="T14" fmla="*/ 16 w 20"/>
                <a:gd name="T15" fmla="*/ 15 h 15"/>
                <a:gd name="T16" fmla="*/ 20 w 20"/>
                <a:gd name="T17" fmla="*/ 11 h 15"/>
                <a:gd name="T18" fmla="*/ 20 w 20"/>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5">
                  <a:moveTo>
                    <a:pt x="20" y="8"/>
                  </a:moveTo>
                  <a:lnTo>
                    <a:pt x="20" y="0"/>
                  </a:lnTo>
                  <a:lnTo>
                    <a:pt x="4" y="0"/>
                  </a:lnTo>
                  <a:lnTo>
                    <a:pt x="0" y="4"/>
                  </a:lnTo>
                  <a:lnTo>
                    <a:pt x="0" y="11"/>
                  </a:lnTo>
                  <a:lnTo>
                    <a:pt x="4" y="11"/>
                  </a:lnTo>
                  <a:lnTo>
                    <a:pt x="8" y="15"/>
                  </a:lnTo>
                  <a:lnTo>
                    <a:pt x="16" y="15"/>
                  </a:lnTo>
                  <a:lnTo>
                    <a:pt x="20"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4" name="Freeform 217"/>
            <p:cNvSpPr>
              <a:spLocks/>
            </p:cNvSpPr>
            <p:nvPr/>
          </p:nvSpPr>
          <p:spPr bwMode="auto">
            <a:xfrm>
              <a:off x="6299201" y="2960689"/>
              <a:ext cx="30163" cy="30163"/>
            </a:xfrm>
            <a:custGeom>
              <a:avLst/>
              <a:gdLst>
                <a:gd name="T0" fmla="*/ 19 w 19"/>
                <a:gd name="T1" fmla="*/ 12 h 19"/>
                <a:gd name="T2" fmla="*/ 16 w 19"/>
                <a:gd name="T3" fmla="*/ 8 h 19"/>
                <a:gd name="T4" fmla="*/ 16 w 19"/>
                <a:gd name="T5" fmla="*/ 4 h 19"/>
                <a:gd name="T6" fmla="*/ 12 w 19"/>
                <a:gd name="T7" fmla="*/ 4 h 19"/>
                <a:gd name="T8" fmla="*/ 12 w 19"/>
                <a:gd name="T9" fmla="*/ 0 h 19"/>
                <a:gd name="T10" fmla="*/ 8 w 19"/>
                <a:gd name="T11" fmla="*/ 0 h 19"/>
                <a:gd name="T12" fmla="*/ 4 w 19"/>
                <a:gd name="T13" fmla="*/ 4 h 19"/>
                <a:gd name="T14" fmla="*/ 0 w 19"/>
                <a:gd name="T15" fmla="*/ 4 h 19"/>
                <a:gd name="T16" fmla="*/ 0 w 19"/>
                <a:gd name="T17" fmla="*/ 16 h 19"/>
                <a:gd name="T18" fmla="*/ 4 w 19"/>
                <a:gd name="T19" fmla="*/ 19 h 19"/>
                <a:gd name="T20" fmla="*/ 12 w 19"/>
                <a:gd name="T21" fmla="*/ 19 h 19"/>
                <a:gd name="T22" fmla="*/ 16 w 19"/>
                <a:gd name="T23" fmla="*/ 16 h 19"/>
                <a:gd name="T24" fmla="*/ 16 w 19"/>
                <a:gd name="T25" fmla="*/ 12 h 19"/>
                <a:gd name="T26" fmla="*/ 19 w 19"/>
                <a:gd name="T2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2"/>
                  </a:moveTo>
                  <a:lnTo>
                    <a:pt x="16" y="8"/>
                  </a:lnTo>
                  <a:lnTo>
                    <a:pt x="16" y="4"/>
                  </a:lnTo>
                  <a:lnTo>
                    <a:pt x="12" y="4"/>
                  </a:lnTo>
                  <a:lnTo>
                    <a:pt x="12" y="0"/>
                  </a:lnTo>
                  <a:lnTo>
                    <a:pt x="8" y="0"/>
                  </a:lnTo>
                  <a:lnTo>
                    <a:pt x="4" y="4"/>
                  </a:lnTo>
                  <a:lnTo>
                    <a:pt x="0" y="4"/>
                  </a:lnTo>
                  <a:lnTo>
                    <a:pt x="0" y="16"/>
                  </a:lnTo>
                  <a:lnTo>
                    <a:pt x="4" y="19"/>
                  </a:lnTo>
                  <a:lnTo>
                    <a:pt x="12" y="19"/>
                  </a:lnTo>
                  <a:lnTo>
                    <a:pt x="16" y="16"/>
                  </a:lnTo>
                  <a:lnTo>
                    <a:pt x="16" y="12"/>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5" name="Freeform 218"/>
            <p:cNvSpPr>
              <a:spLocks/>
            </p:cNvSpPr>
            <p:nvPr/>
          </p:nvSpPr>
          <p:spPr bwMode="auto">
            <a:xfrm>
              <a:off x="6299201" y="2936876"/>
              <a:ext cx="30163" cy="30163"/>
            </a:xfrm>
            <a:custGeom>
              <a:avLst/>
              <a:gdLst>
                <a:gd name="T0" fmla="*/ 19 w 19"/>
                <a:gd name="T1" fmla="*/ 11 h 19"/>
                <a:gd name="T2" fmla="*/ 19 w 19"/>
                <a:gd name="T3" fmla="*/ 8 h 19"/>
                <a:gd name="T4" fmla="*/ 16 w 19"/>
                <a:gd name="T5" fmla="*/ 4 h 19"/>
                <a:gd name="T6" fmla="*/ 12 w 19"/>
                <a:gd name="T7" fmla="*/ 0 h 19"/>
                <a:gd name="T8" fmla="*/ 8 w 19"/>
                <a:gd name="T9" fmla="*/ 0 h 19"/>
                <a:gd name="T10" fmla="*/ 4 w 19"/>
                <a:gd name="T11" fmla="*/ 4 h 19"/>
                <a:gd name="T12" fmla="*/ 0 w 19"/>
                <a:gd name="T13" fmla="*/ 8 h 19"/>
                <a:gd name="T14" fmla="*/ 0 w 19"/>
                <a:gd name="T15" fmla="*/ 15 h 19"/>
                <a:gd name="T16" fmla="*/ 4 w 19"/>
                <a:gd name="T17" fmla="*/ 15 h 19"/>
                <a:gd name="T18" fmla="*/ 4 w 19"/>
                <a:gd name="T19" fmla="*/ 19 h 19"/>
                <a:gd name="T20" fmla="*/ 16 w 19"/>
                <a:gd name="T21" fmla="*/ 19 h 19"/>
                <a:gd name="T22" fmla="*/ 16 w 19"/>
                <a:gd name="T23" fmla="*/ 15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8"/>
                  </a:lnTo>
                  <a:lnTo>
                    <a:pt x="16" y="4"/>
                  </a:lnTo>
                  <a:lnTo>
                    <a:pt x="12" y="0"/>
                  </a:lnTo>
                  <a:lnTo>
                    <a:pt x="8" y="0"/>
                  </a:lnTo>
                  <a:lnTo>
                    <a:pt x="4" y="4"/>
                  </a:lnTo>
                  <a:lnTo>
                    <a:pt x="0" y="8"/>
                  </a:lnTo>
                  <a:lnTo>
                    <a:pt x="0" y="15"/>
                  </a:lnTo>
                  <a:lnTo>
                    <a:pt x="4" y="15"/>
                  </a:lnTo>
                  <a:lnTo>
                    <a:pt x="4" y="19"/>
                  </a:lnTo>
                  <a:lnTo>
                    <a:pt x="16" y="19"/>
                  </a:lnTo>
                  <a:lnTo>
                    <a:pt x="16" y="15"/>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6" name="Freeform 219"/>
            <p:cNvSpPr>
              <a:spLocks/>
            </p:cNvSpPr>
            <p:nvPr/>
          </p:nvSpPr>
          <p:spPr bwMode="auto">
            <a:xfrm>
              <a:off x="6311901" y="2930526"/>
              <a:ext cx="30163" cy="30163"/>
            </a:xfrm>
            <a:custGeom>
              <a:avLst/>
              <a:gdLst>
                <a:gd name="T0" fmla="*/ 19 w 19"/>
                <a:gd name="T1" fmla="*/ 8 h 19"/>
                <a:gd name="T2" fmla="*/ 15 w 19"/>
                <a:gd name="T3" fmla="*/ 4 h 19"/>
                <a:gd name="T4" fmla="*/ 15 w 19"/>
                <a:gd name="T5" fmla="*/ 0 h 19"/>
                <a:gd name="T6" fmla="*/ 4 w 19"/>
                <a:gd name="T7" fmla="*/ 0 h 19"/>
                <a:gd name="T8" fmla="*/ 4 w 19"/>
                <a:gd name="T9" fmla="*/ 4 h 19"/>
                <a:gd name="T10" fmla="*/ 0 w 19"/>
                <a:gd name="T11" fmla="*/ 8 h 19"/>
                <a:gd name="T12" fmla="*/ 0 w 19"/>
                <a:gd name="T13" fmla="*/ 12 h 19"/>
                <a:gd name="T14" fmla="*/ 4 w 19"/>
                <a:gd name="T15" fmla="*/ 15 h 19"/>
                <a:gd name="T16" fmla="*/ 4 w 19"/>
                <a:gd name="T17" fmla="*/ 19 h 19"/>
                <a:gd name="T18" fmla="*/ 15 w 19"/>
                <a:gd name="T19" fmla="*/ 19 h 19"/>
                <a:gd name="T20" fmla="*/ 15 w 19"/>
                <a:gd name="T21" fmla="*/ 15 h 19"/>
                <a:gd name="T22" fmla="*/ 19 w 19"/>
                <a:gd name="T23" fmla="*/ 12 h 19"/>
                <a:gd name="T24" fmla="*/ 19 w 19"/>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8"/>
                  </a:moveTo>
                  <a:lnTo>
                    <a:pt x="15" y="4"/>
                  </a:lnTo>
                  <a:lnTo>
                    <a:pt x="15" y="0"/>
                  </a:lnTo>
                  <a:lnTo>
                    <a:pt x="4" y="0"/>
                  </a:lnTo>
                  <a:lnTo>
                    <a:pt x="4" y="4"/>
                  </a:lnTo>
                  <a:lnTo>
                    <a:pt x="0" y="8"/>
                  </a:lnTo>
                  <a:lnTo>
                    <a:pt x="0" y="12"/>
                  </a:lnTo>
                  <a:lnTo>
                    <a:pt x="4" y="15"/>
                  </a:lnTo>
                  <a:lnTo>
                    <a:pt x="4" y="19"/>
                  </a:lnTo>
                  <a:lnTo>
                    <a:pt x="15" y="19"/>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7" name="Freeform 220"/>
            <p:cNvSpPr>
              <a:spLocks/>
            </p:cNvSpPr>
            <p:nvPr/>
          </p:nvSpPr>
          <p:spPr bwMode="auto">
            <a:xfrm>
              <a:off x="6318251" y="2917826"/>
              <a:ext cx="23813" cy="25400"/>
            </a:xfrm>
            <a:custGeom>
              <a:avLst/>
              <a:gdLst>
                <a:gd name="T0" fmla="*/ 15 w 15"/>
                <a:gd name="T1" fmla="*/ 8 h 16"/>
                <a:gd name="T2" fmla="*/ 15 w 15"/>
                <a:gd name="T3" fmla="*/ 0 h 16"/>
                <a:gd name="T4" fmla="*/ 0 w 15"/>
                <a:gd name="T5" fmla="*/ 0 h 16"/>
                <a:gd name="T6" fmla="*/ 0 w 15"/>
                <a:gd name="T7" fmla="*/ 12 h 16"/>
                <a:gd name="T8" fmla="*/ 4 w 15"/>
                <a:gd name="T9" fmla="*/ 16 h 16"/>
                <a:gd name="T10" fmla="*/ 11 w 15"/>
                <a:gd name="T11" fmla="*/ 16 h 16"/>
                <a:gd name="T12" fmla="*/ 15 w 15"/>
                <a:gd name="T13" fmla="*/ 12 h 16"/>
                <a:gd name="T14" fmla="*/ 15 w 15"/>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5" y="8"/>
                  </a:moveTo>
                  <a:lnTo>
                    <a:pt x="15" y="0"/>
                  </a:lnTo>
                  <a:lnTo>
                    <a:pt x="0" y="0"/>
                  </a:lnTo>
                  <a:lnTo>
                    <a:pt x="0" y="12"/>
                  </a:lnTo>
                  <a:lnTo>
                    <a:pt x="4" y="16"/>
                  </a:lnTo>
                  <a:lnTo>
                    <a:pt x="11" y="16"/>
                  </a:lnTo>
                  <a:lnTo>
                    <a:pt x="15" y="12"/>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8" name="Freeform 221"/>
            <p:cNvSpPr>
              <a:spLocks/>
            </p:cNvSpPr>
            <p:nvPr/>
          </p:nvSpPr>
          <p:spPr bwMode="auto">
            <a:xfrm>
              <a:off x="6318251" y="2906714"/>
              <a:ext cx="30163" cy="30163"/>
            </a:xfrm>
            <a:custGeom>
              <a:avLst/>
              <a:gdLst>
                <a:gd name="T0" fmla="*/ 19 w 19"/>
                <a:gd name="T1" fmla="*/ 11 h 19"/>
                <a:gd name="T2" fmla="*/ 19 w 19"/>
                <a:gd name="T3" fmla="*/ 7 h 19"/>
                <a:gd name="T4" fmla="*/ 15 w 19"/>
                <a:gd name="T5" fmla="*/ 4 h 19"/>
                <a:gd name="T6" fmla="*/ 11 w 19"/>
                <a:gd name="T7" fmla="*/ 0 h 19"/>
                <a:gd name="T8" fmla="*/ 7 w 19"/>
                <a:gd name="T9" fmla="*/ 0 h 19"/>
                <a:gd name="T10" fmla="*/ 4 w 19"/>
                <a:gd name="T11" fmla="*/ 4 h 19"/>
                <a:gd name="T12" fmla="*/ 0 w 19"/>
                <a:gd name="T13" fmla="*/ 7 h 19"/>
                <a:gd name="T14" fmla="*/ 0 w 19"/>
                <a:gd name="T15" fmla="*/ 11 h 19"/>
                <a:gd name="T16" fmla="*/ 4 w 19"/>
                <a:gd name="T17" fmla="*/ 15 h 19"/>
                <a:gd name="T18" fmla="*/ 4 w 19"/>
                <a:gd name="T19" fmla="*/ 19 h 19"/>
                <a:gd name="T20" fmla="*/ 15 w 19"/>
                <a:gd name="T21" fmla="*/ 19 h 19"/>
                <a:gd name="T22" fmla="*/ 15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7"/>
                  </a:lnTo>
                  <a:lnTo>
                    <a:pt x="15" y="4"/>
                  </a:lnTo>
                  <a:lnTo>
                    <a:pt x="11" y="0"/>
                  </a:lnTo>
                  <a:lnTo>
                    <a:pt x="7" y="0"/>
                  </a:lnTo>
                  <a:lnTo>
                    <a:pt x="4" y="4"/>
                  </a:lnTo>
                  <a:lnTo>
                    <a:pt x="0" y="7"/>
                  </a:lnTo>
                  <a:lnTo>
                    <a:pt x="0" y="11"/>
                  </a:lnTo>
                  <a:lnTo>
                    <a:pt x="4" y="15"/>
                  </a:lnTo>
                  <a:lnTo>
                    <a:pt x="4" y="19"/>
                  </a:lnTo>
                  <a:lnTo>
                    <a:pt x="15" y="19"/>
                  </a:lnTo>
                  <a:lnTo>
                    <a:pt x="15"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9" name="Freeform 222"/>
            <p:cNvSpPr>
              <a:spLocks/>
            </p:cNvSpPr>
            <p:nvPr/>
          </p:nvSpPr>
          <p:spPr bwMode="auto">
            <a:xfrm>
              <a:off x="6324601" y="2900364"/>
              <a:ext cx="30163" cy="30163"/>
            </a:xfrm>
            <a:custGeom>
              <a:avLst/>
              <a:gdLst>
                <a:gd name="T0" fmla="*/ 19 w 19"/>
                <a:gd name="T1" fmla="*/ 8 h 19"/>
                <a:gd name="T2" fmla="*/ 19 w 19"/>
                <a:gd name="T3" fmla="*/ 4 h 19"/>
                <a:gd name="T4" fmla="*/ 15 w 19"/>
                <a:gd name="T5" fmla="*/ 0 h 19"/>
                <a:gd name="T6" fmla="*/ 7 w 19"/>
                <a:gd name="T7" fmla="*/ 0 h 19"/>
                <a:gd name="T8" fmla="*/ 3 w 19"/>
                <a:gd name="T9" fmla="*/ 4 h 19"/>
                <a:gd name="T10" fmla="*/ 0 w 19"/>
                <a:gd name="T11" fmla="*/ 8 h 19"/>
                <a:gd name="T12" fmla="*/ 3 w 19"/>
                <a:gd name="T13" fmla="*/ 11 h 19"/>
                <a:gd name="T14" fmla="*/ 3 w 19"/>
                <a:gd name="T15" fmla="*/ 15 h 19"/>
                <a:gd name="T16" fmla="*/ 7 w 19"/>
                <a:gd name="T17" fmla="*/ 15 h 19"/>
                <a:gd name="T18" fmla="*/ 7 w 19"/>
                <a:gd name="T19" fmla="*/ 19 h 19"/>
                <a:gd name="T20" fmla="*/ 11 w 19"/>
                <a:gd name="T21" fmla="*/ 19 h 19"/>
                <a:gd name="T22" fmla="*/ 15 w 19"/>
                <a:gd name="T23" fmla="*/ 15 h 19"/>
                <a:gd name="T24" fmla="*/ 19 w 19"/>
                <a:gd name="T25" fmla="*/ 15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0"/>
                  </a:lnTo>
                  <a:lnTo>
                    <a:pt x="7" y="0"/>
                  </a:lnTo>
                  <a:lnTo>
                    <a:pt x="3" y="4"/>
                  </a:lnTo>
                  <a:lnTo>
                    <a:pt x="0" y="8"/>
                  </a:lnTo>
                  <a:lnTo>
                    <a:pt x="3" y="11"/>
                  </a:lnTo>
                  <a:lnTo>
                    <a:pt x="3" y="15"/>
                  </a:lnTo>
                  <a:lnTo>
                    <a:pt x="7" y="15"/>
                  </a:lnTo>
                  <a:lnTo>
                    <a:pt x="7" y="19"/>
                  </a:lnTo>
                  <a:lnTo>
                    <a:pt x="11" y="19"/>
                  </a:lnTo>
                  <a:lnTo>
                    <a:pt x="15"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0" name="Freeform 223"/>
            <p:cNvSpPr>
              <a:spLocks/>
            </p:cNvSpPr>
            <p:nvPr/>
          </p:nvSpPr>
          <p:spPr bwMode="auto">
            <a:xfrm>
              <a:off x="6329363" y="2881314"/>
              <a:ext cx="31750" cy="31750"/>
            </a:xfrm>
            <a:custGeom>
              <a:avLst/>
              <a:gdLst>
                <a:gd name="T0" fmla="*/ 20 w 20"/>
                <a:gd name="T1" fmla="*/ 12 h 20"/>
                <a:gd name="T2" fmla="*/ 20 w 20"/>
                <a:gd name="T3" fmla="*/ 8 h 20"/>
                <a:gd name="T4" fmla="*/ 16 w 20"/>
                <a:gd name="T5" fmla="*/ 4 h 20"/>
                <a:gd name="T6" fmla="*/ 12 w 20"/>
                <a:gd name="T7" fmla="*/ 4 h 20"/>
                <a:gd name="T8" fmla="*/ 12 w 20"/>
                <a:gd name="T9" fmla="*/ 0 h 20"/>
                <a:gd name="T10" fmla="*/ 8 w 20"/>
                <a:gd name="T11" fmla="*/ 0 h 20"/>
                <a:gd name="T12" fmla="*/ 4 w 20"/>
                <a:gd name="T13" fmla="*/ 4 h 20"/>
                <a:gd name="T14" fmla="*/ 0 w 20"/>
                <a:gd name="T15" fmla="*/ 4 h 20"/>
                <a:gd name="T16" fmla="*/ 0 w 20"/>
                <a:gd name="T17" fmla="*/ 16 h 20"/>
                <a:gd name="T18" fmla="*/ 4 w 20"/>
                <a:gd name="T19" fmla="*/ 20 h 20"/>
                <a:gd name="T20" fmla="*/ 12 w 20"/>
                <a:gd name="T21" fmla="*/ 20 h 20"/>
                <a:gd name="T22" fmla="*/ 16 w 20"/>
                <a:gd name="T23" fmla="*/ 16 h 20"/>
                <a:gd name="T24" fmla="*/ 20 w 20"/>
                <a:gd name="T25" fmla="*/ 16 h 20"/>
                <a:gd name="T26" fmla="*/ 20 w 20"/>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2"/>
                  </a:moveTo>
                  <a:lnTo>
                    <a:pt x="20" y="8"/>
                  </a:lnTo>
                  <a:lnTo>
                    <a:pt x="16" y="4"/>
                  </a:lnTo>
                  <a:lnTo>
                    <a:pt x="12" y="4"/>
                  </a:lnTo>
                  <a:lnTo>
                    <a:pt x="12" y="0"/>
                  </a:lnTo>
                  <a:lnTo>
                    <a:pt x="8" y="0"/>
                  </a:lnTo>
                  <a:lnTo>
                    <a:pt x="4" y="4"/>
                  </a:lnTo>
                  <a:lnTo>
                    <a:pt x="0" y="4"/>
                  </a:lnTo>
                  <a:lnTo>
                    <a:pt x="0" y="16"/>
                  </a:lnTo>
                  <a:lnTo>
                    <a:pt x="4" y="20"/>
                  </a:lnTo>
                  <a:lnTo>
                    <a:pt x="12" y="20"/>
                  </a:lnTo>
                  <a:lnTo>
                    <a:pt x="16" y="16"/>
                  </a:lnTo>
                  <a:lnTo>
                    <a:pt x="20"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1" name="Freeform 224"/>
            <p:cNvSpPr>
              <a:spLocks/>
            </p:cNvSpPr>
            <p:nvPr/>
          </p:nvSpPr>
          <p:spPr bwMode="auto">
            <a:xfrm>
              <a:off x="6335713" y="2876551"/>
              <a:ext cx="31750" cy="30163"/>
            </a:xfrm>
            <a:custGeom>
              <a:avLst/>
              <a:gdLst>
                <a:gd name="T0" fmla="*/ 20 w 20"/>
                <a:gd name="T1" fmla="*/ 7 h 19"/>
                <a:gd name="T2" fmla="*/ 16 w 20"/>
                <a:gd name="T3" fmla="*/ 7 h 19"/>
                <a:gd name="T4" fmla="*/ 16 w 20"/>
                <a:gd name="T5" fmla="*/ 3 h 19"/>
                <a:gd name="T6" fmla="*/ 12 w 20"/>
                <a:gd name="T7" fmla="*/ 0 h 19"/>
                <a:gd name="T8" fmla="*/ 4 w 20"/>
                <a:gd name="T9" fmla="*/ 0 h 19"/>
                <a:gd name="T10" fmla="*/ 0 w 20"/>
                <a:gd name="T11" fmla="*/ 3 h 19"/>
                <a:gd name="T12" fmla="*/ 0 w 20"/>
                <a:gd name="T13" fmla="*/ 15 h 19"/>
                <a:gd name="T14" fmla="*/ 4 w 20"/>
                <a:gd name="T15" fmla="*/ 15 h 19"/>
                <a:gd name="T16" fmla="*/ 8 w 20"/>
                <a:gd name="T17" fmla="*/ 19 h 19"/>
                <a:gd name="T18" fmla="*/ 12 w 20"/>
                <a:gd name="T19" fmla="*/ 19 h 19"/>
                <a:gd name="T20" fmla="*/ 12 w 20"/>
                <a:gd name="T21" fmla="*/ 15 h 19"/>
                <a:gd name="T22" fmla="*/ 16 w 20"/>
                <a:gd name="T23" fmla="*/ 15 h 19"/>
                <a:gd name="T24" fmla="*/ 16 w 20"/>
                <a:gd name="T25" fmla="*/ 11 h 19"/>
                <a:gd name="T26" fmla="*/ 20 w 20"/>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7"/>
                  </a:moveTo>
                  <a:lnTo>
                    <a:pt x="16" y="7"/>
                  </a:lnTo>
                  <a:lnTo>
                    <a:pt x="16" y="3"/>
                  </a:lnTo>
                  <a:lnTo>
                    <a:pt x="12" y="0"/>
                  </a:lnTo>
                  <a:lnTo>
                    <a:pt x="4" y="0"/>
                  </a:lnTo>
                  <a:lnTo>
                    <a:pt x="0" y="3"/>
                  </a:lnTo>
                  <a:lnTo>
                    <a:pt x="0" y="15"/>
                  </a:lnTo>
                  <a:lnTo>
                    <a:pt x="4" y="15"/>
                  </a:lnTo>
                  <a:lnTo>
                    <a:pt x="8" y="19"/>
                  </a:lnTo>
                  <a:lnTo>
                    <a:pt x="12" y="19"/>
                  </a:lnTo>
                  <a:lnTo>
                    <a:pt x="12" y="15"/>
                  </a:lnTo>
                  <a:lnTo>
                    <a:pt x="16" y="15"/>
                  </a:lnTo>
                  <a:lnTo>
                    <a:pt x="16"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2" name="Freeform 225"/>
            <p:cNvSpPr>
              <a:spLocks/>
            </p:cNvSpPr>
            <p:nvPr/>
          </p:nvSpPr>
          <p:spPr bwMode="auto">
            <a:xfrm>
              <a:off x="6342063" y="2851151"/>
              <a:ext cx="30163" cy="30163"/>
            </a:xfrm>
            <a:custGeom>
              <a:avLst/>
              <a:gdLst>
                <a:gd name="T0" fmla="*/ 19 w 19"/>
                <a:gd name="T1" fmla="*/ 12 h 19"/>
                <a:gd name="T2" fmla="*/ 16 w 19"/>
                <a:gd name="T3" fmla="*/ 8 h 19"/>
                <a:gd name="T4" fmla="*/ 16 w 19"/>
                <a:gd name="T5" fmla="*/ 4 h 19"/>
                <a:gd name="T6" fmla="*/ 12 w 19"/>
                <a:gd name="T7" fmla="*/ 0 h 19"/>
                <a:gd name="T8" fmla="*/ 4 w 19"/>
                <a:gd name="T9" fmla="*/ 0 h 19"/>
                <a:gd name="T10" fmla="*/ 0 w 19"/>
                <a:gd name="T11" fmla="*/ 4 h 19"/>
                <a:gd name="T12" fmla="*/ 0 w 19"/>
                <a:gd name="T13" fmla="*/ 16 h 19"/>
                <a:gd name="T14" fmla="*/ 4 w 19"/>
                <a:gd name="T15" fmla="*/ 19 h 19"/>
                <a:gd name="T16" fmla="*/ 12 w 19"/>
                <a:gd name="T17" fmla="*/ 19 h 19"/>
                <a:gd name="T18" fmla="*/ 16 w 19"/>
                <a:gd name="T19" fmla="*/ 16 h 19"/>
                <a:gd name="T20" fmla="*/ 16 w 19"/>
                <a:gd name="T21" fmla="*/ 12 h 19"/>
                <a:gd name="T22" fmla="*/ 19 w 19"/>
                <a:gd name="T2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12"/>
                  </a:moveTo>
                  <a:lnTo>
                    <a:pt x="16" y="8"/>
                  </a:lnTo>
                  <a:lnTo>
                    <a:pt x="16" y="4"/>
                  </a:lnTo>
                  <a:lnTo>
                    <a:pt x="12" y="0"/>
                  </a:lnTo>
                  <a:lnTo>
                    <a:pt x="4" y="0"/>
                  </a:lnTo>
                  <a:lnTo>
                    <a:pt x="0" y="4"/>
                  </a:lnTo>
                  <a:lnTo>
                    <a:pt x="0" y="16"/>
                  </a:lnTo>
                  <a:lnTo>
                    <a:pt x="4" y="19"/>
                  </a:lnTo>
                  <a:lnTo>
                    <a:pt x="12" y="19"/>
                  </a:lnTo>
                  <a:lnTo>
                    <a:pt x="16" y="16"/>
                  </a:lnTo>
                  <a:lnTo>
                    <a:pt x="16" y="12"/>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3" name="Freeform 226"/>
            <p:cNvSpPr>
              <a:spLocks/>
            </p:cNvSpPr>
            <p:nvPr/>
          </p:nvSpPr>
          <p:spPr bwMode="auto">
            <a:xfrm>
              <a:off x="6342063" y="2844801"/>
              <a:ext cx="30163" cy="31750"/>
            </a:xfrm>
            <a:custGeom>
              <a:avLst/>
              <a:gdLst>
                <a:gd name="T0" fmla="*/ 19 w 19"/>
                <a:gd name="T1" fmla="*/ 8 h 20"/>
                <a:gd name="T2" fmla="*/ 19 w 19"/>
                <a:gd name="T3" fmla="*/ 4 h 20"/>
                <a:gd name="T4" fmla="*/ 16 w 19"/>
                <a:gd name="T5" fmla="*/ 4 h 20"/>
                <a:gd name="T6" fmla="*/ 16 w 19"/>
                <a:gd name="T7" fmla="*/ 0 h 20"/>
                <a:gd name="T8" fmla="*/ 4 w 19"/>
                <a:gd name="T9" fmla="*/ 0 h 20"/>
                <a:gd name="T10" fmla="*/ 4 w 19"/>
                <a:gd name="T11" fmla="*/ 4 h 20"/>
                <a:gd name="T12" fmla="*/ 0 w 19"/>
                <a:gd name="T13" fmla="*/ 4 h 20"/>
                <a:gd name="T14" fmla="*/ 0 w 19"/>
                <a:gd name="T15" fmla="*/ 12 h 20"/>
                <a:gd name="T16" fmla="*/ 4 w 19"/>
                <a:gd name="T17" fmla="*/ 16 h 20"/>
                <a:gd name="T18" fmla="*/ 8 w 19"/>
                <a:gd name="T19" fmla="*/ 20 h 20"/>
                <a:gd name="T20" fmla="*/ 12 w 19"/>
                <a:gd name="T21" fmla="*/ 20 h 20"/>
                <a:gd name="T22" fmla="*/ 16 w 19"/>
                <a:gd name="T23" fmla="*/ 16 h 20"/>
                <a:gd name="T24" fmla="*/ 19 w 19"/>
                <a:gd name="T25" fmla="*/ 12 h 20"/>
                <a:gd name="T26" fmla="*/ 19 w 19"/>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0">
                  <a:moveTo>
                    <a:pt x="19" y="8"/>
                  </a:moveTo>
                  <a:lnTo>
                    <a:pt x="19" y="4"/>
                  </a:lnTo>
                  <a:lnTo>
                    <a:pt x="16" y="4"/>
                  </a:lnTo>
                  <a:lnTo>
                    <a:pt x="16" y="0"/>
                  </a:lnTo>
                  <a:lnTo>
                    <a:pt x="4" y="0"/>
                  </a:lnTo>
                  <a:lnTo>
                    <a:pt x="4" y="4"/>
                  </a:lnTo>
                  <a:lnTo>
                    <a:pt x="0" y="4"/>
                  </a:lnTo>
                  <a:lnTo>
                    <a:pt x="0" y="12"/>
                  </a:lnTo>
                  <a:lnTo>
                    <a:pt x="4" y="16"/>
                  </a:lnTo>
                  <a:lnTo>
                    <a:pt x="8" y="20"/>
                  </a:lnTo>
                  <a:lnTo>
                    <a:pt x="12" y="20"/>
                  </a:lnTo>
                  <a:lnTo>
                    <a:pt x="16"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4" name="Freeform 227"/>
            <p:cNvSpPr>
              <a:spLocks/>
            </p:cNvSpPr>
            <p:nvPr/>
          </p:nvSpPr>
          <p:spPr bwMode="auto">
            <a:xfrm>
              <a:off x="6354763" y="2840039"/>
              <a:ext cx="23813" cy="23813"/>
            </a:xfrm>
            <a:custGeom>
              <a:avLst/>
              <a:gdLst>
                <a:gd name="T0" fmla="*/ 15 w 15"/>
                <a:gd name="T1" fmla="*/ 7 h 15"/>
                <a:gd name="T2" fmla="*/ 15 w 15"/>
                <a:gd name="T3" fmla="*/ 0 h 15"/>
                <a:gd name="T4" fmla="*/ 0 w 15"/>
                <a:gd name="T5" fmla="*/ 0 h 15"/>
                <a:gd name="T6" fmla="*/ 0 w 15"/>
                <a:gd name="T7" fmla="*/ 11 h 15"/>
                <a:gd name="T8" fmla="*/ 4 w 15"/>
                <a:gd name="T9" fmla="*/ 15 h 15"/>
                <a:gd name="T10" fmla="*/ 11 w 15"/>
                <a:gd name="T11" fmla="*/ 15 h 15"/>
                <a:gd name="T12" fmla="*/ 15 w 15"/>
                <a:gd name="T13" fmla="*/ 11 h 15"/>
                <a:gd name="T14" fmla="*/ 15 w 15"/>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7"/>
                  </a:moveTo>
                  <a:lnTo>
                    <a:pt x="15" y="0"/>
                  </a:lnTo>
                  <a:lnTo>
                    <a:pt x="0" y="0"/>
                  </a:lnTo>
                  <a:lnTo>
                    <a:pt x="0" y="11"/>
                  </a:lnTo>
                  <a:lnTo>
                    <a:pt x="4" y="15"/>
                  </a:lnTo>
                  <a:lnTo>
                    <a:pt x="11" y="15"/>
                  </a:lnTo>
                  <a:lnTo>
                    <a:pt x="15" y="11"/>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5" name="Freeform 228"/>
            <p:cNvSpPr>
              <a:spLocks/>
            </p:cNvSpPr>
            <p:nvPr/>
          </p:nvSpPr>
          <p:spPr bwMode="auto">
            <a:xfrm>
              <a:off x="6361113" y="2820989"/>
              <a:ext cx="23813" cy="30163"/>
            </a:xfrm>
            <a:custGeom>
              <a:avLst/>
              <a:gdLst>
                <a:gd name="T0" fmla="*/ 15 w 15"/>
                <a:gd name="T1" fmla="*/ 8 h 19"/>
                <a:gd name="T2" fmla="*/ 15 w 15"/>
                <a:gd name="T3" fmla="*/ 4 h 19"/>
                <a:gd name="T4" fmla="*/ 11 w 15"/>
                <a:gd name="T5" fmla="*/ 0 h 19"/>
                <a:gd name="T6" fmla="*/ 4 w 15"/>
                <a:gd name="T7" fmla="*/ 0 h 19"/>
                <a:gd name="T8" fmla="*/ 0 w 15"/>
                <a:gd name="T9" fmla="*/ 4 h 19"/>
                <a:gd name="T10" fmla="*/ 0 w 15"/>
                <a:gd name="T11" fmla="*/ 15 h 19"/>
                <a:gd name="T12" fmla="*/ 4 w 15"/>
                <a:gd name="T13" fmla="*/ 15 h 19"/>
                <a:gd name="T14" fmla="*/ 4 w 15"/>
                <a:gd name="T15" fmla="*/ 19 h 19"/>
                <a:gd name="T16" fmla="*/ 7 w 15"/>
                <a:gd name="T17" fmla="*/ 19 h 19"/>
                <a:gd name="T18" fmla="*/ 11 w 15"/>
                <a:gd name="T19" fmla="*/ 15 h 19"/>
                <a:gd name="T20" fmla="*/ 15 w 15"/>
                <a:gd name="T21" fmla="*/ 15 h 19"/>
                <a:gd name="T22" fmla="*/ 15 w 15"/>
                <a:gd name="T2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9">
                  <a:moveTo>
                    <a:pt x="15" y="8"/>
                  </a:moveTo>
                  <a:lnTo>
                    <a:pt x="15" y="4"/>
                  </a:lnTo>
                  <a:lnTo>
                    <a:pt x="11" y="0"/>
                  </a:lnTo>
                  <a:lnTo>
                    <a:pt x="4" y="0"/>
                  </a:lnTo>
                  <a:lnTo>
                    <a:pt x="0" y="4"/>
                  </a:lnTo>
                  <a:lnTo>
                    <a:pt x="0" y="15"/>
                  </a:lnTo>
                  <a:lnTo>
                    <a:pt x="4" y="15"/>
                  </a:lnTo>
                  <a:lnTo>
                    <a:pt x="4" y="19"/>
                  </a:lnTo>
                  <a:lnTo>
                    <a:pt x="7" y="19"/>
                  </a:lnTo>
                  <a:lnTo>
                    <a:pt x="11" y="15"/>
                  </a:lnTo>
                  <a:lnTo>
                    <a:pt x="15" y="15"/>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6" name="Freeform 229"/>
            <p:cNvSpPr>
              <a:spLocks/>
            </p:cNvSpPr>
            <p:nvPr/>
          </p:nvSpPr>
          <p:spPr bwMode="auto">
            <a:xfrm>
              <a:off x="6361113" y="2803526"/>
              <a:ext cx="30163" cy="30163"/>
            </a:xfrm>
            <a:custGeom>
              <a:avLst/>
              <a:gdLst>
                <a:gd name="T0" fmla="*/ 19 w 19"/>
                <a:gd name="T1" fmla="*/ 11 h 19"/>
                <a:gd name="T2" fmla="*/ 19 w 19"/>
                <a:gd name="T3" fmla="*/ 3 h 19"/>
                <a:gd name="T4" fmla="*/ 15 w 19"/>
                <a:gd name="T5" fmla="*/ 3 h 19"/>
                <a:gd name="T6" fmla="*/ 11 w 19"/>
                <a:gd name="T7" fmla="*/ 0 h 19"/>
                <a:gd name="T8" fmla="*/ 7 w 19"/>
                <a:gd name="T9" fmla="*/ 0 h 19"/>
                <a:gd name="T10" fmla="*/ 7 w 19"/>
                <a:gd name="T11" fmla="*/ 3 h 19"/>
                <a:gd name="T12" fmla="*/ 4 w 19"/>
                <a:gd name="T13" fmla="*/ 3 h 19"/>
                <a:gd name="T14" fmla="*/ 4 w 19"/>
                <a:gd name="T15" fmla="*/ 7 h 19"/>
                <a:gd name="T16" fmla="*/ 0 w 19"/>
                <a:gd name="T17" fmla="*/ 11 h 19"/>
                <a:gd name="T18" fmla="*/ 4 w 19"/>
                <a:gd name="T19" fmla="*/ 15 h 19"/>
                <a:gd name="T20" fmla="*/ 7 w 19"/>
                <a:gd name="T21" fmla="*/ 19 h 19"/>
                <a:gd name="T22" fmla="*/ 15 w 19"/>
                <a:gd name="T23" fmla="*/ 19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3"/>
                  </a:lnTo>
                  <a:lnTo>
                    <a:pt x="15" y="3"/>
                  </a:lnTo>
                  <a:lnTo>
                    <a:pt x="11" y="0"/>
                  </a:lnTo>
                  <a:lnTo>
                    <a:pt x="7" y="0"/>
                  </a:lnTo>
                  <a:lnTo>
                    <a:pt x="7" y="3"/>
                  </a:lnTo>
                  <a:lnTo>
                    <a:pt x="4" y="3"/>
                  </a:lnTo>
                  <a:lnTo>
                    <a:pt x="4" y="7"/>
                  </a:lnTo>
                  <a:lnTo>
                    <a:pt x="0" y="11"/>
                  </a:lnTo>
                  <a:lnTo>
                    <a:pt x="4" y="15"/>
                  </a:lnTo>
                  <a:lnTo>
                    <a:pt x="7"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7" name="Freeform 230"/>
            <p:cNvSpPr>
              <a:spLocks/>
            </p:cNvSpPr>
            <p:nvPr/>
          </p:nvSpPr>
          <p:spPr bwMode="auto">
            <a:xfrm>
              <a:off x="6367463" y="2797176"/>
              <a:ext cx="30163" cy="30163"/>
            </a:xfrm>
            <a:custGeom>
              <a:avLst/>
              <a:gdLst>
                <a:gd name="T0" fmla="*/ 19 w 19"/>
                <a:gd name="T1" fmla="*/ 7 h 19"/>
                <a:gd name="T2" fmla="*/ 15 w 19"/>
                <a:gd name="T3" fmla="*/ 4 h 19"/>
                <a:gd name="T4" fmla="*/ 11 w 19"/>
                <a:gd name="T5" fmla="*/ 0 h 19"/>
                <a:gd name="T6" fmla="*/ 3 w 19"/>
                <a:gd name="T7" fmla="*/ 0 h 19"/>
                <a:gd name="T8" fmla="*/ 0 w 19"/>
                <a:gd name="T9" fmla="*/ 4 h 19"/>
                <a:gd name="T10" fmla="*/ 0 w 19"/>
                <a:gd name="T11" fmla="*/ 15 h 19"/>
                <a:gd name="T12" fmla="*/ 3 w 19"/>
                <a:gd name="T13" fmla="*/ 19 h 19"/>
                <a:gd name="T14" fmla="*/ 11 w 19"/>
                <a:gd name="T15" fmla="*/ 19 h 19"/>
                <a:gd name="T16" fmla="*/ 15 w 19"/>
                <a:gd name="T17" fmla="*/ 15 h 19"/>
                <a:gd name="T18" fmla="*/ 19 w 19"/>
                <a:gd name="T19" fmla="*/ 11 h 19"/>
                <a:gd name="T20" fmla="*/ 19 w 19"/>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7"/>
                  </a:moveTo>
                  <a:lnTo>
                    <a:pt x="15" y="4"/>
                  </a:lnTo>
                  <a:lnTo>
                    <a:pt x="11" y="0"/>
                  </a:lnTo>
                  <a:lnTo>
                    <a:pt x="3" y="0"/>
                  </a:lnTo>
                  <a:lnTo>
                    <a:pt x="0" y="4"/>
                  </a:lnTo>
                  <a:lnTo>
                    <a:pt x="0" y="15"/>
                  </a:lnTo>
                  <a:lnTo>
                    <a:pt x="3" y="19"/>
                  </a:lnTo>
                  <a:lnTo>
                    <a:pt x="11" y="19"/>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8" name="Freeform 231"/>
            <p:cNvSpPr>
              <a:spLocks/>
            </p:cNvSpPr>
            <p:nvPr/>
          </p:nvSpPr>
          <p:spPr bwMode="auto">
            <a:xfrm>
              <a:off x="6372226" y="2790826"/>
              <a:ext cx="31750" cy="30163"/>
            </a:xfrm>
            <a:custGeom>
              <a:avLst/>
              <a:gdLst>
                <a:gd name="T0" fmla="*/ 20 w 20"/>
                <a:gd name="T1" fmla="*/ 8 h 19"/>
                <a:gd name="T2" fmla="*/ 16 w 20"/>
                <a:gd name="T3" fmla="*/ 4 h 19"/>
                <a:gd name="T4" fmla="*/ 12 w 20"/>
                <a:gd name="T5" fmla="*/ 0 h 19"/>
                <a:gd name="T6" fmla="*/ 4 w 20"/>
                <a:gd name="T7" fmla="*/ 0 h 19"/>
                <a:gd name="T8" fmla="*/ 0 w 20"/>
                <a:gd name="T9" fmla="*/ 4 h 19"/>
                <a:gd name="T10" fmla="*/ 0 w 20"/>
                <a:gd name="T11" fmla="*/ 15 h 19"/>
                <a:gd name="T12" fmla="*/ 4 w 20"/>
                <a:gd name="T13" fmla="*/ 15 h 19"/>
                <a:gd name="T14" fmla="*/ 8 w 20"/>
                <a:gd name="T15" fmla="*/ 19 h 19"/>
                <a:gd name="T16" fmla="*/ 12 w 20"/>
                <a:gd name="T17" fmla="*/ 19 h 19"/>
                <a:gd name="T18" fmla="*/ 12 w 20"/>
                <a:gd name="T19" fmla="*/ 15 h 19"/>
                <a:gd name="T20" fmla="*/ 16 w 20"/>
                <a:gd name="T21" fmla="*/ 15 h 19"/>
                <a:gd name="T22" fmla="*/ 16 w 20"/>
                <a:gd name="T23" fmla="*/ 11 h 19"/>
                <a:gd name="T24" fmla="*/ 20 w 20"/>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8"/>
                  </a:moveTo>
                  <a:lnTo>
                    <a:pt x="16" y="4"/>
                  </a:lnTo>
                  <a:lnTo>
                    <a:pt x="12" y="0"/>
                  </a:lnTo>
                  <a:lnTo>
                    <a:pt x="4" y="0"/>
                  </a:lnTo>
                  <a:lnTo>
                    <a:pt x="0" y="4"/>
                  </a:lnTo>
                  <a:lnTo>
                    <a:pt x="0" y="15"/>
                  </a:lnTo>
                  <a:lnTo>
                    <a:pt x="4" y="15"/>
                  </a:lnTo>
                  <a:lnTo>
                    <a:pt x="8" y="19"/>
                  </a:lnTo>
                  <a:lnTo>
                    <a:pt x="12" y="19"/>
                  </a:lnTo>
                  <a:lnTo>
                    <a:pt x="12" y="15"/>
                  </a:lnTo>
                  <a:lnTo>
                    <a:pt x="16" y="15"/>
                  </a:lnTo>
                  <a:lnTo>
                    <a:pt x="16"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29" name="Freeform 232"/>
            <p:cNvSpPr>
              <a:spLocks/>
            </p:cNvSpPr>
            <p:nvPr/>
          </p:nvSpPr>
          <p:spPr bwMode="auto">
            <a:xfrm>
              <a:off x="6372226" y="2784476"/>
              <a:ext cx="31750" cy="23813"/>
            </a:xfrm>
            <a:custGeom>
              <a:avLst/>
              <a:gdLst>
                <a:gd name="T0" fmla="*/ 20 w 20"/>
                <a:gd name="T1" fmla="*/ 8 h 15"/>
                <a:gd name="T2" fmla="*/ 20 w 20"/>
                <a:gd name="T3" fmla="*/ 0 h 15"/>
                <a:gd name="T4" fmla="*/ 4 w 20"/>
                <a:gd name="T5" fmla="*/ 0 h 15"/>
                <a:gd name="T6" fmla="*/ 0 w 20"/>
                <a:gd name="T7" fmla="*/ 4 h 15"/>
                <a:gd name="T8" fmla="*/ 0 w 20"/>
                <a:gd name="T9" fmla="*/ 12 h 15"/>
                <a:gd name="T10" fmla="*/ 4 w 20"/>
                <a:gd name="T11" fmla="*/ 12 h 15"/>
                <a:gd name="T12" fmla="*/ 4 w 20"/>
                <a:gd name="T13" fmla="*/ 15 h 15"/>
                <a:gd name="T14" fmla="*/ 16 w 20"/>
                <a:gd name="T15" fmla="*/ 15 h 15"/>
                <a:gd name="T16" fmla="*/ 20 w 20"/>
                <a:gd name="T17" fmla="*/ 12 h 15"/>
                <a:gd name="T18" fmla="*/ 20 w 20"/>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5">
                  <a:moveTo>
                    <a:pt x="20" y="8"/>
                  </a:moveTo>
                  <a:lnTo>
                    <a:pt x="20" y="0"/>
                  </a:lnTo>
                  <a:lnTo>
                    <a:pt x="4" y="0"/>
                  </a:lnTo>
                  <a:lnTo>
                    <a:pt x="0" y="4"/>
                  </a:lnTo>
                  <a:lnTo>
                    <a:pt x="0" y="12"/>
                  </a:lnTo>
                  <a:lnTo>
                    <a:pt x="4" y="12"/>
                  </a:lnTo>
                  <a:lnTo>
                    <a:pt x="4" y="15"/>
                  </a:lnTo>
                  <a:lnTo>
                    <a:pt x="16" y="15"/>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0" name="Freeform 233"/>
            <p:cNvSpPr>
              <a:spLocks/>
            </p:cNvSpPr>
            <p:nvPr/>
          </p:nvSpPr>
          <p:spPr bwMode="auto">
            <a:xfrm>
              <a:off x="6384926" y="2771776"/>
              <a:ext cx="23813" cy="31750"/>
            </a:xfrm>
            <a:custGeom>
              <a:avLst/>
              <a:gdLst>
                <a:gd name="T0" fmla="*/ 15 w 15"/>
                <a:gd name="T1" fmla="*/ 12 h 20"/>
                <a:gd name="T2" fmla="*/ 15 w 15"/>
                <a:gd name="T3" fmla="*/ 4 h 20"/>
                <a:gd name="T4" fmla="*/ 12 w 15"/>
                <a:gd name="T5" fmla="*/ 4 h 20"/>
                <a:gd name="T6" fmla="*/ 8 w 15"/>
                <a:gd name="T7" fmla="*/ 0 h 20"/>
                <a:gd name="T8" fmla="*/ 4 w 15"/>
                <a:gd name="T9" fmla="*/ 4 h 20"/>
                <a:gd name="T10" fmla="*/ 0 w 15"/>
                <a:gd name="T11" fmla="*/ 4 h 20"/>
                <a:gd name="T12" fmla="*/ 0 w 15"/>
                <a:gd name="T13" fmla="*/ 16 h 20"/>
                <a:gd name="T14" fmla="*/ 4 w 15"/>
                <a:gd name="T15" fmla="*/ 20 h 20"/>
                <a:gd name="T16" fmla="*/ 12 w 15"/>
                <a:gd name="T17" fmla="*/ 20 h 20"/>
                <a:gd name="T18" fmla="*/ 15 w 15"/>
                <a:gd name="T19" fmla="*/ 16 h 20"/>
                <a:gd name="T20" fmla="*/ 15 w 15"/>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15" y="12"/>
                  </a:moveTo>
                  <a:lnTo>
                    <a:pt x="15" y="4"/>
                  </a:lnTo>
                  <a:lnTo>
                    <a:pt x="12" y="4"/>
                  </a:lnTo>
                  <a:lnTo>
                    <a:pt x="8" y="0"/>
                  </a:lnTo>
                  <a:lnTo>
                    <a:pt x="4" y="4"/>
                  </a:lnTo>
                  <a:lnTo>
                    <a:pt x="0" y="4"/>
                  </a:lnTo>
                  <a:lnTo>
                    <a:pt x="0" y="16"/>
                  </a:lnTo>
                  <a:lnTo>
                    <a:pt x="4" y="20"/>
                  </a:lnTo>
                  <a:lnTo>
                    <a:pt x="12" y="20"/>
                  </a:lnTo>
                  <a:lnTo>
                    <a:pt x="15" y="16"/>
                  </a:lnTo>
                  <a:lnTo>
                    <a:pt x="15"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1" name="Freeform 234"/>
            <p:cNvSpPr>
              <a:spLocks/>
            </p:cNvSpPr>
            <p:nvPr/>
          </p:nvSpPr>
          <p:spPr bwMode="auto">
            <a:xfrm>
              <a:off x="6391276" y="2765426"/>
              <a:ext cx="23813" cy="31750"/>
            </a:xfrm>
            <a:custGeom>
              <a:avLst/>
              <a:gdLst>
                <a:gd name="T0" fmla="*/ 15 w 15"/>
                <a:gd name="T1" fmla="*/ 8 h 20"/>
                <a:gd name="T2" fmla="*/ 15 w 15"/>
                <a:gd name="T3" fmla="*/ 4 h 20"/>
                <a:gd name="T4" fmla="*/ 11 w 15"/>
                <a:gd name="T5" fmla="*/ 0 h 20"/>
                <a:gd name="T6" fmla="*/ 4 w 15"/>
                <a:gd name="T7" fmla="*/ 0 h 20"/>
                <a:gd name="T8" fmla="*/ 0 w 15"/>
                <a:gd name="T9" fmla="*/ 4 h 20"/>
                <a:gd name="T10" fmla="*/ 0 w 15"/>
                <a:gd name="T11" fmla="*/ 16 h 20"/>
                <a:gd name="T12" fmla="*/ 4 w 15"/>
                <a:gd name="T13" fmla="*/ 16 h 20"/>
                <a:gd name="T14" fmla="*/ 8 w 15"/>
                <a:gd name="T15" fmla="*/ 20 h 20"/>
                <a:gd name="T16" fmla="*/ 11 w 15"/>
                <a:gd name="T17" fmla="*/ 16 h 20"/>
                <a:gd name="T18" fmla="*/ 15 w 15"/>
                <a:gd name="T19" fmla="*/ 16 h 20"/>
                <a:gd name="T20" fmla="*/ 15 w 15"/>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15" y="8"/>
                  </a:moveTo>
                  <a:lnTo>
                    <a:pt x="15" y="4"/>
                  </a:lnTo>
                  <a:lnTo>
                    <a:pt x="11" y="0"/>
                  </a:lnTo>
                  <a:lnTo>
                    <a:pt x="4" y="0"/>
                  </a:lnTo>
                  <a:lnTo>
                    <a:pt x="0" y="4"/>
                  </a:lnTo>
                  <a:lnTo>
                    <a:pt x="0" y="16"/>
                  </a:lnTo>
                  <a:lnTo>
                    <a:pt x="4" y="16"/>
                  </a:lnTo>
                  <a:lnTo>
                    <a:pt x="8" y="20"/>
                  </a:lnTo>
                  <a:lnTo>
                    <a:pt x="11" y="16"/>
                  </a:lnTo>
                  <a:lnTo>
                    <a:pt x="15" y="16"/>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2" name="Freeform 235"/>
            <p:cNvSpPr>
              <a:spLocks/>
            </p:cNvSpPr>
            <p:nvPr/>
          </p:nvSpPr>
          <p:spPr bwMode="auto">
            <a:xfrm>
              <a:off x="6403976" y="2760664"/>
              <a:ext cx="30163" cy="23813"/>
            </a:xfrm>
            <a:custGeom>
              <a:avLst/>
              <a:gdLst>
                <a:gd name="T0" fmla="*/ 19 w 19"/>
                <a:gd name="T1" fmla="*/ 7 h 15"/>
                <a:gd name="T2" fmla="*/ 19 w 19"/>
                <a:gd name="T3" fmla="*/ 3 h 15"/>
                <a:gd name="T4" fmla="*/ 15 w 19"/>
                <a:gd name="T5" fmla="*/ 0 h 15"/>
                <a:gd name="T6" fmla="*/ 0 w 19"/>
                <a:gd name="T7" fmla="*/ 0 h 15"/>
                <a:gd name="T8" fmla="*/ 0 w 19"/>
                <a:gd name="T9" fmla="*/ 15 h 15"/>
                <a:gd name="T10" fmla="*/ 15 w 19"/>
                <a:gd name="T11" fmla="*/ 15 h 15"/>
                <a:gd name="T12" fmla="*/ 19 w 19"/>
                <a:gd name="T13" fmla="*/ 11 h 15"/>
                <a:gd name="T14" fmla="*/ 19 w 19"/>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9" y="7"/>
                  </a:moveTo>
                  <a:lnTo>
                    <a:pt x="19" y="3"/>
                  </a:lnTo>
                  <a:lnTo>
                    <a:pt x="15" y="0"/>
                  </a:lnTo>
                  <a:lnTo>
                    <a:pt x="0" y="0"/>
                  </a:lnTo>
                  <a:lnTo>
                    <a:pt x="0" y="15"/>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3" name="Freeform 236"/>
            <p:cNvSpPr>
              <a:spLocks/>
            </p:cNvSpPr>
            <p:nvPr/>
          </p:nvSpPr>
          <p:spPr bwMode="auto">
            <a:xfrm>
              <a:off x="6415088" y="2741614"/>
              <a:ext cx="31750" cy="30163"/>
            </a:xfrm>
            <a:custGeom>
              <a:avLst/>
              <a:gdLst>
                <a:gd name="T0" fmla="*/ 20 w 20"/>
                <a:gd name="T1" fmla="*/ 8 h 19"/>
                <a:gd name="T2" fmla="*/ 16 w 20"/>
                <a:gd name="T3" fmla="*/ 8 h 19"/>
                <a:gd name="T4" fmla="*/ 16 w 20"/>
                <a:gd name="T5" fmla="*/ 4 h 19"/>
                <a:gd name="T6" fmla="*/ 12 w 20"/>
                <a:gd name="T7" fmla="*/ 0 h 19"/>
                <a:gd name="T8" fmla="*/ 4 w 20"/>
                <a:gd name="T9" fmla="*/ 0 h 19"/>
                <a:gd name="T10" fmla="*/ 0 w 20"/>
                <a:gd name="T11" fmla="*/ 4 h 19"/>
                <a:gd name="T12" fmla="*/ 0 w 20"/>
                <a:gd name="T13" fmla="*/ 15 h 19"/>
                <a:gd name="T14" fmla="*/ 4 w 20"/>
                <a:gd name="T15" fmla="*/ 19 h 19"/>
                <a:gd name="T16" fmla="*/ 12 w 20"/>
                <a:gd name="T17" fmla="*/ 19 h 19"/>
                <a:gd name="T18" fmla="*/ 16 w 20"/>
                <a:gd name="T19" fmla="*/ 15 h 19"/>
                <a:gd name="T20" fmla="*/ 16 w 20"/>
                <a:gd name="T21" fmla="*/ 12 h 19"/>
                <a:gd name="T22" fmla="*/ 20 w 20"/>
                <a:gd name="T2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9">
                  <a:moveTo>
                    <a:pt x="20" y="8"/>
                  </a:moveTo>
                  <a:lnTo>
                    <a:pt x="16" y="8"/>
                  </a:lnTo>
                  <a:lnTo>
                    <a:pt x="16" y="4"/>
                  </a:lnTo>
                  <a:lnTo>
                    <a:pt x="12" y="0"/>
                  </a:lnTo>
                  <a:lnTo>
                    <a:pt x="4" y="0"/>
                  </a:lnTo>
                  <a:lnTo>
                    <a:pt x="0" y="4"/>
                  </a:lnTo>
                  <a:lnTo>
                    <a:pt x="0" y="15"/>
                  </a:lnTo>
                  <a:lnTo>
                    <a:pt x="4" y="19"/>
                  </a:lnTo>
                  <a:lnTo>
                    <a:pt x="12" y="19"/>
                  </a:lnTo>
                  <a:lnTo>
                    <a:pt x="16" y="15"/>
                  </a:lnTo>
                  <a:lnTo>
                    <a:pt x="16"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4" name="Freeform 237"/>
            <p:cNvSpPr>
              <a:spLocks/>
            </p:cNvSpPr>
            <p:nvPr/>
          </p:nvSpPr>
          <p:spPr bwMode="auto">
            <a:xfrm>
              <a:off x="6415088" y="2735264"/>
              <a:ext cx="31750" cy="30163"/>
            </a:xfrm>
            <a:custGeom>
              <a:avLst/>
              <a:gdLst>
                <a:gd name="T0" fmla="*/ 20 w 20"/>
                <a:gd name="T1" fmla="*/ 8 h 19"/>
                <a:gd name="T2" fmla="*/ 20 w 20"/>
                <a:gd name="T3" fmla="*/ 4 h 19"/>
                <a:gd name="T4" fmla="*/ 16 w 20"/>
                <a:gd name="T5" fmla="*/ 4 h 19"/>
                <a:gd name="T6" fmla="*/ 16 w 20"/>
                <a:gd name="T7" fmla="*/ 0 h 19"/>
                <a:gd name="T8" fmla="*/ 4 w 20"/>
                <a:gd name="T9" fmla="*/ 0 h 19"/>
                <a:gd name="T10" fmla="*/ 4 w 20"/>
                <a:gd name="T11" fmla="*/ 4 h 19"/>
                <a:gd name="T12" fmla="*/ 0 w 20"/>
                <a:gd name="T13" fmla="*/ 4 h 19"/>
                <a:gd name="T14" fmla="*/ 0 w 20"/>
                <a:gd name="T15" fmla="*/ 12 h 19"/>
                <a:gd name="T16" fmla="*/ 4 w 20"/>
                <a:gd name="T17" fmla="*/ 16 h 19"/>
                <a:gd name="T18" fmla="*/ 8 w 20"/>
                <a:gd name="T19" fmla="*/ 19 h 19"/>
                <a:gd name="T20" fmla="*/ 12 w 20"/>
                <a:gd name="T21" fmla="*/ 19 h 19"/>
                <a:gd name="T22" fmla="*/ 16 w 20"/>
                <a:gd name="T23" fmla="*/ 16 h 19"/>
                <a:gd name="T24" fmla="*/ 20 w 20"/>
                <a:gd name="T25" fmla="*/ 12 h 19"/>
                <a:gd name="T26" fmla="*/ 20 w 20"/>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8"/>
                  </a:moveTo>
                  <a:lnTo>
                    <a:pt x="20" y="4"/>
                  </a:lnTo>
                  <a:lnTo>
                    <a:pt x="16" y="4"/>
                  </a:lnTo>
                  <a:lnTo>
                    <a:pt x="16" y="0"/>
                  </a:lnTo>
                  <a:lnTo>
                    <a:pt x="4" y="0"/>
                  </a:lnTo>
                  <a:lnTo>
                    <a:pt x="4" y="4"/>
                  </a:lnTo>
                  <a:lnTo>
                    <a:pt x="0" y="4"/>
                  </a:lnTo>
                  <a:lnTo>
                    <a:pt x="0" y="12"/>
                  </a:lnTo>
                  <a:lnTo>
                    <a:pt x="4" y="16"/>
                  </a:lnTo>
                  <a:lnTo>
                    <a:pt x="8" y="19"/>
                  </a:lnTo>
                  <a:lnTo>
                    <a:pt x="12" y="19"/>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5" name="Freeform 238"/>
            <p:cNvSpPr>
              <a:spLocks/>
            </p:cNvSpPr>
            <p:nvPr/>
          </p:nvSpPr>
          <p:spPr bwMode="auto">
            <a:xfrm>
              <a:off x="6421438" y="2717801"/>
              <a:ext cx="30163" cy="30163"/>
            </a:xfrm>
            <a:custGeom>
              <a:avLst/>
              <a:gdLst>
                <a:gd name="T0" fmla="*/ 19 w 19"/>
                <a:gd name="T1" fmla="*/ 11 h 19"/>
                <a:gd name="T2" fmla="*/ 19 w 19"/>
                <a:gd name="T3" fmla="*/ 7 h 19"/>
                <a:gd name="T4" fmla="*/ 16 w 19"/>
                <a:gd name="T5" fmla="*/ 4 h 19"/>
                <a:gd name="T6" fmla="*/ 16 w 19"/>
                <a:gd name="T7" fmla="*/ 0 h 19"/>
                <a:gd name="T8" fmla="*/ 4 w 19"/>
                <a:gd name="T9" fmla="*/ 0 h 19"/>
                <a:gd name="T10" fmla="*/ 4 w 19"/>
                <a:gd name="T11" fmla="*/ 4 h 19"/>
                <a:gd name="T12" fmla="*/ 0 w 19"/>
                <a:gd name="T13" fmla="*/ 7 h 19"/>
                <a:gd name="T14" fmla="*/ 0 w 19"/>
                <a:gd name="T15" fmla="*/ 11 h 19"/>
                <a:gd name="T16" fmla="*/ 4 w 19"/>
                <a:gd name="T17" fmla="*/ 15 h 19"/>
                <a:gd name="T18" fmla="*/ 4 w 19"/>
                <a:gd name="T19" fmla="*/ 19 h 19"/>
                <a:gd name="T20" fmla="*/ 16 w 19"/>
                <a:gd name="T21" fmla="*/ 19 h 19"/>
                <a:gd name="T22" fmla="*/ 16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7"/>
                  </a:lnTo>
                  <a:lnTo>
                    <a:pt x="16" y="4"/>
                  </a:lnTo>
                  <a:lnTo>
                    <a:pt x="16" y="0"/>
                  </a:lnTo>
                  <a:lnTo>
                    <a:pt x="4" y="0"/>
                  </a:lnTo>
                  <a:lnTo>
                    <a:pt x="4" y="4"/>
                  </a:lnTo>
                  <a:lnTo>
                    <a:pt x="0" y="7"/>
                  </a:lnTo>
                  <a:lnTo>
                    <a:pt x="0" y="11"/>
                  </a:lnTo>
                  <a:lnTo>
                    <a:pt x="4" y="15"/>
                  </a:lnTo>
                  <a:lnTo>
                    <a:pt x="4" y="19"/>
                  </a:lnTo>
                  <a:lnTo>
                    <a:pt x="16" y="19"/>
                  </a:lnTo>
                  <a:lnTo>
                    <a:pt x="16"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6" name="Freeform 239"/>
            <p:cNvSpPr>
              <a:spLocks/>
            </p:cNvSpPr>
            <p:nvPr/>
          </p:nvSpPr>
          <p:spPr bwMode="auto">
            <a:xfrm>
              <a:off x="6434138" y="2692401"/>
              <a:ext cx="23813" cy="31750"/>
            </a:xfrm>
            <a:custGeom>
              <a:avLst/>
              <a:gdLst>
                <a:gd name="T0" fmla="*/ 15 w 15"/>
                <a:gd name="T1" fmla="*/ 12 h 20"/>
                <a:gd name="T2" fmla="*/ 15 w 15"/>
                <a:gd name="T3" fmla="*/ 4 h 20"/>
                <a:gd name="T4" fmla="*/ 11 w 15"/>
                <a:gd name="T5" fmla="*/ 4 h 20"/>
                <a:gd name="T6" fmla="*/ 8 w 15"/>
                <a:gd name="T7" fmla="*/ 0 h 20"/>
                <a:gd name="T8" fmla="*/ 4 w 15"/>
                <a:gd name="T9" fmla="*/ 4 h 20"/>
                <a:gd name="T10" fmla="*/ 0 w 15"/>
                <a:gd name="T11" fmla="*/ 4 h 20"/>
                <a:gd name="T12" fmla="*/ 0 w 15"/>
                <a:gd name="T13" fmla="*/ 16 h 20"/>
                <a:gd name="T14" fmla="*/ 4 w 15"/>
                <a:gd name="T15" fmla="*/ 20 h 20"/>
                <a:gd name="T16" fmla="*/ 11 w 15"/>
                <a:gd name="T17" fmla="*/ 20 h 20"/>
                <a:gd name="T18" fmla="*/ 15 w 15"/>
                <a:gd name="T19" fmla="*/ 16 h 20"/>
                <a:gd name="T20" fmla="*/ 15 w 15"/>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15" y="12"/>
                  </a:moveTo>
                  <a:lnTo>
                    <a:pt x="15" y="4"/>
                  </a:lnTo>
                  <a:lnTo>
                    <a:pt x="11" y="4"/>
                  </a:lnTo>
                  <a:lnTo>
                    <a:pt x="8" y="0"/>
                  </a:lnTo>
                  <a:lnTo>
                    <a:pt x="4" y="4"/>
                  </a:lnTo>
                  <a:lnTo>
                    <a:pt x="0" y="4"/>
                  </a:lnTo>
                  <a:lnTo>
                    <a:pt x="0" y="16"/>
                  </a:lnTo>
                  <a:lnTo>
                    <a:pt x="4" y="20"/>
                  </a:lnTo>
                  <a:lnTo>
                    <a:pt x="11" y="20"/>
                  </a:lnTo>
                  <a:lnTo>
                    <a:pt x="15" y="16"/>
                  </a:lnTo>
                  <a:lnTo>
                    <a:pt x="15"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7" name="Freeform 240"/>
            <p:cNvSpPr>
              <a:spLocks/>
            </p:cNvSpPr>
            <p:nvPr/>
          </p:nvSpPr>
          <p:spPr bwMode="auto">
            <a:xfrm>
              <a:off x="6440488" y="2668589"/>
              <a:ext cx="30163" cy="30163"/>
            </a:xfrm>
            <a:custGeom>
              <a:avLst/>
              <a:gdLst>
                <a:gd name="T0" fmla="*/ 19 w 19"/>
                <a:gd name="T1" fmla="*/ 12 h 19"/>
                <a:gd name="T2" fmla="*/ 19 w 19"/>
                <a:gd name="T3" fmla="*/ 4 h 19"/>
                <a:gd name="T4" fmla="*/ 15 w 19"/>
                <a:gd name="T5" fmla="*/ 4 h 19"/>
                <a:gd name="T6" fmla="*/ 11 w 19"/>
                <a:gd name="T7" fmla="*/ 0 h 19"/>
                <a:gd name="T8" fmla="*/ 7 w 19"/>
                <a:gd name="T9" fmla="*/ 0 h 19"/>
                <a:gd name="T10" fmla="*/ 7 w 19"/>
                <a:gd name="T11" fmla="*/ 4 h 19"/>
                <a:gd name="T12" fmla="*/ 4 w 19"/>
                <a:gd name="T13" fmla="*/ 4 h 19"/>
                <a:gd name="T14" fmla="*/ 4 w 19"/>
                <a:gd name="T15" fmla="*/ 8 h 19"/>
                <a:gd name="T16" fmla="*/ 0 w 19"/>
                <a:gd name="T17" fmla="*/ 12 h 19"/>
                <a:gd name="T18" fmla="*/ 4 w 19"/>
                <a:gd name="T19" fmla="*/ 15 h 19"/>
                <a:gd name="T20" fmla="*/ 7 w 19"/>
                <a:gd name="T21" fmla="*/ 19 h 19"/>
                <a:gd name="T22" fmla="*/ 15 w 19"/>
                <a:gd name="T23" fmla="*/ 19 h 19"/>
                <a:gd name="T24" fmla="*/ 19 w 19"/>
                <a:gd name="T25" fmla="*/ 15 h 19"/>
                <a:gd name="T26" fmla="*/ 19 w 19"/>
                <a:gd name="T2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2"/>
                  </a:moveTo>
                  <a:lnTo>
                    <a:pt x="19" y="4"/>
                  </a:lnTo>
                  <a:lnTo>
                    <a:pt x="15" y="4"/>
                  </a:lnTo>
                  <a:lnTo>
                    <a:pt x="11" y="0"/>
                  </a:lnTo>
                  <a:lnTo>
                    <a:pt x="7" y="0"/>
                  </a:lnTo>
                  <a:lnTo>
                    <a:pt x="7" y="4"/>
                  </a:lnTo>
                  <a:lnTo>
                    <a:pt x="4" y="4"/>
                  </a:lnTo>
                  <a:lnTo>
                    <a:pt x="4" y="8"/>
                  </a:lnTo>
                  <a:lnTo>
                    <a:pt x="0" y="12"/>
                  </a:lnTo>
                  <a:lnTo>
                    <a:pt x="4" y="15"/>
                  </a:lnTo>
                  <a:lnTo>
                    <a:pt x="7" y="19"/>
                  </a:lnTo>
                  <a:lnTo>
                    <a:pt x="15" y="19"/>
                  </a:lnTo>
                  <a:lnTo>
                    <a:pt x="19"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8" name="Freeform 241"/>
            <p:cNvSpPr>
              <a:spLocks/>
            </p:cNvSpPr>
            <p:nvPr/>
          </p:nvSpPr>
          <p:spPr bwMode="auto">
            <a:xfrm>
              <a:off x="6446838" y="2662239"/>
              <a:ext cx="30163" cy="30163"/>
            </a:xfrm>
            <a:custGeom>
              <a:avLst/>
              <a:gdLst>
                <a:gd name="T0" fmla="*/ 19 w 19"/>
                <a:gd name="T1" fmla="*/ 12 h 19"/>
                <a:gd name="T2" fmla="*/ 19 w 19"/>
                <a:gd name="T3" fmla="*/ 8 h 19"/>
                <a:gd name="T4" fmla="*/ 15 w 19"/>
                <a:gd name="T5" fmla="*/ 4 h 19"/>
                <a:gd name="T6" fmla="*/ 11 w 19"/>
                <a:gd name="T7" fmla="*/ 0 h 19"/>
                <a:gd name="T8" fmla="*/ 3 w 19"/>
                <a:gd name="T9" fmla="*/ 0 h 19"/>
                <a:gd name="T10" fmla="*/ 0 w 19"/>
                <a:gd name="T11" fmla="*/ 4 h 19"/>
                <a:gd name="T12" fmla="*/ 0 w 19"/>
                <a:gd name="T13" fmla="*/ 16 h 19"/>
                <a:gd name="T14" fmla="*/ 3 w 19"/>
                <a:gd name="T15" fmla="*/ 19 h 19"/>
                <a:gd name="T16" fmla="*/ 11 w 19"/>
                <a:gd name="T17" fmla="*/ 19 h 19"/>
                <a:gd name="T18" fmla="*/ 15 w 19"/>
                <a:gd name="T19" fmla="*/ 16 h 19"/>
                <a:gd name="T20" fmla="*/ 19 w 19"/>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12"/>
                  </a:moveTo>
                  <a:lnTo>
                    <a:pt x="19" y="8"/>
                  </a:lnTo>
                  <a:lnTo>
                    <a:pt x="15" y="4"/>
                  </a:lnTo>
                  <a:lnTo>
                    <a:pt x="11" y="0"/>
                  </a:lnTo>
                  <a:lnTo>
                    <a:pt x="3" y="0"/>
                  </a:lnTo>
                  <a:lnTo>
                    <a:pt x="0" y="4"/>
                  </a:lnTo>
                  <a:lnTo>
                    <a:pt x="0" y="16"/>
                  </a:lnTo>
                  <a:lnTo>
                    <a:pt x="3" y="19"/>
                  </a:lnTo>
                  <a:lnTo>
                    <a:pt x="11" y="19"/>
                  </a:lnTo>
                  <a:lnTo>
                    <a:pt x="15"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39" name="Freeform 242"/>
            <p:cNvSpPr>
              <a:spLocks/>
            </p:cNvSpPr>
            <p:nvPr/>
          </p:nvSpPr>
          <p:spPr bwMode="auto">
            <a:xfrm>
              <a:off x="6446838" y="2655889"/>
              <a:ext cx="30163" cy="31750"/>
            </a:xfrm>
            <a:custGeom>
              <a:avLst/>
              <a:gdLst>
                <a:gd name="T0" fmla="*/ 19 w 19"/>
                <a:gd name="T1" fmla="*/ 8 h 20"/>
                <a:gd name="T2" fmla="*/ 19 w 19"/>
                <a:gd name="T3" fmla="*/ 4 h 20"/>
                <a:gd name="T4" fmla="*/ 15 w 19"/>
                <a:gd name="T5" fmla="*/ 0 h 20"/>
                <a:gd name="T6" fmla="*/ 7 w 19"/>
                <a:gd name="T7" fmla="*/ 0 h 20"/>
                <a:gd name="T8" fmla="*/ 3 w 19"/>
                <a:gd name="T9" fmla="*/ 4 h 20"/>
                <a:gd name="T10" fmla="*/ 0 w 19"/>
                <a:gd name="T11" fmla="*/ 4 h 20"/>
                <a:gd name="T12" fmla="*/ 0 w 19"/>
                <a:gd name="T13" fmla="*/ 12 h 20"/>
                <a:gd name="T14" fmla="*/ 3 w 19"/>
                <a:gd name="T15" fmla="*/ 16 h 20"/>
                <a:gd name="T16" fmla="*/ 7 w 19"/>
                <a:gd name="T17" fmla="*/ 16 h 20"/>
                <a:gd name="T18" fmla="*/ 7 w 19"/>
                <a:gd name="T19" fmla="*/ 20 h 20"/>
                <a:gd name="T20" fmla="*/ 11 w 19"/>
                <a:gd name="T21" fmla="*/ 20 h 20"/>
                <a:gd name="T22" fmla="*/ 15 w 19"/>
                <a:gd name="T23" fmla="*/ 16 h 20"/>
                <a:gd name="T24" fmla="*/ 19 w 19"/>
                <a:gd name="T25" fmla="*/ 16 h 20"/>
                <a:gd name="T26" fmla="*/ 19 w 19"/>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0">
                  <a:moveTo>
                    <a:pt x="19" y="8"/>
                  </a:moveTo>
                  <a:lnTo>
                    <a:pt x="19" y="4"/>
                  </a:lnTo>
                  <a:lnTo>
                    <a:pt x="15" y="0"/>
                  </a:lnTo>
                  <a:lnTo>
                    <a:pt x="7" y="0"/>
                  </a:lnTo>
                  <a:lnTo>
                    <a:pt x="3" y="4"/>
                  </a:lnTo>
                  <a:lnTo>
                    <a:pt x="0" y="4"/>
                  </a:lnTo>
                  <a:lnTo>
                    <a:pt x="0" y="12"/>
                  </a:lnTo>
                  <a:lnTo>
                    <a:pt x="3" y="16"/>
                  </a:lnTo>
                  <a:lnTo>
                    <a:pt x="7" y="16"/>
                  </a:lnTo>
                  <a:lnTo>
                    <a:pt x="7" y="20"/>
                  </a:lnTo>
                  <a:lnTo>
                    <a:pt x="11" y="20"/>
                  </a:lnTo>
                  <a:lnTo>
                    <a:pt x="15" y="16"/>
                  </a:lnTo>
                  <a:lnTo>
                    <a:pt x="19" y="16"/>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0" name="Freeform 243"/>
            <p:cNvSpPr>
              <a:spLocks/>
            </p:cNvSpPr>
            <p:nvPr/>
          </p:nvSpPr>
          <p:spPr bwMode="auto">
            <a:xfrm>
              <a:off x="6457951" y="2651126"/>
              <a:ext cx="31750" cy="23813"/>
            </a:xfrm>
            <a:custGeom>
              <a:avLst/>
              <a:gdLst>
                <a:gd name="T0" fmla="*/ 20 w 20"/>
                <a:gd name="T1" fmla="*/ 7 h 15"/>
                <a:gd name="T2" fmla="*/ 16 w 20"/>
                <a:gd name="T3" fmla="*/ 3 h 15"/>
                <a:gd name="T4" fmla="*/ 16 w 20"/>
                <a:gd name="T5" fmla="*/ 0 h 15"/>
                <a:gd name="T6" fmla="*/ 0 w 20"/>
                <a:gd name="T7" fmla="*/ 0 h 15"/>
                <a:gd name="T8" fmla="*/ 0 w 20"/>
                <a:gd name="T9" fmla="*/ 11 h 15"/>
                <a:gd name="T10" fmla="*/ 4 w 20"/>
                <a:gd name="T11" fmla="*/ 15 h 15"/>
                <a:gd name="T12" fmla="*/ 12 w 20"/>
                <a:gd name="T13" fmla="*/ 15 h 15"/>
                <a:gd name="T14" fmla="*/ 16 w 20"/>
                <a:gd name="T15" fmla="*/ 11 h 15"/>
                <a:gd name="T16" fmla="*/ 20 w 20"/>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5">
                  <a:moveTo>
                    <a:pt x="20" y="7"/>
                  </a:moveTo>
                  <a:lnTo>
                    <a:pt x="16" y="3"/>
                  </a:lnTo>
                  <a:lnTo>
                    <a:pt x="16" y="0"/>
                  </a:lnTo>
                  <a:lnTo>
                    <a:pt x="0" y="0"/>
                  </a:lnTo>
                  <a:lnTo>
                    <a:pt x="0" y="11"/>
                  </a:lnTo>
                  <a:lnTo>
                    <a:pt x="4" y="15"/>
                  </a:lnTo>
                  <a:lnTo>
                    <a:pt x="12" y="15"/>
                  </a:lnTo>
                  <a:lnTo>
                    <a:pt x="16"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1" name="Freeform 244"/>
            <p:cNvSpPr>
              <a:spLocks/>
            </p:cNvSpPr>
            <p:nvPr/>
          </p:nvSpPr>
          <p:spPr bwMode="auto">
            <a:xfrm>
              <a:off x="6457951" y="2638426"/>
              <a:ext cx="31750" cy="30163"/>
            </a:xfrm>
            <a:custGeom>
              <a:avLst/>
              <a:gdLst>
                <a:gd name="T0" fmla="*/ 20 w 20"/>
                <a:gd name="T1" fmla="*/ 11 h 19"/>
                <a:gd name="T2" fmla="*/ 20 w 20"/>
                <a:gd name="T3" fmla="*/ 8 h 19"/>
                <a:gd name="T4" fmla="*/ 16 w 20"/>
                <a:gd name="T5" fmla="*/ 4 h 19"/>
                <a:gd name="T6" fmla="*/ 12 w 20"/>
                <a:gd name="T7" fmla="*/ 0 h 19"/>
                <a:gd name="T8" fmla="*/ 8 w 20"/>
                <a:gd name="T9" fmla="*/ 0 h 19"/>
                <a:gd name="T10" fmla="*/ 4 w 20"/>
                <a:gd name="T11" fmla="*/ 4 h 19"/>
                <a:gd name="T12" fmla="*/ 0 w 20"/>
                <a:gd name="T13" fmla="*/ 8 h 19"/>
                <a:gd name="T14" fmla="*/ 0 w 20"/>
                <a:gd name="T15" fmla="*/ 11 h 19"/>
                <a:gd name="T16" fmla="*/ 4 w 20"/>
                <a:gd name="T17" fmla="*/ 15 h 19"/>
                <a:gd name="T18" fmla="*/ 4 w 20"/>
                <a:gd name="T19" fmla="*/ 19 h 19"/>
                <a:gd name="T20" fmla="*/ 16 w 20"/>
                <a:gd name="T21" fmla="*/ 19 h 19"/>
                <a:gd name="T22" fmla="*/ 16 w 20"/>
                <a:gd name="T23" fmla="*/ 15 h 19"/>
                <a:gd name="T24" fmla="*/ 20 w 20"/>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1"/>
                  </a:moveTo>
                  <a:lnTo>
                    <a:pt x="20" y="8"/>
                  </a:lnTo>
                  <a:lnTo>
                    <a:pt x="16" y="4"/>
                  </a:lnTo>
                  <a:lnTo>
                    <a:pt x="12" y="0"/>
                  </a:lnTo>
                  <a:lnTo>
                    <a:pt x="8" y="0"/>
                  </a:lnTo>
                  <a:lnTo>
                    <a:pt x="4" y="4"/>
                  </a:lnTo>
                  <a:lnTo>
                    <a:pt x="0" y="8"/>
                  </a:lnTo>
                  <a:lnTo>
                    <a:pt x="0" y="11"/>
                  </a:lnTo>
                  <a:lnTo>
                    <a:pt x="4" y="15"/>
                  </a:lnTo>
                  <a:lnTo>
                    <a:pt x="4" y="19"/>
                  </a:lnTo>
                  <a:lnTo>
                    <a:pt x="16" y="19"/>
                  </a:lnTo>
                  <a:lnTo>
                    <a:pt x="16" y="15"/>
                  </a:lnTo>
                  <a:lnTo>
                    <a:pt x="20"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2" name="Freeform 245"/>
            <p:cNvSpPr>
              <a:spLocks/>
            </p:cNvSpPr>
            <p:nvPr/>
          </p:nvSpPr>
          <p:spPr bwMode="auto">
            <a:xfrm>
              <a:off x="6470651" y="2632076"/>
              <a:ext cx="30163" cy="30163"/>
            </a:xfrm>
            <a:custGeom>
              <a:avLst/>
              <a:gdLst>
                <a:gd name="T0" fmla="*/ 19 w 19"/>
                <a:gd name="T1" fmla="*/ 8 h 19"/>
                <a:gd name="T2" fmla="*/ 19 w 19"/>
                <a:gd name="T3" fmla="*/ 4 h 19"/>
                <a:gd name="T4" fmla="*/ 15 w 19"/>
                <a:gd name="T5" fmla="*/ 0 h 19"/>
                <a:gd name="T6" fmla="*/ 8 w 19"/>
                <a:gd name="T7" fmla="*/ 0 h 19"/>
                <a:gd name="T8" fmla="*/ 4 w 19"/>
                <a:gd name="T9" fmla="*/ 4 h 19"/>
                <a:gd name="T10" fmla="*/ 4 w 19"/>
                <a:gd name="T11" fmla="*/ 8 h 19"/>
                <a:gd name="T12" fmla="*/ 0 w 19"/>
                <a:gd name="T13" fmla="*/ 8 h 19"/>
                <a:gd name="T14" fmla="*/ 4 w 19"/>
                <a:gd name="T15" fmla="*/ 12 h 19"/>
                <a:gd name="T16" fmla="*/ 4 w 19"/>
                <a:gd name="T17" fmla="*/ 15 h 19"/>
                <a:gd name="T18" fmla="*/ 8 w 19"/>
                <a:gd name="T19" fmla="*/ 15 h 19"/>
                <a:gd name="T20" fmla="*/ 8 w 19"/>
                <a:gd name="T21" fmla="*/ 19 h 19"/>
                <a:gd name="T22" fmla="*/ 12 w 19"/>
                <a:gd name="T23" fmla="*/ 19 h 19"/>
                <a:gd name="T24" fmla="*/ 15 w 19"/>
                <a:gd name="T25" fmla="*/ 15 h 19"/>
                <a:gd name="T26" fmla="*/ 19 w 19"/>
                <a:gd name="T27" fmla="*/ 15 h 19"/>
                <a:gd name="T28" fmla="*/ 19 w 19"/>
                <a:gd name="T2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9">
                  <a:moveTo>
                    <a:pt x="19" y="8"/>
                  </a:moveTo>
                  <a:lnTo>
                    <a:pt x="19" y="4"/>
                  </a:lnTo>
                  <a:lnTo>
                    <a:pt x="15" y="0"/>
                  </a:lnTo>
                  <a:lnTo>
                    <a:pt x="8" y="0"/>
                  </a:lnTo>
                  <a:lnTo>
                    <a:pt x="4" y="4"/>
                  </a:lnTo>
                  <a:lnTo>
                    <a:pt x="4" y="8"/>
                  </a:lnTo>
                  <a:lnTo>
                    <a:pt x="0" y="8"/>
                  </a:lnTo>
                  <a:lnTo>
                    <a:pt x="4" y="12"/>
                  </a:lnTo>
                  <a:lnTo>
                    <a:pt x="4" y="15"/>
                  </a:lnTo>
                  <a:lnTo>
                    <a:pt x="8" y="15"/>
                  </a:lnTo>
                  <a:lnTo>
                    <a:pt x="8" y="19"/>
                  </a:lnTo>
                  <a:lnTo>
                    <a:pt x="12" y="19"/>
                  </a:lnTo>
                  <a:lnTo>
                    <a:pt x="15"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3" name="Freeform 246"/>
            <p:cNvSpPr>
              <a:spLocks/>
            </p:cNvSpPr>
            <p:nvPr/>
          </p:nvSpPr>
          <p:spPr bwMode="auto">
            <a:xfrm>
              <a:off x="6477001" y="2625726"/>
              <a:ext cx="30163" cy="25400"/>
            </a:xfrm>
            <a:custGeom>
              <a:avLst/>
              <a:gdLst>
                <a:gd name="T0" fmla="*/ 19 w 19"/>
                <a:gd name="T1" fmla="*/ 8 h 16"/>
                <a:gd name="T2" fmla="*/ 19 w 19"/>
                <a:gd name="T3" fmla="*/ 4 h 16"/>
                <a:gd name="T4" fmla="*/ 15 w 19"/>
                <a:gd name="T5" fmla="*/ 4 h 16"/>
                <a:gd name="T6" fmla="*/ 15 w 19"/>
                <a:gd name="T7" fmla="*/ 0 h 16"/>
                <a:gd name="T8" fmla="*/ 4 w 19"/>
                <a:gd name="T9" fmla="*/ 0 h 16"/>
                <a:gd name="T10" fmla="*/ 4 w 19"/>
                <a:gd name="T11" fmla="*/ 4 h 16"/>
                <a:gd name="T12" fmla="*/ 0 w 19"/>
                <a:gd name="T13" fmla="*/ 4 h 16"/>
                <a:gd name="T14" fmla="*/ 0 w 19"/>
                <a:gd name="T15" fmla="*/ 12 h 16"/>
                <a:gd name="T16" fmla="*/ 4 w 19"/>
                <a:gd name="T17" fmla="*/ 16 h 16"/>
                <a:gd name="T18" fmla="*/ 15 w 19"/>
                <a:gd name="T19" fmla="*/ 16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4"/>
                  </a:lnTo>
                  <a:lnTo>
                    <a:pt x="15" y="0"/>
                  </a:lnTo>
                  <a:lnTo>
                    <a:pt x="4" y="0"/>
                  </a:lnTo>
                  <a:lnTo>
                    <a:pt x="4" y="4"/>
                  </a:lnTo>
                  <a:lnTo>
                    <a:pt x="0" y="4"/>
                  </a:lnTo>
                  <a:lnTo>
                    <a:pt x="0" y="12"/>
                  </a:lnTo>
                  <a:lnTo>
                    <a:pt x="4" y="16"/>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4" name="Freeform 247"/>
            <p:cNvSpPr>
              <a:spLocks/>
            </p:cNvSpPr>
            <p:nvPr/>
          </p:nvSpPr>
          <p:spPr bwMode="auto">
            <a:xfrm>
              <a:off x="6483351" y="2608264"/>
              <a:ext cx="30163" cy="30163"/>
            </a:xfrm>
            <a:custGeom>
              <a:avLst/>
              <a:gdLst>
                <a:gd name="T0" fmla="*/ 19 w 19"/>
                <a:gd name="T1" fmla="*/ 7 h 19"/>
                <a:gd name="T2" fmla="*/ 15 w 19"/>
                <a:gd name="T3" fmla="*/ 4 h 19"/>
                <a:gd name="T4" fmla="*/ 11 w 19"/>
                <a:gd name="T5" fmla="*/ 0 h 19"/>
                <a:gd name="T6" fmla="*/ 4 w 19"/>
                <a:gd name="T7" fmla="*/ 0 h 19"/>
                <a:gd name="T8" fmla="*/ 0 w 19"/>
                <a:gd name="T9" fmla="*/ 4 h 19"/>
                <a:gd name="T10" fmla="*/ 0 w 19"/>
                <a:gd name="T11" fmla="*/ 15 h 19"/>
                <a:gd name="T12" fmla="*/ 4 w 19"/>
                <a:gd name="T13" fmla="*/ 19 h 19"/>
                <a:gd name="T14" fmla="*/ 11 w 19"/>
                <a:gd name="T15" fmla="*/ 19 h 19"/>
                <a:gd name="T16" fmla="*/ 15 w 19"/>
                <a:gd name="T17" fmla="*/ 15 h 19"/>
                <a:gd name="T18" fmla="*/ 19 w 19"/>
                <a:gd name="T19" fmla="*/ 11 h 19"/>
                <a:gd name="T20" fmla="*/ 19 w 19"/>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7"/>
                  </a:moveTo>
                  <a:lnTo>
                    <a:pt x="15" y="4"/>
                  </a:lnTo>
                  <a:lnTo>
                    <a:pt x="11" y="0"/>
                  </a:lnTo>
                  <a:lnTo>
                    <a:pt x="4" y="0"/>
                  </a:lnTo>
                  <a:lnTo>
                    <a:pt x="0" y="4"/>
                  </a:lnTo>
                  <a:lnTo>
                    <a:pt x="0" y="15"/>
                  </a:lnTo>
                  <a:lnTo>
                    <a:pt x="4" y="19"/>
                  </a:lnTo>
                  <a:lnTo>
                    <a:pt x="11" y="19"/>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5" name="Freeform 248"/>
            <p:cNvSpPr>
              <a:spLocks/>
            </p:cNvSpPr>
            <p:nvPr/>
          </p:nvSpPr>
          <p:spPr bwMode="auto">
            <a:xfrm>
              <a:off x="6489701" y="2601914"/>
              <a:ext cx="30163" cy="30163"/>
            </a:xfrm>
            <a:custGeom>
              <a:avLst/>
              <a:gdLst>
                <a:gd name="T0" fmla="*/ 19 w 19"/>
                <a:gd name="T1" fmla="*/ 8 h 19"/>
                <a:gd name="T2" fmla="*/ 15 w 19"/>
                <a:gd name="T3" fmla="*/ 4 h 19"/>
                <a:gd name="T4" fmla="*/ 11 w 19"/>
                <a:gd name="T5" fmla="*/ 0 h 19"/>
                <a:gd name="T6" fmla="*/ 3 w 19"/>
                <a:gd name="T7" fmla="*/ 0 h 19"/>
                <a:gd name="T8" fmla="*/ 0 w 19"/>
                <a:gd name="T9" fmla="*/ 4 h 19"/>
                <a:gd name="T10" fmla="*/ 0 w 19"/>
                <a:gd name="T11" fmla="*/ 15 h 19"/>
                <a:gd name="T12" fmla="*/ 3 w 19"/>
                <a:gd name="T13" fmla="*/ 15 h 19"/>
                <a:gd name="T14" fmla="*/ 7 w 19"/>
                <a:gd name="T15" fmla="*/ 19 h 19"/>
                <a:gd name="T16" fmla="*/ 11 w 19"/>
                <a:gd name="T17" fmla="*/ 19 h 19"/>
                <a:gd name="T18" fmla="*/ 11 w 19"/>
                <a:gd name="T19" fmla="*/ 15 h 19"/>
                <a:gd name="T20" fmla="*/ 15 w 19"/>
                <a:gd name="T21" fmla="*/ 15 h 19"/>
                <a:gd name="T22" fmla="*/ 15 w 19"/>
                <a:gd name="T23" fmla="*/ 11 h 19"/>
                <a:gd name="T24" fmla="*/ 19 w 19"/>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8"/>
                  </a:moveTo>
                  <a:lnTo>
                    <a:pt x="15" y="4"/>
                  </a:lnTo>
                  <a:lnTo>
                    <a:pt x="11" y="0"/>
                  </a:lnTo>
                  <a:lnTo>
                    <a:pt x="3" y="0"/>
                  </a:lnTo>
                  <a:lnTo>
                    <a:pt x="0" y="4"/>
                  </a:lnTo>
                  <a:lnTo>
                    <a:pt x="0" y="15"/>
                  </a:lnTo>
                  <a:lnTo>
                    <a:pt x="3" y="15"/>
                  </a:lnTo>
                  <a:lnTo>
                    <a:pt x="7" y="19"/>
                  </a:lnTo>
                  <a:lnTo>
                    <a:pt x="11" y="19"/>
                  </a:lnTo>
                  <a:lnTo>
                    <a:pt x="11" y="15"/>
                  </a:lnTo>
                  <a:lnTo>
                    <a:pt x="15" y="15"/>
                  </a:lnTo>
                  <a:lnTo>
                    <a:pt x="15"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6" name="Freeform 249"/>
            <p:cNvSpPr>
              <a:spLocks/>
            </p:cNvSpPr>
            <p:nvPr/>
          </p:nvSpPr>
          <p:spPr bwMode="auto">
            <a:xfrm>
              <a:off x="6489701" y="2595564"/>
              <a:ext cx="30163" cy="23813"/>
            </a:xfrm>
            <a:custGeom>
              <a:avLst/>
              <a:gdLst>
                <a:gd name="T0" fmla="*/ 19 w 19"/>
                <a:gd name="T1" fmla="*/ 8 h 15"/>
                <a:gd name="T2" fmla="*/ 19 w 19"/>
                <a:gd name="T3" fmla="*/ 4 h 15"/>
                <a:gd name="T4" fmla="*/ 15 w 19"/>
                <a:gd name="T5" fmla="*/ 0 h 15"/>
                <a:gd name="T6" fmla="*/ 3 w 19"/>
                <a:gd name="T7" fmla="*/ 0 h 15"/>
                <a:gd name="T8" fmla="*/ 0 w 19"/>
                <a:gd name="T9" fmla="*/ 4 h 15"/>
                <a:gd name="T10" fmla="*/ 0 w 19"/>
                <a:gd name="T11" fmla="*/ 12 h 15"/>
                <a:gd name="T12" fmla="*/ 3 w 19"/>
                <a:gd name="T13" fmla="*/ 12 h 15"/>
                <a:gd name="T14" fmla="*/ 3 w 19"/>
                <a:gd name="T15" fmla="*/ 15 h 15"/>
                <a:gd name="T16" fmla="*/ 15 w 19"/>
                <a:gd name="T17" fmla="*/ 15 h 15"/>
                <a:gd name="T18" fmla="*/ 15 w 19"/>
                <a:gd name="T19" fmla="*/ 12 h 15"/>
                <a:gd name="T20" fmla="*/ 19 w 19"/>
                <a:gd name="T21" fmla="*/ 12 h 15"/>
                <a:gd name="T22" fmla="*/ 19 w 19"/>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9" y="8"/>
                  </a:moveTo>
                  <a:lnTo>
                    <a:pt x="19" y="4"/>
                  </a:lnTo>
                  <a:lnTo>
                    <a:pt x="15" y="0"/>
                  </a:lnTo>
                  <a:lnTo>
                    <a:pt x="3" y="0"/>
                  </a:lnTo>
                  <a:lnTo>
                    <a:pt x="0" y="4"/>
                  </a:lnTo>
                  <a:lnTo>
                    <a:pt x="0" y="12"/>
                  </a:lnTo>
                  <a:lnTo>
                    <a:pt x="3" y="12"/>
                  </a:lnTo>
                  <a:lnTo>
                    <a:pt x="3" y="15"/>
                  </a:lnTo>
                  <a:lnTo>
                    <a:pt x="15" y="15"/>
                  </a:lnTo>
                  <a:lnTo>
                    <a:pt x="15"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7" name="Freeform 250"/>
            <p:cNvSpPr>
              <a:spLocks/>
            </p:cNvSpPr>
            <p:nvPr/>
          </p:nvSpPr>
          <p:spPr bwMode="auto">
            <a:xfrm>
              <a:off x="6500813" y="2582864"/>
              <a:ext cx="25400" cy="31750"/>
            </a:xfrm>
            <a:custGeom>
              <a:avLst/>
              <a:gdLst>
                <a:gd name="T0" fmla="*/ 16 w 16"/>
                <a:gd name="T1" fmla="*/ 12 h 20"/>
                <a:gd name="T2" fmla="*/ 16 w 16"/>
                <a:gd name="T3" fmla="*/ 4 h 20"/>
                <a:gd name="T4" fmla="*/ 12 w 16"/>
                <a:gd name="T5" fmla="*/ 4 h 20"/>
                <a:gd name="T6" fmla="*/ 8 w 16"/>
                <a:gd name="T7" fmla="*/ 0 h 20"/>
                <a:gd name="T8" fmla="*/ 4 w 16"/>
                <a:gd name="T9" fmla="*/ 4 h 20"/>
                <a:gd name="T10" fmla="*/ 0 w 16"/>
                <a:gd name="T11" fmla="*/ 4 h 20"/>
                <a:gd name="T12" fmla="*/ 0 w 16"/>
                <a:gd name="T13" fmla="*/ 16 h 20"/>
                <a:gd name="T14" fmla="*/ 4 w 16"/>
                <a:gd name="T15" fmla="*/ 20 h 20"/>
                <a:gd name="T16" fmla="*/ 12 w 16"/>
                <a:gd name="T17" fmla="*/ 20 h 20"/>
                <a:gd name="T18" fmla="*/ 16 w 16"/>
                <a:gd name="T19" fmla="*/ 16 h 20"/>
                <a:gd name="T20" fmla="*/ 16 w 16"/>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16" y="12"/>
                  </a:moveTo>
                  <a:lnTo>
                    <a:pt x="16" y="4"/>
                  </a:lnTo>
                  <a:lnTo>
                    <a:pt x="12" y="4"/>
                  </a:lnTo>
                  <a:lnTo>
                    <a:pt x="8" y="0"/>
                  </a:lnTo>
                  <a:lnTo>
                    <a:pt x="4" y="4"/>
                  </a:lnTo>
                  <a:lnTo>
                    <a:pt x="0" y="4"/>
                  </a:lnTo>
                  <a:lnTo>
                    <a:pt x="0" y="16"/>
                  </a:lnTo>
                  <a:lnTo>
                    <a:pt x="4" y="20"/>
                  </a:lnTo>
                  <a:lnTo>
                    <a:pt x="12" y="20"/>
                  </a:lnTo>
                  <a:lnTo>
                    <a:pt x="16" y="16"/>
                  </a:lnTo>
                  <a:lnTo>
                    <a:pt x="16"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8" name="Freeform 251"/>
            <p:cNvSpPr>
              <a:spLocks/>
            </p:cNvSpPr>
            <p:nvPr/>
          </p:nvSpPr>
          <p:spPr bwMode="auto">
            <a:xfrm>
              <a:off x="6507163" y="2576514"/>
              <a:ext cx="25400" cy="31750"/>
            </a:xfrm>
            <a:custGeom>
              <a:avLst/>
              <a:gdLst>
                <a:gd name="T0" fmla="*/ 16 w 16"/>
                <a:gd name="T1" fmla="*/ 8 h 20"/>
                <a:gd name="T2" fmla="*/ 16 w 16"/>
                <a:gd name="T3" fmla="*/ 4 h 20"/>
                <a:gd name="T4" fmla="*/ 12 w 16"/>
                <a:gd name="T5" fmla="*/ 0 h 20"/>
                <a:gd name="T6" fmla="*/ 4 w 16"/>
                <a:gd name="T7" fmla="*/ 0 h 20"/>
                <a:gd name="T8" fmla="*/ 0 w 16"/>
                <a:gd name="T9" fmla="*/ 4 h 20"/>
                <a:gd name="T10" fmla="*/ 0 w 16"/>
                <a:gd name="T11" fmla="*/ 16 h 20"/>
                <a:gd name="T12" fmla="*/ 4 w 16"/>
                <a:gd name="T13" fmla="*/ 16 h 20"/>
                <a:gd name="T14" fmla="*/ 8 w 16"/>
                <a:gd name="T15" fmla="*/ 20 h 20"/>
                <a:gd name="T16" fmla="*/ 12 w 16"/>
                <a:gd name="T17" fmla="*/ 16 h 20"/>
                <a:gd name="T18" fmla="*/ 16 w 16"/>
                <a:gd name="T19" fmla="*/ 16 h 20"/>
                <a:gd name="T20" fmla="*/ 16 w 16"/>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16" y="8"/>
                  </a:moveTo>
                  <a:lnTo>
                    <a:pt x="16" y="4"/>
                  </a:lnTo>
                  <a:lnTo>
                    <a:pt x="12" y="0"/>
                  </a:lnTo>
                  <a:lnTo>
                    <a:pt x="4" y="0"/>
                  </a:lnTo>
                  <a:lnTo>
                    <a:pt x="0" y="4"/>
                  </a:lnTo>
                  <a:lnTo>
                    <a:pt x="0" y="16"/>
                  </a:lnTo>
                  <a:lnTo>
                    <a:pt x="4" y="16"/>
                  </a:lnTo>
                  <a:lnTo>
                    <a:pt x="8" y="20"/>
                  </a:lnTo>
                  <a:lnTo>
                    <a:pt x="12" y="16"/>
                  </a:lnTo>
                  <a:lnTo>
                    <a:pt x="16" y="16"/>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49" name="Freeform 252"/>
            <p:cNvSpPr>
              <a:spLocks/>
            </p:cNvSpPr>
            <p:nvPr/>
          </p:nvSpPr>
          <p:spPr bwMode="auto">
            <a:xfrm>
              <a:off x="6513513" y="2571751"/>
              <a:ext cx="23813" cy="23813"/>
            </a:xfrm>
            <a:custGeom>
              <a:avLst/>
              <a:gdLst>
                <a:gd name="T0" fmla="*/ 15 w 15"/>
                <a:gd name="T1" fmla="*/ 7 h 15"/>
                <a:gd name="T2" fmla="*/ 15 w 15"/>
                <a:gd name="T3" fmla="*/ 0 h 15"/>
                <a:gd name="T4" fmla="*/ 0 w 15"/>
                <a:gd name="T5" fmla="*/ 0 h 15"/>
                <a:gd name="T6" fmla="*/ 0 w 15"/>
                <a:gd name="T7" fmla="*/ 15 h 15"/>
                <a:gd name="T8" fmla="*/ 15 w 15"/>
                <a:gd name="T9" fmla="*/ 15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lnTo>
                    <a:pt x="15" y="0"/>
                  </a:lnTo>
                  <a:lnTo>
                    <a:pt x="0" y="0"/>
                  </a:lnTo>
                  <a:lnTo>
                    <a:pt x="0" y="15"/>
                  </a:lnTo>
                  <a:lnTo>
                    <a:pt x="15" y="15"/>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0" name="Freeform 253"/>
            <p:cNvSpPr>
              <a:spLocks/>
            </p:cNvSpPr>
            <p:nvPr/>
          </p:nvSpPr>
          <p:spPr bwMode="auto">
            <a:xfrm>
              <a:off x="6513513" y="2559051"/>
              <a:ext cx="30163" cy="30163"/>
            </a:xfrm>
            <a:custGeom>
              <a:avLst/>
              <a:gdLst>
                <a:gd name="T0" fmla="*/ 19 w 19"/>
                <a:gd name="T1" fmla="*/ 11 h 19"/>
                <a:gd name="T2" fmla="*/ 19 w 19"/>
                <a:gd name="T3" fmla="*/ 8 h 19"/>
                <a:gd name="T4" fmla="*/ 15 w 19"/>
                <a:gd name="T5" fmla="*/ 4 h 19"/>
                <a:gd name="T6" fmla="*/ 12 w 19"/>
                <a:gd name="T7" fmla="*/ 0 h 19"/>
                <a:gd name="T8" fmla="*/ 8 w 19"/>
                <a:gd name="T9" fmla="*/ 0 h 19"/>
                <a:gd name="T10" fmla="*/ 4 w 19"/>
                <a:gd name="T11" fmla="*/ 4 h 19"/>
                <a:gd name="T12" fmla="*/ 0 w 19"/>
                <a:gd name="T13" fmla="*/ 8 h 19"/>
                <a:gd name="T14" fmla="*/ 0 w 19"/>
                <a:gd name="T15" fmla="*/ 15 h 19"/>
                <a:gd name="T16" fmla="*/ 4 w 19"/>
                <a:gd name="T17" fmla="*/ 15 h 19"/>
                <a:gd name="T18" fmla="*/ 4 w 19"/>
                <a:gd name="T19" fmla="*/ 19 h 19"/>
                <a:gd name="T20" fmla="*/ 15 w 19"/>
                <a:gd name="T21" fmla="*/ 19 h 19"/>
                <a:gd name="T22" fmla="*/ 15 w 19"/>
                <a:gd name="T23" fmla="*/ 15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8"/>
                  </a:lnTo>
                  <a:lnTo>
                    <a:pt x="15" y="4"/>
                  </a:lnTo>
                  <a:lnTo>
                    <a:pt x="12" y="0"/>
                  </a:lnTo>
                  <a:lnTo>
                    <a:pt x="8" y="0"/>
                  </a:lnTo>
                  <a:lnTo>
                    <a:pt x="4" y="4"/>
                  </a:lnTo>
                  <a:lnTo>
                    <a:pt x="0" y="8"/>
                  </a:lnTo>
                  <a:lnTo>
                    <a:pt x="0" y="15"/>
                  </a:lnTo>
                  <a:lnTo>
                    <a:pt x="4" y="15"/>
                  </a:lnTo>
                  <a:lnTo>
                    <a:pt x="4" y="19"/>
                  </a:lnTo>
                  <a:lnTo>
                    <a:pt x="15" y="19"/>
                  </a:lnTo>
                  <a:lnTo>
                    <a:pt x="15" y="15"/>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1" name="Freeform 254"/>
            <p:cNvSpPr>
              <a:spLocks/>
            </p:cNvSpPr>
            <p:nvPr/>
          </p:nvSpPr>
          <p:spPr bwMode="auto">
            <a:xfrm>
              <a:off x="6519863" y="2552701"/>
              <a:ext cx="30163" cy="30163"/>
            </a:xfrm>
            <a:custGeom>
              <a:avLst/>
              <a:gdLst>
                <a:gd name="T0" fmla="*/ 19 w 19"/>
                <a:gd name="T1" fmla="*/ 8 h 19"/>
                <a:gd name="T2" fmla="*/ 15 w 19"/>
                <a:gd name="T3" fmla="*/ 4 h 19"/>
                <a:gd name="T4" fmla="*/ 11 w 19"/>
                <a:gd name="T5" fmla="*/ 0 h 19"/>
                <a:gd name="T6" fmla="*/ 4 w 19"/>
                <a:gd name="T7" fmla="*/ 0 h 19"/>
                <a:gd name="T8" fmla="*/ 0 w 19"/>
                <a:gd name="T9" fmla="*/ 4 h 19"/>
                <a:gd name="T10" fmla="*/ 0 w 19"/>
                <a:gd name="T11" fmla="*/ 15 h 19"/>
                <a:gd name="T12" fmla="*/ 4 w 19"/>
                <a:gd name="T13" fmla="*/ 19 h 19"/>
                <a:gd name="T14" fmla="*/ 11 w 19"/>
                <a:gd name="T15" fmla="*/ 19 h 19"/>
                <a:gd name="T16" fmla="*/ 15 w 19"/>
                <a:gd name="T17" fmla="*/ 15 h 19"/>
                <a:gd name="T18" fmla="*/ 19 w 19"/>
                <a:gd name="T19" fmla="*/ 12 h 19"/>
                <a:gd name="T20" fmla="*/ 19 w 19"/>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8"/>
                  </a:moveTo>
                  <a:lnTo>
                    <a:pt x="15" y="4"/>
                  </a:lnTo>
                  <a:lnTo>
                    <a:pt x="11" y="0"/>
                  </a:lnTo>
                  <a:lnTo>
                    <a:pt x="4" y="0"/>
                  </a:lnTo>
                  <a:lnTo>
                    <a:pt x="0" y="4"/>
                  </a:lnTo>
                  <a:lnTo>
                    <a:pt x="0" y="15"/>
                  </a:lnTo>
                  <a:lnTo>
                    <a:pt x="4" y="19"/>
                  </a:lnTo>
                  <a:lnTo>
                    <a:pt x="11" y="19"/>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2" name="Freeform 255"/>
            <p:cNvSpPr>
              <a:spLocks/>
            </p:cNvSpPr>
            <p:nvPr/>
          </p:nvSpPr>
          <p:spPr bwMode="auto">
            <a:xfrm>
              <a:off x="6532563" y="2546351"/>
              <a:ext cx="30163" cy="25400"/>
            </a:xfrm>
            <a:custGeom>
              <a:avLst/>
              <a:gdLst>
                <a:gd name="T0" fmla="*/ 19 w 19"/>
                <a:gd name="T1" fmla="*/ 8 h 16"/>
                <a:gd name="T2" fmla="*/ 19 w 19"/>
                <a:gd name="T3" fmla="*/ 4 h 16"/>
                <a:gd name="T4" fmla="*/ 15 w 19"/>
                <a:gd name="T5" fmla="*/ 4 h 16"/>
                <a:gd name="T6" fmla="*/ 15 w 19"/>
                <a:gd name="T7" fmla="*/ 0 h 16"/>
                <a:gd name="T8" fmla="*/ 3 w 19"/>
                <a:gd name="T9" fmla="*/ 0 h 16"/>
                <a:gd name="T10" fmla="*/ 3 w 19"/>
                <a:gd name="T11" fmla="*/ 4 h 16"/>
                <a:gd name="T12" fmla="*/ 0 w 19"/>
                <a:gd name="T13" fmla="*/ 4 h 16"/>
                <a:gd name="T14" fmla="*/ 0 w 19"/>
                <a:gd name="T15" fmla="*/ 12 h 16"/>
                <a:gd name="T16" fmla="*/ 3 w 19"/>
                <a:gd name="T17" fmla="*/ 16 h 16"/>
                <a:gd name="T18" fmla="*/ 15 w 19"/>
                <a:gd name="T19" fmla="*/ 16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4"/>
                  </a:lnTo>
                  <a:lnTo>
                    <a:pt x="15" y="0"/>
                  </a:lnTo>
                  <a:lnTo>
                    <a:pt x="3" y="0"/>
                  </a:lnTo>
                  <a:lnTo>
                    <a:pt x="3" y="4"/>
                  </a:lnTo>
                  <a:lnTo>
                    <a:pt x="0" y="4"/>
                  </a:lnTo>
                  <a:lnTo>
                    <a:pt x="0" y="12"/>
                  </a:lnTo>
                  <a:lnTo>
                    <a:pt x="3" y="16"/>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3" name="Freeform 256"/>
            <p:cNvSpPr>
              <a:spLocks/>
            </p:cNvSpPr>
            <p:nvPr/>
          </p:nvSpPr>
          <p:spPr bwMode="auto">
            <a:xfrm>
              <a:off x="6537326" y="2535239"/>
              <a:ext cx="25400" cy="30163"/>
            </a:xfrm>
            <a:custGeom>
              <a:avLst/>
              <a:gdLst>
                <a:gd name="T0" fmla="*/ 16 w 16"/>
                <a:gd name="T1" fmla="*/ 11 h 19"/>
                <a:gd name="T2" fmla="*/ 16 w 16"/>
                <a:gd name="T3" fmla="*/ 3 h 19"/>
                <a:gd name="T4" fmla="*/ 12 w 16"/>
                <a:gd name="T5" fmla="*/ 3 h 19"/>
                <a:gd name="T6" fmla="*/ 8 w 16"/>
                <a:gd name="T7" fmla="*/ 0 h 19"/>
                <a:gd name="T8" fmla="*/ 4 w 16"/>
                <a:gd name="T9" fmla="*/ 3 h 19"/>
                <a:gd name="T10" fmla="*/ 0 w 16"/>
                <a:gd name="T11" fmla="*/ 3 h 19"/>
                <a:gd name="T12" fmla="*/ 0 w 16"/>
                <a:gd name="T13" fmla="*/ 15 h 19"/>
                <a:gd name="T14" fmla="*/ 4 w 16"/>
                <a:gd name="T15" fmla="*/ 19 h 19"/>
                <a:gd name="T16" fmla="*/ 12 w 16"/>
                <a:gd name="T17" fmla="*/ 19 h 19"/>
                <a:gd name="T18" fmla="*/ 16 w 16"/>
                <a:gd name="T19" fmla="*/ 15 h 19"/>
                <a:gd name="T20" fmla="*/ 16 w 1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1"/>
                  </a:moveTo>
                  <a:lnTo>
                    <a:pt x="16" y="3"/>
                  </a:lnTo>
                  <a:lnTo>
                    <a:pt x="12" y="3"/>
                  </a:lnTo>
                  <a:lnTo>
                    <a:pt x="8" y="0"/>
                  </a:lnTo>
                  <a:lnTo>
                    <a:pt x="4" y="3"/>
                  </a:lnTo>
                  <a:lnTo>
                    <a:pt x="0" y="3"/>
                  </a:lnTo>
                  <a:lnTo>
                    <a:pt x="0" y="15"/>
                  </a:lnTo>
                  <a:lnTo>
                    <a:pt x="4" y="19"/>
                  </a:lnTo>
                  <a:lnTo>
                    <a:pt x="12" y="19"/>
                  </a:lnTo>
                  <a:lnTo>
                    <a:pt x="16" y="15"/>
                  </a:lnTo>
                  <a:lnTo>
                    <a:pt x="16"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4" name="Freeform 257"/>
            <p:cNvSpPr>
              <a:spLocks/>
            </p:cNvSpPr>
            <p:nvPr/>
          </p:nvSpPr>
          <p:spPr bwMode="auto">
            <a:xfrm>
              <a:off x="6537326" y="2522539"/>
              <a:ext cx="31750" cy="30163"/>
            </a:xfrm>
            <a:custGeom>
              <a:avLst/>
              <a:gdLst>
                <a:gd name="T0" fmla="*/ 20 w 20"/>
                <a:gd name="T1" fmla="*/ 8 h 19"/>
                <a:gd name="T2" fmla="*/ 20 w 20"/>
                <a:gd name="T3" fmla="*/ 4 h 19"/>
                <a:gd name="T4" fmla="*/ 16 w 20"/>
                <a:gd name="T5" fmla="*/ 4 h 19"/>
                <a:gd name="T6" fmla="*/ 16 w 20"/>
                <a:gd name="T7" fmla="*/ 0 h 19"/>
                <a:gd name="T8" fmla="*/ 4 w 20"/>
                <a:gd name="T9" fmla="*/ 0 h 19"/>
                <a:gd name="T10" fmla="*/ 4 w 20"/>
                <a:gd name="T11" fmla="*/ 4 h 19"/>
                <a:gd name="T12" fmla="*/ 0 w 20"/>
                <a:gd name="T13" fmla="*/ 4 h 19"/>
                <a:gd name="T14" fmla="*/ 0 w 20"/>
                <a:gd name="T15" fmla="*/ 11 h 19"/>
                <a:gd name="T16" fmla="*/ 4 w 20"/>
                <a:gd name="T17" fmla="*/ 15 h 19"/>
                <a:gd name="T18" fmla="*/ 8 w 20"/>
                <a:gd name="T19" fmla="*/ 19 h 19"/>
                <a:gd name="T20" fmla="*/ 12 w 20"/>
                <a:gd name="T21" fmla="*/ 19 h 19"/>
                <a:gd name="T22" fmla="*/ 16 w 20"/>
                <a:gd name="T23" fmla="*/ 15 h 19"/>
                <a:gd name="T24" fmla="*/ 20 w 20"/>
                <a:gd name="T25" fmla="*/ 11 h 19"/>
                <a:gd name="T26" fmla="*/ 20 w 20"/>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8"/>
                  </a:moveTo>
                  <a:lnTo>
                    <a:pt x="20" y="4"/>
                  </a:lnTo>
                  <a:lnTo>
                    <a:pt x="16" y="4"/>
                  </a:lnTo>
                  <a:lnTo>
                    <a:pt x="16" y="0"/>
                  </a:lnTo>
                  <a:lnTo>
                    <a:pt x="4" y="0"/>
                  </a:lnTo>
                  <a:lnTo>
                    <a:pt x="4" y="4"/>
                  </a:lnTo>
                  <a:lnTo>
                    <a:pt x="0" y="4"/>
                  </a:lnTo>
                  <a:lnTo>
                    <a:pt x="0" y="11"/>
                  </a:lnTo>
                  <a:lnTo>
                    <a:pt x="4" y="15"/>
                  </a:lnTo>
                  <a:lnTo>
                    <a:pt x="8" y="19"/>
                  </a:lnTo>
                  <a:lnTo>
                    <a:pt x="12" y="19"/>
                  </a:lnTo>
                  <a:lnTo>
                    <a:pt x="16" y="15"/>
                  </a:lnTo>
                  <a:lnTo>
                    <a:pt x="20"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5" name="Freeform 258"/>
            <p:cNvSpPr>
              <a:spLocks/>
            </p:cNvSpPr>
            <p:nvPr/>
          </p:nvSpPr>
          <p:spPr bwMode="auto">
            <a:xfrm>
              <a:off x="6550026" y="2516189"/>
              <a:ext cx="23813" cy="23813"/>
            </a:xfrm>
            <a:custGeom>
              <a:avLst/>
              <a:gdLst>
                <a:gd name="T0" fmla="*/ 15 w 15"/>
                <a:gd name="T1" fmla="*/ 8 h 15"/>
                <a:gd name="T2" fmla="*/ 15 w 15"/>
                <a:gd name="T3" fmla="*/ 0 h 15"/>
                <a:gd name="T4" fmla="*/ 0 w 15"/>
                <a:gd name="T5" fmla="*/ 0 h 15"/>
                <a:gd name="T6" fmla="*/ 0 w 15"/>
                <a:gd name="T7" fmla="*/ 15 h 15"/>
                <a:gd name="T8" fmla="*/ 15 w 15"/>
                <a:gd name="T9" fmla="*/ 15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lnTo>
                    <a:pt x="15" y="0"/>
                  </a:lnTo>
                  <a:lnTo>
                    <a:pt x="0" y="0"/>
                  </a:lnTo>
                  <a:lnTo>
                    <a:pt x="0" y="15"/>
                  </a:lnTo>
                  <a:lnTo>
                    <a:pt x="15" y="15"/>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6" name="Freeform 259"/>
            <p:cNvSpPr>
              <a:spLocks/>
            </p:cNvSpPr>
            <p:nvPr/>
          </p:nvSpPr>
          <p:spPr bwMode="auto">
            <a:xfrm>
              <a:off x="6550026" y="2498726"/>
              <a:ext cx="30163" cy="30163"/>
            </a:xfrm>
            <a:custGeom>
              <a:avLst/>
              <a:gdLst>
                <a:gd name="T0" fmla="*/ 19 w 19"/>
                <a:gd name="T1" fmla="*/ 7 h 19"/>
                <a:gd name="T2" fmla="*/ 15 w 19"/>
                <a:gd name="T3" fmla="*/ 3 h 19"/>
                <a:gd name="T4" fmla="*/ 15 w 19"/>
                <a:gd name="T5" fmla="*/ 0 h 19"/>
                <a:gd name="T6" fmla="*/ 4 w 19"/>
                <a:gd name="T7" fmla="*/ 0 h 19"/>
                <a:gd name="T8" fmla="*/ 4 w 19"/>
                <a:gd name="T9" fmla="*/ 3 h 19"/>
                <a:gd name="T10" fmla="*/ 0 w 19"/>
                <a:gd name="T11" fmla="*/ 7 h 19"/>
                <a:gd name="T12" fmla="*/ 0 w 19"/>
                <a:gd name="T13" fmla="*/ 11 h 19"/>
                <a:gd name="T14" fmla="*/ 4 w 19"/>
                <a:gd name="T15" fmla="*/ 15 h 19"/>
                <a:gd name="T16" fmla="*/ 8 w 19"/>
                <a:gd name="T17" fmla="*/ 19 h 19"/>
                <a:gd name="T18" fmla="*/ 12 w 19"/>
                <a:gd name="T19" fmla="*/ 19 h 19"/>
                <a:gd name="T20" fmla="*/ 15 w 19"/>
                <a:gd name="T21" fmla="*/ 15 h 19"/>
                <a:gd name="T22" fmla="*/ 19 w 19"/>
                <a:gd name="T23" fmla="*/ 11 h 19"/>
                <a:gd name="T24" fmla="*/ 19 w 19"/>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7"/>
                  </a:moveTo>
                  <a:lnTo>
                    <a:pt x="15" y="3"/>
                  </a:lnTo>
                  <a:lnTo>
                    <a:pt x="15" y="0"/>
                  </a:lnTo>
                  <a:lnTo>
                    <a:pt x="4" y="0"/>
                  </a:lnTo>
                  <a:lnTo>
                    <a:pt x="4" y="3"/>
                  </a:lnTo>
                  <a:lnTo>
                    <a:pt x="0" y="7"/>
                  </a:lnTo>
                  <a:lnTo>
                    <a:pt x="0" y="11"/>
                  </a:lnTo>
                  <a:lnTo>
                    <a:pt x="4" y="15"/>
                  </a:lnTo>
                  <a:lnTo>
                    <a:pt x="8" y="19"/>
                  </a:lnTo>
                  <a:lnTo>
                    <a:pt x="12" y="19"/>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7" name="Freeform 260"/>
            <p:cNvSpPr>
              <a:spLocks/>
            </p:cNvSpPr>
            <p:nvPr/>
          </p:nvSpPr>
          <p:spPr bwMode="auto">
            <a:xfrm>
              <a:off x="6580188" y="2492376"/>
              <a:ext cx="31750" cy="23813"/>
            </a:xfrm>
            <a:custGeom>
              <a:avLst/>
              <a:gdLst>
                <a:gd name="T0" fmla="*/ 20 w 20"/>
                <a:gd name="T1" fmla="*/ 7 h 15"/>
                <a:gd name="T2" fmla="*/ 20 w 20"/>
                <a:gd name="T3" fmla="*/ 4 h 15"/>
                <a:gd name="T4" fmla="*/ 16 w 20"/>
                <a:gd name="T5" fmla="*/ 4 h 15"/>
                <a:gd name="T6" fmla="*/ 16 w 20"/>
                <a:gd name="T7" fmla="*/ 0 h 15"/>
                <a:gd name="T8" fmla="*/ 4 w 20"/>
                <a:gd name="T9" fmla="*/ 0 h 15"/>
                <a:gd name="T10" fmla="*/ 4 w 20"/>
                <a:gd name="T11" fmla="*/ 4 h 15"/>
                <a:gd name="T12" fmla="*/ 0 w 20"/>
                <a:gd name="T13" fmla="*/ 4 h 15"/>
                <a:gd name="T14" fmla="*/ 0 w 20"/>
                <a:gd name="T15" fmla="*/ 11 h 15"/>
                <a:gd name="T16" fmla="*/ 4 w 20"/>
                <a:gd name="T17" fmla="*/ 15 h 15"/>
                <a:gd name="T18" fmla="*/ 16 w 20"/>
                <a:gd name="T19" fmla="*/ 15 h 15"/>
                <a:gd name="T20" fmla="*/ 20 w 20"/>
                <a:gd name="T21" fmla="*/ 11 h 15"/>
                <a:gd name="T22" fmla="*/ 20 w 20"/>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20" y="7"/>
                  </a:moveTo>
                  <a:lnTo>
                    <a:pt x="20" y="4"/>
                  </a:lnTo>
                  <a:lnTo>
                    <a:pt x="16" y="4"/>
                  </a:lnTo>
                  <a:lnTo>
                    <a:pt x="16" y="0"/>
                  </a:lnTo>
                  <a:lnTo>
                    <a:pt x="4" y="0"/>
                  </a:lnTo>
                  <a:lnTo>
                    <a:pt x="4" y="4"/>
                  </a:lnTo>
                  <a:lnTo>
                    <a:pt x="0" y="4"/>
                  </a:lnTo>
                  <a:lnTo>
                    <a:pt x="0" y="11"/>
                  </a:lnTo>
                  <a:lnTo>
                    <a:pt x="4" y="15"/>
                  </a:lnTo>
                  <a:lnTo>
                    <a:pt x="16" y="15"/>
                  </a:lnTo>
                  <a:lnTo>
                    <a:pt x="20"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8" name="Freeform 261"/>
            <p:cNvSpPr>
              <a:spLocks/>
            </p:cNvSpPr>
            <p:nvPr/>
          </p:nvSpPr>
          <p:spPr bwMode="auto">
            <a:xfrm>
              <a:off x="6616701" y="2479676"/>
              <a:ext cx="25400" cy="30163"/>
            </a:xfrm>
            <a:custGeom>
              <a:avLst/>
              <a:gdLst>
                <a:gd name="T0" fmla="*/ 16 w 16"/>
                <a:gd name="T1" fmla="*/ 12 h 19"/>
                <a:gd name="T2" fmla="*/ 16 w 16"/>
                <a:gd name="T3" fmla="*/ 4 h 19"/>
                <a:gd name="T4" fmla="*/ 12 w 16"/>
                <a:gd name="T5" fmla="*/ 4 h 19"/>
                <a:gd name="T6" fmla="*/ 8 w 16"/>
                <a:gd name="T7" fmla="*/ 0 h 19"/>
                <a:gd name="T8" fmla="*/ 4 w 16"/>
                <a:gd name="T9" fmla="*/ 4 h 19"/>
                <a:gd name="T10" fmla="*/ 0 w 16"/>
                <a:gd name="T11" fmla="*/ 4 h 19"/>
                <a:gd name="T12" fmla="*/ 0 w 16"/>
                <a:gd name="T13" fmla="*/ 15 h 19"/>
                <a:gd name="T14" fmla="*/ 4 w 16"/>
                <a:gd name="T15" fmla="*/ 19 h 19"/>
                <a:gd name="T16" fmla="*/ 12 w 16"/>
                <a:gd name="T17" fmla="*/ 19 h 19"/>
                <a:gd name="T18" fmla="*/ 16 w 16"/>
                <a:gd name="T19" fmla="*/ 15 h 19"/>
                <a:gd name="T20" fmla="*/ 16 w 16"/>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2"/>
                  </a:moveTo>
                  <a:lnTo>
                    <a:pt x="16" y="4"/>
                  </a:lnTo>
                  <a:lnTo>
                    <a:pt x="12" y="4"/>
                  </a:lnTo>
                  <a:lnTo>
                    <a:pt x="8" y="0"/>
                  </a:lnTo>
                  <a:lnTo>
                    <a:pt x="4" y="4"/>
                  </a:lnTo>
                  <a:lnTo>
                    <a:pt x="0" y="4"/>
                  </a:lnTo>
                  <a:lnTo>
                    <a:pt x="0" y="15"/>
                  </a:lnTo>
                  <a:lnTo>
                    <a:pt x="4" y="19"/>
                  </a:lnTo>
                  <a:lnTo>
                    <a:pt x="12" y="19"/>
                  </a:lnTo>
                  <a:lnTo>
                    <a:pt x="16" y="15"/>
                  </a:lnTo>
                  <a:lnTo>
                    <a:pt x="16"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59" name="Freeform 262"/>
            <p:cNvSpPr>
              <a:spLocks/>
            </p:cNvSpPr>
            <p:nvPr/>
          </p:nvSpPr>
          <p:spPr bwMode="auto">
            <a:xfrm>
              <a:off x="6629401" y="2473326"/>
              <a:ext cx="30163" cy="30163"/>
            </a:xfrm>
            <a:custGeom>
              <a:avLst/>
              <a:gdLst>
                <a:gd name="T0" fmla="*/ 19 w 19"/>
                <a:gd name="T1" fmla="*/ 12 h 19"/>
                <a:gd name="T2" fmla="*/ 19 w 19"/>
                <a:gd name="T3" fmla="*/ 8 h 19"/>
                <a:gd name="T4" fmla="*/ 16 w 19"/>
                <a:gd name="T5" fmla="*/ 4 h 19"/>
                <a:gd name="T6" fmla="*/ 16 w 19"/>
                <a:gd name="T7" fmla="*/ 0 h 19"/>
                <a:gd name="T8" fmla="*/ 4 w 19"/>
                <a:gd name="T9" fmla="*/ 0 h 19"/>
                <a:gd name="T10" fmla="*/ 0 w 19"/>
                <a:gd name="T11" fmla="*/ 4 h 19"/>
                <a:gd name="T12" fmla="*/ 0 w 19"/>
                <a:gd name="T13" fmla="*/ 16 h 19"/>
                <a:gd name="T14" fmla="*/ 4 w 19"/>
                <a:gd name="T15" fmla="*/ 19 h 19"/>
                <a:gd name="T16" fmla="*/ 16 w 19"/>
                <a:gd name="T17" fmla="*/ 19 h 19"/>
                <a:gd name="T18" fmla="*/ 16 w 19"/>
                <a:gd name="T19" fmla="*/ 16 h 19"/>
                <a:gd name="T20" fmla="*/ 19 w 19"/>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12"/>
                  </a:moveTo>
                  <a:lnTo>
                    <a:pt x="19" y="8"/>
                  </a:lnTo>
                  <a:lnTo>
                    <a:pt x="16" y="4"/>
                  </a:lnTo>
                  <a:lnTo>
                    <a:pt x="16" y="0"/>
                  </a:lnTo>
                  <a:lnTo>
                    <a:pt x="4" y="0"/>
                  </a:lnTo>
                  <a:lnTo>
                    <a:pt x="0" y="4"/>
                  </a:lnTo>
                  <a:lnTo>
                    <a:pt x="0" y="16"/>
                  </a:lnTo>
                  <a:lnTo>
                    <a:pt x="4" y="19"/>
                  </a:lnTo>
                  <a:lnTo>
                    <a:pt x="16" y="19"/>
                  </a:lnTo>
                  <a:lnTo>
                    <a:pt x="16"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0" name="Freeform 263"/>
            <p:cNvSpPr>
              <a:spLocks/>
            </p:cNvSpPr>
            <p:nvPr/>
          </p:nvSpPr>
          <p:spPr bwMode="auto">
            <a:xfrm>
              <a:off x="6659563" y="2466976"/>
              <a:ext cx="25400" cy="31750"/>
            </a:xfrm>
            <a:custGeom>
              <a:avLst/>
              <a:gdLst>
                <a:gd name="T0" fmla="*/ 16 w 16"/>
                <a:gd name="T1" fmla="*/ 8 h 20"/>
                <a:gd name="T2" fmla="*/ 16 w 16"/>
                <a:gd name="T3" fmla="*/ 4 h 20"/>
                <a:gd name="T4" fmla="*/ 12 w 16"/>
                <a:gd name="T5" fmla="*/ 0 h 20"/>
                <a:gd name="T6" fmla="*/ 4 w 16"/>
                <a:gd name="T7" fmla="*/ 0 h 20"/>
                <a:gd name="T8" fmla="*/ 0 w 16"/>
                <a:gd name="T9" fmla="*/ 4 h 20"/>
                <a:gd name="T10" fmla="*/ 0 w 16"/>
                <a:gd name="T11" fmla="*/ 16 h 20"/>
                <a:gd name="T12" fmla="*/ 4 w 16"/>
                <a:gd name="T13" fmla="*/ 16 h 20"/>
                <a:gd name="T14" fmla="*/ 8 w 16"/>
                <a:gd name="T15" fmla="*/ 20 h 20"/>
                <a:gd name="T16" fmla="*/ 12 w 16"/>
                <a:gd name="T17" fmla="*/ 16 h 20"/>
                <a:gd name="T18" fmla="*/ 16 w 16"/>
                <a:gd name="T19" fmla="*/ 16 h 20"/>
                <a:gd name="T20" fmla="*/ 16 w 16"/>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16" y="8"/>
                  </a:moveTo>
                  <a:lnTo>
                    <a:pt x="16" y="4"/>
                  </a:lnTo>
                  <a:lnTo>
                    <a:pt x="12" y="0"/>
                  </a:lnTo>
                  <a:lnTo>
                    <a:pt x="4" y="0"/>
                  </a:lnTo>
                  <a:lnTo>
                    <a:pt x="0" y="4"/>
                  </a:lnTo>
                  <a:lnTo>
                    <a:pt x="0" y="16"/>
                  </a:lnTo>
                  <a:lnTo>
                    <a:pt x="4" y="16"/>
                  </a:lnTo>
                  <a:lnTo>
                    <a:pt x="8" y="20"/>
                  </a:lnTo>
                  <a:lnTo>
                    <a:pt x="12" y="16"/>
                  </a:lnTo>
                  <a:lnTo>
                    <a:pt x="16" y="16"/>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1" name="Freeform 264"/>
            <p:cNvSpPr>
              <a:spLocks/>
            </p:cNvSpPr>
            <p:nvPr/>
          </p:nvSpPr>
          <p:spPr bwMode="auto">
            <a:xfrm>
              <a:off x="6672263" y="2462214"/>
              <a:ext cx="30163" cy="23813"/>
            </a:xfrm>
            <a:custGeom>
              <a:avLst/>
              <a:gdLst>
                <a:gd name="T0" fmla="*/ 19 w 19"/>
                <a:gd name="T1" fmla="*/ 7 h 15"/>
                <a:gd name="T2" fmla="*/ 19 w 19"/>
                <a:gd name="T3" fmla="*/ 0 h 15"/>
                <a:gd name="T4" fmla="*/ 4 w 19"/>
                <a:gd name="T5" fmla="*/ 0 h 15"/>
                <a:gd name="T6" fmla="*/ 0 w 19"/>
                <a:gd name="T7" fmla="*/ 3 h 15"/>
                <a:gd name="T8" fmla="*/ 0 w 19"/>
                <a:gd name="T9" fmla="*/ 11 h 15"/>
                <a:gd name="T10" fmla="*/ 4 w 19"/>
                <a:gd name="T11" fmla="*/ 11 h 15"/>
                <a:gd name="T12" fmla="*/ 8 w 19"/>
                <a:gd name="T13" fmla="*/ 15 h 15"/>
                <a:gd name="T14" fmla="*/ 16 w 19"/>
                <a:gd name="T15" fmla="*/ 15 h 15"/>
                <a:gd name="T16" fmla="*/ 19 w 19"/>
                <a:gd name="T17" fmla="*/ 11 h 15"/>
                <a:gd name="T18" fmla="*/ 19 w 19"/>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7"/>
                  </a:moveTo>
                  <a:lnTo>
                    <a:pt x="19" y="0"/>
                  </a:lnTo>
                  <a:lnTo>
                    <a:pt x="4" y="0"/>
                  </a:lnTo>
                  <a:lnTo>
                    <a:pt x="0" y="3"/>
                  </a:lnTo>
                  <a:lnTo>
                    <a:pt x="0" y="11"/>
                  </a:lnTo>
                  <a:lnTo>
                    <a:pt x="4" y="11"/>
                  </a:lnTo>
                  <a:lnTo>
                    <a:pt x="8" y="15"/>
                  </a:lnTo>
                  <a:lnTo>
                    <a:pt x="16"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2" name="Freeform 265"/>
            <p:cNvSpPr>
              <a:spLocks/>
            </p:cNvSpPr>
            <p:nvPr/>
          </p:nvSpPr>
          <p:spPr bwMode="auto">
            <a:xfrm>
              <a:off x="6691313" y="2449514"/>
              <a:ext cx="23813" cy="30163"/>
            </a:xfrm>
            <a:custGeom>
              <a:avLst/>
              <a:gdLst>
                <a:gd name="T0" fmla="*/ 15 w 15"/>
                <a:gd name="T1" fmla="*/ 11 h 19"/>
                <a:gd name="T2" fmla="*/ 15 w 15"/>
                <a:gd name="T3" fmla="*/ 4 h 19"/>
                <a:gd name="T4" fmla="*/ 11 w 15"/>
                <a:gd name="T5" fmla="*/ 4 h 19"/>
                <a:gd name="T6" fmla="*/ 7 w 15"/>
                <a:gd name="T7" fmla="*/ 0 h 19"/>
                <a:gd name="T8" fmla="*/ 4 w 15"/>
                <a:gd name="T9" fmla="*/ 4 h 19"/>
                <a:gd name="T10" fmla="*/ 0 w 15"/>
                <a:gd name="T11" fmla="*/ 4 h 19"/>
                <a:gd name="T12" fmla="*/ 0 w 15"/>
                <a:gd name="T13" fmla="*/ 15 h 19"/>
                <a:gd name="T14" fmla="*/ 4 w 15"/>
                <a:gd name="T15" fmla="*/ 19 h 19"/>
                <a:gd name="T16" fmla="*/ 11 w 15"/>
                <a:gd name="T17" fmla="*/ 19 h 19"/>
                <a:gd name="T18" fmla="*/ 15 w 15"/>
                <a:gd name="T19" fmla="*/ 15 h 19"/>
                <a:gd name="T20" fmla="*/ 15 w 15"/>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11"/>
                  </a:moveTo>
                  <a:lnTo>
                    <a:pt x="15" y="4"/>
                  </a:lnTo>
                  <a:lnTo>
                    <a:pt x="11" y="4"/>
                  </a:lnTo>
                  <a:lnTo>
                    <a:pt x="7" y="0"/>
                  </a:lnTo>
                  <a:lnTo>
                    <a:pt x="4" y="4"/>
                  </a:lnTo>
                  <a:lnTo>
                    <a:pt x="0" y="4"/>
                  </a:lnTo>
                  <a:lnTo>
                    <a:pt x="0" y="15"/>
                  </a:lnTo>
                  <a:lnTo>
                    <a:pt x="4" y="19"/>
                  </a:lnTo>
                  <a:lnTo>
                    <a:pt x="11" y="19"/>
                  </a:lnTo>
                  <a:lnTo>
                    <a:pt x="15" y="15"/>
                  </a:lnTo>
                  <a:lnTo>
                    <a:pt x="15"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3" name="Freeform 266"/>
            <p:cNvSpPr>
              <a:spLocks/>
            </p:cNvSpPr>
            <p:nvPr/>
          </p:nvSpPr>
          <p:spPr bwMode="auto">
            <a:xfrm>
              <a:off x="6738938" y="2443164"/>
              <a:ext cx="31750" cy="30163"/>
            </a:xfrm>
            <a:custGeom>
              <a:avLst/>
              <a:gdLst>
                <a:gd name="T0" fmla="*/ 20 w 20"/>
                <a:gd name="T1" fmla="*/ 8 h 19"/>
                <a:gd name="T2" fmla="*/ 16 w 20"/>
                <a:gd name="T3" fmla="*/ 4 h 19"/>
                <a:gd name="T4" fmla="*/ 16 w 20"/>
                <a:gd name="T5" fmla="*/ 0 h 19"/>
                <a:gd name="T6" fmla="*/ 4 w 20"/>
                <a:gd name="T7" fmla="*/ 0 h 19"/>
                <a:gd name="T8" fmla="*/ 4 w 20"/>
                <a:gd name="T9" fmla="*/ 4 h 19"/>
                <a:gd name="T10" fmla="*/ 0 w 20"/>
                <a:gd name="T11" fmla="*/ 8 h 19"/>
                <a:gd name="T12" fmla="*/ 0 w 20"/>
                <a:gd name="T13" fmla="*/ 12 h 19"/>
                <a:gd name="T14" fmla="*/ 4 w 20"/>
                <a:gd name="T15" fmla="*/ 15 h 19"/>
                <a:gd name="T16" fmla="*/ 8 w 20"/>
                <a:gd name="T17" fmla="*/ 19 h 19"/>
                <a:gd name="T18" fmla="*/ 12 w 20"/>
                <a:gd name="T19" fmla="*/ 19 h 19"/>
                <a:gd name="T20" fmla="*/ 16 w 20"/>
                <a:gd name="T21" fmla="*/ 15 h 19"/>
                <a:gd name="T22" fmla="*/ 20 w 20"/>
                <a:gd name="T23" fmla="*/ 12 h 19"/>
                <a:gd name="T24" fmla="*/ 20 w 20"/>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8"/>
                  </a:moveTo>
                  <a:lnTo>
                    <a:pt x="16" y="4"/>
                  </a:lnTo>
                  <a:lnTo>
                    <a:pt x="16" y="0"/>
                  </a:lnTo>
                  <a:lnTo>
                    <a:pt x="4" y="0"/>
                  </a:lnTo>
                  <a:lnTo>
                    <a:pt x="4" y="4"/>
                  </a:lnTo>
                  <a:lnTo>
                    <a:pt x="0" y="8"/>
                  </a:lnTo>
                  <a:lnTo>
                    <a:pt x="0" y="12"/>
                  </a:lnTo>
                  <a:lnTo>
                    <a:pt x="4" y="15"/>
                  </a:lnTo>
                  <a:lnTo>
                    <a:pt x="8" y="19"/>
                  </a:lnTo>
                  <a:lnTo>
                    <a:pt x="12" y="19"/>
                  </a:lnTo>
                  <a:lnTo>
                    <a:pt x="16" y="15"/>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4" name="Freeform 267"/>
            <p:cNvSpPr>
              <a:spLocks/>
            </p:cNvSpPr>
            <p:nvPr/>
          </p:nvSpPr>
          <p:spPr bwMode="auto">
            <a:xfrm>
              <a:off x="6777038" y="2436814"/>
              <a:ext cx="30163" cy="25400"/>
            </a:xfrm>
            <a:custGeom>
              <a:avLst/>
              <a:gdLst>
                <a:gd name="T0" fmla="*/ 19 w 19"/>
                <a:gd name="T1" fmla="*/ 8 h 16"/>
                <a:gd name="T2" fmla="*/ 19 w 19"/>
                <a:gd name="T3" fmla="*/ 4 h 16"/>
                <a:gd name="T4" fmla="*/ 15 w 19"/>
                <a:gd name="T5" fmla="*/ 4 h 16"/>
                <a:gd name="T6" fmla="*/ 15 w 19"/>
                <a:gd name="T7" fmla="*/ 0 h 16"/>
                <a:gd name="T8" fmla="*/ 3 w 19"/>
                <a:gd name="T9" fmla="*/ 0 h 16"/>
                <a:gd name="T10" fmla="*/ 3 w 19"/>
                <a:gd name="T11" fmla="*/ 4 h 16"/>
                <a:gd name="T12" fmla="*/ 0 w 19"/>
                <a:gd name="T13" fmla="*/ 4 h 16"/>
                <a:gd name="T14" fmla="*/ 0 w 19"/>
                <a:gd name="T15" fmla="*/ 12 h 16"/>
                <a:gd name="T16" fmla="*/ 3 w 19"/>
                <a:gd name="T17" fmla="*/ 16 h 16"/>
                <a:gd name="T18" fmla="*/ 15 w 19"/>
                <a:gd name="T19" fmla="*/ 16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4"/>
                  </a:lnTo>
                  <a:lnTo>
                    <a:pt x="15" y="0"/>
                  </a:lnTo>
                  <a:lnTo>
                    <a:pt x="3" y="0"/>
                  </a:lnTo>
                  <a:lnTo>
                    <a:pt x="3" y="4"/>
                  </a:lnTo>
                  <a:lnTo>
                    <a:pt x="0" y="4"/>
                  </a:lnTo>
                  <a:lnTo>
                    <a:pt x="0" y="12"/>
                  </a:lnTo>
                  <a:lnTo>
                    <a:pt x="3" y="16"/>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5" name="Freeform 268"/>
            <p:cNvSpPr>
              <a:spLocks/>
            </p:cNvSpPr>
            <p:nvPr/>
          </p:nvSpPr>
          <p:spPr bwMode="auto">
            <a:xfrm>
              <a:off x="6800851" y="2425701"/>
              <a:ext cx="23813" cy="30163"/>
            </a:xfrm>
            <a:custGeom>
              <a:avLst/>
              <a:gdLst>
                <a:gd name="T0" fmla="*/ 15 w 15"/>
                <a:gd name="T1" fmla="*/ 11 h 19"/>
                <a:gd name="T2" fmla="*/ 15 w 15"/>
                <a:gd name="T3" fmla="*/ 3 h 19"/>
                <a:gd name="T4" fmla="*/ 12 w 15"/>
                <a:gd name="T5" fmla="*/ 3 h 19"/>
                <a:gd name="T6" fmla="*/ 12 w 15"/>
                <a:gd name="T7" fmla="*/ 0 h 19"/>
                <a:gd name="T8" fmla="*/ 8 w 15"/>
                <a:gd name="T9" fmla="*/ 0 h 19"/>
                <a:gd name="T10" fmla="*/ 4 w 15"/>
                <a:gd name="T11" fmla="*/ 3 h 19"/>
                <a:gd name="T12" fmla="*/ 0 w 15"/>
                <a:gd name="T13" fmla="*/ 3 h 19"/>
                <a:gd name="T14" fmla="*/ 0 w 15"/>
                <a:gd name="T15" fmla="*/ 15 h 19"/>
                <a:gd name="T16" fmla="*/ 4 w 15"/>
                <a:gd name="T17" fmla="*/ 19 h 19"/>
                <a:gd name="T18" fmla="*/ 12 w 15"/>
                <a:gd name="T19" fmla="*/ 19 h 19"/>
                <a:gd name="T20" fmla="*/ 15 w 15"/>
                <a:gd name="T21" fmla="*/ 15 h 19"/>
                <a:gd name="T22" fmla="*/ 15 w 15"/>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9">
                  <a:moveTo>
                    <a:pt x="15" y="11"/>
                  </a:moveTo>
                  <a:lnTo>
                    <a:pt x="15" y="3"/>
                  </a:lnTo>
                  <a:lnTo>
                    <a:pt x="12" y="3"/>
                  </a:lnTo>
                  <a:lnTo>
                    <a:pt x="12" y="0"/>
                  </a:lnTo>
                  <a:lnTo>
                    <a:pt x="8" y="0"/>
                  </a:lnTo>
                  <a:lnTo>
                    <a:pt x="4" y="3"/>
                  </a:lnTo>
                  <a:lnTo>
                    <a:pt x="0" y="3"/>
                  </a:lnTo>
                  <a:lnTo>
                    <a:pt x="0" y="15"/>
                  </a:lnTo>
                  <a:lnTo>
                    <a:pt x="4" y="19"/>
                  </a:lnTo>
                  <a:lnTo>
                    <a:pt x="12" y="19"/>
                  </a:lnTo>
                  <a:lnTo>
                    <a:pt x="15" y="15"/>
                  </a:lnTo>
                  <a:lnTo>
                    <a:pt x="15"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6" name="Freeform 269"/>
            <p:cNvSpPr>
              <a:spLocks/>
            </p:cNvSpPr>
            <p:nvPr/>
          </p:nvSpPr>
          <p:spPr bwMode="auto">
            <a:xfrm>
              <a:off x="6905626" y="2419351"/>
              <a:ext cx="30163" cy="30163"/>
            </a:xfrm>
            <a:custGeom>
              <a:avLst/>
              <a:gdLst>
                <a:gd name="T0" fmla="*/ 19 w 19"/>
                <a:gd name="T1" fmla="*/ 7 h 19"/>
                <a:gd name="T2" fmla="*/ 19 w 19"/>
                <a:gd name="T3" fmla="*/ 4 h 19"/>
                <a:gd name="T4" fmla="*/ 15 w 19"/>
                <a:gd name="T5" fmla="*/ 0 h 19"/>
                <a:gd name="T6" fmla="*/ 3 w 19"/>
                <a:gd name="T7" fmla="*/ 0 h 19"/>
                <a:gd name="T8" fmla="*/ 3 w 19"/>
                <a:gd name="T9" fmla="*/ 4 h 19"/>
                <a:gd name="T10" fmla="*/ 0 w 19"/>
                <a:gd name="T11" fmla="*/ 7 h 19"/>
                <a:gd name="T12" fmla="*/ 0 w 19"/>
                <a:gd name="T13" fmla="*/ 11 h 19"/>
                <a:gd name="T14" fmla="*/ 3 w 19"/>
                <a:gd name="T15" fmla="*/ 15 h 19"/>
                <a:gd name="T16" fmla="*/ 3 w 19"/>
                <a:gd name="T17" fmla="*/ 19 h 19"/>
                <a:gd name="T18" fmla="*/ 15 w 19"/>
                <a:gd name="T19" fmla="*/ 19 h 19"/>
                <a:gd name="T20" fmla="*/ 19 w 19"/>
                <a:gd name="T21" fmla="*/ 15 h 19"/>
                <a:gd name="T22" fmla="*/ 19 w 19"/>
                <a:gd name="T2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7"/>
                  </a:moveTo>
                  <a:lnTo>
                    <a:pt x="19" y="4"/>
                  </a:lnTo>
                  <a:lnTo>
                    <a:pt x="15" y="0"/>
                  </a:lnTo>
                  <a:lnTo>
                    <a:pt x="3" y="0"/>
                  </a:lnTo>
                  <a:lnTo>
                    <a:pt x="3" y="4"/>
                  </a:lnTo>
                  <a:lnTo>
                    <a:pt x="0" y="7"/>
                  </a:lnTo>
                  <a:lnTo>
                    <a:pt x="0" y="11"/>
                  </a:lnTo>
                  <a:lnTo>
                    <a:pt x="3" y="15"/>
                  </a:lnTo>
                  <a:lnTo>
                    <a:pt x="3" y="19"/>
                  </a:lnTo>
                  <a:lnTo>
                    <a:pt x="15" y="19"/>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7" name="Freeform 270"/>
            <p:cNvSpPr>
              <a:spLocks/>
            </p:cNvSpPr>
            <p:nvPr/>
          </p:nvSpPr>
          <p:spPr bwMode="auto">
            <a:xfrm>
              <a:off x="7015163" y="2413001"/>
              <a:ext cx="30163" cy="30163"/>
            </a:xfrm>
            <a:custGeom>
              <a:avLst/>
              <a:gdLst>
                <a:gd name="T0" fmla="*/ 19 w 19"/>
                <a:gd name="T1" fmla="*/ 8 h 19"/>
                <a:gd name="T2" fmla="*/ 19 w 19"/>
                <a:gd name="T3" fmla="*/ 4 h 19"/>
                <a:gd name="T4" fmla="*/ 15 w 19"/>
                <a:gd name="T5" fmla="*/ 0 h 19"/>
                <a:gd name="T6" fmla="*/ 8 w 19"/>
                <a:gd name="T7" fmla="*/ 0 h 19"/>
                <a:gd name="T8" fmla="*/ 4 w 19"/>
                <a:gd name="T9" fmla="*/ 4 h 19"/>
                <a:gd name="T10" fmla="*/ 0 w 19"/>
                <a:gd name="T11" fmla="*/ 4 h 19"/>
                <a:gd name="T12" fmla="*/ 0 w 19"/>
                <a:gd name="T13" fmla="*/ 11 h 19"/>
                <a:gd name="T14" fmla="*/ 4 w 19"/>
                <a:gd name="T15" fmla="*/ 15 h 19"/>
                <a:gd name="T16" fmla="*/ 8 w 19"/>
                <a:gd name="T17" fmla="*/ 15 h 19"/>
                <a:gd name="T18" fmla="*/ 8 w 19"/>
                <a:gd name="T19" fmla="*/ 19 h 19"/>
                <a:gd name="T20" fmla="*/ 11 w 19"/>
                <a:gd name="T21" fmla="*/ 19 h 19"/>
                <a:gd name="T22" fmla="*/ 15 w 19"/>
                <a:gd name="T23" fmla="*/ 15 h 19"/>
                <a:gd name="T24" fmla="*/ 19 w 19"/>
                <a:gd name="T25" fmla="*/ 15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0"/>
                  </a:lnTo>
                  <a:lnTo>
                    <a:pt x="8" y="0"/>
                  </a:lnTo>
                  <a:lnTo>
                    <a:pt x="4" y="4"/>
                  </a:lnTo>
                  <a:lnTo>
                    <a:pt x="0" y="4"/>
                  </a:lnTo>
                  <a:lnTo>
                    <a:pt x="0" y="11"/>
                  </a:lnTo>
                  <a:lnTo>
                    <a:pt x="4" y="15"/>
                  </a:lnTo>
                  <a:lnTo>
                    <a:pt x="8" y="15"/>
                  </a:lnTo>
                  <a:lnTo>
                    <a:pt x="8" y="19"/>
                  </a:lnTo>
                  <a:lnTo>
                    <a:pt x="11" y="19"/>
                  </a:lnTo>
                  <a:lnTo>
                    <a:pt x="15"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8" name="Freeform 271"/>
            <p:cNvSpPr>
              <a:spLocks/>
            </p:cNvSpPr>
            <p:nvPr/>
          </p:nvSpPr>
          <p:spPr bwMode="auto">
            <a:xfrm>
              <a:off x="7345363" y="2406651"/>
              <a:ext cx="23813" cy="23813"/>
            </a:xfrm>
            <a:custGeom>
              <a:avLst/>
              <a:gdLst>
                <a:gd name="T0" fmla="*/ 15 w 15"/>
                <a:gd name="T1" fmla="*/ 8 h 15"/>
                <a:gd name="T2" fmla="*/ 15 w 15"/>
                <a:gd name="T3" fmla="*/ 0 h 15"/>
                <a:gd name="T4" fmla="*/ 0 w 15"/>
                <a:gd name="T5" fmla="*/ 0 h 15"/>
                <a:gd name="T6" fmla="*/ 0 w 15"/>
                <a:gd name="T7" fmla="*/ 12 h 15"/>
                <a:gd name="T8" fmla="*/ 4 w 15"/>
                <a:gd name="T9" fmla="*/ 15 h 15"/>
                <a:gd name="T10" fmla="*/ 11 w 15"/>
                <a:gd name="T11" fmla="*/ 15 h 15"/>
                <a:gd name="T12" fmla="*/ 15 w 15"/>
                <a:gd name="T13" fmla="*/ 12 h 15"/>
                <a:gd name="T14" fmla="*/ 15 w 15"/>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8"/>
                  </a:moveTo>
                  <a:lnTo>
                    <a:pt x="15" y="0"/>
                  </a:lnTo>
                  <a:lnTo>
                    <a:pt x="0" y="0"/>
                  </a:lnTo>
                  <a:lnTo>
                    <a:pt x="0" y="12"/>
                  </a:lnTo>
                  <a:lnTo>
                    <a:pt x="4" y="15"/>
                  </a:lnTo>
                  <a:lnTo>
                    <a:pt x="11" y="15"/>
                  </a:lnTo>
                  <a:lnTo>
                    <a:pt x="15" y="12"/>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69" name="Freeform 272"/>
            <p:cNvSpPr>
              <a:spLocks/>
            </p:cNvSpPr>
            <p:nvPr/>
          </p:nvSpPr>
          <p:spPr bwMode="auto">
            <a:xfrm>
              <a:off x="7448551" y="2393951"/>
              <a:ext cx="31750" cy="31750"/>
            </a:xfrm>
            <a:custGeom>
              <a:avLst/>
              <a:gdLst>
                <a:gd name="T0" fmla="*/ 20 w 20"/>
                <a:gd name="T1" fmla="*/ 12 h 20"/>
                <a:gd name="T2" fmla="*/ 20 w 20"/>
                <a:gd name="T3" fmla="*/ 8 h 20"/>
                <a:gd name="T4" fmla="*/ 16 w 20"/>
                <a:gd name="T5" fmla="*/ 4 h 20"/>
                <a:gd name="T6" fmla="*/ 12 w 20"/>
                <a:gd name="T7" fmla="*/ 0 h 20"/>
                <a:gd name="T8" fmla="*/ 8 w 20"/>
                <a:gd name="T9" fmla="*/ 0 h 20"/>
                <a:gd name="T10" fmla="*/ 4 w 20"/>
                <a:gd name="T11" fmla="*/ 4 h 20"/>
                <a:gd name="T12" fmla="*/ 0 w 20"/>
                <a:gd name="T13" fmla="*/ 8 h 20"/>
                <a:gd name="T14" fmla="*/ 0 w 20"/>
                <a:gd name="T15" fmla="*/ 12 h 20"/>
                <a:gd name="T16" fmla="*/ 4 w 20"/>
                <a:gd name="T17" fmla="*/ 16 h 20"/>
                <a:gd name="T18" fmla="*/ 4 w 20"/>
                <a:gd name="T19" fmla="*/ 20 h 20"/>
                <a:gd name="T20" fmla="*/ 16 w 20"/>
                <a:gd name="T21" fmla="*/ 20 h 20"/>
                <a:gd name="T22" fmla="*/ 16 w 20"/>
                <a:gd name="T23" fmla="*/ 16 h 20"/>
                <a:gd name="T24" fmla="*/ 20 w 20"/>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20" y="12"/>
                  </a:moveTo>
                  <a:lnTo>
                    <a:pt x="20" y="8"/>
                  </a:lnTo>
                  <a:lnTo>
                    <a:pt x="16" y="4"/>
                  </a:lnTo>
                  <a:lnTo>
                    <a:pt x="12" y="0"/>
                  </a:lnTo>
                  <a:lnTo>
                    <a:pt x="8" y="0"/>
                  </a:lnTo>
                  <a:lnTo>
                    <a:pt x="4" y="4"/>
                  </a:lnTo>
                  <a:lnTo>
                    <a:pt x="0" y="8"/>
                  </a:lnTo>
                  <a:lnTo>
                    <a:pt x="0" y="12"/>
                  </a:lnTo>
                  <a:lnTo>
                    <a:pt x="4" y="16"/>
                  </a:lnTo>
                  <a:lnTo>
                    <a:pt x="4" y="20"/>
                  </a:lnTo>
                  <a:lnTo>
                    <a:pt x="16" y="20"/>
                  </a:lnTo>
                  <a:lnTo>
                    <a:pt x="16"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0" name="Freeform 273"/>
            <p:cNvSpPr>
              <a:spLocks/>
            </p:cNvSpPr>
            <p:nvPr/>
          </p:nvSpPr>
          <p:spPr bwMode="auto">
            <a:xfrm>
              <a:off x="5780088" y="40703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1" name="Freeform 274"/>
            <p:cNvSpPr>
              <a:spLocks/>
            </p:cNvSpPr>
            <p:nvPr/>
          </p:nvSpPr>
          <p:spPr bwMode="auto">
            <a:xfrm>
              <a:off x="5938838" y="40576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2" name="Freeform 275"/>
            <p:cNvSpPr>
              <a:spLocks/>
            </p:cNvSpPr>
            <p:nvPr/>
          </p:nvSpPr>
          <p:spPr bwMode="auto">
            <a:xfrm>
              <a:off x="5981701" y="4051301"/>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3" name="Freeform 276"/>
            <p:cNvSpPr>
              <a:spLocks/>
            </p:cNvSpPr>
            <p:nvPr/>
          </p:nvSpPr>
          <p:spPr bwMode="auto">
            <a:xfrm>
              <a:off x="5999163" y="4044951"/>
              <a:ext cx="31750" cy="31750"/>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4" name="Freeform 277"/>
            <p:cNvSpPr>
              <a:spLocks/>
            </p:cNvSpPr>
            <p:nvPr/>
          </p:nvSpPr>
          <p:spPr bwMode="auto">
            <a:xfrm>
              <a:off x="6005513" y="4040189"/>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5" name="Freeform 278"/>
            <p:cNvSpPr>
              <a:spLocks/>
            </p:cNvSpPr>
            <p:nvPr/>
          </p:nvSpPr>
          <p:spPr bwMode="auto">
            <a:xfrm>
              <a:off x="6005513" y="4027489"/>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6" name="Freeform 279"/>
            <p:cNvSpPr>
              <a:spLocks/>
            </p:cNvSpPr>
            <p:nvPr/>
          </p:nvSpPr>
          <p:spPr bwMode="auto">
            <a:xfrm>
              <a:off x="6018213" y="4021139"/>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7" name="Freeform 280"/>
            <p:cNvSpPr>
              <a:spLocks/>
            </p:cNvSpPr>
            <p:nvPr/>
          </p:nvSpPr>
          <p:spPr bwMode="auto">
            <a:xfrm>
              <a:off x="6035676" y="4014789"/>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8" name="Freeform 281"/>
            <p:cNvSpPr>
              <a:spLocks/>
            </p:cNvSpPr>
            <p:nvPr/>
          </p:nvSpPr>
          <p:spPr bwMode="auto">
            <a:xfrm>
              <a:off x="6042026" y="4008439"/>
              <a:ext cx="31750" cy="31750"/>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79" name="Freeform 282"/>
            <p:cNvSpPr>
              <a:spLocks/>
            </p:cNvSpPr>
            <p:nvPr/>
          </p:nvSpPr>
          <p:spPr bwMode="auto">
            <a:xfrm>
              <a:off x="6048376" y="3997326"/>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0" name="Freeform 283"/>
            <p:cNvSpPr>
              <a:spLocks/>
            </p:cNvSpPr>
            <p:nvPr/>
          </p:nvSpPr>
          <p:spPr bwMode="auto">
            <a:xfrm>
              <a:off x="6061076" y="3990976"/>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1" name="Freeform 284"/>
            <p:cNvSpPr>
              <a:spLocks/>
            </p:cNvSpPr>
            <p:nvPr/>
          </p:nvSpPr>
          <p:spPr bwMode="auto">
            <a:xfrm>
              <a:off x="6067426" y="3984626"/>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2" name="Freeform 285"/>
            <p:cNvSpPr>
              <a:spLocks/>
            </p:cNvSpPr>
            <p:nvPr/>
          </p:nvSpPr>
          <p:spPr bwMode="auto">
            <a:xfrm>
              <a:off x="6073776" y="3978276"/>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3" name="Freeform 286"/>
            <p:cNvSpPr>
              <a:spLocks/>
            </p:cNvSpPr>
            <p:nvPr/>
          </p:nvSpPr>
          <p:spPr bwMode="auto">
            <a:xfrm>
              <a:off x="6078538" y="3967164"/>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4" name="Freeform 287"/>
            <p:cNvSpPr>
              <a:spLocks/>
            </p:cNvSpPr>
            <p:nvPr/>
          </p:nvSpPr>
          <p:spPr bwMode="auto">
            <a:xfrm>
              <a:off x="6078538" y="3954464"/>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5" name="Freeform 288"/>
            <p:cNvSpPr>
              <a:spLocks/>
            </p:cNvSpPr>
            <p:nvPr/>
          </p:nvSpPr>
          <p:spPr bwMode="auto">
            <a:xfrm>
              <a:off x="6084888" y="3948114"/>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6" name="Freeform 289"/>
            <p:cNvSpPr>
              <a:spLocks/>
            </p:cNvSpPr>
            <p:nvPr/>
          </p:nvSpPr>
          <p:spPr bwMode="auto">
            <a:xfrm>
              <a:off x="6091238" y="3935414"/>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7" name="Freeform 290"/>
            <p:cNvSpPr>
              <a:spLocks/>
            </p:cNvSpPr>
            <p:nvPr/>
          </p:nvSpPr>
          <p:spPr bwMode="auto">
            <a:xfrm>
              <a:off x="6097588" y="3924301"/>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8" name="Freeform 291"/>
            <p:cNvSpPr>
              <a:spLocks/>
            </p:cNvSpPr>
            <p:nvPr/>
          </p:nvSpPr>
          <p:spPr bwMode="auto">
            <a:xfrm>
              <a:off x="6103938" y="39179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89" name="Freeform 292"/>
            <p:cNvSpPr>
              <a:spLocks/>
            </p:cNvSpPr>
            <p:nvPr/>
          </p:nvSpPr>
          <p:spPr bwMode="auto">
            <a:xfrm>
              <a:off x="6103938" y="39052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0" name="Freeform 293"/>
            <p:cNvSpPr>
              <a:spLocks/>
            </p:cNvSpPr>
            <p:nvPr/>
          </p:nvSpPr>
          <p:spPr bwMode="auto">
            <a:xfrm>
              <a:off x="6110288" y="3898901"/>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1" name="Freeform 294"/>
            <p:cNvSpPr>
              <a:spLocks/>
            </p:cNvSpPr>
            <p:nvPr/>
          </p:nvSpPr>
          <p:spPr bwMode="auto">
            <a:xfrm>
              <a:off x="6110288" y="3875089"/>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2" name="Freeform 295"/>
            <p:cNvSpPr>
              <a:spLocks/>
            </p:cNvSpPr>
            <p:nvPr/>
          </p:nvSpPr>
          <p:spPr bwMode="auto">
            <a:xfrm>
              <a:off x="6116638" y="3868739"/>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3" name="Freeform 296"/>
            <p:cNvSpPr>
              <a:spLocks/>
            </p:cNvSpPr>
            <p:nvPr/>
          </p:nvSpPr>
          <p:spPr bwMode="auto">
            <a:xfrm>
              <a:off x="6116638" y="3862389"/>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4" name="Freeform 297"/>
            <p:cNvSpPr>
              <a:spLocks/>
            </p:cNvSpPr>
            <p:nvPr/>
          </p:nvSpPr>
          <p:spPr bwMode="auto">
            <a:xfrm>
              <a:off x="6121401" y="3857626"/>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5" name="Freeform 298"/>
            <p:cNvSpPr>
              <a:spLocks/>
            </p:cNvSpPr>
            <p:nvPr/>
          </p:nvSpPr>
          <p:spPr bwMode="auto">
            <a:xfrm>
              <a:off x="6134101" y="3844926"/>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6" name="Freeform 299"/>
            <p:cNvSpPr>
              <a:spLocks/>
            </p:cNvSpPr>
            <p:nvPr/>
          </p:nvSpPr>
          <p:spPr bwMode="auto">
            <a:xfrm>
              <a:off x="6140451" y="3838576"/>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7" name="Freeform 300"/>
            <p:cNvSpPr>
              <a:spLocks/>
            </p:cNvSpPr>
            <p:nvPr/>
          </p:nvSpPr>
          <p:spPr bwMode="auto">
            <a:xfrm>
              <a:off x="6140451" y="3825876"/>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8" name="Freeform 301"/>
            <p:cNvSpPr>
              <a:spLocks/>
            </p:cNvSpPr>
            <p:nvPr/>
          </p:nvSpPr>
          <p:spPr bwMode="auto">
            <a:xfrm>
              <a:off x="6146801" y="3808414"/>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99" name="Freeform 302"/>
            <p:cNvSpPr>
              <a:spLocks/>
            </p:cNvSpPr>
            <p:nvPr/>
          </p:nvSpPr>
          <p:spPr bwMode="auto">
            <a:xfrm>
              <a:off x="6146801" y="3795714"/>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0" name="Freeform 303"/>
            <p:cNvSpPr>
              <a:spLocks/>
            </p:cNvSpPr>
            <p:nvPr/>
          </p:nvSpPr>
          <p:spPr bwMode="auto">
            <a:xfrm>
              <a:off x="6153151" y="3789364"/>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1" name="Freeform 304"/>
            <p:cNvSpPr>
              <a:spLocks/>
            </p:cNvSpPr>
            <p:nvPr/>
          </p:nvSpPr>
          <p:spPr bwMode="auto">
            <a:xfrm>
              <a:off x="6153151" y="377825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2" name="Freeform 305"/>
            <p:cNvSpPr>
              <a:spLocks/>
            </p:cNvSpPr>
            <p:nvPr/>
          </p:nvSpPr>
          <p:spPr bwMode="auto">
            <a:xfrm>
              <a:off x="6159501" y="377190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3" name="Freeform 306"/>
            <p:cNvSpPr>
              <a:spLocks/>
            </p:cNvSpPr>
            <p:nvPr/>
          </p:nvSpPr>
          <p:spPr bwMode="auto">
            <a:xfrm>
              <a:off x="6159501" y="37655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4" name="Freeform 307"/>
            <p:cNvSpPr>
              <a:spLocks/>
            </p:cNvSpPr>
            <p:nvPr/>
          </p:nvSpPr>
          <p:spPr bwMode="auto">
            <a:xfrm>
              <a:off x="6164263" y="3741739"/>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5" name="Freeform 308"/>
            <p:cNvSpPr>
              <a:spLocks/>
            </p:cNvSpPr>
            <p:nvPr/>
          </p:nvSpPr>
          <p:spPr bwMode="auto">
            <a:xfrm>
              <a:off x="6164263" y="3735389"/>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6" name="Freeform 309"/>
            <p:cNvSpPr>
              <a:spLocks/>
            </p:cNvSpPr>
            <p:nvPr/>
          </p:nvSpPr>
          <p:spPr bwMode="auto">
            <a:xfrm>
              <a:off x="6170613" y="3729039"/>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7" name="Freeform 310"/>
            <p:cNvSpPr>
              <a:spLocks/>
            </p:cNvSpPr>
            <p:nvPr/>
          </p:nvSpPr>
          <p:spPr bwMode="auto">
            <a:xfrm>
              <a:off x="6170613" y="3709989"/>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8" name="Freeform 311"/>
            <p:cNvSpPr>
              <a:spLocks/>
            </p:cNvSpPr>
            <p:nvPr/>
          </p:nvSpPr>
          <p:spPr bwMode="auto">
            <a:xfrm>
              <a:off x="6176963" y="3705226"/>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09" name="Freeform 312"/>
            <p:cNvSpPr>
              <a:spLocks/>
            </p:cNvSpPr>
            <p:nvPr/>
          </p:nvSpPr>
          <p:spPr bwMode="auto">
            <a:xfrm>
              <a:off x="6183313" y="3673476"/>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0" name="Freeform 313"/>
            <p:cNvSpPr>
              <a:spLocks/>
            </p:cNvSpPr>
            <p:nvPr/>
          </p:nvSpPr>
          <p:spPr bwMode="auto">
            <a:xfrm>
              <a:off x="6183313" y="3636964"/>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1" name="Freeform 314"/>
            <p:cNvSpPr>
              <a:spLocks/>
            </p:cNvSpPr>
            <p:nvPr/>
          </p:nvSpPr>
          <p:spPr bwMode="auto">
            <a:xfrm>
              <a:off x="6189663" y="362585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2" name="Freeform 315"/>
            <p:cNvSpPr>
              <a:spLocks/>
            </p:cNvSpPr>
            <p:nvPr/>
          </p:nvSpPr>
          <p:spPr bwMode="auto">
            <a:xfrm>
              <a:off x="6189663" y="361950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3" name="Freeform 316"/>
            <p:cNvSpPr>
              <a:spLocks/>
            </p:cNvSpPr>
            <p:nvPr/>
          </p:nvSpPr>
          <p:spPr bwMode="auto">
            <a:xfrm>
              <a:off x="6196013" y="360680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4" name="Freeform 317"/>
            <p:cNvSpPr>
              <a:spLocks/>
            </p:cNvSpPr>
            <p:nvPr/>
          </p:nvSpPr>
          <p:spPr bwMode="auto">
            <a:xfrm>
              <a:off x="6196013" y="3582989"/>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5" name="Freeform 318"/>
            <p:cNvSpPr>
              <a:spLocks/>
            </p:cNvSpPr>
            <p:nvPr/>
          </p:nvSpPr>
          <p:spPr bwMode="auto">
            <a:xfrm>
              <a:off x="6200776" y="3576639"/>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6" name="Freeform 319"/>
            <p:cNvSpPr>
              <a:spLocks/>
            </p:cNvSpPr>
            <p:nvPr/>
          </p:nvSpPr>
          <p:spPr bwMode="auto">
            <a:xfrm>
              <a:off x="6200776" y="3563939"/>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7" name="Freeform 320"/>
            <p:cNvSpPr>
              <a:spLocks/>
            </p:cNvSpPr>
            <p:nvPr/>
          </p:nvSpPr>
          <p:spPr bwMode="auto">
            <a:xfrm>
              <a:off x="6207126" y="3546476"/>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8" name="Freeform 321"/>
            <p:cNvSpPr>
              <a:spLocks/>
            </p:cNvSpPr>
            <p:nvPr/>
          </p:nvSpPr>
          <p:spPr bwMode="auto">
            <a:xfrm>
              <a:off x="6207126" y="3533776"/>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19" name="Freeform 322"/>
            <p:cNvSpPr>
              <a:spLocks/>
            </p:cNvSpPr>
            <p:nvPr/>
          </p:nvSpPr>
          <p:spPr bwMode="auto">
            <a:xfrm>
              <a:off x="6213476" y="3516314"/>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0" name="Freeform 323"/>
            <p:cNvSpPr>
              <a:spLocks/>
            </p:cNvSpPr>
            <p:nvPr/>
          </p:nvSpPr>
          <p:spPr bwMode="auto">
            <a:xfrm>
              <a:off x="6219826" y="3497264"/>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1" name="Freeform 324"/>
            <p:cNvSpPr>
              <a:spLocks/>
            </p:cNvSpPr>
            <p:nvPr/>
          </p:nvSpPr>
          <p:spPr bwMode="auto">
            <a:xfrm>
              <a:off x="6219826" y="3484564"/>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2" name="Freeform 325"/>
            <p:cNvSpPr>
              <a:spLocks/>
            </p:cNvSpPr>
            <p:nvPr/>
          </p:nvSpPr>
          <p:spPr bwMode="auto">
            <a:xfrm>
              <a:off x="6226176" y="346710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3" name="Freeform 326"/>
            <p:cNvSpPr>
              <a:spLocks/>
            </p:cNvSpPr>
            <p:nvPr/>
          </p:nvSpPr>
          <p:spPr bwMode="auto">
            <a:xfrm>
              <a:off x="6226176" y="345440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4" name="Freeform 327"/>
            <p:cNvSpPr>
              <a:spLocks/>
            </p:cNvSpPr>
            <p:nvPr/>
          </p:nvSpPr>
          <p:spPr bwMode="auto">
            <a:xfrm>
              <a:off x="6232526" y="3424239"/>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5" name="Freeform 328"/>
            <p:cNvSpPr>
              <a:spLocks/>
            </p:cNvSpPr>
            <p:nvPr/>
          </p:nvSpPr>
          <p:spPr bwMode="auto">
            <a:xfrm>
              <a:off x="6238876" y="3411539"/>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6" name="Freeform 329"/>
            <p:cNvSpPr>
              <a:spLocks/>
            </p:cNvSpPr>
            <p:nvPr/>
          </p:nvSpPr>
          <p:spPr bwMode="auto">
            <a:xfrm>
              <a:off x="6238876" y="3375026"/>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7" name="Freeform 330"/>
            <p:cNvSpPr>
              <a:spLocks/>
            </p:cNvSpPr>
            <p:nvPr/>
          </p:nvSpPr>
          <p:spPr bwMode="auto">
            <a:xfrm>
              <a:off x="6243638" y="3363914"/>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8" name="Freeform 331"/>
            <p:cNvSpPr>
              <a:spLocks/>
            </p:cNvSpPr>
            <p:nvPr/>
          </p:nvSpPr>
          <p:spPr bwMode="auto">
            <a:xfrm>
              <a:off x="6243638" y="3338514"/>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29" name="Freeform 332"/>
            <p:cNvSpPr>
              <a:spLocks/>
            </p:cNvSpPr>
            <p:nvPr/>
          </p:nvSpPr>
          <p:spPr bwMode="auto">
            <a:xfrm>
              <a:off x="6249988" y="3332164"/>
              <a:ext cx="31750" cy="31750"/>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0" name="Freeform 333"/>
            <p:cNvSpPr>
              <a:spLocks/>
            </p:cNvSpPr>
            <p:nvPr/>
          </p:nvSpPr>
          <p:spPr bwMode="auto">
            <a:xfrm>
              <a:off x="6249988" y="3302001"/>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1" name="Freeform 334"/>
            <p:cNvSpPr>
              <a:spLocks/>
            </p:cNvSpPr>
            <p:nvPr/>
          </p:nvSpPr>
          <p:spPr bwMode="auto">
            <a:xfrm>
              <a:off x="6256338" y="3295651"/>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2" name="Freeform 335"/>
            <p:cNvSpPr>
              <a:spLocks/>
            </p:cNvSpPr>
            <p:nvPr/>
          </p:nvSpPr>
          <p:spPr bwMode="auto">
            <a:xfrm>
              <a:off x="6256338" y="3284539"/>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3" name="Freeform 336"/>
            <p:cNvSpPr>
              <a:spLocks/>
            </p:cNvSpPr>
            <p:nvPr/>
          </p:nvSpPr>
          <p:spPr bwMode="auto">
            <a:xfrm>
              <a:off x="6262688" y="3278189"/>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4" name="Freeform 337"/>
            <p:cNvSpPr>
              <a:spLocks/>
            </p:cNvSpPr>
            <p:nvPr/>
          </p:nvSpPr>
          <p:spPr bwMode="auto">
            <a:xfrm>
              <a:off x="6262688" y="3254376"/>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5" name="Freeform 338"/>
            <p:cNvSpPr>
              <a:spLocks/>
            </p:cNvSpPr>
            <p:nvPr/>
          </p:nvSpPr>
          <p:spPr bwMode="auto">
            <a:xfrm>
              <a:off x="6269038" y="3248026"/>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6" name="Freeform 339"/>
            <p:cNvSpPr>
              <a:spLocks/>
            </p:cNvSpPr>
            <p:nvPr/>
          </p:nvSpPr>
          <p:spPr bwMode="auto">
            <a:xfrm>
              <a:off x="6269038" y="3222626"/>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7" name="Freeform 340"/>
            <p:cNvSpPr>
              <a:spLocks/>
            </p:cNvSpPr>
            <p:nvPr/>
          </p:nvSpPr>
          <p:spPr bwMode="auto">
            <a:xfrm>
              <a:off x="6269038" y="3216276"/>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8" name="Freeform 341"/>
            <p:cNvSpPr>
              <a:spLocks/>
            </p:cNvSpPr>
            <p:nvPr/>
          </p:nvSpPr>
          <p:spPr bwMode="auto">
            <a:xfrm>
              <a:off x="6275388" y="3186114"/>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39" name="Freeform 342"/>
            <p:cNvSpPr>
              <a:spLocks/>
            </p:cNvSpPr>
            <p:nvPr/>
          </p:nvSpPr>
          <p:spPr bwMode="auto">
            <a:xfrm>
              <a:off x="6275388" y="3179764"/>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0" name="Freeform 343"/>
            <p:cNvSpPr>
              <a:spLocks/>
            </p:cNvSpPr>
            <p:nvPr/>
          </p:nvSpPr>
          <p:spPr bwMode="auto">
            <a:xfrm>
              <a:off x="6281738" y="316230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1" name="Freeform 344"/>
            <p:cNvSpPr>
              <a:spLocks/>
            </p:cNvSpPr>
            <p:nvPr/>
          </p:nvSpPr>
          <p:spPr bwMode="auto">
            <a:xfrm>
              <a:off x="6286501" y="3132139"/>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2" name="Freeform 345"/>
            <p:cNvSpPr>
              <a:spLocks/>
            </p:cNvSpPr>
            <p:nvPr/>
          </p:nvSpPr>
          <p:spPr bwMode="auto">
            <a:xfrm>
              <a:off x="6286501" y="3113089"/>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3" name="Freeform 346"/>
            <p:cNvSpPr>
              <a:spLocks/>
            </p:cNvSpPr>
            <p:nvPr/>
          </p:nvSpPr>
          <p:spPr bwMode="auto">
            <a:xfrm>
              <a:off x="6292851" y="3101976"/>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4" name="Freeform 347"/>
            <p:cNvSpPr>
              <a:spLocks/>
            </p:cNvSpPr>
            <p:nvPr/>
          </p:nvSpPr>
          <p:spPr bwMode="auto">
            <a:xfrm>
              <a:off x="6292851" y="3095626"/>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5" name="Freeform 348"/>
            <p:cNvSpPr>
              <a:spLocks/>
            </p:cNvSpPr>
            <p:nvPr/>
          </p:nvSpPr>
          <p:spPr bwMode="auto">
            <a:xfrm>
              <a:off x="6299201" y="3065464"/>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6" name="Freeform 349"/>
            <p:cNvSpPr>
              <a:spLocks/>
            </p:cNvSpPr>
            <p:nvPr/>
          </p:nvSpPr>
          <p:spPr bwMode="auto">
            <a:xfrm>
              <a:off x="6305551" y="3059114"/>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7" name="Freeform 350"/>
            <p:cNvSpPr>
              <a:spLocks/>
            </p:cNvSpPr>
            <p:nvPr/>
          </p:nvSpPr>
          <p:spPr bwMode="auto">
            <a:xfrm>
              <a:off x="6305551" y="3040064"/>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8" name="Freeform 351"/>
            <p:cNvSpPr>
              <a:spLocks/>
            </p:cNvSpPr>
            <p:nvPr/>
          </p:nvSpPr>
          <p:spPr bwMode="auto">
            <a:xfrm>
              <a:off x="6311901" y="3033714"/>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49" name="Freeform 352"/>
            <p:cNvSpPr>
              <a:spLocks/>
            </p:cNvSpPr>
            <p:nvPr/>
          </p:nvSpPr>
          <p:spPr bwMode="auto">
            <a:xfrm>
              <a:off x="6311901" y="302260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0" name="Freeform 353"/>
            <p:cNvSpPr>
              <a:spLocks/>
            </p:cNvSpPr>
            <p:nvPr/>
          </p:nvSpPr>
          <p:spPr bwMode="auto">
            <a:xfrm>
              <a:off x="6318251" y="300990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1" name="Freeform 354"/>
            <p:cNvSpPr>
              <a:spLocks/>
            </p:cNvSpPr>
            <p:nvPr/>
          </p:nvSpPr>
          <p:spPr bwMode="auto">
            <a:xfrm>
              <a:off x="6318251" y="30035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2" name="Freeform 355"/>
            <p:cNvSpPr>
              <a:spLocks/>
            </p:cNvSpPr>
            <p:nvPr/>
          </p:nvSpPr>
          <p:spPr bwMode="auto">
            <a:xfrm>
              <a:off x="6324601" y="2990851"/>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3" name="Freeform 356"/>
            <p:cNvSpPr>
              <a:spLocks/>
            </p:cNvSpPr>
            <p:nvPr/>
          </p:nvSpPr>
          <p:spPr bwMode="auto">
            <a:xfrm>
              <a:off x="6324601" y="2960689"/>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4" name="Freeform 357"/>
            <p:cNvSpPr>
              <a:spLocks/>
            </p:cNvSpPr>
            <p:nvPr/>
          </p:nvSpPr>
          <p:spPr bwMode="auto">
            <a:xfrm>
              <a:off x="6329363" y="2954339"/>
              <a:ext cx="31750" cy="31750"/>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5" name="Freeform 358"/>
            <p:cNvSpPr>
              <a:spLocks/>
            </p:cNvSpPr>
            <p:nvPr/>
          </p:nvSpPr>
          <p:spPr bwMode="auto">
            <a:xfrm>
              <a:off x="6335713" y="2943226"/>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6" name="Freeform 359"/>
            <p:cNvSpPr>
              <a:spLocks/>
            </p:cNvSpPr>
            <p:nvPr/>
          </p:nvSpPr>
          <p:spPr bwMode="auto">
            <a:xfrm>
              <a:off x="6335713" y="2936876"/>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7" name="Freeform 360"/>
            <p:cNvSpPr>
              <a:spLocks/>
            </p:cNvSpPr>
            <p:nvPr/>
          </p:nvSpPr>
          <p:spPr bwMode="auto">
            <a:xfrm>
              <a:off x="6342063" y="2930526"/>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8" name="Freeform 361"/>
            <p:cNvSpPr>
              <a:spLocks/>
            </p:cNvSpPr>
            <p:nvPr/>
          </p:nvSpPr>
          <p:spPr bwMode="auto">
            <a:xfrm>
              <a:off x="6342063" y="2924176"/>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59" name="Freeform 362"/>
            <p:cNvSpPr>
              <a:spLocks/>
            </p:cNvSpPr>
            <p:nvPr/>
          </p:nvSpPr>
          <p:spPr bwMode="auto">
            <a:xfrm>
              <a:off x="6348413" y="2913064"/>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0" name="Freeform 363"/>
            <p:cNvSpPr>
              <a:spLocks/>
            </p:cNvSpPr>
            <p:nvPr/>
          </p:nvSpPr>
          <p:spPr bwMode="auto">
            <a:xfrm>
              <a:off x="6348413" y="2906714"/>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1" name="Freeform 364"/>
            <p:cNvSpPr>
              <a:spLocks/>
            </p:cNvSpPr>
            <p:nvPr/>
          </p:nvSpPr>
          <p:spPr bwMode="auto">
            <a:xfrm>
              <a:off x="6348413" y="2881314"/>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2" name="Freeform 365"/>
            <p:cNvSpPr>
              <a:spLocks/>
            </p:cNvSpPr>
            <p:nvPr/>
          </p:nvSpPr>
          <p:spPr bwMode="auto">
            <a:xfrm>
              <a:off x="6354763" y="287655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3" name="Freeform 366"/>
            <p:cNvSpPr>
              <a:spLocks/>
            </p:cNvSpPr>
            <p:nvPr/>
          </p:nvSpPr>
          <p:spPr bwMode="auto">
            <a:xfrm>
              <a:off x="6361113" y="2844801"/>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4" name="Freeform 367"/>
            <p:cNvSpPr>
              <a:spLocks/>
            </p:cNvSpPr>
            <p:nvPr/>
          </p:nvSpPr>
          <p:spPr bwMode="auto">
            <a:xfrm>
              <a:off x="6361113" y="2833689"/>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5" name="Freeform 368"/>
            <p:cNvSpPr>
              <a:spLocks/>
            </p:cNvSpPr>
            <p:nvPr/>
          </p:nvSpPr>
          <p:spPr bwMode="auto">
            <a:xfrm>
              <a:off x="6367463" y="2803526"/>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6" name="Freeform 369"/>
            <p:cNvSpPr>
              <a:spLocks/>
            </p:cNvSpPr>
            <p:nvPr/>
          </p:nvSpPr>
          <p:spPr bwMode="auto">
            <a:xfrm>
              <a:off x="6372226" y="2784476"/>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7" name="Freeform 370"/>
            <p:cNvSpPr>
              <a:spLocks/>
            </p:cNvSpPr>
            <p:nvPr/>
          </p:nvSpPr>
          <p:spPr bwMode="auto">
            <a:xfrm>
              <a:off x="6378576" y="2771776"/>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8" name="Freeform 371"/>
            <p:cNvSpPr>
              <a:spLocks/>
            </p:cNvSpPr>
            <p:nvPr/>
          </p:nvSpPr>
          <p:spPr bwMode="auto">
            <a:xfrm>
              <a:off x="6384926" y="2760664"/>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9" name="Freeform 372"/>
            <p:cNvSpPr>
              <a:spLocks/>
            </p:cNvSpPr>
            <p:nvPr/>
          </p:nvSpPr>
          <p:spPr bwMode="auto">
            <a:xfrm>
              <a:off x="6384926" y="2754314"/>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0" name="Freeform 373"/>
            <p:cNvSpPr>
              <a:spLocks/>
            </p:cNvSpPr>
            <p:nvPr/>
          </p:nvSpPr>
          <p:spPr bwMode="auto">
            <a:xfrm>
              <a:off x="6391276" y="2747964"/>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1" name="Freeform 374"/>
            <p:cNvSpPr>
              <a:spLocks/>
            </p:cNvSpPr>
            <p:nvPr/>
          </p:nvSpPr>
          <p:spPr bwMode="auto">
            <a:xfrm>
              <a:off x="6391276" y="272415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2" name="Freeform 375"/>
            <p:cNvSpPr>
              <a:spLocks/>
            </p:cNvSpPr>
            <p:nvPr/>
          </p:nvSpPr>
          <p:spPr bwMode="auto">
            <a:xfrm>
              <a:off x="6397626" y="27114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3" name="Freeform 376"/>
            <p:cNvSpPr>
              <a:spLocks/>
            </p:cNvSpPr>
            <p:nvPr/>
          </p:nvSpPr>
          <p:spPr bwMode="auto">
            <a:xfrm>
              <a:off x="6403976" y="2692401"/>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4" name="Freeform 377"/>
            <p:cNvSpPr>
              <a:spLocks/>
            </p:cNvSpPr>
            <p:nvPr/>
          </p:nvSpPr>
          <p:spPr bwMode="auto">
            <a:xfrm>
              <a:off x="6408738" y="2687639"/>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5" name="Freeform 378"/>
            <p:cNvSpPr>
              <a:spLocks/>
            </p:cNvSpPr>
            <p:nvPr/>
          </p:nvSpPr>
          <p:spPr bwMode="auto">
            <a:xfrm>
              <a:off x="6415088" y="2681289"/>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6" name="Freeform 379"/>
            <p:cNvSpPr>
              <a:spLocks/>
            </p:cNvSpPr>
            <p:nvPr/>
          </p:nvSpPr>
          <p:spPr bwMode="auto">
            <a:xfrm>
              <a:off x="6415088" y="2668589"/>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7" name="Freeform 380"/>
            <p:cNvSpPr>
              <a:spLocks/>
            </p:cNvSpPr>
            <p:nvPr/>
          </p:nvSpPr>
          <p:spPr bwMode="auto">
            <a:xfrm>
              <a:off x="6446838" y="2662239"/>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8" name="Freeform 381"/>
            <p:cNvSpPr>
              <a:spLocks/>
            </p:cNvSpPr>
            <p:nvPr/>
          </p:nvSpPr>
          <p:spPr bwMode="auto">
            <a:xfrm>
              <a:off x="6451601" y="2655889"/>
              <a:ext cx="31750" cy="31750"/>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9" name="Freeform 382"/>
            <p:cNvSpPr>
              <a:spLocks/>
            </p:cNvSpPr>
            <p:nvPr/>
          </p:nvSpPr>
          <p:spPr bwMode="auto">
            <a:xfrm>
              <a:off x="6457951" y="2651126"/>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0" name="Freeform 383"/>
            <p:cNvSpPr>
              <a:spLocks/>
            </p:cNvSpPr>
            <p:nvPr/>
          </p:nvSpPr>
          <p:spPr bwMode="auto">
            <a:xfrm>
              <a:off x="6457951" y="2638426"/>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1" name="Freeform 384"/>
            <p:cNvSpPr>
              <a:spLocks/>
            </p:cNvSpPr>
            <p:nvPr/>
          </p:nvSpPr>
          <p:spPr bwMode="auto">
            <a:xfrm>
              <a:off x="6457951" y="2632076"/>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2" name="Freeform 385"/>
            <p:cNvSpPr>
              <a:spLocks/>
            </p:cNvSpPr>
            <p:nvPr/>
          </p:nvSpPr>
          <p:spPr bwMode="auto">
            <a:xfrm>
              <a:off x="6483351" y="2625726"/>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3" name="Freeform 386"/>
            <p:cNvSpPr>
              <a:spLocks/>
            </p:cNvSpPr>
            <p:nvPr/>
          </p:nvSpPr>
          <p:spPr bwMode="auto">
            <a:xfrm>
              <a:off x="6494463" y="2619376"/>
              <a:ext cx="31750" cy="31750"/>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4" name="Freeform 387"/>
            <p:cNvSpPr>
              <a:spLocks/>
            </p:cNvSpPr>
            <p:nvPr/>
          </p:nvSpPr>
          <p:spPr bwMode="auto">
            <a:xfrm>
              <a:off x="6494463" y="2608264"/>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5" name="Freeform 388"/>
            <p:cNvSpPr>
              <a:spLocks/>
            </p:cNvSpPr>
            <p:nvPr/>
          </p:nvSpPr>
          <p:spPr bwMode="auto">
            <a:xfrm>
              <a:off x="6500813" y="2601914"/>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6" name="Freeform 389"/>
            <p:cNvSpPr>
              <a:spLocks/>
            </p:cNvSpPr>
            <p:nvPr/>
          </p:nvSpPr>
          <p:spPr bwMode="auto">
            <a:xfrm>
              <a:off x="6507163" y="2595564"/>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7" name="Freeform 390"/>
            <p:cNvSpPr>
              <a:spLocks/>
            </p:cNvSpPr>
            <p:nvPr/>
          </p:nvSpPr>
          <p:spPr bwMode="auto">
            <a:xfrm>
              <a:off x="6513513" y="2589214"/>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8" name="Freeform 391"/>
            <p:cNvSpPr>
              <a:spLocks/>
            </p:cNvSpPr>
            <p:nvPr/>
          </p:nvSpPr>
          <p:spPr bwMode="auto">
            <a:xfrm>
              <a:off x="6519863" y="2576514"/>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9" name="Freeform 392"/>
            <p:cNvSpPr>
              <a:spLocks/>
            </p:cNvSpPr>
            <p:nvPr/>
          </p:nvSpPr>
          <p:spPr bwMode="auto">
            <a:xfrm>
              <a:off x="6526213" y="2571751"/>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0" name="Freeform 393"/>
            <p:cNvSpPr>
              <a:spLocks/>
            </p:cNvSpPr>
            <p:nvPr/>
          </p:nvSpPr>
          <p:spPr bwMode="auto">
            <a:xfrm>
              <a:off x="6537326" y="2565401"/>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1" name="Freeform 394"/>
            <p:cNvSpPr>
              <a:spLocks/>
            </p:cNvSpPr>
            <p:nvPr/>
          </p:nvSpPr>
          <p:spPr bwMode="auto">
            <a:xfrm>
              <a:off x="6537326" y="2559051"/>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2" name="Freeform 395"/>
            <p:cNvSpPr>
              <a:spLocks/>
            </p:cNvSpPr>
            <p:nvPr/>
          </p:nvSpPr>
          <p:spPr bwMode="auto">
            <a:xfrm>
              <a:off x="6562726" y="254635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3" name="Freeform 396"/>
            <p:cNvSpPr>
              <a:spLocks/>
            </p:cNvSpPr>
            <p:nvPr/>
          </p:nvSpPr>
          <p:spPr bwMode="auto">
            <a:xfrm>
              <a:off x="6573838" y="2540001"/>
              <a:ext cx="31750" cy="31750"/>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4" name="Freeform 397"/>
            <p:cNvSpPr>
              <a:spLocks/>
            </p:cNvSpPr>
            <p:nvPr/>
          </p:nvSpPr>
          <p:spPr bwMode="auto">
            <a:xfrm>
              <a:off x="6573838" y="2535239"/>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5" name="Freeform 398"/>
            <p:cNvSpPr>
              <a:spLocks/>
            </p:cNvSpPr>
            <p:nvPr/>
          </p:nvSpPr>
          <p:spPr bwMode="auto">
            <a:xfrm>
              <a:off x="6573838" y="2528889"/>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6" name="Freeform 399"/>
            <p:cNvSpPr>
              <a:spLocks/>
            </p:cNvSpPr>
            <p:nvPr/>
          </p:nvSpPr>
          <p:spPr bwMode="auto">
            <a:xfrm>
              <a:off x="6580188" y="2522539"/>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7" name="Freeform 400"/>
            <p:cNvSpPr>
              <a:spLocks/>
            </p:cNvSpPr>
            <p:nvPr/>
          </p:nvSpPr>
          <p:spPr bwMode="auto">
            <a:xfrm>
              <a:off x="6586538" y="2509839"/>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8" name="Freeform 401"/>
            <p:cNvSpPr>
              <a:spLocks/>
            </p:cNvSpPr>
            <p:nvPr/>
          </p:nvSpPr>
          <p:spPr bwMode="auto">
            <a:xfrm>
              <a:off x="6586538" y="2503489"/>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9" name="Freeform 402"/>
            <p:cNvSpPr>
              <a:spLocks/>
            </p:cNvSpPr>
            <p:nvPr/>
          </p:nvSpPr>
          <p:spPr bwMode="auto">
            <a:xfrm>
              <a:off x="6599238" y="2498726"/>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0" name="Freeform 403"/>
            <p:cNvSpPr>
              <a:spLocks/>
            </p:cNvSpPr>
            <p:nvPr/>
          </p:nvSpPr>
          <p:spPr bwMode="auto">
            <a:xfrm>
              <a:off x="6629401" y="2492376"/>
              <a:ext cx="30163" cy="30163"/>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1" name="Freeform 404"/>
            <p:cNvSpPr>
              <a:spLocks/>
            </p:cNvSpPr>
            <p:nvPr/>
          </p:nvSpPr>
          <p:spPr bwMode="auto">
            <a:xfrm>
              <a:off x="6648451" y="2479676"/>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2" name="Freeform 405"/>
            <p:cNvSpPr>
              <a:spLocks/>
            </p:cNvSpPr>
            <p:nvPr/>
          </p:nvSpPr>
          <p:spPr bwMode="auto">
            <a:xfrm>
              <a:off x="6678613" y="2473326"/>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3" name="Freeform 406"/>
            <p:cNvSpPr>
              <a:spLocks/>
            </p:cNvSpPr>
            <p:nvPr/>
          </p:nvSpPr>
          <p:spPr bwMode="auto">
            <a:xfrm>
              <a:off x="6691313" y="2466976"/>
              <a:ext cx="30163" cy="31750"/>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4" name="Freeform 408"/>
            <p:cNvSpPr>
              <a:spLocks/>
            </p:cNvSpPr>
            <p:nvPr/>
          </p:nvSpPr>
          <p:spPr bwMode="auto">
            <a:xfrm>
              <a:off x="6777038" y="2462213"/>
              <a:ext cx="30163" cy="30163"/>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5" name="Freeform 409"/>
            <p:cNvSpPr>
              <a:spLocks/>
            </p:cNvSpPr>
            <p:nvPr/>
          </p:nvSpPr>
          <p:spPr bwMode="auto">
            <a:xfrm>
              <a:off x="6813550" y="2449513"/>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6" name="Freeform 410"/>
            <p:cNvSpPr>
              <a:spLocks/>
            </p:cNvSpPr>
            <p:nvPr/>
          </p:nvSpPr>
          <p:spPr bwMode="auto">
            <a:xfrm>
              <a:off x="6813550" y="2443163"/>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7" name="Freeform 411"/>
            <p:cNvSpPr>
              <a:spLocks/>
            </p:cNvSpPr>
            <p:nvPr/>
          </p:nvSpPr>
          <p:spPr bwMode="auto">
            <a:xfrm>
              <a:off x="6880225" y="2436813"/>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8" name="Freeform 412"/>
            <p:cNvSpPr>
              <a:spLocks/>
            </p:cNvSpPr>
            <p:nvPr/>
          </p:nvSpPr>
          <p:spPr bwMode="auto">
            <a:xfrm>
              <a:off x="7167563" y="2430463"/>
              <a:ext cx="30163" cy="31750"/>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9" name="Freeform 413"/>
            <p:cNvSpPr>
              <a:spLocks/>
            </p:cNvSpPr>
            <p:nvPr/>
          </p:nvSpPr>
          <p:spPr bwMode="auto">
            <a:xfrm>
              <a:off x="7204075" y="2419351"/>
              <a:ext cx="31750" cy="30163"/>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10" name="Freeform 414"/>
            <p:cNvSpPr>
              <a:spLocks/>
            </p:cNvSpPr>
            <p:nvPr/>
          </p:nvSpPr>
          <p:spPr bwMode="auto">
            <a:xfrm>
              <a:off x="7358063" y="2413001"/>
              <a:ext cx="30163" cy="30163"/>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11" name="Freeform 415"/>
            <p:cNvSpPr>
              <a:spLocks/>
            </p:cNvSpPr>
            <p:nvPr/>
          </p:nvSpPr>
          <p:spPr bwMode="auto">
            <a:xfrm>
              <a:off x="7369175" y="2406651"/>
              <a:ext cx="31750" cy="30163"/>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12" name="Freeform 416"/>
            <p:cNvSpPr>
              <a:spLocks/>
            </p:cNvSpPr>
            <p:nvPr/>
          </p:nvSpPr>
          <p:spPr bwMode="auto">
            <a:xfrm>
              <a:off x="7712075" y="2400301"/>
              <a:ext cx="30163" cy="30163"/>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13" name="Rectangle 417"/>
            <p:cNvSpPr>
              <a:spLocks noChangeArrowheads="1"/>
            </p:cNvSpPr>
            <p:nvPr/>
          </p:nvSpPr>
          <p:spPr bwMode="auto">
            <a:xfrm>
              <a:off x="5351463" y="2376488"/>
              <a:ext cx="2868613" cy="1747838"/>
            </a:xfrm>
            <a:prstGeom prst="rect">
              <a:avLst/>
            </a:prstGeom>
            <a:noFill/>
            <a:ln w="63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p>
          </p:txBody>
        </p:sp>
      </p:grpSp>
      <p:grpSp>
        <p:nvGrpSpPr>
          <p:cNvPr id="814" name="Group 813"/>
          <p:cNvGrpSpPr/>
          <p:nvPr/>
        </p:nvGrpSpPr>
        <p:grpSpPr>
          <a:xfrm>
            <a:off x="851480" y="1737131"/>
            <a:ext cx="3202405" cy="2953498"/>
            <a:chOff x="331216" y="1522774"/>
            <a:chExt cx="3830917" cy="3533159"/>
          </a:xfrm>
        </p:grpSpPr>
        <p:sp>
          <p:nvSpPr>
            <p:cNvPr id="815" name="Line 8"/>
            <p:cNvSpPr>
              <a:spLocks noChangeShapeType="1"/>
            </p:cNvSpPr>
            <p:nvPr/>
          </p:nvSpPr>
          <p:spPr bwMode="auto">
            <a:xfrm flipH="1">
              <a:off x="800696" y="4624910"/>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16" name="Line 9"/>
            <p:cNvSpPr>
              <a:spLocks noChangeShapeType="1"/>
            </p:cNvSpPr>
            <p:nvPr/>
          </p:nvSpPr>
          <p:spPr bwMode="auto">
            <a:xfrm>
              <a:off x="889128" y="4558724"/>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17" name="Line 10"/>
            <p:cNvSpPr>
              <a:spLocks noChangeShapeType="1"/>
            </p:cNvSpPr>
            <p:nvPr/>
          </p:nvSpPr>
          <p:spPr bwMode="auto">
            <a:xfrm>
              <a:off x="889128" y="4504048"/>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18" name="Line 11"/>
            <p:cNvSpPr>
              <a:spLocks noChangeShapeType="1"/>
            </p:cNvSpPr>
            <p:nvPr/>
          </p:nvSpPr>
          <p:spPr bwMode="auto">
            <a:xfrm>
              <a:off x="889128" y="4437862"/>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19" name="Line 12"/>
            <p:cNvSpPr>
              <a:spLocks noChangeShapeType="1"/>
            </p:cNvSpPr>
            <p:nvPr/>
          </p:nvSpPr>
          <p:spPr bwMode="auto">
            <a:xfrm>
              <a:off x="889128" y="4383185"/>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0" name="Line 13"/>
            <p:cNvSpPr>
              <a:spLocks noChangeShapeType="1"/>
            </p:cNvSpPr>
            <p:nvPr/>
          </p:nvSpPr>
          <p:spPr bwMode="auto">
            <a:xfrm flipH="1">
              <a:off x="800696" y="4317000"/>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1" name="Line 14"/>
            <p:cNvSpPr>
              <a:spLocks noChangeShapeType="1"/>
            </p:cNvSpPr>
            <p:nvPr/>
          </p:nvSpPr>
          <p:spPr bwMode="auto">
            <a:xfrm>
              <a:off x="889128" y="4262323"/>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2" name="Line 15"/>
            <p:cNvSpPr>
              <a:spLocks noChangeShapeType="1"/>
            </p:cNvSpPr>
            <p:nvPr/>
          </p:nvSpPr>
          <p:spPr bwMode="auto">
            <a:xfrm>
              <a:off x="889128" y="4196137"/>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3" name="Line 16"/>
            <p:cNvSpPr>
              <a:spLocks noChangeShapeType="1"/>
            </p:cNvSpPr>
            <p:nvPr/>
          </p:nvSpPr>
          <p:spPr bwMode="auto">
            <a:xfrm>
              <a:off x="889128" y="4138584"/>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4" name="Line 17"/>
            <p:cNvSpPr>
              <a:spLocks noChangeShapeType="1"/>
            </p:cNvSpPr>
            <p:nvPr/>
          </p:nvSpPr>
          <p:spPr bwMode="auto">
            <a:xfrm>
              <a:off x="889128" y="407239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5" name="Line 18"/>
            <p:cNvSpPr>
              <a:spLocks noChangeShapeType="1"/>
            </p:cNvSpPr>
            <p:nvPr/>
          </p:nvSpPr>
          <p:spPr bwMode="auto">
            <a:xfrm flipH="1">
              <a:off x="800696" y="4017721"/>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6" name="Line 19"/>
            <p:cNvSpPr>
              <a:spLocks noChangeShapeType="1"/>
            </p:cNvSpPr>
            <p:nvPr/>
          </p:nvSpPr>
          <p:spPr bwMode="auto">
            <a:xfrm>
              <a:off x="889128" y="3951534"/>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7" name="Line 20"/>
            <p:cNvSpPr>
              <a:spLocks noChangeShapeType="1"/>
            </p:cNvSpPr>
            <p:nvPr/>
          </p:nvSpPr>
          <p:spPr bwMode="auto">
            <a:xfrm>
              <a:off x="889128" y="3896859"/>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8" name="Line 21"/>
            <p:cNvSpPr>
              <a:spLocks noChangeShapeType="1"/>
            </p:cNvSpPr>
            <p:nvPr/>
          </p:nvSpPr>
          <p:spPr bwMode="auto">
            <a:xfrm>
              <a:off x="889128" y="3830671"/>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9" name="Line 22"/>
            <p:cNvSpPr>
              <a:spLocks noChangeShapeType="1"/>
            </p:cNvSpPr>
            <p:nvPr/>
          </p:nvSpPr>
          <p:spPr bwMode="auto">
            <a:xfrm>
              <a:off x="889128" y="377599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0" name="Line 23"/>
            <p:cNvSpPr>
              <a:spLocks noChangeShapeType="1"/>
            </p:cNvSpPr>
            <p:nvPr/>
          </p:nvSpPr>
          <p:spPr bwMode="auto">
            <a:xfrm flipH="1">
              <a:off x="800696" y="3709809"/>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1" name="Line 24"/>
            <p:cNvSpPr>
              <a:spLocks noChangeShapeType="1"/>
            </p:cNvSpPr>
            <p:nvPr/>
          </p:nvSpPr>
          <p:spPr bwMode="auto">
            <a:xfrm>
              <a:off x="889128" y="3655134"/>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2" name="Line 25"/>
            <p:cNvSpPr>
              <a:spLocks noChangeShapeType="1"/>
            </p:cNvSpPr>
            <p:nvPr/>
          </p:nvSpPr>
          <p:spPr bwMode="auto">
            <a:xfrm>
              <a:off x="889128" y="358894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3" name="Line 26"/>
            <p:cNvSpPr>
              <a:spLocks noChangeShapeType="1"/>
            </p:cNvSpPr>
            <p:nvPr/>
          </p:nvSpPr>
          <p:spPr bwMode="auto">
            <a:xfrm>
              <a:off x="889128" y="3531393"/>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4" name="Line 27"/>
            <p:cNvSpPr>
              <a:spLocks noChangeShapeType="1"/>
            </p:cNvSpPr>
            <p:nvPr/>
          </p:nvSpPr>
          <p:spPr bwMode="auto">
            <a:xfrm>
              <a:off x="889128" y="3465207"/>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5" name="Line 28"/>
            <p:cNvSpPr>
              <a:spLocks noChangeShapeType="1"/>
            </p:cNvSpPr>
            <p:nvPr/>
          </p:nvSpPr>
          <p:spPr bwMode="auto">
            <a:xfrm flipH="1">
              <a:off x="800696" y="3410530"/>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6" name="Line 29"/>
            <p:cNvSpPr>
              <a:spLocks noChangeShapeType="1"/>
            </p:cNvSpPr>
            <p:nvPr/>
          </p:nvSpPr>
          <p:spPr bwMode="auto">
            <a:xfrm>
              <a:off x="889128" y="3344345"/>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7" name="Line 30"/>
            <p:cNvSpPr>
              <a:spLocks noChangeShapeType="1"/>
            </p:cNvSpPr>
            <p:nvPr/>
          </p:nvSpPr>
          <p:spPr bwMode="auto">
            <a:xfrm>
              <a:off x="889128" y="3289668"/>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8" name="Line 31"/>
            <p:cNvSpPr>
              <a:spLocks noChangeShapeType="1"/>
            </p:cNvSpPr>
            <p:nvPr/>
          </p:nvSpPr>
          <p:spPr bwMode="auto">
            <a:xfrm>
              <a:off x="889128" y="3223482"/>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9" name="Line 32"/>
            <p:cNvSpPr>
              <a:spLocks noChangeShapeType="1"/>
            </p:cNvSpPr>
            <p:nvPr/>
          </p:nvSpPr>
          <p:spPr bwMode="auto">
            <a:xfrm>
              <a:off x="889128" y="3168805"/>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0" name="Line 33"/>
            <p:cNvSpPr>
              <a:spLocks noChangeShapeType="1"/>
            </p:cNvSpPr>
            <p:nvPr/>
          </p:nvSpPr>
          <p:spPr bwMode="auto">
            <a:xfrm flipH="1">
              <a:off x="800696" y="3102620"/>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1" name="Line 34"/>
            <p:cNvSpPr>
              <a:spLocks noChangeShapeType="1"/>
            </p:cNvSpPr>
            <p:nvPr/>
          </p:nvSpPr>
          <p:spPr bwMode="auto">
            <a:xfrm>
              <a:off x="889128" y="304506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2" name="Line 35"/>
            <p:cNvSpPr>
              <a:spLocks noChangeShapeType="1"/>
            </p:cNvSpPr>
            <p:nvPr/>
          </p:nvSpPr>
          <p:spPr bwMode="auto">
            <a:xfrm>
              <a:off x="889128" y="2978879"/>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3" name="Line 36"/>
            <p:cNvSpPr>
              <a:spLocks noChangeShapeType="1"/>
            </p:cNvSpPr>
            <p:nvPr/>
          </p:nvSpPr>
          <p:spPr bwMode="auto">
            <a:xfrm>
              <a:off x="889128" y="2924204"/>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4" name="Line 37"/>
            <p:cNvSpPr>
              <a:spLocks noChangeShapeType="1"/>
            </p:cNvSpPr>
            <p:nvPr/>
          </p:nvSpPr>
          <p:spPr bwMode="auto">
            <a:xfrm>
              <a:off x="889128" y="285801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5" name="Line 38"/>
            <p:cNvSpPr>
              <a:spLocks noChangeShapeType="1"/>
            </p:cNvSpPr>
            <p:nvPr/>
          </p:nvSpPr>
          <p:spPr bwMode="auto">
            <a:xfrm flipH="1">
              <a:off x="800696" y="2803341"/>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6" name="Line 39"/>
            <p:cNvSpPr>
              <a:spLocks noChangeShapeType="1"/>
            </p:cNvSpPr>
            <p:nvPr/>
          </p:nvSpPr>
          <p:spPr bwMode="auto">
            <a:xfrm>
              <a:off x="889128" y="2737154"/>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7" name="Line 40"/>
            <p:cNvSpPr>
              <a:spLocks noChangeShapeType="1"/>
            </p:cNvSpPr>
            <p:nvPr/>
          </p:nvSpPr>
          <p:spPr bwMode="auto">
            <a:xfrm>
              <a:off x="889128" y="2682479"/>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8" name="Line 41"/>
            <p:cNvSpPr>
              <a:spLocks noChangeShapeType="1"/>
            </p:cNvSpPr>
            <p:nvPr/>
          </p:nvSpPr>
          <p:spPr bwMode="auto">
            <a:xfrm>
              <a:off x="889128" y="2616291"/>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9" name="Line 42"/>
            <p:cNvSpPr>
              <a:spLocks noChangeShapeType="1"/>
            </p:cNvSpPr>
            <p:nvPr/>
          </p:nvSpPr>
          <p:spPr bwMode="auto">
            <a:xfrm>
              <a:off x="889128" y="256161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0" name="Line 43"/>
            <p:cNvSpPr>
              <a:spLocks noChangeShapeType="1"/>
            </p:cNvSpPr>
            <p:nvPr/>
          </p:nvSpPr>
          <p:spPr bwMode="auto">
            <a:xfrm flipH="1">
              <a:off x="800696" y="2495429"/>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1" name="Line 44"/>
            <p:cNvSpPr>
              <a:spLocks noChangeShapeType="1"/>
            </p:cNvSpPr>
            <p:nvPr/>
          </p:nvSpPr>
          <p:spPr bwMode="auto">
            <a:xfrm>
              <a:off x="889128" y="2437875"/>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2" name="Line 45"/>
            <p:cNvSpPr>
              <a:spLocks noChangeShapeType="1"/>
            </p:cNvSpPr>
            <p:nvPr/>
          </p:nvSpPr>
          <p:spPr bwMode="auto">
            <a:xfrm>
              <a:off x="889128" y="2371690"/>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3" name="Line 46"/>
            <p:cNvSpPr>
              <a:spLocks noChangeShapeType="1"/>
            </p:cNvSpPr>
            <p:nvPr/>
          </p:nvSpPr>
          <p:spPr bwMode="auto">
            <a:xfrm>
              <a:off x="889128" y="2317013"/>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4" name="Line 47"/>
            <p:cNvSpPr>
              <a:spLocks noChangeShapeType="1"/>
            </p:cNvSpPr>
            <p:nvPr/>
          </p:nvSpPr>
          <p:spPr bwMode="auto">
            <a:xfrm>
              <a:off x="889128" y="2250827"/>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5" name="Line 48"/>
            <p:cNvSpPr>
              <a:spLocks noChangeShapeType="1"/>
            </p:cNvSpPr>
            <p:nvPr/>
          </p:nvSpPr>
          <p:spPr bwMode="auto">
            <a:xfrm flipH="1">
              <a:off x="800696" y="2196150"/>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6" name="Line 49"/>
            <p:cNvSpPr>
              <a:spLocks noChangeShapeType="1"/>
            </p:cNvSpPr>
            <p:nvPr/>
          </p:nvSpPr>
          <p:spPr bwMode="auto">
            <a:xfrm>
              <a:off x="889128" y="2129965"/>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7" name="Line 50"/>
            <p:cNvSpPr>
              <a:spLocks noChangeShapeType="1"/>
            </p:cNvSpPr>
            <p:nvPr/>
          </p:nvSpPr>
          <p:spPr bwMode="auto">
            <a:xfrm>
              <a:off x="889128" y="2075288"/>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8" name="Line 51"/>
            <p:cNvSpPr>
              <a:spLocks noChangeShapeType="1"/>
            </p:cNvSpPr>
            <p:nvPr/>
          </p:nvSpPr>
          <p:spPr bwMode="auto">
            <a:xfrm>
              <a:off x="889128" y="2009102"/>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9" name="Line 52"/>
            <p:cNvSpPr>
              <a:spLocks noChangeShapeType="1"/>
            </p:cNvSpPr>
            <p:nvPr/>
          </p:nvSpPr>
          <p:spPr bwMode="auto">
            <a:xfrm>
              <a:off x="889128" y="195442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0" name="Line 53"/>
            <p:cNvSpPr>
              <a:spLocks noChangeShapeType="1"/>
            </p:cNvSpPr>
            <p:nvPr/>
          </p:nvSpPr>
          <p:spPr bwMode="auto">
            <a:xfrm flipH="1">
              <a:off x="800696" y="1885361"/>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1" name="Line 54"/>
            <p:cNvSpPr>
              <a:spLocks noChangeShapeType="1"/>
            </p:cNvSpPr>
            <p:nvPr/>
          </p:nvSpPr>
          <p:spPr bwMode="auto">
            <a:xfrm>
              <a:off x="889128" y="183068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2" name="Line 55"/>
            <p:cNvSpPr>
              <a:spLocks noChangeShapeType="1"/>
            </p:cNvSpPr>
            <p:nvPr/>
          </p:nvSpPr>
          <p:spPr bwMode="auto">
            <a:xfrm>
              <a:off x="889128" y="1764499"/>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3" name="Line 56"/>
            <p:cNvSpPr>
              <a:spLocks noChangeShapeType="1"/>
            </p:cNvSpPr>
            <p:nvPr/>
          </p:nvSpPr>
          <p:spPr bwMode="auto">
            <a:xfrm>
              <a:off x="889128" y="1709824"/>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4" name="Line 57"/>
            <p:cNvSpPr>
              <a:spLocks noChangeShapeType="1"/>
            </p:cNvSpPr>
            <p:nvPr/>
          </p:nvSpPr>
          <p:spPr bwMode="auto">
            <a:xfrm>
              <a:off x="889128" y="1643636"/>
              <a:ext cx="7075"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5" name="Line 58"/>
            <p:cNvSpPr>
              <a:spLocks noChangeShapeType="1"/>
            </p:cNvSpPr>
            <p:nvPr/>
          </p:nvSpPr>
          <p:spPr bwMode="auto">
            <a:xfrm flipH="1">
              <a:off x="800696" y="1588961"/>
              <a:ext cx="95507" cy="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6" name="Rectangle 60"/>
            <p:cNvSpPr>
              <a:spLocks noChangeArrowheads="1"/>
            </p:cNvSpPr>
            <p:nvPr/>
          </p:nvSpPr>
          <p:spPr bwMode="auto">
            <a:xfrm>
              <a:off x="366589" y="4581746"/>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0%</a:t>
              </a:r>
            </a:p>
          </p:txBody>
        </p:sp>
        <p:sp>
          <p:nvSpPr>
            <p:cNvPr id="867" name="Rectangle 61"/>
            <p:cNvSpPr>
              <a:spLocks noChangeArrowheads="1"/>
            </p:cNvSpPr>
            <p:nvPr/>
          </p:nvSpPr>
          <p:spPr bwMode="auto">
            <a:xfrm>
              <a:off x="345365" y="4282467"/>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10%</a:t>
              </a:r>
            </a:p>
          </p:txBody>
        </p:sp>
        <p:sp>
          <p:nvSpPr>
            <p:cNvPr id="868" name="Rectangle 62"/>
            <p:cNvSpPr>
              <a:spLocks noChangeArrowheads="1"/>
            </p:cNvSpPr>
            <p:nvPr/>
          </p:nvSpPr>
          <p:spPr bwMode="auto">
            <a:xfrm>
              <a:off x="345365" y="3971678"/>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20%</a:t>
              </a:r>
            </a:p>
          </p:txBody>
        </p:sp>
        <p:sp>
          <p:nvSpPr>
            <p:cNvPr id="869" name="Rectangle 63"/>
            <p:cNvSpPr>
              <a:spLocks noChangeArrowheads="1"/>
            </p:cNvSpPr>
            <p:nvPr/>
          </p:nvSpPr>
          <p:spPr bwMode="auto">
            <a:xfrm>
              <a:off x="345365" y="3675277"/>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30%</a:t>
              </a:r>
            </a:p>
          </p:txBody>
        </p:sp>
        <p:sp>
          <p:nvSpPr>
            <p:cNvPr id="870" name="Rectangle 64"/>
            <p:cNvSpPr>
              <a:spLocks noChangeArrowheads="1"/>
            </p:cNvSpPr>
            <p:nvPr/>
          </p:nvSpPr>
          <p:spPr bwMode="auto">
            <a:xfrm>
              <a:off x="345365" y="3364487"/>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40%</a:t>
              </a:r>
            </a:p>
          </p:txBody>
        </p:sp>
        <p:sp>
          <p:nvSpPr>
            <p:cNvPr id="871" name="Rectangle 65"/>
            <p:cNvSpPr>
              <a:spLocks noChangeArrowheads="1"/>
            </p:cNvSpPr>
            <p:nvPr/>
          </p:nvSpPr>
          <p:spPr bwMode="auto">
            <a:xfrm>
              <a:off x="345365" y="3068088"/>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50%</a:t>
              </a:r>
            </a:p>
          </p:txBody>
        </p:sp>
        <p:sp>
          <p:nvSpPr>
            <p:cNvPr id="872" name="Rectangle 66"/>
            <p:cNvSpPr>
              <a:spLocks noChangeArrowheads="1"/>
            </p:cNvSpPr>
            <p:nvPr/>
          </p:nvSpPr>
          <p:spPr bwMode="auto">
            <a:xfrm>
              <a:off x="345365" y="2757298"/>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60%</a:t>
              </a:r>
            </a:p>
          </p:txBody>
        </p:sp>
        <p:sp>
          <p:nvSpPr>
            <p:cNvPr id="873" name="Rectangle 67"/>
            <p:cNvSpPr>
              <a:spLocks noChangeArrowheads="1"/>
            </p:cNvSpPr>
            <p:nvPr/>
          </p:nvSpPr>
          <p:spPr bwMode="auto">
            <a:xfrm>
              <a:off x="345365" y="2460897"/>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70%</a:t>
              </a:r>
            </a:p>
          </p:txBody>
        </p:sp>
        <p:sp>
          <p:nvSpPr>
            <p:cNvPr id="874" name="Rectangle 68"/>
            <p:cNvSpPr>
              <a:spLocks noChangeArrowheads="1"/>
            </p:cNvSpPr>
            <p:nvPr/>
          </p:nvSpPr>
          <p:spPr bwMode="auto">
            <a:xfrm>
              <a:off x="345365" y="2150108"/>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80%</a:t>
              </a:r>
            </a:p>
          </p:txBody>
        </p:sp>
        <p:sp>
          <p:nvSpPr>
            <p:cNvPr id="875" name="Rectangle 69"/>
            <p:cNvSpPr>
              <a:spLocks noChangeArrowheads="1"/>
            </p:cNvSpPr>
            <p:nvPr/>
          </p:nvSpPr>
          <p:spPr bwMode="auto">
            <a:xfrm>
              <a:off x="345365" y="1853708"/>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90%</a:t>
              </a:r>
            </a:p>
          </p:txBody>
        </p:sp>
        <p:sp>
          <p:nvSpPr>
            <p:cNvPr id="876" name="Rectangle 70"/>
            <p:cNvSpPr>
              <a:spLocks noChangeArrowheads="1"/>
            </p:cNvSpPr>
            <p:nvPr/>
          </p:nvSpPr>
          <p:spPr bwMode="auto">
            <a:xfrm>
              <a:off x="331216" y="1542919"/>
              <a:ext cx="4087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     100%</a:t>
              </a:r>
            </a:p>
          </p:txBody>
        </p:sp>
        <p:sp>
          <p:nvSpPr>
            <p:cNvPr id="877" name="Line 71"/>
            <p:cNvSpPr>
              <a:spLocks noChangeShapeType="1"/>
            </p:cNvSpPr>
            <p:nvPr/>
          </p:nvSpPr>
          <p:spPr bwMode="auto">
            <a:xfrm>
              <a:off x="924501"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78" name="Line 72"/>
            <p:cNvSpPr>
              <a:spLocks noChangeShapeType="1"/>
            </p:cNvSpPr>
            <p:nvPr/>
          </p:nvSpPr>
          <p:spPr bwMode="auto">
            <a:xfrm flipV="1">
              <a:off x="984635"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79" name="Line 73"/>
            <p:cNvSpPr>
              <a:spLocks noChangeShapeType="1"/>
            </p:cNvSpPr>
            <p:nvPr/>
          </p:nvSpPr>
          <p:spPr bwMode="auto">
            <a:xfrm flipV="1">
              <a:off x="1053611"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0" name="Line 74"/>
            <p:cNvSpPr>
              <a:spLocks noChangeShapeType="1"/>
            </p:cNvSpPr>
            <p:nvPr/>
          </p:nvSpPr>
          <p:spPr bwMode="auto">
            <a:xfrm flipV="1">
              <a:off x="1113745"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1" name="Line 75"/>
            <p:cNvSpPr>
              <a:spLocks noChangeShapeType="1"/>
            </p:cNvSpPr>
            <p:nvPr/>
          </p:nvSpPr>
          <p:spPr bwMode="auto">
            <a:xfrm flipV="1">
              <a:off x="1175649"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2" name="Line 76"/>
            <p:cNvSpPr>
              <a:spLocks noChangeShapeType="1"/>
            </p:cNvSpPr>
            <p:nvPr/>
          </p:nvSpPr>
          <p:spPr bwMode="auto">
            <a:xfrm>
              <a:off x="1237551"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3" name="Line 77"/>
            <p:cNvSpPr>
              <a:spLocks noChangeShapeType="1"/>
            </p:cNvSpPr>
            <p:nvPr/>
          </p:nvSpPr>
          <p:spPr bwMode="auto">
            <a:xfrm flipV="1">
              <a:off x="1304759"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4" name="Line 78"/>
            <p:cNvSpPr>
              <a:spLocks noChangeShapeType="1"/>
            </p:cNvSpPr>
            <p:nvPr/>
          </p:nvSpPr>
          <p:spPr bwMode="auto">
            <a:xfrm flipV="1">
              <a:off x="1366662"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5" name="Line 79"/>
            <p:cNvSpPr>
              <a:spLocks noChangeShapeType="1"/>
            </p:cNvSpPr>
            <p:nvPr/>
          </p:nvSpPr>
          <p:spPr bwMode="auto">
            <a:xfrm flipV="1">
              <a:off x="1428564"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6" name="Line 80"/>
            <p:cNvSpPr>
              <a:spLocks noChangeShapeType="1"/>
            </p:cNvSpPr>
            <p:nvPr/>
          </p:nvSpPr>
          <p:spPr bwMode="auto">
            <a:xfrm flipV="1">
              <a:off x="1488698"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7" name="Line 81"/>
            <p:cNvSpPr>
              <a:spLocks noChangeShapeType="1"/>
            </p:cNvSpPr>
            <p:nvPr/>
          </p:nvSpPr>
          <p:spPr bwMode="auto">
            <a:xfrm>
              <a:off x="1557676"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8" name="Line 82"/>
            <p:cNvSpPr>
              <a:spLocks noChangeShapeType="1"/>
            </p:cNvSpPr>
            <p:nvPr/>
          </p:nvSpPr>
          <p:spPr bwMode="auto">
            <a:xfrm flipV="1">
              <a:off x="1619578"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9" name="Line 83"/>
            <p:cNvSpPr>
              <a:spLocks noChangeShapeType="1"/>
            </p:cNvSpPr>
            <p:nvPr/>
          </p:nvSpPr>
          <p:spPr bwMode="auto">
            <a:xfrm flipV="1">
              <a:off x="1679712"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0" name="Line 84"/>
            <p:cNvSpPr>
              <a:spLocks noChangeShapeType="1"/>
            </p:cNvSpPr>
            <p:nvPr/>
          </p:nvSpPr>
          <p:spPr bwMode="auto">
            <a:xfrm flipV="1">
              <a:off x="1741615"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1" name="Line 85"/>
            <p:cNvSpPr>
              <a:spLocks noChangeShapeType="1"/>
            </p:cNvSpPr>
            <p:nvPr/>
          </p:nvSpPr>
          <p:spPr bwMode="auto">
            <a:xfrm flipV="1">
              <a:off x="1808824"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2" name="Line 86"/>
            <p:cNvSpPr>
              <a:spLocks noChangeShapeType="1"/>
            </p:cNvSpPr>
            <p:nvPr/>
          </p:nvSpPr>
          <p:spPr bwMode="auto">
            <a:xfrm>
              <a:off x="1870726"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3" name="Line 87"/>
            <p:cNvSpPr>
              <a:spLocks noChangeShapeType="1"/>
            </p:cNvSpPr>
            <p:nvPr/>
          </p:nvSpPr>
          <p:spPr bwMode="auto">
            <a:xfrm flipV="1">
              <a:off x="1932629"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4" name="Line 88"/>
            <p:cNvSpPr>
              <a:spLocks noChangeShapeType="1"/>
            </p:cNvSpPr>
            <p:nvPr/>
          </p:nvSpPr>
          <p:spPr bwMode="auto">
            <a:xfrm flipV="1">
              <a:off x="1992763"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5" name="Line 89"/>
            <p:cNvSpPr>
              <a:spLocks noChangeShapeType="1"/>
            </p:cNvSpPr>
            <p:nvPr/>
          </p:nvSpPr>
          <p:spPr bwMode="auto">
            <a:xfrm flipV="1">
              <a:off x="2061740"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6" name="Line 90"/>
            <p:cNvSpPr>
              <a:spLocks noChangeShapeType="1"/>
            </p:cNvSpPr>
            <p:nvPr/>
          </p:nvSpPr>
          <p:spPr bwMode="auto">
            <a:xfrm flipV="1">
              <a:off x="2123643"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7" name="Line 91"/>
            <p:cNvSpPr>
              <a:spLocks noChangeShapeType="1"/>
            </p:cNvSpPr>
            <p:nvPr/>
          </p:nvSpPr>
          <p:spPr bwMode="auto">
            <a:xfrm>
              <a:off x="2183777"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8" name="Line 92"/>
            <p:cNvSpPr>
              <a:spLocks noChangeShapeType="1"/>
            </p:cNvSpPr>
            <p:nvPr/>
          </p:nvSpPr>
          <p:spPr bwMode="auto">
            <a:xfrm flipV="1">
              <a:off x="2245679"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9" name="Line 93"/>
            <p:cNvSpPr>
              <a:spLocks noChangeShapeType="1"/>
            </p:cNvSpPr>
            <p:nvPr/>
          </p:nvSpPr>
          <p:spPr bwMode="auto">
            <a:xfrm flipV="1">
              <a:off x="2312888"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0" name="Line 94"/>
            <p:cNvSpPr>
              <a:spLocks noChangeShapeType="1"/>
            </p:cNvSpPr>
            <p:nvPr/>
          </p:nvSpPr>
          <p:spPr bwMode="auto">
            <a:xfrm flipV="1">
              <a:off x="2374791"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1" name="Line 95"/>
            <p:cNvSpPr>
              <a:spLocks noChangeShapeType="1"/>
            </p:cNvSpPr>
            <p:nvPr/>
          </p:nvSpPr>
          <p:spPr bwMode="auto">
            <a:xfrm flipV="1">
              <a:off x="2436693"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2" name="Line 96"/>
            <p:cNvSpPr>
              <a:spLocks noChangeShapeType="1"/>
            </p:cNvSpPr>
            <p:nvPr/>
          </p:nvSpPr>
          <p:spPr bwMode="auto">
            <a:xfrm>
              <a:off x="2496827"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3" name="Line 97"/>
            <p:cNvSpPr>
              <a:spLocks noChangeShapeType="1"/>
            </p:cNvSpPr>
            <p:nvPr/>
          </p:nvSpPr>
          <p:spPr bwMode="auto">
            <a:xfrm flipV="1">
              <a:off x="2565805"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4" name="Line 98"/>
            <p:cNvSpPr>
              <a:spLocks noChangeShapeType="1"/>
            </p:cNvSpPr>
            <p:nvPr/>
          </p:nvSpPr>
          <p:spPr bwMode="auto">
            <a:xfrm flipV="1">
              <a:off x="2627707"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5" name="Line 99"/>
            <p:cNvSpPr>
              <a:spLocks noChangeShapeType="1"/>
            </p:cNvSpPr>
            <p:nvPr/>
          </p:nvSpPr>
          <p:spPr bwMode="auto">
            <a:xfrm flipV="1">
              <a:off x="2687841"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6" name="Line 100"/>
            <p:cNvSpPr>
              <a:spLocks noChangeShapeType="1"/>
            </p:cNvSpPr>
            <p:nvPr/>
          </p:nvSpPr>
          <p:spPr bwMode="auto">
            <a:xfrm flipV="1">
              <a:off x="2749744"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7" name="Line 101"/>
            <p:cNvSpPr>
              <a:spLocks noChangeShapeType="1"/>
            </p:cNvSpPr>
            <p:nvPr/>
          </p:nvSpPr>
          <p:spPr bwMode="auto">
            <a:xfrm>
              <a:off x="2818720"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8" name="Line 102"/>
            <p:cNvSpPr>
              <a:spLocks noChangeShapeType="1"/>
            </p:cNvSpPr>
            <p:nvPr/>
          </p:nvSpPr>
          <p:spPr bwMode="auto">
            <a:xfrm flipV="1">
              <a:off x="2878854"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9" name="Line 103"/>
            <p:cNvSpPr>
              <a:spLocks noChangeShapeType="1"/>
            </p:cNvSpPr>
            <p:nvPr/>
          </p:nvSpPr>
          <p:spPr bwMode="auto">
            <a:xfrm flipV="1">
              <a:off x="2940758"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0" name="Line 104"/>
            <p:cNvSpPr>
              <a:spLocks noChangeShapeType="1"/>
            </p:cNvSpPr>
            <p:nvPr/>
          </p:nvSpPr>
          <p:spPr bwMode="auto">
            <a:xfrm flipV="1">
              <a:off x="3002660"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1" name="Line 105"/>
            <p:cNvSpPr>
              <a:spLocks noChangeShapeType="1"/>
            </p:cNvSpPr>
            <p:nvPr/>
          </p:nvSpPr>
          <p:spPr bwMode="auto">
            <a:xfrm flipV="1">
              <a:off x="3069868"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2" name="Line 106"/>
            <p:cNvSpPr>
              <a:spLocks noChangeShapeType="1"/>
            </p:cNvSpPr>
            <p:nvPr/>
          </p:nvSpPr>
          <p:spPr bwMode="auto">
            <a:xfrm>
              <a:off x="3131771"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3" name="Line 107"/>
            <p:cNvSpPr>
              <a:spLocks noChangeShapeType="1"/>
            </p:cNvSpPr>
            <p:nvPr/>
          </p:nvSpPr>
          <p:spPr bwMode="auto">
            <a:xfrm flipV="1">
              <a:off x="3191905"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4" name="Line 108"/>
            <p:cNvSpPr>
              <a:spLocks noChangeShapeType="1"/>
            </p:cNvSpPr>
            <p:nvPr/>
          </p:nvSpPr>
          <p:spPr bwMode="auto">
            <a:xfrm flipV="1">
              <a:off x="3253807"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5" name="Line 109"/>
            <p:cNvSpPr>
              <a:spLocks noChangeShapeType="1"/>
            </p:cNvSpPr>
            <p:nvPr/>
          </p:nvSpPr>
          <p:spPr bwMode="auto">
            <a:xfrm flipV="1">
              <a:off x="3322785"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6" name="Line 110"/>
            <p:cNvSpPr>
              <a:spLocks noChangeShapeType="1"/>
            </p:cNvSpPr>
            <p:nvPr/>
          </p:nvSpPr>
          <p:spPr bwMode="auto">
            <a:xfrm flipV="1">
              <a:off x="3382919"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7" name="Line 111"/>
            <p:cNvSpPr>
              <a:spLocks noChangeShapeType="1"/>
            </p:cNvSpPr>
            <p:nvPr/>
          </p:nvSpPr>
          <p:spPr bwMode="auto">
            <a:xfrm>
              <a:off x="3444821"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8" name="Line 112"/>
            <p:cNvSpPr>
              <a:spLocks noChangeShapeType="1"/>
            </p:cNvSpPr>
            <p:nvPr/>
          </p:nvSpPr>
          <p:spPr bwMode="auto">
            <a:xfrm flipV="1">
              <a:off x="3512030"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9" name="Line 113"/>
            <p:cNvSpPr>
              <a:spLocks noChangeShapeType="1"/>
            </p:cNvSpPr>
            <p:nvPr/>
          </p:nvSpPr>
          <p:spPr bwMode="auto">
            <a:xfrm flipV="1">
              <a:off x="3573933"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0" name="Line 114"/>
            <p:cNvSpPr>
              <a:spLocks noChangeShapeType="1"/>
            </p:cNvSpPr>
            <p:nvPr/>
          </p:nvSpPr>
          <p:spPr bwMode="auto">
            <a:xfrm flipV="1">
              <a:off x="3635835"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1" name="Line 115"/>
            <p:cNvSpPr>
              <a:spLocks noChangeShapeType="1"/>
            </p:cNvSpPr>
            <p:nvPr/>
          </p:nvSpPr>
          <p:spPr bwMode="auto">
            <a:xfrm flipV="1">
              <a:off x="3695969"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2" name="Line 116"/>
            <p:cNvSpPr>
              <a:spLocks noChangeShapeType="1"/>
            </p:cNvSpPr>
            <p:nvPr/>
          </p:nvSpPr>
          <p:spPr bwMode="auto">
            <a:xfrm>
              <a:off x="3764947"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3" name="Line 117"/>
            <p:cNvSpPr>
              <a:spLocks noChangeShapeType="1"/>
            </p:cNvSpPr>
            <p:nvPr/>
          </p:nvSpPr>
          <p:spPr bwMode="auto">
            <a:xfrm flipV="1">
              <a:off x="3826849"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4" name="Line 118"/>
            <p:cNvSpPr>
              <a:spLocks noChangeShapeType="1"/>
            </p:cNvSpPr>
            <p:nvPr/>
          </p:nvSpPr>
          <p:spPr bwMode="auto">
            <a:xfrm flipV="1">
              <a:off x="3886983"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5" name="Line 119"/>
            <p:cNvSpPr>
              <a:spLocks noChangeShapeType="1"/>
            </p:cNvSpPr>
            <p:nvPr/>
          </p:nvSpPr>
          <p:spPr bwMode="auto">
            <a:xfrm flipV="1">
              <a:off x="3948886"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6" name="Line 120"/>
            <p:cNvSpPr>
              <a:spLocks noChangeShapeType="1"/>
            </p:cNvSpPr>
            <p:nvPr/>
          </p:nvSpPr>
          <p:spPr bwMode="auto">
            <a:xfrm flipV="1">
              <a:off x="4017863" y="4691098"/>
              <a:ext cx="0" cy="34532"/>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7" name="Line 121"/>
            <p:cNvSpPr>
              <a:spLocks noChangeShapeType="1"/>
            </p:cNvSpPr>
            <p:nvPr/>
          </p:nvSpPr>
          <p:spPr bwMode="auto">
            <a:xfrm>
              <a:off x="4077997" y="4691098"/>
              <a:ext cx="0" cy="166905"/>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8" name="Rectangle 123"/>
            <p:cNvSpPr>
              <a:spLocks noChangeArrowheads="1"/>
            </p:cNvSpPr>
            <p:nvPr/>
          </p:nvSpPr>
          <p:spPr bwMode="auto">
            <a:xfrm>
              <a:off x="853755" y="4932822"/>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-1.5</a:t>
              </a:r>
            </a:p>
          </p:txBody>
        </p:sp>
        <p:sp>
          <p:nvSpPr>
            <p:cNvPr id="929" name="Rectangle 124"/>
            <p:cNvSpPr>
              <a:spLocks noChangeArrowheads="1"/>
            </p:cNvSpPr>
            <p:nvPr/>
          </p:nvSpPr>
          <p:spPr bwMode="auto">
            <a:xfrm>
              <a:off x="1193335" y="4932822"/>
              <a:ext cx="913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a:t>
              </a:r>
            </a:p>
          </p:txBody>
        </p:sp>
        <p:sp>
          <p:nvSpPr>
            <p:cNvPr id="930" name="Rectangle 125"/>
            <p:cNvSpPr>
              <a:spLocks noChangeArrowheads="1"/>
            </p:cNvSpPr>
            <p:nvPr/>
          </p:nvSpPr>
          <p:spPr bwMode="auto">
            <a:xfrm>
              <a:off x="1486930" y="4932822"/>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-0.5</a:t>
              </a:r>
            </a:p>
          </p:txBody>
        </p:sp>
        <p:sp>
          <p:nvSpPr>
            <p:cNvPr id="931" name="Rectangle 126"/>
            <p:cNvSpPr>
              <a:spLocks noChangeArrowheads="1"/>
            </p:cNvSpPr>
            <p:nvPr/>
          </p:nvSpPr>
          <p:spPr bwMode="auto">
            <a:xfrm>
              <a:off x="1840660" y="4932822"/>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0</a:t>
              </a:r>
            </a:p>
          </p:txBody>
        </p:sp>
        <p:sp>
          <p:nvSpPr>
            <p:cNvPr id="932" name="Rectangle 127"/>
            <p:cNvSpPr>
              <a:spLocks noChangeArrowheads="1"/>
            </p:cNvSpPr>
            <p:nvPr/>
          </p:nvSpPr>
          <p:spPr bwMode="auto">
            <a:xfrm>
              <a:off x="2123643" y="4932822"/>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0.5</a:t>
              </a:r>
            </a:p>
          </p:txBody>
        </p:sp>
        <p:sp>
          <p:nvSpPr>
            <p:cNvPr id="933" name="Rectangle 128"/>
            <p:cNvSpPr>
              <a:spLocks noChangeArrowheads="1"/>
            </p:cNvSpPr>
            <p:nvPr/>
          </p:nvSpPr>
          <p:spPr bwMode="auto">
            <a:xfrm>
              <a:off x="2466760" y="4932822"/>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a:t>
              </a:r>
            </a:p>
          </p:txBody>
        </p:sp>
        <p:sp>
          <p:nvSpPr>
            <p:cNvPr id="934" name="Rectangle 129"/>
            <p:cNvSpPr>
              <a:spLocks noChangeArrowheads="1"/>
            </p:cNvSpPr>
            <p:nvPr/>
          </p:nvSpPr>
          <p:spPr bwMode="auto">
            <a:xfrm>
              <a:off x="2758586" y="4932822"/>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1.5</a:t>
              </a:r>
            </a:p>
          </p:txBody>
        </p:sp>
        <p:sp>
          <p:nvSpPr>
            <p:cNvPr id="935" name="Rectangle 130"/>
            <p:cNvSpPr>
              <a:spLocks noChangeArrowheads="1"/>
            </p:cNvSpPr>
            <p:nvPr/>
          </p:nvSpPr>
          <p:spPr bwMode="auto">
            <a:xfrm>
              <a:off x="3101704" y="4932822"/>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2</a:t>
              </a:r>
            </a:p>
          </p:txBody>
        </p:sp>
        <p:sp>
          <p:nvSpPr>
            <p:cNvPr id="936" name="Rectangle 131"/>
            <p:cNvSpPr>
              <a:spLocks noChangeArrowheads="1"/>
            </p:cNvSpPr>
            <p:nvPr/>
          </p:nvSpPr>
          <p:spPr bwMode="auto">
            <a:xfrm>
              <a:off x="3384687" y="4932822"/>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2.5</a:t>
              </a:r>
            </a:p>
          </p:txBody>
        </p:sp>
        <p:sp>
          <p:nvSpPr>
            <p:cNvPr id="937" name="Rectangle 132"/>
            <p:cNvSpPr>
              <a:spLocks noChangeArrowheads="1"/>
            </p:cNvSpPr>
            <p:nvPr/>
          </p:nvSpPr>
          <p:spPr bwMode="auto">
            <a:xfrm>
              <a:off x="3734879" y="4932822"/>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3</a:t>
              </a:r>
            </a:p>
          </p:txBody>
        </p:sp>
        <p:sp>
          <p:nvSpPr>
            <p:cNvPr id="938" name="Rectangle 133"/>
            <p:cNvSpPr>
              <a:spLocks noChangeArrowheads="1"/>
            </p:cNvSpPr>
            <p:nvPr/>
          </p:nvSpPr>
          <p:spPr bwMode="auto">
            <a:xfrm>
              <a:off x="4017863" y="4932822"/>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effectLst/>
                  <a:latin typeface="Arial" pitchFamily="34" charset="0"/>
                  <a:cs typeface="Arial" pitchFamily="34" charset="0"/>
                </a:rPr>
                <a:t>3.5</a:t>
              </a:r>
            </a:p>
          </p:txBody>
        </p:sp>
        <p:sp>
          <p:nvSpPr>
            <p:cNvPr id="939" name="Freeform 142"/>
            <p:cNvSpPr>
              <a:spLocks/>
            </p:cNvSpPr>
            <p:nvPr/>
          </p:nvSpPr>
          <p:spPr bwMode="auto">
            <a:xfrm>
              <a:off x="1524071" y="4581746"/>
              <a:ext cx="33605" cy="54677"/>
            </a:xfrm>
            <a:custGeom>
              <a:avLst/>
              <a:gdLst>
                <a:gd name="T0" fmla="*/ 19 w 19"/>
                <a:gd name="T1" fmla="*/ 12 h 19"/>
                <a:gd name="T2" fmla="*/ 19 w 19"/>
                <a:gd name="T3" fmla="*/ 4 h 19"/>
                <a:gd name="T4" fmla="*/ 15 w 19"/>
                <a:gd name="T5" fmla="*/ 0 h 19"/>
                <a:gd name="T6" fmla="*/ 7 w 19"/>
                <a:gd name="T7" fmla="*/ 0 h 19"/>
                <a:gd name="T8" fmla="*/ 3 w 19"/>
                <a:gd name="T9" fmla="*/ 4 h 19"/>
                <a:gd name="T10" fmla="*/ 3 w 19"/>
                <a:gd name="T11" fmla="*/ 8 h 19"/>
                <a:gd name="T12" fmla="*/ 0 w 19"/>
                <a:gd name="T13" fmla="*/ 12 h 19"/>
                <a:gd name="T14" fmla="*/ 3 w 19"/>
                <a:gd name="T15" fmla="*/ 12 h 19"/>
                <a:gd name="T16" fmla="*/ 3 w 19"/>
                <a:gd name="T17" fmla="*/ 15 h 19"/>
                <a:gd name="T18" fmla="*/ 7 w 19"/>
                <a:gd name="T19" fmla="*/ 19 h 19"/>
                <a:gd name="T20" fmla="*/ 15 w 19"/>
                <a:gd name="T21" fmla="*/ 19 h 19"/>
                <a:gd name="T22" fmla="*/ 19 w 19"/>
                <a:gd name="T23" fmla="*/ 15 h 19"/>
                <a:gd name="T24" fmla="*/ 19 w 19"/>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2"/>
                  </a:moveTo>
                  <a:lnTo>
                    <a:pt x="19" y="4"/>
                  </a:lnTo>
                  <a:lnTo>
                    <a:pt x="15" y="0"/>
                  </a:lnTo>
                  <a:lnTo>
                    <a:pt x="7" y="0"/>
                  </a:lnTo>
                  <a:lnTo>
                    <a:pt x="3" y="4"/>
                  </a:lnTo>
                  <a:lnTo>
                    <a:pt x="3" y="8"/>
                  </a:lnTo>
                  <a:lnTo>
                    <a:pt x="0" y="12"/>
                  </a:lnTo>
                  <a:lnTo>
                    <a:pt x="3" y="12"/>
                  </a:lnTo>
                  <a:lnTo>
                    <a:pt x="3" y="15"/>
                  </a:lnTo>
                  <a:lnTo>
                    <a:pt x="7" y="19"/>
                  </a:lnTo>
                  <a:lnTo>
                    <a:pt x="15" y="19"/>
                  </a:lnTo>
                  <a:lnTo>
                    <a:pt x="19"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0" name="Freeform 143"/>
            <p:cNvSpPr>
              <a:spLocks/>
            </p:cNvSpPr>
            <p:nvPr/>
          </p:nvSpPr>
          <p:spPr bwMode="auto">
            <a:xfrm>
              <a:off x="1564751" y="4558724"/>
              <a:ext cx="33605" cy="46043"/>
            </a:xfrm>
            <a:custGeom>
              <a:avLst/>
              <a:gdLst>
                <a:gd name="T0" fmla="*/ 19 w 19"/>
                <a:gd name="T1" fmla="*/ 8 h 16"/>
                <a:gd name="T2" fmla="*/ 19 w 19"/>
                <a:gd name="T3" fmla="*/ 4 h 16"/>
                <a:gd name="T4" fmla="*/ 15 w 19"/>
                <a:gd name="T5" fmla="*/ 0 h 16"/>
                <a:gd name="T6" fmla="*/ 4 w 19"/>
                <a:gd name="T7" fmla="*/ 0 h 16"/>
                <a:gd name="T8" fmla="*/ 0 w 19"/>
                <a:gd name="T9" fmla="*/ 4 h 16"/>
                <a:gd name="T10" fmla="*/ 0 w 19"/>
                <a:gd name="T11" fmla="*/ 12 h 16"/>
                <a:gd name="T12" fmla="*/ 4 w 19"/>
                <a:gd name="T13" fmla="*/ 12 h 16"/>
                <a:gd name="T14" fmla="*/ 4 w 19"/>
                <a:gd name="T15" fmla="*/ 16 h 16"/>
                <a:gd name="T16" fmla="*/ 15 w 19"/>
                <a:gd name="T17" fmla="*/ 16 h 16"/>
                <a:gd name="T18" fmla="*/ 15 w 19"/>
                <a:gd name="T19" fmla="*/ 12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0"/>
                  </a:lnTo>
                  <a:lnTo>
                    <a:pt x="4" y="0"/>
                  </a:lnTo>
                  <a:lnTo>
                    <a:pt x="0" y="4"/>
                  </a:lnTo>
                  <a:lnTo>
                    <a:pt x="0" y="12"/>
                  </a:lnTo>
                  <a:lnTo>
                    <a:pt x="4" y="12"/>
                  </a:lnTo>
                  <a:lnTo>
                    <a:pt x="4" y="16"/>
                  </a:lnTo>
                  <a:lnTo>
                    <a:pt x="15" y="16"/>
                  </a:lnTo>
                  <a:lnTo>
                    <a:pt x="15"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1" name="Freeform 144"/>
            <p:cNvSpPr>
              <a:spLocks/>
            </p:cNvSpPr>
            <p:nvPr/>
          </p:nvSpPr>
          <p:spPr bwMode="auto">
            <a:xfrm>
              <a:off x="1571825" y="4538580"/>
              <a:ext cx="33605" cy="54677"/>
            </a:xfrm>
            <a:custGeom>
              <a:avLst/>
              <a:gdLst>
                <a:gd name="T0" fmla="*/ 19 w 19"/>
                <a:gd name="T1" fmla="*/ 11 h 19"/>
                <a:gd name="T2" fmla="*/ 19 w 19"/>
                <a:gd name="T3" fmla="*/ 3 h 19"/>
                <a:gd name="T4" fmla="*/ 15 w 19"/>
                <a:gd name="T5" fmla="*/ 0 h 19"/>
                <a:gd name="T6" fmla="*/ 7 w 19"/>
                <a:gd name="T7" fmla="*/ 0 h 19"/>
                <a:gd name="T8" fmla="*/ 3 w 19"/>
                <a:gd name="T9" fmla="*/ 3 h 19"/>
                <a:gd name="T10" fmla="*/ 3 w 19"/>
                <a:gd name="T11" fmla="*/ 7 h 19"/>
                <a:gd name="T12" fmla="*/ 0 w 19"/>
                <a:gd name="T13" fmla="*/ 11 h 19"/>
                <a:gd name="T14" fmla="*/ 3 w 19"/>
                <a:gd name="T15" fmla="*/ 11 h 19"/>
                <a:gd name="T16" fmla="*/ 3 w 19"/>
                <a:gd name="T17" fmla="*/ 15 h 19"/>
                <a:gd name="T18" fmla="*/ 7 w 19"/>
                <a:gd name="T19" fmla="*/ 19 h 19"/>
                <a:gd name="T20" fmla="*/ 15 w 19"/>
                <a:gd name="T21" fmla="*/ 19 h 19"/>
                <a:gd name="T22" fmla="*/ 19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3"/>
                  </a:lnTo>
                  <a:lnTo>
                    <a:pt x="15" y="0"/>
                  </a:lnTo>
                  <a:lnTo>
                    <a:pt x="7" y="0"/>
                  </a:lnTo>
                  <a:lnTo>
                    <a:pt x="3" y="3"/>
                  </a:lnTo>
                  <a:lnTo>
                    <a:pt x="3" y="7"/>
                  </a:lnTo>
                  <a:lnTo>
                    <a:pt x="0" y="11"/>
                  </a:lnTo>
                  <a:lnTo>
                    <a:pt x="3" y="11"/>
                  </a:lnTo>
                  <a:lnTo>
                    <a:pt x="3" y="15"/>
                  </a:lnTo>
                  <a:lnTo>
                    <a:pt x="7"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2" name="Freeform 145"/>
            <p:cNvSpPr>
              <a:spLocks/>
            </p:cNvSpPr>
            <p:nvPr/>
          </p:nvSpPr>
          <p:spPr bwMode="auto">
            <a:xfrm>
              <a:off x="1577131" y="4527069"/>
              <a:ext cx="35373" cy="54677"/>
            </a:xfrm>
            <a:custGeom>
              <a:avLst/>
              <a:gdLst>
                <a:gd name="T0" fmla="*/ 20 w 20"/>
                <a:gd name="T1" fmla="*/ 7 h 19"/>
                <a:gd name="T2" fmla="*/ 16 w 20"/>
                <a:gd name="T3" fmla="*/ 4 h 19"/>
                <a:gd name="T4" fmla="*/ 12 w 20"/>
                <a:gd name="T5" fmla="*/ 0 h 19"/>
                <a:gd name="T6" fmla="*/ 4 w 20"/>
                <a:gd name="T7" fmla="*/ 0 h 19"/>
                <a:gd name="T8" fmla="*/ 0 w 20"/>
                <a:gd name="T9" fmla="*/ 4 h 19"/>
                <a:gd name="T10" fmla="*/ 0 w 20"/>
                <a:gd name="T11" fmla="*/ 15 h 19"/>
                <a:gd name="T12" fmla="*/ 4 w 20"/>
                <a:gd name="T13" fmla="*/ 15 h 19"/>
                <a:gd name="T14" fmla="*/ 8 w 20"/>
                <a:gd name="T15" fmla="*/ 19 h 19"/>
                <a:gd name="T16" fmla="*/ 12 w 20"/>
                <a:gd name="T17" fmla="*/ 19 h 19"/>
                <a:gd name="T18" fmla="*/ 12 w 20"/>
                <a:gd name="T19" fmla="*/ 15 h 19"/>
                <a:gd name="T20" fmla="*/ 16 w 20"/>
                <a:gd name="T21" fmla="*/ 15 h 19"/>
                <a:gd name="T22" fmla="*/ 16 w 20"/>
                <a:gd name="T23" fmla="*/ 11 h 19"/>
                <a:gd name="T24" fmla="*/ 20 w 20"/>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7"/>
                  </a:moveTo>
                  <a:lnTo>
                    <a:pt x="16" y="4"/>
                  </a:lnTo>
                  <a:lnTo>
                    <a:pt x="12" y="0"/>
                  </a:lnTo>
                  <a:lnTo>
                    <a:pt x="4" y="0"/>
                  </a:lnTo>
                  <a:lnTo>
                    <a:pt x="0" y="4"/>
                  </a:lnTo>
                  <a:lnTo>
                    <a:pt x="0" y="15"/>
                  </a:lnTo>
                  <a:lnTo>
                    <a:pt x="4" y="15"/>
                  </a:lnTo>
                  <a:lnTo>
                    <a:pt x="8" y="19"/>
                  </a:lnTo>
                  <a:lnTo>
                    <a:pt x="12" y="19"/>
                  </a:lnTo>
                  <a:lnTo>
                    <a:pt x="12" y="15"/>
                  </a:lnTo>
                  <a:lnTo>
                    <a:pt x="16" y="15"/>
                  </a:lnTo>
                  <a:lnTo>
                    <a:pt x="16"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3" name="Freeform 146"/>
            <p:cNvSpPr>
              <a:spLocks/>
            </p:cNvSpPr>
            <p:nvPr/>
          </p:nvSpPr>
          <p:spPr bwMode="auto">
            <a:xfrm>
              <a:off x="1624885" y="4515558"/>
              <a:ext cx="35373" cy="43166"/>
            </a:xfrm>
            <a:custGeom>
              <a:avLst/>
              <a:gdLst>
                <a:gd name="T0" fmla="*/ 20 w 20"/>
                <a:gd name="T1" fmla="*/ 8 h 15"/>
                <a:gd name="T2" fmla="*/ 20 w 20"/>
                <a:gd name="T3" fmla="*/ 4 h 15"/>
                <a:gd name="T4" fmla="*/ 16 w 20"/>
                <a:gd name="T5" fmla="*/ 0 h 15"/>
                <a:gd name="T6" fmla="*/ 4 w 20"/>
                <a:gd name="T7" fmla="*/ 0 h 15"/>
                <a:gd name="T8" fmla="*/ 0 w 20"/>
                <a:gd name="T9" fmla="*/ 4 h 15"/>
                <a:gd name="T10" fmla="*/ 0 w 20"/>
                <a:gd name="T11" fmla="*/ 11 h 15"/>
                <a:gd name="T12" fmla="*/ 4 w 20"/>
                <a:gd name="T13" fmla="*/ 11 h 15"/>
                <a:gd name="T14" fmla="*/ 4 w 20"/>
                <a:gd name="T15" fmla="*/ 15 h 15"/>
                <a:gd name="T16" fmla="*/ 16 w 20"/>
                <a:gd name="T17" fmla="*/ 15 h 15"/>
                <a:gd name="T18" fmla="*/ 16 w 20"/>
                <a:gd name="T19" fmla="*/ 11 h 15"/>
                <a:gd name="T20" fmla="*/ 20 w 20"/>
                <a:gd name="T21" fmla="*/ 11 h 15"/>
                <a:gd name="T22" fmla="*/ 20 w 20"/>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20" y="8"/>
                  </a:moveTo>
                  <a:lnTo>
                    <a:pt x="20" y="4"/>
                  </a:lnTo>
                  <a:lnTo>
                    <a:pt x="16" y="0"/>
                  </a:lnTo>
                  <a:lnTo>
                    <a:pt x="4" y="0"/>
                  </a:lnTo>
                  <a:lnTo>
                    <a:pt x="0" y="4"/>
                  </a:lnTo>
                  <a:lnTo>
                    <a:pt x="0" y="11"/>
                  </a:lnTo>
                  <a:lnTo>
                    <a:pt x="4" y="11"/>
                  </a:lnTo>
                  <a:lnTo>
                    <a:pt x="4" y="15"/>
                  </a:lnTo>
                  <a:lnTo>
                    <a:pt x="16" y="15"/>
                  </a:lnTo>
                  <a:lnTo>
                    <a:pt x="16" y="11"/>
                  </a:lnTo>
                  <a:lnTo>
                    <a:pt x="20"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4" name="Freeform 147"/>
            <p:cNvSpPr>
              <a:spLocks/>
            </p:cNvSpPr>
            <p:nvPr/>
          </p:nvSpPr>
          <p:spPr bwMode="auto">
            <a:xfrm>
              <a:off x="1639034" y="4492537"/>
              <a:ext cx="26530" cy="54677"/>
            </a:xfrm>
            <a:custGeom>
              <a:avLst/>
              <a:gdLst>
                <a:gd name="T0" fmla="*/ 15 w 15"/>
                <a:gd name="T1" fmla="*/ 12 h 19"/>
                <a:gd name="T2" fmla="*/ 15 w 15"/>
                <a:gd name="T3" fmla="*/ 4 h 19"/>
                <a:gd name="T4" fmla="*/ 12 w 15"/>
                <a:gd name="T5" fmla="*/ 4 h 19"/>
                <a:gd name="T6" fmla="*/ 8 w 15"/>
                <a:gd name="T7" fmla="*/ 0 h 19"/>
                <a:gd name="T8" fmla="*/ 4 w 15"/>
                <a:gd name="T9" fmla="*/ 4 h 19"/>
                <a:gd name="T10" fmla="*/ 0 w 15"/>
                <a:gd name="T11" fmla="*/ 4 h 19"/>
                <a:gd name="T12" fmla="*/ 0 w 15"/>
                <a:gd name="T13" fmla="*/ 16 h 19"/>
                <a:gd name="T14" fmla="*/ 4 w 15"/>
                <a:gd name="T15" fmla="*/ 19 h 19"/>
                <a:gd name="T16" fmla="*/ 12 w 15"/>
                <a:gd name="T17" fmla="*/ 19 h 19"/>
                <a:gd name="T18" fmla="*/ 15 w 15"/>
                <a:gd name="T19" fmla="*/ 16 h 19"/>
                <a:gd name="T20" fmla="*/ 15 w 15"/>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12"/>
                  </a:moveTo>
                  <a:lnTo>
                    <a:pt x="15" y="4"/>
                  </a:lnTo>
                  <a:lnTo>
                    <a:pt x="12" y="4"/>
                  </a:lnTo>
                  <a:lnTo>
                    <a:pt x="8" y="0"/>
                  </a:lnTo>
                  <a:lnTo>
                    <a:pt x="4" y="4"/>
                  </a:lnTo>
                  <a:lnTo>
                    <a:pt x="0" y="4"/>
                  </a:lnTo>
                  <a:lnTo>
                    <a:pt x="0" y="16"/>
                  </a:lnTo>
                  <a:lnTo>
                    <a:pt x="4" y="19"/>
                  </a:lnTo>
                  <a:lnTo>
                    <a:pt x="12" y="19"/>
                  </a:lnTo>
                  <a:lnTo>
                    <a:pt x="15" y="16"/>
                  </a:lnTo>
                  <a:lnTo>
                    <a:pt x="15"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5" name="Freeform 148"/>
            <p:cNvSpPr>
              <a:spLocks/>
            </p:cNvSpPr>
            <p:nvPr/>
          </p:nvSpPr>
          <p:spPr bwMode="auto">
            <a:xfrm>
              <a:off x="1646109" y="4472394"/>
              <a:ext cx="26530" cy="43166"/>
            </a:xfrm>
            <a:custGeom>
              <a:avLst/>
              <a:gdLst>
                <a:gd name="T0" fmla="*/ 15 w 15"/>
                <a:gd name="T1" fmla="*/ 7 h 15"/>
                <a:gd name="T2" fmla="*/ 15 w 15"/>
                <a:gd name="T3" fmla="*/ 0 h 15"/>
                <a:gd name="T4" fmla="*/ 0 w 15"/>
                <a:gd name="T5" fmla="*/ 0 h 15"/>
                <a:gd name="T6" fmla="*/ 0 w 15"/>
                <a:gd name="T7" fmla="*/ 11 h 15"/>
                <a:gd name="T8" fmla="*/ 4 w 15"/>
                <a:gd name="T9" fmla="*/ 15 h 15"/>
                <a:gd name="T10" fmla="*/ 11 w 15"/>
                <a:gd name="T11" fmla="*/ 15 h 15"/>
                <a:gd name="T12" fmla="*/ 15 w 15"/>
                <a:gd name="T13" fmla="*/ 11 h 15"/>
                <a:gd name="T14" fmla="*/ 15 w 15"/>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7"/>
                  </a:moveTo>
                  <a:lnTo>
                    <a:pt x="15" y="0"/>
                  </a:lnTo>
                  <a:lnTo>
                    <a:pt x="0" y="0"/>
                  </a:lnTo>
                  <a:lnTo>
                    <a:pt x="0" y="11"/>
                  </a:lnTo>
                  <a:lnTo>
                    <a:pt x="4" y="15"/>
                  </a:lnTo>
                  <a:lnTo>
                    <a:pt x="11" y="15"/>
                  </a:lnTo>
                  <a:lnTo>
                    <a:pt x="15" y="11"/>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6" name="Freeform 149"/>
            <p:cNvSpPr>
              <a:spLocks/>
            </p:cNvSpPr>
            <p:nvPr/>
          </p:nvSpPr>
          <p:spPr bwMode="auto">
            <a:xfrm>
              <a:off x="1653183" y="4426351"/>
              <a:ext cx="33605" cy="46043"/>
            </a:xfrm>
            <a:custGeom>
              <a:avLst/>
              <a:gdLst>
                <a:gd name="T0" fmla="*/ 19 w 19"/>
                <a:gd name="T1" fmla="*/ 8 h 16"/>
                <a:gd name="T2" fmla="*/ 19 w 19"/>
                <a:gd name="T3" fmla="*/ 4 h 16"/>
                <a:gd name="T4" fmla="*/ 15 w 19"/>
                <a:gd name="T5" fmla="*/ 0 h 16"/>
                <a:gd name="T6" fmla="*/ 0 w 19"/>
                <a:gd name="T7" fmla="*/ 0 h 16"/>
                <a:gd name="T8" fmla="*/ 0 w 19"/>
                <a:gd name="T9" fmla="*/ 16 h 16"/>
                <a:gd name="T10" fmla="*/ 15 w 19"/>
                <a:gd name="T11" fmla="*/ 16 h 16"/>
                <a:gd name="T12" fmla="*/ 19 w 19"/>
                <a:gd name="T13" fmla="*/ 12 h 16"/>
                <a:gd name="T14" fmla="*/ 19 w 19"/>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9" y="8"/>
                  </a:moveTo>
                  <a:lnTo>
                    <a:pt x="19" y="4"/>
                  </a:lnTo>
                  <a:lnTo>
                    <a:pt x="15" y="0"/>
                  </a:lnTo>
                  <a:lnTo>
                    <a:pt x="0" y="0"/>
                  </a:lnTo>
                  <a:lnTo>
                    <a:pt x="0" y="16"/>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7" name="Freeform 150"/>
            <p:cNvSpPr>
              <a:spLocks/>
            </p:cNvSpPr>
            <p:nvPr/>
          </p:nvSpPr>
          <p:spPr bwMode="auto">
            <a:xfrm>
              <a:off x="1665563" y="4406207"/>
              <a:ext cx="35373" cy="54677"/>
            </a:xfrm>
            <a:custGeom>
              <a:avLst/>
              <a:gdLst>
                <a:gd name="T0" fmla="*/ 20 w 20"/>
                <a:gd name="T1" fmla="*/ 11 h 19"/>
                <a:gd name="T2" fmla="*/ 20 w 20"/>
                <a:gd name="T3" fmla="*/ 7 h 19"/>
                <a:gd name="T4" fmla="*/ 16 w 20"/>
                <a:gd name="T5" fmla="*/ 3 h 19"/>
                <a:gd name="T6" fmla="*/ 12 w 20"/>
                <a:gd name="T7" fmla="*/ 0 h 19"/>
                <a:gd name="T8" fmla="*/ 8 w 20"/>
                <a:gd name="T9" fmla="*/ 0 h 19"/>
                <a:gd name="T10" fmla="*/ 4 w 20"/>
                <a:gd name="T11" fmla="*/ 3 h 19"/>
                <a:gd name="T12" fmla="*/ 0 w 20"/>
                <a:gd name="T13" fmla="*/ 7 h 19"/>
                <a:gd name="T14" fmla="*/ 0 w 20"/>
                <a:gd name="T15" fmla="*/ 11 h 19"/>
                <a:gd name="T16" fmla="*/ 4 w 20"/>
                <a:gd name="T17" fmla="*/ 15 h 19"/>
                <a:gd name="T18" fmla="*/ 4 w 20"/>
                <a:gd name="T19" fmla="*/ 19 h 19"/>
                <a:gd name="T20" fmla="*/ 16 w 20"/>
                <a:gd name="T21" fmla="*/ 19 h 19"/>
                <a:gd name="T22" fmla="*/ 16 w 20"/>
                <a:gd name="T23" fmla="*/ 15 h 19"/>
                <a:gd name="T24" fmla="*/ 20 w 20"/>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1"/>
                  </a:moveTo>
                  <a:lnTo>
                    <a:pt x="20" y="7"/>
                  </a:lnTo>
                  <a:lnTo>
                    <a:pt x="16" y="3"/>
                  </a:lnTo>
                  <a:lnTo>
                    <a:pt x="12" y="0"/>
                  </a:lnTo>
                  <a:lnTo>
                    <a:pt x="8" y="0"/>
                  </a:lnTo>
                  <a:lnTo>
                    <a:pt x="4" y="3"/>
                  </a:lnTo>
                  <a:lnTo>
                    <a:pt x="0" y="7"/>
                  </a:lnTo>
                  <a:lnTo>
                    <a:pt x="0" y="11"/>
                  </a:lnTo>
                  <a:lnTo>
                    <a:pt x="4" y="15"/>
                  </a:lnTo>
                  <a:lnTo>
                    <a:pt x="4" y="19"/>
                  </a:lnTo>
                  <a:lnTo>
                    <a:pt x="16" y="19"/>
                  </a:lnTo>
                  <a:lnTo>
                    <a:pt x="16" y="15"/>
                  </a:lnTo>
                  <a:lnTo>
                    <a:pt x="20"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8" name="Freeform 151"/>
            <p:cNvSpPr>
              <a:spLocks/>
            </p:cNvSpPr>
            <p:nvPr/>
          </p:nvSpPr>
          <p:spPr bwMode="auto">
            <a:xfrm>
              <a:off x="1686787" y="4394696"/>
              <a:ext cx="26530" cy="54677"/>
            </a:xfrm>
            <a:custGeom>
              <a:avLst/>
              <a:gdLst>
                <a:gd name="T0" fmla="*/ 15 w 15"/>
                <a:gd name="T1" fmla="*/ 7 h 19"/>
                <a:gd name="T2" fmla="*/ 15 w 15"/>
                <a:gd name="T3" fmla="*/ 4 h 19"/>
                <a:gd name="T4" fmla="*/ 12 w 15"/>
                <a:gd name="T5" fmla="*/ 0 h 19"/>
                <a:gd name="T6" fmla="*/ 4 w 15"/>
                <a:gd name="T7" fmla="*/ 0 h 19"/>
                <a:gd name="T8" fmla="*/ 0 w 15"/>
                <a:gd name="T9" fmla="*/ 4 h 19"/>
                <a:gd name="T10" fmla="*/ 0 w 15"/>
                <a:gd name="T11" fmla="*/ 15 h 19"/>
                <a:gd name="T12" fmla="*/ 4 w 15"/>
                <a:gd name="T13" fmla="*/ 15 h 19"/>
                <a:gd name="T14" fmla="*/ 8 w 15"/>
                <a:gd name="T15" fmla="*/ 19 h 19"/>
                <a:gd name="T16" fmla="*/ 12 w 15"/>
                <a:gd name="T17" fmla="*/ 15 h 19"/>
                <a:gd name="T18" fmla="*/ 15 w 15"/>
                <a:gd name="T19" fmla="*/ 15 h 19"/>
                <a:gd name="T20" fmla="*/ 15 w 15"/>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7"/>
                  </a:moveTo>
                  <a:lnTo>
                    <a:pt x="15" y="4"/>
                  </a:lnTo>
                  <a:lnTo>
                    <a:pt x="12" y="0"/>
                  </a:lnTo>
                  <a:lnTo>
                    <a:pt x="4" y="0"/>
                  </a:lnTo>
                  <a:lnTo>
                    <a:pt x="0" y="4"/>
                  </a:lnTo>
                  <a:lnTo>
                    <a:pt x="0" y="15"/>
                  </a:lnTo>
                  <a:lnTo>
                    <a:pt x="4" y="15"/>
                  </a:lnTo>
                  <a:lnTo>
                    <a:pt x="8" y="19"/>
                  </a:lnTo>
                  <a:lnTo>
                    <a:pt x="12" y="15"/>
                  </a:lnTo>
                  <a:lnTo>
                    <a:pt x="15" y="15"/>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9" name="Freeform 152"/>
            <p:cNvSpPr>
              <a:spLocks/>
            </p:cNvSpPr>
            <p:nvPr/>
          </p:nvSpPr>
          <p:spPr bwMode="auto">
            <a:xfrm>
              <a:off x="1686787" y="4383185"/>
              <a:ext cx="33605" cy="43166"/>
            </a:xfrm>
            <a:custGeom>
              <a:avLst/>
              <a:gdLst>
                <a:gd name="T0" fmla="*/ 19 w 19"/>
                <a:gd name="T1" fmla="*/ 8 h 15"/>
                <a:gd name="T2" fmla="*/ 19 w 19"/>
                <a:gd name="T3" fmla="*/ 4 h 15"/>
                <a:gd name="T4" fmla="*/ 15 w 19"/>
                <a:gd name="T5" fmla="*/ 0 h 15"/>
                <a:gd name="T6" fmla="*/ 4 w 19"/>
                <a:gd name="T7" fmla="*/ 0 h 15"/>
                <a:gd name="T8" fmla="*/ 0 w 19"/>
                <a:gd name="T9" fmla="*/ 4 h 15"/>
                <a:gd name="T10" fmla="*/ 0 w 19"/>
                <a:gd name="T11" fmla="*/ 11 h 15"/>
                <a:gd name="T12" fmla="*/ 4 w 19"/>
                <a:gd name="T13" fmla="*/ 15 h 15"/>
                <a:gd name="T14" fmla="*/ 15 w 19"/>
                <a:gd name="T15" fmla="*/ 15 h 15"/>
                <a:gd name="T16" fmla="*/ 19 w 19"/>
                <a:gd name="T17" fmla="*/ 11 h 15"/>
                <a:gd name="T18" fmla="*/ 19 w 1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8"/>
                  </a:moveTo>
                  <a:lnTo>
                    <a:pt x="19" y="4"/>
                  </a:lnTo>
                  <a:lnTo>
                    <a:pt x="15" y="0"/>
                  </a:lnTo>
                  <a:lnTo>
                    <a:pt x="4" y="0"/>
                  </a:lnTo>
                  <a:lnTo>
                    <a:pt x="0" y="4"/>
                  </a:lnTo>
                  <a:lnTo>
                    <a:pt x="0" y="11"/>
                  </a:lnTo>
                  <a:lnTo>
                    <a:pt x="4" y="15"/>
                  </a:lnTo>
                  <a:lnTo>
                    <a:pt x="15" y="15"/>
                  </a:lnTo>
                  <a:lnTo>
                    <a:pt x="19"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0" name="Freeform 153"/>
            <p:cNvSpPr>
              <a:spLocks/>
            </p:cNvSpPr>
            <p:nvPr/>
          </p:nvSpPr>
          <p:spPr bwMode="auto">
            <a:xfrm>
              <a:off x="1693861" y="4360164"/>
              <a:ext cx="33605" cy="54677"/>
            </a:xfrm>
            <a:custGeom>
              <a:avLst/>
              <a:gdLst>
                <a:gd name="T0" fmla="*/ 19 w 19"/>
                <a:gd name="T1" fmla="*/ 12 h 19"/>
                <a:gd name="T2" fmla="*/ 19 w 19"/>
                <a:gd name="T3" fmla="*/ 8 h 19"/>
                <a:gd name="T4" fmla="*/ 15 w 19"/>
                <a:gd name="T5" fmla="*/ 4 h 19"/>
                <a:gd name="T6" fmla="*/ 11 w 19"/>
                <a:gd name="T7" fmla="*/ 0 h 19"/>
                <a:gd name="T8" fmla="*/ 8 w 19"/>
                <a:gd name="T9" fmla="*/ 0 h 19"/>
                <a:gd name="T10" fmla="*/ 4 w 19"/>
                <a:gd name="T11" fmla="*/ 4 h 19"/>
                <a:gd name="T12" fmla="*/ 0 w 19"/>
                <a:gd name="T13" fmla="*/ 8 h 19"/>
                <a:gd name="T14" fmla="*/ 0 w 19"/>
                <a:gd name="T15" fmla="*/ 16 h 19"/>
                <a:gd name="T16" fmla="*/ 4 w 19"/>
                <a:gd name="T17" fmla="*/ 16 h 19"/>
                <a:gd name="T18" fmla="*/ 4 w 19"/>
                <a:gd name="T19" fmla="*/ 19 h 19"/>
                <a:gd name="T20" fmla="*/ 15 w 19"/>
                <a:gd name="T21" fmla="*/ 19 h 19"/>
                <a:gd name="T22" fmla="*/ 15 w 19"/>
                <a:gd name="T23" fmla="*/ 16 h 19"/>
                <a:gd name="T24" fmla="*/ 19 w 19"/>
                <a:gd name="T25" fmla="*/ 16 h 19"/>
                <a:gd name="T26" fmla="*/ 19 w 19"/>
                <a:gd name="T2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2"/>
                  </a:moveTo>
                  <a:lnTo>
                    <a:pt x="19" y="8"/>
                  </a:lnTo>
                  <a:lnTo>
                    <a:pt x="15" y="4"/>
                  </a:lnTo>
                  <a:lnTo>
                    <a:pt x="11" y="0"/>
                  </a:lnTo>
                  <a:lnTo>
                    <a:pt x="8" y="0"/>
                  </a:lnTo>
                  <a:lnTo>
                    <a:pt x="4" y="4"/>
                  </a:lnTo>
                  <a:lnTo>
                    <a:pt x="0" y="8"/>
                  </a:lnTo>
                  <a:lnTo>
                    <a:pt x="0" y="16"/>
                  </a:lnTo>
                  <a:lnTo>
                    <a:pt x="4" y="16"/>
                  </a:lnTo>
                  <a:lnTo>
                    <a:pt x="4" y="19"/>
                  </a:lnTo>
                  <a:lnTo>
                    <a:pt x="15" y="19"/>
                  </a:lnTo>
                  <a:lnTo>
                    <a:pt x="15" y="16"/>
                  </a:lnTo>
                  <a:lnTo>
                    <a:pt x="19"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1" name="Freeform 154"/>
            <p:cNvSpPr>
              <a:spLocks/>
            </p:cNvSpPr>
            <p:nvPr/>
          </p:nvSpPr>
          <p:spPr bwMode="auto">
            <a:xfrm>
              <a:off x="1693861" y="4340021"/>
              <a:ext cx="33605" cy="43166"/>
            </a:xfrm>
            <a:custGeom>
              <a:avLst/>
              <a:gdLst>
                <a:gd name="T0" fmla="*/ 19 w 19"/>
                <a:gd name="T1" fmla="*/ 7 h 15"/>
                <a:gd name="T2" fmla="*/ 19 w 19"/>
                <a:gd name="T3" fmla="*/ 3 h 15"/>
                <a:gd name="T4" fmla="*/ 15 w 19"/>
                <a:gd name="T5" fmla="*/ 0 h 15"/>
                <a:gd name="T6" fmla="*/ 8 w 19"/>
                <a:gd name="T7" fmla="*/ 0 h 15"/>
                <a:gd name="T8" fmla="*/ 4 w 19"/>
                <a:gd name="T9" fmla="*/ 3 h 15"/>
                <a:gd name="T10" fmla="*/ 0 w 19"/>
                <a:gd name="T11" fmla="*/ 7 h 15"/>
                <a:gd name="T12" fmla="*/ 4 w 19"/>
                <a:gd name="T13" fmla="*/ 11 h 15"/>
                <a:gd name="T14" fmla="*/ 4 w 19"/>
                <a:gd name="T15" fmla="*/ 15 h 15"/>
                <a:gd name="T16" fmla="*/ 19 w 19"/>
                <a:gd name="T17" fmla="*/ 15 h 15"/>
                <a:gd name="T18" fmla="*/ 19 w 19"/>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7"/>
                  </a:moveTo>
                  <a:lnTo>
                    <a:pt x="19" y="3"/>
                  </a:lnTo>
                  <a:lnTo>
                    <a:pt x="15" y="0"/>
                  </a:lnTo>
                  <a:lnTo>
                    <a:pt x="8" y="0"/>
                  </a:lnTo>
                  <a:lnTo>
                    <a:pt x="4" y="3"/>
                  </a:lnTo>
                  <a:lnTo>
                    <a:pt x="0" y="7"/>
                  </a:lnTo>
                  <a:lnTo>
                    <a:pt x="4" y="11"/>
                  </a:lnTo>
                  <a:lnTo>
                    <a:pt x="4"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2" name="Freeform 155"/>
            <p:cNvSpPr>
              <a:spLocks/>
            </p:cNvSpPr>
            <p:nvPr/>
          </p:nvSpPr>
          <p:spPr bwMode="auto">
            <a:xfrm>
              <a:off x="1700936" y="4305489"/>
              <a:ext cx="33605" cy="54677"/>
            </a:xfrm>
            <a:custGeom>
              <a:avLst/>
              <a:gdLst>
                <a:gd name="T0" fmla="*/ 19 w 19"/>
                <a:gd name="T1" fmla="*/ 8 h 19"/>
                <a:gd name="T2" fmla="*/ 19 w 19"/>
                <a:gd name="T3" fmla="*/ 4 h 19"/>
                <a:gd name="T4" fmla="*/ 15 w 19"/>
                <a:gd name="T5" fmla="*/ 0 h 19"/>
                <a:gd name="T6" fmla="*/ 7 w 19"/>
                <a:gd name="T7" fmla="*/ 0 h 19"/>
                <a:gd name="T8" fmla="*/ 4 w 19"/>
                <a:gd name="T9" fmla="*/ 4 h 19"/>
                <a:gd name="T10" fmla="*/ 0 w 19"/>
                <a:gd name="T11" fmla="*/ 8 h 19"/>
                <a:gd name="T12" fmla="*/ 0 w 19"/>
                <a:gd name="T13" fmla="*/ 12 h 19"/>
                <a:gd name="T14" fmla="*/ 4 w 19"/>
                <a:gd name="T15" fmla="*/ 15 h 19"/>
                <a:gd name="T16" fmla="*/ 7 w 19"/>
                <a:gd name="T17" fmla="*/ 15 h 19"/>
                <a:gd name="T18" fmla="*/ 7 w 19"/>
                <a:gd name="T19" fmla="*/ 19 h 19"/>
                <a:gd name="T20" fmla="*/ 11 w 19"/>
                <a:gd name="T21" fmla="*/ 19 h 19"/>
                <a:gd name="T22" fmla="*/ 15 w 19"/>
                <a:gd name="T23" fmla="*/ 15 h 19"/>
                <a:gd name="T24" fmla="*/ 19 w 19"/>
                <a:gd name="T25" fmla="*/ 15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0"/>
                  </a:lnTo>
                  <a:lnTo>
                    <a:pt x="7" y="0"/>
                  </a:lnTo>
                  <a:lnTo>
                    <a:pt x="4" y="4"/>
                  </a:lnTo>
                  <a:lnTo>
                    <a:pt x="0" y="8"/>
                  </a:lnTo>
                  <a:lnTo>
                    <a:pt x="0" y="12"/>
                  </a:lnTo>
                  <a:lnTo>
                    <a:pt x="4" y="15"/>
                  </a:lnTo>
                  <a:lnTo>
                    <a:pt x="7" y="15"/>
                  </a:lnTo>
                  <a:lnTo>
                    <a:pt x="7" y="19"/>
                  </a:lnTo>
                  <a:lnTo>
                    <a:pt x="11" y="19"/>
                  </a:lnTo>
                  <a:lnTo>
                    <a:pt x="15"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3" name="Freeform 156"/>
            <p:cNvSpPr>
              <a:spLocks/>
            </p:cNvSpPr>
            <p:nvPr/>
          </p:nvSpPr>
          <p:spPr bwMode="auto">
            <a:xfrm>
              <a:off x="1708011" y="4273833"/>
              <a:ext cx="33605" cy="54677"/>
            </a:xfrm>
            <a:custGeom>
              <a:avLst/>
              <a:gdLst>
                <a:gd name="T0" fmla="*/ 19 w 19"/>
                <a:gd name="T1" fmla="*/ 11 h 19"/>
                <a:gd name="T2" fmla="*/ 19 w 19"/>
                <a:gd name="T3" fmla="*/ 7 h 19"/>
                <a:gd name="T4" fmla="*/ 15 w 19"/>
                <a:gd name="T5" fmla="*/ 3 h 19"/>
                <a:gd name="T6" fmla="*/ 11 w 19"/>
                <a:gd name="T7" fmla="*/ 0 h 19"/>
                <a:gd name="T8" fmla="*/ 7 w 19"/>
                <a:gd name="T9" fmla="*/ 0 h 19"/>
                <a:gd name="T10" fmla="*/ 3 w 19"/>
                <a:gd name="T11" fmla="*/ 3 h 19"/>
                <a:gd name="T12" fmla="*/ 0 w 19"/>
                <a:gd name="T13" fmla="*/ 7 h 19"/>
                <a:gd name="T14" fmla="*/ 0 w 19"/>
                <a:gd name="T15" fmla="*/ 15 h 19"/>
                <a:gd name="T16" fmla="*/ 3 w 19"/>
                <a:gd name="T17" fmla="*/ 15 h 19"/>
                <a:gd name="T18" fmla="*/ 3 w 19"/>
                <a:gd name="T19" fmla="*/ 19 h 19"/>
                <a:gd name="T20" fmla="*/ 15 w 19"/>
                <a:gd name="T21" fmla="*/ 19 h 19"/>
                <a:gd name="T22" fmla="*/ 15 w 19"/>
                <a:gd name="T23" fmla="*/ 15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7"/>
                  </a:lnTo>
                  <a:lnTo>
                    <a:pt x="15" y="3"/>
                  </a:lnTo>
                  <a:lnTo>
                    <a:pt x="11" y="0"/>
                  </a:lnTo>
                  <a:lnTo>
                    <a:pt x="7" y="0"/>
                  </a:lnTo>
                  <a:lnTo>
                    <a:pt x="3" y="3"/>
                  </a:lnTo>
                  <a:lnTo>
                    <a:pt x="0" y="7"/>
                  </a:lnTo>
                  <a:lnTo>
                    <a:pt x="0" y="15"/>
                  </a:lnTo>
                  <a:lnTo>
                    <a:pt x="3" y="15"/>
                  </a:lnTo>
                  <a:lnTo>
                    <a:pt x="3" y="19"/>
                  </a:lnTo>
                  <a:lnTo>
                    <a:pt x="15" y="19"/>
                  </a:lnTo>
                  <a:lnTo>
                    <a:pt x="15" y="15"/>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4" name="Freeform 157"/>
            <p:cNvSpPr>
              <a:spLocks/>
            </p:cNvSpPr>
            <p:nvPr/>
          </p:nvSpPr>
          <p:spPr bwMode="auto">
            <a:xfrm>
              <a:off x="1713317" y="4262323"/>
              <a:ext cx="35373" cy="54677"/>
            </a:xfrm>
            <a:custGeom>
              <a:avLst/>
              <a:gdLst>
                <a:gd name="T0" fmla="*/ 20 w 20"/>
                <a:gd name="T1" fmla="*/ 7 h 19"/>
                <a:gd name="T2" fmla="*/ 16 w 20"/>
                <a:gd name="T3" fmla="*/ 7 h 19"/>
                <a:gd name="T4" fmla="*/ 16 w 20"/>
                <a:gd name="T5" fmla="*/ 4 h 19"/>
                <a:gd name="T6" fmla="*/ 12 w 20"/>
                <a:gd name="T7" fmla="*/ 0 h 19"/>
                <a:gd name="T8" fmla="*/ 4 w 20"/>
                <a:gd name="T9" fmla="*/ 0 h 19"/>
                <a:gd name="T10" fmla="*/ 0 w 20"/>
                <a:gd name="T11" fmla="*/ 4 h 19"/>
                <a:gd name="T12" fmla="*/ 0 w 20"/>
                <a:gd name="T13" fmla="*/ 15 h 19"/>
                <a:gd name="T14" fmla="*/ 4 w 20"/>
                <a:gd name="T15" fmla="*/ 15 h 19"/>
                <a:gd name="T16" fmla="*/ 8 w 20"/>
                <a:gd name="T17" fmla="*/ 19 h 19"/>
                <a:gd name="T18" fmla="*/ 12 w 20"/>
                <a:gd name="T19" fmla="*/ 19 h 19"/>
                <a:gd name="T20" fmla="*/ 12 w 20"/>
                <a:gd name="T21" fmla="*/ 15 h 19"/>
                <a:gd name="T22" fmla="*/ 16 w 20"/>
                <a:gd name="T23" fmla="*/ 15 h 19"/>
                <a:gd name="T24" fmla="*/ 16 w 20"/>
                <a:gd name="T25" fmla="*/ 11 h 19"/>
                <a:gd name="T26" fmla="*/ 20 w 20"/>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7"/>
                  </a:moveTo>
                  <a:lnTo>
                    <a:pt x="16" y="7"/>
                  </a:lnTo>
                  <a:lnTo>
                    <a:pt x="16" y="4"/>
                  </a:lnTo>
                  <a:lnTo>
                    <a:pt x="12" y="0"/>
                  </a:lnTo>
                  <a:lnTo>
                    <a:pt x="4" y="0"/>
                  </a:lnTo>
                  <a:lnTo>
                    <a:pt x="0" y="4"/>
                  </a:lnTo>
                  <a:lnTo>
                    <a:pt x="0" y="15"/>
                  </a:lnTo>
                  <a:lnTo>
                    <a:pt x="4" y="15"/>
                  </a:lnTo>
                  <a:lnTo>
                    <a:pt x="8" y="19"/>
                  </a:lnTo>
                  <a:lnTo>
                    <a:pt x="12" y="19"/>
                  </a:lnTo>
                  <a:lnTo>
                    <a:pt x="12" y="15"/>
                  </a:lnTo>
                  <a:lnTo>
                    <a:pt x="16" y="15"/>
                  </a:lnTo>
                  <a:lnTo>
                    <a:pt x="16"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5" name="Freeform 158"/>
            <p:cNvSpPr>
              <a:spLocks/>
            </p:cNvSpPr>
            <p:nvPr/>
          </p:nvSpPr>
          <p:spPr bwMode="auto">
            <a:xfrm>
              <a:off x="1713317" y="4216280"/>
              <a:ext cx="35373" cy="57554"/>
            </a:xfrm>
            <a:custGeom>
              <a:avLst/>
              <a:gdLst>
                <a:gd name="T0" fmla="*/ 20 w 20"/>
                <a:gd name="T1" fmla="*/ 8 h 20"/>
                <a:gd name="T2" fmla="*/ 16 w 20"/>
                <a:gd name="T3" fmla="*/ 4 h 20"/>
                <a:gd name="T4" fmla="*/ 16 w 20"/>
                <a:gd name="T5" fmla="*/ 0 h 20"/>
                <a:gd name="T6" fmla="*/ 4 w 20"/>
                <a:gd name="T7" fmla="*/ 0 h 20"/>
                <a:gd name="T8" fmla="*/ 4 w 20"/>
                <a:gd name="T9" fmla="*/ 4 h 20"/>
                <a:gd name="T10" fmla="*/ 0 w 20"/>
                <a:gd name="T11" fmla="*/ 8 h 20"/>
                <a:gd name="T12" fmla="*/ 0 w 20"/>
                <a:gd name="T13" fmla="*/ 12 h 20"/>
                <a:gd name="T14" fmla="*/ 4 w 20"/>
                <a:gd name="T15" fmla="*/ 16 h 20"/>
                <a:gd name="T16" fmla="*/ 4 w 20"/>
                <a:gd name="T17" fmla="*/ 20 h 20"/>
                <a:gd name="T18" fmla="*/ 16 w 20"/>
                <a:gd name="T19" fmla="*/ 20 h 20"/>
                <a:gd name="T20" fmla="*/ 16 w 20"/>
                <a:gd name="T21" fmla="*/ 16 h 20"/>
                <a:gd name="T22" fmla="*/ 20 w 20"/>
                <a:gd name="T23" fmla="*/ 12 h 20"/>
                <a:gd name="T24" fmla="*/ 20 w 20"/>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20" y="8"/>
                  </a:moveTo>
                  <a:lnTo>
                    <a:pt x="16" y="4"/>
                  </a:lnTo>
                  <a:lnTo>
                    <a:pt x="16" y="0"/>
                  </a:lnTo>
                  <a:lnTo>
                    <a:pt x="4" y="0"/>
                  </a:lnTo>
                  <a:lnTo>
                    <a:pt x="4" y="4"/>
                  </a:lnTo>
                  <a:lnTo>
                    <a:pt x="0" y="8"/>
                  </a:lnTo>
                  <a:lnTo>
                    <a:pt x="0" y="12"/>
                  </a:lnTo>
                  <a:lnTo>
                    <a:pt x="4" y="16"/>
                  </a:lnTo>
                  <a:lnTo>
                    <a:pt x="4" y="20"/>
                  </a:lnTo>
                  <a:lnTo>
                    <a:pt x="16" y="20"/>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6" name="Freeform 159"/>
            <p:cNvSpPr>
              <a:spLocks/>
            </p:cNvSpPr>
            <p:nvPr/>
          </p:nvSpPr>
          <p:spPr bwMode="auto">
            <a:xfrm>
              <a:off x="1720392" y="4173116"/>
              <a:ext cx="28298" cy="54677"/>
            </a:xfrm>
            <a:custGeom>
              <a:avLst/>
              <a:gdLst>
                <a:gd name="T0" fmla="*/ 16 w 16"/>
                <a:gd name="T1" fmla="*/ 8 h 19"/>
                <a:gd name="T2" fmla="*/ 16 w 16"/>
                <a:gd name="T3" fmla="*/ 4 h 19"/>
                <a:gd name="T4" fmla="*/ 12 w 16"/>
                <a:gd name="T5" fmla="*/ 0 h 19"/>
                <a:gd name="T6" fmla="*/ 4 w 16"/>
                <a:gd name="T7" fmla="*/ 0 h 19"/>
                <a:gd name="T8" fmla="*/ 0 w 16"/>
                <a:gd name="T9" fmla="*/ 4 h 19"/>
                <a:gd name="T10" fmla="*/ 0 w 16"/>
                <a:gd name="T11" fmla="*/ 15 h 19"/>
                <a:gd name="T12" fmla="*/ 4 w 16"/>
                <a:gd name="T13" fmla="*/ 19 h 19"/>
                <a:gd name="T14" fmla="*/ 12 w 16"/>
                <a:gd name="T15" fmla="*/ 19 h 19"/>
                <a:gd name="T16" fmla="*/ 16 w 16"/>
                <a:gd name="T17" fmla="*/ 15 h 19"/>
                <a:gd name="T18" fmla="*/ 16 w 16"/>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9">
                  <a:moveTo>
                    <a:pt x="16" y="8"/>
                  </a:moveTo>
                  <a:lnTo>
                    <a:pt x="16" y="4"/>
                  </a:lnTo>
                  <a:lnTo>
                    <a:pt x="12" y="0"/>
                  </a:lnTo>
                  <a:lnTo>
                    <a:pt x="4" y="0"/>
                  </a:lnTo>
                  <a:lnTo>
                    <a:pt x="0" y="4"/>
                  </a:lnTo>
                  <a:lnTo>
                    <a:pt x="0" y="15"/>
                  </a:lnTo>
                  <a:lnTo>
                    <a:pt x="4" y="19"/>
                  </a:lnTo>
                  <a:lnTo>
                    <a:pt x="12" y="19"/>
                  </a:lnTo>
                  <a:lnTo>
                    <a:pt x="16" y="15"/>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7" name="Freeform 160"/>
            <p:cNvSpPr>
              <a:spLocks/>
            </p:cNvSpPr>
            <p:nvPr/>
          </p:nvSpPr>
          <p:spPr bwMode="auto">
            <a:xfrm>
              <a:off x="1720392" y="4161605"/>
              <a:ext cx="35373" cy="54677"/>
            </a:xfrm>
            <a:custGeom>
              <a:avLst/>
              <a:gdLst>
                <a:gd name="T0" fmla="*/ 20 w 20"/>
                <a:gd name="T1" fmla="*/ 8 h 19"/>
                <a:gd name="T2" fmla="*/ 20 w 20"/>
                <a:gd name="T3" fmla="*/ 4 h 19"/>
                <a:gd name="T4" fmla="*/ 16 w 20"/>
                <a:gd name="T5" fmla="*/ 4 h 19"/>
                <a:gd name="T6" fmla="*/ 16 w 20"/>
                <a:gd name="T7" fmla="*/ 0 h 19"/>
                <a:gd name="T8" fmla="*/ 4 w 20"/>
                <a:gd name="T9" fmla="*/ 0 h 19"/>
                <a:gd name="T10" fmla="*/ 4 w 20"/>
                <a:gd name="T11" fmla="*/ 4 h 19"/>
                <a:gd name="T12" fmla="*/ 0 w 20"/>
                <a:gd name="T13" fmla="*/ 4 h 19"/>
                <a:gd name="T14" fmla="*/ 0 w 20"/>
                <a:gd name="T15" fmla="*/ 12 h 19"/>
                <a:gd name="T16" fmla="*/ 4 w 20"/>
                <a:gd name="T17" fmla="*/ 16 h 19"/>
                <a:gd name="T18" fmla="*/ 8 w 20"/>
                <a:gd name="T19" fmla="*/ 19 h 19"/>
                <a:gd name="T20" fmla="*/ 12 w 20"/>
                <a:gd name="T21" fmla="*/ 19 h 19"/>
                <a:gd name="T22" fmla="*/ 16 w 20"/>
                <a:gd name="T23" fmla="*/ 16 h 19"/>
                <a:gd name="T24" fmla="*/ 20 w 20"/>
                <a:gd name="T25" fmla="*/ 12 h 19"/>
                <a:gd name="T26" fmla="*/ 20 w 20"/>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8"/>
                  </a:moveTo>
                  <a:lnTo>
                    <a:pt x="20" y="4"/>
                  </a:lnTo>
                  <a:lnTo>
                    <a:pt x="16" y="4"/>
                  </a:lnTo>
                  <a:lnTo>
                    <a:pt x="16" y="0"/>
                  </a:lnTo>
                  <a:lnTo>
                    <a:pt x="4" y="0"/>
                  </a:lnTo>
                  <a:lnTo>
                    <a:pt x="4" y="4"/>
                  </a:lnTo>
                  <a:lnTo>
                    <a:pt x="0" y="4"/>
                  </a:lnTo>
                  <a:lnTo>
                    <a:pt x="0" y="12"/>
                  </a:lnTo>
                  <a:lnTo>
                    <a:pt x="4" y="16"/>
                  </a:lnTo>
                  <a:lnTo>
                    <a:pt x="8" y="19"/>
                  </a:lnTo>
                  <a:lnTo>
                    <a:pt x="12" y="19"/>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8" name="Freeform 161"/>
            <p:cNvSpPr>
              <a:spLocks/>
            </p:cNvSpPr>
            <p:nvPr/>
          </p:nvSpPr>
          <p:spPr bwMode="auto">
            <a:xfrm>
              <a:off x="1727466" y="4138584"/>
              <a:ext cx="33605" cy="57554"/>
            </a:xfrm>
            <a:custGeom>
              <a:avLst/>
              <a:gdLst>
                <a:gd name="T0" fmla="*/ 19 w 19"/>
                <a:gd name="T1" fmla="*/ 12 h 20"/>
                <a:gd name="T2" fmla="*/ 19 w 19"/>
                <a:gd name="T3" fmla="*/ 8 h 20"/>
                <a:gd name="T4" fmla="*/ 16 w 19"/>
                <a:gd name="T5" fmla="*/ 4 h 20"/>
                <a:gd name="T6" fmla="*/ 12 w 19"/>
                <a:gd name="T7" fmla="*/ 0 h 20"/>
                <a:gd name="T8" fmla="*/ 8 w 19"/>
                <a:gd name="T9" fmla="*/ 0 h 20"/>
                <a:gd name="T10" fmla="*/ 4 w 19"/>
                <a:gd name="T11" fmla="*/ 4 h 20"/>
                <a:gd name="T12" fmla="*/ 0 w 19"/>
                <a:gd name="T13" fmla="*/ 8 h 20"/>
                <a:gd name="T14" fmla="*/ 0 w 19"/>
                <a:gd name="T15" fmla="*/ 16 h 20"/>
                <a:gd name="T16" fmla="*/ 4 w 19"/>
                <a:gd name="T17" fmla="*/ 16 h 20"/>
                <a:gd name="T18" fmla="*/ 4 w 19"/>
                <a:gd name="T19" fmla="*/ 20 h 20"/>
                <a:gd name="T20" fmla="*/ 16 w 19"/>
                <a:gd name="T21" fmla="*/ 20 h 20"/>
                <a:gd name="T22" fmla="*/ 16 w 19"/>
                <a:gd name="T23" fmla="*/ 16 h 20"/>
                <a:gd name="T24" fmla="*/ 19 w 19"/>
                <a:gd name="T25" fmla="*/ 16 h 20"/>
                <a:gd name="T26" fmla="*/ 19 w 19"/>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0">
                  <a:moveTo>
                    <a:pt x="19" y="12"/>
                  </a:moveTo>
                  <a:lnTo>
                    <a:pt x="19" y="8"/>
                  </a:lnTo>
                  <a:lnTo>
                    <a:pt x="16" y="4"/>
                  </a:lnTo>
                  <a:lnTo>
                    <a:pt x="12" y="0"/>
                  </a:lnTo>
                  <a:lnTo>
                    <a:pt x="8" y="0"/>
                  </a:lnTo>
                  <a:lnTo>
                    <a:pt x="4" y="4"/>
                  </a:lnTo>
                  <a:lnTo>
                    <a:pt x="0" y="8"/>
                  </a:lnTo>
                  <a:lnTo>
                    <a:pt x="0" y="16"/>
                  </a:lnTo>
                  <a:lnTo>
                    <a:pt x="4" y="16"/>
                  </a:lnTo>
                  <a:lnTo>
                    <a:pt x="4" y="20"/>
                  </a:lnTo>
                  <a:lnTo>
                    <a:pt x="16" y="20"/>
                  </a:lnTo>
                  <a:lnTo>
                    <a:pt x="16" y="16"/>
                  </a:lnTo>
                  <a:lnTo>
                    <a:pt x="19"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9" name="Freeform 162"/>
            <p:cNvSpPr>
              <a:spLocks/>
            </p:cNvSpPr>
            <p:nvPr/>
          </p:nvSpPr>
          <p:spPr bwMode="auto">
            <a:xfrm>
              <a:off x="1727466" y="4129950"/>
              <a:ext cx="33605" cy="54677"/>
            </a:xfrm>
            <a:custGeom>
              <a:avLst/>
              <a:gdLst>
                <a:gd name="T0" fmla="*/ 19 w 19"/>
                <a:gd name="T1" fmla="*/ 11 h 19"/>
                <a:gd name="T2" fmla="*/ 19 w 19"/>
                <a:gd name="T3" fmla="*/ 3 h 19"/>
                <a:gd name="T4" fmla="*/ 16 w 19"/>
                <a:gd name="T5" fmla="*/ 0 h 19"/>
                <a:gd name="T6" fmla="*/ 8 w 19"/>
                <a:gd name="T7" fmla="*/ 0 h 19"/>
                <a:gd name="T8" fmla="*/ 4 w 19"/>
                <a:gd name="T9" fmla="*/ 3 h 19"/>
                <a:gd name="T10" fmla="*/ 4 w 19"/>
                <a:gd name="T11" fmla="*/ 7 h 19"/>
                <a:gd name="T12" fmla="*/ 0 w 19"/>
                <a:gd name="T13" fmla="*/ 11 h 19"/>
                <a:gd name="T14" fmla="*/ 4 w 19"/>
                <a:gd name="T15" fmla="*/ 11 h 19"/>
                <a:gd name="T16" fmla="*/ 4 w 19"/>
                <a:gd name="T17" fmla="*/ 15 h 19"/>
                <a:gd name="T18" fmla="*/ 8 w 19"/>
                <a:gd name="T19" fmla="*/ 19 h 19"/>
                <a:gd name="T20" fmla="*/ 16 w 19"/>
                <a:gd name="T21" fmla="*/ 19 h 19"/>
                <a:gd name="T22" fmla="*/ 19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3"/>
                  </a:lnTo>
                  <a:lnTo>
                    <a:pt x="16" y="0"/>
                  </a:lnTo>
                  <a:lnTo>
                    <a:pt x="8" y="0"/>
                  </a:lnTo>
                  <a:lnTo>
                    <a:pt x="4" y="3"/>
                  </a:lnTo>
                  <a:lnTo>
                    <a:pt x="4" y="7"/>
                  </a:lnTo>
                  <a:lnTo>
                    <a:pt x="0" y="11"/>
                  </a:lnTo>
                  <a:lnTo>
                    <a:pt x="4" y="11"/>
                  </a:lnTo>
                  <a:lnTo>
                    <a:pt x="4" y="15"/>
                  </a:lnTo>
                  <a:lnTo>
                    <a:pt x="8" y="19"/>
                  </a:lnTo>
                  <a:lnTo>
                    <a:pt x="16"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0" name="Freeform 163"/>
            <p:cNvSpPr>
              <a:spLocks/>
            </p:cNvSpPr>
            <p:nvPr/>
          </p:nvSpPr>
          <p:spPr bwMode="auto">
            <a:xfrm>
              <a:off x="1734541" y="4106928"/>
              <a:ext cx="33605" cy="43166"/>
            </a:xfrm>
            <a:custGeom>
              <a:avLst/>
              <a:gdLst>
                <a:gd name="T0" fmla="*/ 19 w 19"/>
                <a:gd name="T1" fmla="*/ 8 h 15"/>
                <a:gd name="T2" fmla="*/ 19 w 19"/>
                <a:gd name="T3" fmla="*/ 0 h 15"/>
                <a:gd name="T4" fmla="*/ 4 w 19"/>
                <a:gd name="T5" fmla="*/ 0 h 15"/>
                <a:gd name="T6" fmla="*/ 4 w 19"/>
                <a:gd name="T7" fmla="*/ 4 h 15"/>
                <a:gd name="T8" fmla="*/ 0 w 19"/>
                <a:gd name="T9" fmla="*/ 8 h 15"/>
                <a:gd name="T10" fmla="*/ 4 w 19"/>
                <a:gd name="T11" fmla="*/ 11 h 15"/>
                <a:gd name="T12" fmla="*/ 8 w 19"/>
                <a:gd name="T13" fmla="*/ 15 h 15"/>
                <a:gd name="T14" fmla="*/ 15 w 19"/>
                <a:gd name="T15" fmla="*/ 15 h 15"/>
                <a:gd name="T16" fmla="*/ 19 w 19"/>
                <a:gd name="T17" fmla="*/ 11 h 15"/>
                <a:gd name="T18" fmla="*/ 19 w 1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8"/>
                  </a:moveTo>
                  <a:lnTo>
                    <a:pt x="19" y="0"/>
                  </a:lnTo>
                  <a:lnTo>
                    <a:pt x="4" y="0"/>
                  </a:lnTo>
                  <a:lnTo>
                    <a:pt x="4" y="4"/>
                  </a:lnTo>
                  <a:lnTo>
                    <a:pt x="0" y="8"/>
                  </a:lnTo>
                  <a:lnTo>
                    <a:pt x="4" y="11"/>
                  </a:lnTo>
                  <a:lnTo>
                    <a:pt x="8" y="15"/>
                  </a:lnTo>
                  <a:lnTo>
                    <a:pt x="15" y="15"/>
                  </a:lnTo>
                  <a:lnTo>
                    <a:pt x="19"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1" name="Freeform 164"/>
            <p:cNvSpPr>
              <a:spLocks/>
            </p:cNvSpPr>
            <p:nvPr/>
          </p:nvSpPr>
          <p:spPr bwMode="auto">
            <a:xfrm>
              <a:off x="1741615" y="4063764"/>
              <a:ext cx="33605" cy="43166"/>
            </a:xfrm>
            <a:custGeom>
              <a:avLst/>
              <a:gdLst>
                <a:gd name="T0" fmla="*/ 19 w 19"/>
                <a:gd name="T1" fmla="*/ 7 h 15"/>
                <a:gd name="T2" fmla="*/ 19 w 19"/>
                <a:gd name="T3" fmla="*/ 0 h 15"/>
                <a:gd name="T4" fmla="*/ 4 w 19"/>
                <a:gd name="T5" fmla="*/ 0 h 15"/>
                <a:gd name="T6" fmla="*/ 0 w 19"/>
                <a:gd name="T7" fmla="*/ 3 h 15"/>
                <a:gd name="T8" fmla="*/ 0 w 19"/>
                <a:gd name="T9" fmla="*/ 11 h 15"/>
                <a:gd name="T10" fmla="*/ 4 w 19"/>
                <a:gd name="T11" fmla="*/ 11 h 15"/>
                <a:gd name="T12" fmla="*/ 8 w 19"/>
                <a:gd name="T13" fmla="*/ 15 h 15"/>
                <a:gd name="T14" fmla="*/ 15 w 19"/>
                <a:gd name="T15" fmla="*/ 15 h 15"/>
                <a:gd name="T16" fmla="*/ 19 w 19"/>
                <a:gd name="T17" fmla="*/ 11 h 15"/>
                <a:gd name="T18" fmla="*/ 19 w 19"/>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7"/>
                  </a:moveTo>
                  <a:lnTo>
                    <a:pt x="19" y="0"/>
                  </a:lnTo>
                  <a:lnTo>
                    <a:pt x="4" y="0"/>
                  </a:lnTo>
                  <a:lnTo>
                    <a:pt x="0" y="3"/>
                  </a:lnTo>
                  <a:lnTo>
                    <a:pt x="0" y="11"/>
                  </a:lnTo>
                  <a:lnTo>
                    <a:pt x="4" y="11"/>
                  </a:lnTo>
                  <a:lnTo>
                    <a:pt x="8" y="15"/>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2" name="Freeform 165"/>
            <p:cNvSpPr>
              <a:spLocks/>
            </p:cNvSpPr>
            <p:nvPr/>
          </p:nvSpPr>
          <p:spPr bwMode="auto">
            <a:xfrm>
              <a:off x="1755765" y="4040743"/>
              <a:ext cx="33605" cy="54677"/>
            </a:xfrm>
            <a:custGeom>
              <a:avLst/>
              <a:gdLst>
                <a:gd name="T0" fmla="*/ 19 w 19"/>
                <a:gd name="T1" fmla="*/ 11 h 19"/>
                <a:gd name="T2" fmla="*/ 15 w 19"/>
                <a:gd name="T3" fmla="*/ 8 h 19"/>
                <a:gd name="T4" fmla="*/ 15 w 19"/>
                <a:gd name="T5" fmla="*/ 4 h 19"/>
                <a:gd name="T6" fmla="*/ 11 w 19"/>
                <a:gd name="T7" fmla="*/ 0 h 19"/>
                <a:gd name="T8" fmla="*/ 3 w 19"/>
                <a:gd name="T9" fmla="*/ 0 h 19"/>
                <a:gd name="T10" fmla="*/ 0 w 19"/>
                <a:gd name="T11" fmla="*/ 4 h 19"/>
                <a:gd name="T12" fmla="*/ 0 w 19"/>
                <a:gd name="T13" fmla="*/ 15 h 19"/>
                <a:gd name="T14" fmla="*/ 3 w 19"/>
                <a:gd name="T15" fmla="*/ 19 h 19"/>
                <a:gd name="T16" fmla="*/ 11 w 19"/>
                <a:gd name="T17" fmla="*/ 19 h 19"/>
                <a:gd name="T18" fmla="*/ 15 w 19"/>
                <a:gd name="T19" fmla="*/ 15 h 19"/>
                <a:gd name="T20" fmla="*/ 15 w 19"/>
                <a:gd name="T21" fmla="*/ 11 h 19"/>
                <a:gd name="T22" fmla="*/ 19 w 19"/>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11"/>
                  </a:moveTo>
                  <a:lnTo>
                    <a:pt x="15" y="8"/>
                  </a:lnTo>
                  <a:lnTo>
                    <a:pt x="15" y="4"/>
                  </a:lnTo>
                  <a:lnTo>
                    <a:pt x="11" y="0"/>
                  </a:lnTo>
                  <a:lnTo>
                    <a:pt x="3" y="0"/>
                  </a:lnTo>
                  <a:lnTo>
                    <a:pt x="0" y="4"/>
                  </a:lnTo>
                  <a:lnTo>
                    <a:pt x="0" y="15"/>
                  </a:lnTo>
                  <a:lnTo>
                    <a:pt x="3" y="19"/>
                  </a:lnTo>
                  <a:lnTo>
                    <a:pt x="11" y="19"/>
                  </a:lnTo>
                  <a:lnTo>
                    <a:pt x="15" y="15"/>
                  </a:lnTo>
                  <a:lnTo>
                    <a:pt x="15" y="11"/>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3" name="Freeform 166"/>
            <p:cNvSpPr>
              <a:spLocks/>
            </p:cNvSpPr>
            <p:nvPr/>
          </p:nvSpPr>
          <p:spPr bwMode="auto">
            <a:xfrm>
              <a:off x="1755765" y="4029232"/>
              <a:ext cx="33605" cy="54677"/>
            </a:xfrm>
            <a:custGeom>
              <a:avLst/>
              <a:gdLst>
                <a:gd name="T0" fmla="*/ 19 w 19"/>
                <a:gd name="T1" fmla="*/ 8 h 19"/>
                <a:gd name="T2" fmla="*/ 19 w 19"/>
                <a:gd name="T3" fmla="*/ 4 h 19"/>
                <a:gd name="T4" fmla="*/ 15 w 19"/>
                <a:gd name="T5" fmla="*/ 4 h 19"/>
                <a:gd name="T6" fmla="*/ 15 w 19"/>
                <a:gd name="T7" fmla="*/ 0 h 19"/>
                <a:gd name="T8" fmla="*/ 3 w 19"/>
                <a:gd name="T9" fmla="*/ 0 h 19"/>
                <a:gd name="T10" fmla="*/ 3 w 19"/>
                <a:gd name="T11" fmla="*/ 4 h 19"/>
                <a:gd name="T12" fmla="*/ 0 w 19"/>
                <a:gd name="T13" fmla="*/ 4 h 19"/>
                <a:gd name="T14" fmla="*/ 0 w 19"/>
                <a:gd name="T15" fmla="*/ 12 h 19"/>
                <a:gd name="T16" fmla="*/ 3 w 19"/>
                <a:gd name="T17" fmla="*/ 15 h 19"/>
                <a:gd name="T18" fmla="*/ 7 w 19"/>
                <a:gd name="T19" fmla="*/ 19 h 19"/>
                <a:gd name="T20" fmla="*/ 11 w 19"/>
                <a:gd name="T21" fmla="*/ 19 h 19"/>
                <a:gd name="T22" fmla="*/ 15 w 19"/>
                <a:gd name="T23" fmla="*/ 15 h 19"/>
                <a:gd name="T24" fmla="*/ 19 w 19"/>
                <a:gd name="T25" fmla="*/ 12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4"/>
                  </a:lnTo>
                  <a:lnTo>
                    <a:pt x="15" y="0"/>
                  </a:lnTo>
                  <a:lnTo>
                    <a:pt x="3" y="0"/>
                  </a:lnTo>
                  <a:lnTo>
                    <a:pt x="3" y="4"/>
                  </a:lnTo>
                  <a:lnTo>
                    <a:pt x="0" y="4"/>
                  </a:lnTo>
                  <a:lnTo>
                    <a:pt x="0" y="12"/>
                  </a:lnTo>
                  <a:lnTo>
                    <a:pt x="3" y="15"/>
                  </a:lnTo>
                  <a:lnTo>
                    <a:pt x="7" y="19"/>
                  </a:lnTo>
                  <a:lnTo>
                    <a:pt x="11" y="19"/>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4" name="Freeform 167"/>
            <p:cNvSpPr>
              <a:spLocks/>
            </p:cNvSpPr>
            <p:nvPr/>
          </p:nvSpPr>
          <p:spPr bwMode="auto">
            <a:xfrm>
              <a:off x="1761070" y="3997576"/>
              <a:ext cx="28298" cy="54677"/>
            </a:xfrm>
            <a:custGeom>
              <a:avLst/>
              <a:gdLst>
                <a:gd name="T0" fmla="*/ 16 w 16"/>
                <a:gd name="T1" fmla="*/ 11 h 19"/>
                <a:gd name="T2" fmla="*/ 16 w 16"/>
                <a:gd name="T3" fmla="*/ 3 h 19"/>
                <a:gd name="T4" fmla="*/ 12 w 16"/>
                <a:gd name="T5" fmla="*/ 3 h 19"/>
                <a:gd name="T6" fmla="*/ 8 w 16"/>
                <a:gd name="T7" fmla="*/ 0 h 19"/>
                <a:gd name="T8" fmla="*/ 4 w 16"/>
                <a:gd name="T9" fmla="*/ 3 h 19"/>
                <a:gd name="T10" fmla="*/ 0 w 16"/>
                <a:gd name="T11" fmla="*/ 3 h 19"/>
                <a:gd name="T12" fmla="*/ 0 w 16"/>
                <a:gd name="T13" fmla="*/ 15 h 19"/>
                <a:gd name="T14" fmla="*/ 4 w 16"/>
                <a:gd name="T15" fmla="*/ 19 h 19"/>
                <a:gd name="T16" fmla="*/ 12 w 16"/>
                <a:gd name="T17" fmla="*/ 19 h 19"/>
                <a:gd name="T18" fmla="*/ 16 w 16"/>
                <a:gd name="T19" fmla="*/ 15 h 19"/>
                <a:gd name="T20" fmla="*/ 16 w 1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1"/>
                  </a:moveTo>
                  <a:lnTo>
                    <a:pt x="16" y="3"/>
                  </a:lnTo>
                  <a:lnTo>
                    <a:pt x="12" y="3"/>
                  </a:lnTo>
                  <a:lnTo>
                    <a:pt x="8" y="0"/>
                  </a:lnTo>
                  <a:lnTo>
                    <a:pt x="4" y="3"/>
                  </a:lnTo>
                  <a:lnTo>
                    <a:pt x="0" y="3"/>
                  </a:lnTo>
                  <a:lnTo>
                    <a:pt x="0" y="15"/>
                  </a:lnTo>
                  <a:lnTo>
                    <a:pt x="4" y="19"/>
                  </a:lnTo>
                  <a:lnTo>
                    <a:pt x="12" y="19"/>
                  </a:lnTo>
                  <a:lnTo>
                    <a:pt x="16" y="15"/>
                  </a:lnTo>
                  <a:lnTo>
                    <a:pt x="16"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5" name="Freeform 168"/>
            <p:cNvSpPr>
              <a:spLocks/>
            </p:cNvSpPr>
            <p:nvPr/>
          </p:nvSpPr>
          <p:spPr bwMode="auto">
            <a:xfrm>
              <a:off x="1761070" y="3986066"/>
              <a:ext cx="35373" cy="54677"/>
            </a:xfrm>
            <a:custGeom>
              <a:avLst/>
              <a:gdLst>
                <a:gd name="T0" fmla="*/ 20 w 20"/>
                <a:gd name="T1" fmla="*/ 7 h 19"/>
                <a:gd name="T2" fmla="*/ 20 w 20"/>
                <a:gd name="T3" fmla="*/ 4 h 19"/>
                <a:gd name="T4" fmla="*/ 16 w 20"/>
                <a:gd name="T5" fmla="*/ 4 h 19"/>
                <a:gd name="T6" fmla="*/ 16 w 20"/>
                <a:gd name="T7" fmla="*/ 0 h 19"/>
                <a:gd name="T8" fmla="*/ 4 w 20"/>
                <a:gd name="T9" fmla="*/ 0 h 19"/>
                <a:gd name="T10" fmla="*/ 4 w 20"/>
                <a:gd name="T11" fmla="*/ 4 h 19"/>
                <a:gd name="T12" fmla="*/ 0 w 20"/>
                <a:gd name="T13" fmla="*/ 4 h 19"/>
                <a:gd name="T14" fmla="*/ 0 w 20"/>
                <a:gd name="T15" fmla="*/ 11 h 19"/>
                <a:gd name="T16" fmla="*/ 4 w 20"/>
                <a:gd name="T17" fmla="*/ 15 h 19"/>
                <a:gd name="T18" fmla="*/ 8 w 20"/>
                <a:gd name="T19" fmla="*/ 19 h 19"/>
                <a:gd name="T20" fmla="*/ 12 w 20"/>
                <a:gd name="T21" fmla="*/ 19 h 19"/>
                <a:gd name="T22" fmla="*/ 16 w 20"/>
                <a:gd name="T23" fmla="*/ 15 h 19"/>
                <a:gd name="T24" fmla="*/ 20 w 20"/>
                <a:gd name="T25" fmla="*/ 11 h 19"/>
                <a:gd name="T26" fmla="*/ 20 w 20"/>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7"/>
                  </a:moveTo>
                  <a:lnTo>
                    <a:pt x="20" y="4"/>
                  </a:lnTo>
                  <a:lnTo>
                    <a:pt x="16" y="4"/>
                  </a:lnTo>
                  <a:lnTo>
                    <a:pt x="16" y="0"/>
                  </a:lnTo>
                  <a:lnTo>
                    <a:pt x="4" y="0"/>
                  </a:lnTo>
                  <a:lnTo>
                    <a:pt x="4" y="4"/>
                  </a:lnTo>
                  <a:lnTo>
                    <a:pt x="0" y="4"/>
                  </a:lnTo>
                  <a:lnTo>
                    <a:pt x="0" y="11"/>
                  </a:lnTo>
                  <a:lnTo>
                    <a:pt x="4" y="15"/>
                  </a:lnTo>
                  <a:lnTo>
                    <a:pt x="8" y="19"/>
                  </a:lnTo>
                  <a:lnTo>
                    <a:pt x="12" y="19"/>
                  </a:lnTo>
                  <a:lnTo>
                    <a:pt x="16" y="15"/>
                  </a:lnTo>
                  <a:lnTo>
                    <a:pt x="20"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6" name="Freeform 169"/>
            <p:cNvSpPr>
              <a:spLocks/>
            </p:cNvSpPr>
            <p:nvPr/>
          </p:nvSpPr>
          <p:spPr bwMode="auto">
            <a:xfrm>
              <a:off x="1768145" y="3951534"/>
              <a:ext cx="35373" cy="54677"/>
            </a:xfrm>
            <a:custGeom>
              <a:avLst/>
              <a:gdLst>
                <a:gd name="T0" fmla="*/ 20 w 20"/>
                <a:gd name="T1" fmla="*/ 12 h 19"/>
                <a:gd name="T2" fmla="*/ 20 w 20"/>
                <a:gd name="T3" fmla="*/ 8 h 19"/>
                <a:gd name="T4" fmla="*/ 16 w 20"/>
                <a:gd name="T5" fmla="*/ 4 h 19"/>
                <a:gd name="T6" fmla="*/ 12 w 20"/>
                <a:gd name="T7" fmla="*/ 0 h 19"/>
                <a:gd name="T8" fmla="*/ 8 w 20"/>
                <a:gd name="T9" fmla="*/ 0 h 19"/>
                <a:gd name="T10" fmla="*/ 4 w 20"/>
                <a:gd name="T11" fmla="*/ 4 h 19"/>
                <a:gd name="T12" fmla="*/ 0 w 20"/>
                <a:gd name="T13" fmla="*/ 8 h 19"/>
                <a:gd name="T14" fmla="*/ 0 w 20"/>
                <a:gd name="T15" fmla="*/ 12 h 19"/>
                <a:gd name="T16" fmla="*/ 4 w 20"/>
                <a:gd name="T17" fmla="*/ 16 h 19"/>
                <a:gd name="T18" fmla="*/ 4 w 20"/>
                <a:gd name="T19" fmla="*/ 19 h 19"/>
                <a:gd name="T20" fmla="*/ 16 w 20"/>
                <a:gd name="T21" fmla="*/ 19 h 19"/>
                <a:gd name="T22" fmla="*/ 16 w 20"/>
                <a:gd name="T23" fmla="*/ 16 h 19"/>
                <a:gd name="T24" fmla="*/ 20 w 20"/>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2"/>
                  </a:moveTo>
                  <a:lnTo>
                    <a:pt x="20" y="8"/>
                  </a:lnTo>
                  <a:lnTo>
                    <a:pt x="16" y="4"/>
                  </a:lnTo>
                  <a:lnTo>
                    <a:pt x="12" y="0"/>
                  </a:lnTo>
                  <a:lnTo>
                    <a:pt x="8" y="0"/>
                  </a:lnTo>
                  <a:lnTo>
                    <a:pt x="4" y="4"/>
                  </a:lnTo>
                  <a:lnTo>
                    <a:pt x="0" y="8"/>
                  </a:lnTo>
                  <a:lnTo>
                    <a:pt x="0" y="12"/>
                  </a:lnTo>
                  <a:lnTo>
                    <a:pt x="4" y="16"/>
                  </a:lnTo>
                  <a:lnTo>
                    <a:pt x="4" y="19"/>
                  </a:lnTo>
                  <a:lnTo>
                    <a:pt x="16" y="19"/>
                  </a:lnTo>
                  <a:lnTo>
                    <a:pt x="16"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7" name="Freeform 170"/>
            <p:cNvSpPr>
              <a:spLocks/>
            </p:cNvSpPr>
            <p:nvPr/>
          </p:nvSpPr>
          <p:spPr bwMode="auto">
            <a:xfrm>
              <a:off x="1775219" y="3931391"/>
              <a:ext cx="28298" cy="43166"/>
            </a:xfrm>
            <a:custGeom>
              <a:avLst/>
              <a:gdLst>
                <a:gd name="T0" fmla="*/ 16 w 16"/>
                <a:gd name="T1" fmla="*/ 7 h 15"/>
                <a:gd name="T2" fmla="*/ 16 w 16"/>
                <a:gd name="T3" fmla="*/ 0 h 15"/>
                <a:gd name="T4" fmla="*/ 0 w 16"/>
                <a:gd name="T5" fmla="*/ 0 h 15"/>
                <a:gd name="T6" fmla="*/ 0 w 16"/>
                <a:gd name="T7" fmla="*/ 15 h 15"/>
                <a:gd name="T8" fmla="*/ 16 w 16"/>
                <a:gd name="T9" fmla="*/ 15 h 15"/>
                <a:gd name="T10" fmla="*/ 16 w 16"/>
                <a:gd name="T11" fmla="*/ 7 h 15"/>
              </a:gdLst>
              <a:ahLst/>
              <a:cxnLst>
                <a:cxn ang="0">
                  <a:pos x="T0" y="T1"/>
                </a:cxn>
                <a:cxn ang="0">
                  <a:pos x="T2" y="T3"/>
                </a:cxn>
                <a:cxn ang="0">
                  <a:pos x="T4" y="T5"/>
                </a:cxn>
                <a:cxn ang="0">
                  <a:pos x="T6" y="T7"/>
                </a:cxn>
                <a:cxn ang="0">
                  <a:pos x="T8" y="T9"/>
                </a:cxn>
                <a:cxn ang="0">
                  <a:pos x="T10" y="T11"/>
                </a:cxn>
              </a:cxnLst>
              <a:rect l="0" t="0" r="r" b="b"/>
              <a:pathLst>
                <a:path w="16" h="15">
                  <a:moveTo>
                    <a:pt x="16" y="7"/>
                  </a:moveTo>
                  <a:lnTo>
                    <a:pt x="16" y="0"/>
                  </a:lnTo>
                  <a:lnTo>
                    <a:pt x="0" y="0"/>
                  </a:lnTo>
                  <a:lnTo>
                    <a:pt x="0" y="15"/>
                  </a:lnTo>
                  <a:lnTo>
                    <a:pt x="16" y="15"/>
                  </a:lnTo>
                  <a:lnTo>
                    <a:pt x="16"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8" name="Freeform 171"/>
            <p:cNvSpPr>
              <a:spLocks/>
            </p:cNvSpPr>
            <p:nvPr/>
          </p:nvSpPr>
          <p:spPr bwMode="auto">
            <a:xfrm>
              <a:off x="1775219" y="3865203"/>
              <a:ext cx="33605" cy="54677"/>
            </a:xfrm>
            <a:custGeom>
              <a:avLst/>
              <a:gdLst>
                <a:gd name="T0" fmla="*/ 19 w 19"/>
                <a:gd name="T1" fmla="*/ 11 h 19"/>
                <a:gd name="T2" fmla="*/ 19 w 19"/>
                <a:gd name="T3" fmla="*/ 3 h 19"/>
                <a:gd name="T4" fmla="*/ 16 w 19"/>
                <a:gd name="T5" fmla="*/ 3 h 19"/>
                <a:gd name="T6" fmla="*/ 12 w 19"/>
                <a:gd name="T7" fmla="*/ 0 h 19"/>
                <a:gd name="T8" fmla="*/ 8 w 19"/>
                <a:gd name="T9" fmla="*/ 0 h 19"/>
                <a:gd name="T10" fmla="*/ 8 w 19"/>
                <a:gd name="T11" fmla="*/ 3 h 19"/>
                <a:gd name="T12" fmla="*/ 4 w 19"/>
                <a:gd name="T13" fmla="*/ 3 h 19"/>
                <a:gd name="T14" fmla="*/ 4 w 19"/>
                <a:gd name="T15" fmla="*/ 7 h 19"/>
                <a:gd name="T16" fmla="*/ 0 w 19"/>
                <a:gd name="T17" fmla="*/ 11 h 19"/>
                <a:gd name="T18" fmla="*/ 4 w 19"/>
                <a:gd name="T19" fmla="*/ 15 h 19"/>
                <a:gd name="T20" fmla="*/ 8 w 19"/>
                <a:gd name="T21" fmla="*/ 19 h 19"/>
                <a:gd name="T22" fmla="*/ 16 w 19"/>
                <a:gd name="T23" fmla="*/ 19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3"/>
                  </a:lnTo>
                  <a:lnTo>
                    <a:pt x="16" y="3"/>
                  </a:lnTo>
                  <a:lnTo>
                    <a:pt x="12" y="0"/>
                  </a:lnTo>
                  <a:lnTo>
                    <a:pt x="8" y="0"/>
                  </a:lnTo>
                  <a:lnTo>
                    <a:pt x="8" y="3"/>
                  </a:lnTo>
                  <a:lnTo>
                    <a:pt x="4" y="3"/>
                  </a:lnTo>
                  <a:lnTo>
                    <a:pt x="4" y="7"/>
                  </a:lnTo>
                  <a:lnTo>
                    <a:pt x="0" y="11"/>
                  </a:lnTo>
                  <a:lnTo>
                    <a:pt x="4" y="15"/>
                  </a:lnTo>
                  <a:lnTo>
                    <a:pt x="8" y="19"/>
                  </a:lnTo>
                  <a:lnTo>
                    <a:pt x="16"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9" name="Freeform 172"/>
            <p:cNvSpPr>
              <a:spLocks/>
            </p:cNvSpPr>
            <p:nvPr/>
          </p:nvSpPr>
          <p:spPr bwMode="auto">
            <a:xfrm>
              <a:off x="1782294" y="3853693"/>
              <a:ext cx="33605" cy="54677"/>
            </a:xfrm>
            <a:custGeom>
              <a:avLst/>
              <a:gdLst>
                <a:gd name="T0" fmla="*/ 19 w 19"/>
                <a:gd name="T1" fmla="*/ 7 h 19"/>
                <a:gd name="T2" fmla="*/ 19 w 19"/>
                <a:gd name="T3" fmla="*/ 4 h 19"/>
                <a:gd name="T4" fmla="*/ 15 w 19"/>
                <a:gd name="T5" fmla="*/ 0 h 19"/>
                <a:gd name="T6" fmla="*/ 8 w 19"/>
                <a:gd name="T7" fmla="*/ 0 h 19"/>
                <a:gd name="T8" fmla="*/ 4 w 19"/>
                <a:gd name="T9" fmla="*/ 4 h 19"/>
                <a:gd name="T10" fmla="*/ 4 w 19"/>
                <a:gd name="T11" fmla="*/ 7 h 19"/>
                <a:gd name="T12" fmla="*/ 0 w 19"/>
                <a:gd name="T13" fmla="*/ 7 h 19"/>
                <a:gd name="T14" fmla="*/ 4 w 19"/>
                <a:gd name="T15" fmla="*/ 11 h 19"/>
                <a:gd name="T16" fmla="*/ 4 w 19"/>
                <a:gd name="T17" fmla="*/ 15 h 19"/>
                <a:gd name="T18" fmla="*/ 8 w 19"/>
                <a:gd name="T19" fmla="*/ 15 h 19"/>
                <a:gd name="T20" fmla="*/ 8 w 19"/>
                <a:gd name="T21" fmla="*/ 19 h 19"/>
                <a:gd name="T22" fmla="*/ 12 w 19"/>
                <a:gd name="T23" fmla="*/ 19 h 19"/>
                <a:gd name="T24" fmla="*/ 15 w 19"/>
                <a:gd name="T25" fmla="*/ 15 h 19"/>
                <a:gd name="T26" fmla="*/ 19 w 19"/>
                <a:gd name="T27" fmla="*/ 15 h 19"/>
                <a:gd name="T28" fmla="*/ 19 w 19"/>
                <a:gd name="T2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9">
                  <a:moveTo>
                    <a:pt x="19" y="7"/>
                  </a:moveTo>
                  <a:lnTo>
                    <a:pt x="19" y="4"/>
                  </a:lnTo>
                  <a:lnTo>
                    <a:pt x="15" y="0"/>
                  </a:lnTo>
                  <a:lnTo>
                    <a:pt x="8" y="0"/>
                  </a:lnTo>
                  <a:lnTo>
                    <a:pt x="4" y="4"/>
                  </a:lnTo>
                  <a:lnTo>
                    <a:pt x="4" y="7"/>
                  </a:lnTo>
                  <a:lnTo>
                    <a:pt x="0" y="7"/>
                  </a:lnTo>
                  <a:lnTo>
                    <a:pt x="4" y="11"/>
                  </a:lnTo>
                  <a:lnTo>
                    <a:pt x="4" y="15"/>
                  </a:lnTo>
                  <a:lnTo>
                    <a:pt x="8" y="15"/>
                  </a:lnTo>
                  <a:lnTo>
                    <a:pt x="8" y="19"/>
                  </a:lnTo>
                  <a:lnTo>
                    <a:pt x="12" y="19"/>
                  </a:lnTo>
                  <a:lnTo>
                    <a:pt x="15"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0" name="Freeform 173"/>
            <p:cNvSpPr>
              <a:spLocks/>
            </p:cNvSpPr>
            <p:nvPr/>
          </p:nvSpPr>
          <p:spPr bwMode="auto">
            <a:xfrm>
              <a:off x="1789368" y="3842182"/>
              <a:ext cx="33605" cy="43166"/>
            </a:xfrm>
            <a:custGeom>
              <a:avLst/>
              <a:gdLst>
                <a:gd name="T0" fmla="*/ 19 w 19"/>
                <a:gd name="T1" fmla="*/ 8 h 15"/>
                <a:gd name="T2" fmla="*/ 15 w 19"/>
                <a:gd name="T3" fmla="*/ 4 h 15"/>
                <a:gd name="T4" fmla="*/ 11 w 19"/>
                <a:gd name="T5" fmla="*/ 0 h 15"/>
                <a:gd name="T6" fmla="*/ 4 w 19"/>
                <a:gd name="T7" fmla="*/ 0 h 15"/>
                <a:gd name="T8" fmla="*/ 0 w 19"/>
                <a:gd name="T9" fmla="*/ 4 h 15"/>
                <a:gd name="T10" fmla="*/ 0 w 19"/>
                <a:gd name="T11" fmla="*/ 15 h 15"/>
                <a:gd name="T12" fmla="*/ 15 w 19"/>
                <a:gd name="T13" fmla="*/ 15 h 15"/>
                <a:gd name="T14" fmla="*/ 15 w 19"/>
                <a:gd name="T15" fmla="*/ 11 h 15"/>
                <a:gd name="T16" fmla="*/ 19 w 19"/>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8"/>
                  </a:moveTo>
                  <a:lnTo>
                    <a:pt x="15" y="4"/>
                  </a:lnTo>
                  <a:lnTo>
                    <a:pt x="11" y="0"/>
                  </a:lnTo>
                  <a:lnTo>
                    <a:pt x="4" y="0"/>
                  </a:lnTo>
                  <a:lnTo>
                    <a:pt x="0" y="4"/>
                  </a:lnTo>
                  <a:lnTo>
                    <a:pt x="0" y="15"/>
                  </a:lnTo>
                  <a:lnTo>
                    <a:pt x="15" y="15"/>
                  </a:lnTo>
                  <a:lnTo>
                    <a:pt x="15"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1" name="Freeform 174"/>
            <p:cNvSpPr>
              <a:spLocks/>
            </p:cNvSpPr>
            <p:nvPr/>
          </p:nvSpPr>
          <p:spPr bwMode="auto">
            <a:xfrm>
              <a:off x="1796443" y="3807650"/>
              <a:ext cx="33605" cy="57554"/>
            </a:xfrm>
            <a:custGeom>
              <a:avLst/>
              <a:gdLst>
                <a:gd name="T0" fmla="*/ 19 w 19"/>
                <a:gd name="T1" fmla="*/ 8 h 20"/>
                <a:gd name="T2" fmla="*/ 15 w 19"/>
                <a:gd name="T3" fmla="*/ 8 h 20"/>
                <a:gd name="T4" fmla="*/ 15 w 19"/>
                <a:gd name="T5" fmla="*/ 4 h 20"/>
                <a:gd name="T6" fmla="*/ 11 w 19"/>
                <a:gd name="T7" fmla="*/ 0 h 20"/>
                <a:gd name="T8" fmla="*/ 4 w 19"/>
                <a:gd name="T9" fmla="*/ 0 h 20"/>
                <a:gd name="T10" fmla="*/ 0 w 19"/>
                <a:gd name="T11" fmla="*/ 4 h 20"/>
                <a:gd name="T12" fmla="*/ 0 w 19"/>
                <a:gd name="T13" fmla="*/ 16 h 20"/>
                <a:gd name="T14" fmla="*/ 4 w 19"/>
                <a:gd name="T15" fmla="*/ 16 h 20"/>
                <a:gd name="T16" fmla="*/ 7 w 19"/>
                <a:gd name="T17" fmla="*/ 20 h 20"/>
                <a:gd name="T18" fmla="*/ 11 w 19"/>
                <a:gd name="T19" fmla="*/ 20 h 20"/>
                <a:gd name="T20" fmla="*/ 11 w 19"/>
                <a:gd name="T21" fmla="*/ 16 h 20"/>
                <a:gd name="T22" fmla="*/ 15 w 19"/>
                <a:gd name="T23" fmla="*/ 16 h 20"/>
                <a:gd name="T24" fmla="*/ 15 w 19"/>
                <a:gd name="T25" fmla="*/ 12 h 20"/>
                <a:gd name="T26" fmla="*/ 19 w 19"/>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0">
                  <a:moveTo>
                    <a:pt x="19" y="8"/>
                  </a:moveTo>
                  <a:lnTo>
                    <a:pt x="15" y="8"/>
                  </a:lnTo>
                  <a:lnTo>
                    <a:pt x="15" y="4"/>
                  </a:lnTo>
                  <a:lnTo>
                    <a:pt x="11" y="0"/>
                  </a:lnTo>
                  <a:lnTo>
                    <a:pt x="4" y="0"/>
                  </a:lnTo>
                  <a:lnTo>
                    <a:pt x="0" y="4"/>
                  </a:lnTo>
                  <a:lnTo>
                    <a:pt x="0" y="16"/>
                  </a:lnTo>
                  <a:lnTo>
                    <a:pt x="4" y="16"/>
                  </a:lnTo>
                  <a:lnTo>
                    <a:pt x="7" y="20"/>
                  </a:lnTo>
                  <a:lnTo>
                    <a:pt x="11" y="20"/>
                  </a:lnTo>
                  <a:lnTo>
                    <a:pt x="11" y="16"/>
                  </a:lnTo>
                  <a:lnTo>
                    <a:pt x="15" y="16"/>
                  </a:lnTo>
                  <a:lnTo>
                    <a:pt x="15"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2" name="Freeform 175"/>
            <p:cNvSpPr>
              <a:spLocks/>
            </p:cNvSpPr>
            <p:nvPr/>
          </p:nvSpPr>
          <p:spPr bwMode="auto">
            <a:xfrm>
              <a:off x="1796443" y="3796139"/>
              <a:ext cx="33605" cy="46043"/>
            </a:xfrm>
            <a:custGeom>
              <a:avLst/>
              <a:gdLst>
                <a:gd name="T0" fmla="*/ 19 w 19"/>
                <a:gd name="T1" fmla="*/ 8 h 16"/>
                <a:gd name="T2" fmla="*/ 19 w 19"/>
                <a:gd name="T3" fmla="*/ 4 h 16"/>
                <a:gd name="T4" fmla="*/ 15 w 19"/>
                <a:gd name="T5" fmla="*/ 4 h 16"/>
                <a:gd name="T6" fmla="*/ 15 w 19"/>
                <a:gd name="T7" fmla="*/ 0 h 16"/>
                <a:gd name="T8" fmla="*/ 4 w 19"/>
                <a:gd name="T9" fmla="*/ 0 h 16"/>
                <a:gd name="T10" fmla="*/ 4 w 19"/>
                <a:gd name="T11" fmla="*/ 4 h 16"/>
                <a:gd name="T12" fmla="*/ 0 w 19"/>
                <a:gd name="T13" fmla="*/ 4 h 16"/>
                <a:gd name="T14" fmla="*/ 0 w 19"/>
                <a:gd name="T15" fmla="*/ 12 h 16"/>
                <a:gd name="T16" fmla="*/ 4 w 19"/>
                <a:gd name="T17" fmla="*/ 16 h 16"/>
                <a:gd name="T18" fmla="*/ 15 w 19"/>
                <a:gd name="T19" fmla="*/ 16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4"/>
                  </a:lnTo>
                  <a:lnTo>
                    <a:pt x="15" y="0"/>
                  </a:lnTo>
                  <a:lnTo>
                    <a:pt x="4" y="0"/>
                  </a:lnTo>
                  <a:lnTo>
                    <a:pt x="4" y="4"/>
                  </a:lnTo>
                  <a:lnTo>
                    <a:pt x="0" y="4"/>
                  </a:lnTo>
                  <a:lnTo>
                    <a:pt x="0" y="12"/>
                  </a:lnTo>
                  <a:lnTo>
                    <a:pt x="4" y="16"/>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3" name="Freeform 176"/>
            <p:cNvSpPr>
              <a:spLocks/>
            </p:cNvSpPr>
            <p:nvPr/>
          </p:nvSpPr>
          <p:spPr bwMode="auto">
            <a:xfrm>
              <a:off x="1803517" y="3729953"/>
              <a:ext cx="33605" cy="57554"/>
            </a:xfrm>
            <a:custGeom>
              <a:avLst/>
              <a:gdLst>
                <a:gd name="T0" fmla="*/ 19 w 19"/>
                <a:gd name="T1" fmla="*/ 12 h 20"/>
                <a:gd name="T2" fmla="*/ 19 w 19"/>
                <a:gd name="T3" fmla="*/ 8 h 20"/>
                <a:gd name="T4" fmla="*/ 15 w 19"/>
                <a:gd name="T5" fmla="*/ 4 h 20"/>
                <a:gd name="T6" fmla="*/ 11 w 19"/>
                <a:gd name="T7" fmla="*/ 0 h 20"/>
                <a:gd name="T8" fmla="*/ 7 w 19"/>
                <a:gd name="T9" fmla="*/ 0 h 20"/>
                <a:gd name="T10" fmla="*/ 3 w 19"/>
                <a:gd name="T11" fmla="*/ 4 h 20"/>
                <a:gd name="T12" fmla="*/ 0 w 19"/>
                <a:gd name="T13" fmla="*/ 8 h 20"/>
                <a:gd name="T14" fmla="*/ 0 w 19"/>
                <a:gd name="T15" fmla="*/ 16 h 20"/>
                <a:gd name="T16" fmla="*/ 3 w 19"/>
                <a:gd name="T17" fmla="*/ 16 h 20"/>
                <a:gd name="T18" fmla="*/ 3 w 19"/>
                <a:gd name="T19" fmla="*/ 20 h 20"/>
                <a:gd name="T20" fmla="*/ 15 w 19"/>
                <a:gd name="T21" fmla="*/ 20 h 20"/>
                <a:gd name="T22" fmla="*/ 15 w 19"/>
                <a:gd name="T23" fmla="*/ 16 h 20"/>
                <a:gd name="T24" fmla="*/ 19 w 19"/>
                <a:gd name="T25" fmla="*/ 16 h 20"/>
                <a:gd name="T26" fmla="*/ 19 w 19"/>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0">
                  <a:moveTo>
                    <a:pt x="19" y="12"/>
                  </a:moveTo>
                  <a:lnTo>
                    <a:pt x="19" y="8"/>
                  </a:lnTo>
                  <a:lnTo>
                    <a:pt x="15" y="4"/>
                  </a:lnTo>
                  <a:lnTo>
                    <a:pt x="11" y="0"/>
                  </a:lnTo>
                  <a:lnTo>
                    <a:pt x="7" y="0"/>
                  </a:lnTo>
                  <a:lnTo>
                    <a:pt x="3" y="4"/>
                  </a:lnTo>
                  <a:lnTo>
                    <a:pt x="0" y="8"/>
                  </a:lnTo>
                  <a:lnTo>
                    <a:pt x="0" y="16"/>
                  </a:lnTo>
                  <a:lnTo>
                    <a:pt x="3" y="16"/>
                  </a:lnTo>
                  <a:lnTo>
                    <a:pt x="3" y="20"/>
                  </a:lnTo>
                  <a:lnTo>
                    <a:pt x="15" y="20"/>
                  </a:lnTo>
                  <a:lnTo>
                    <a:pt x="15" y="16"/>
                  </a:lnTo>
                  <a:lnTo>
                    <a:pt x="19"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4" name="Freeform 177"/>
            <p:cNvSpPr>
              <a:spLocks/>
            </p:cNvSpPr>
            <p:nvPr/>
          </p:nvSpPr>
          <p:spPr bwMode="auto">
            <a:xfrm>
              <a:off x="1808824" y="3721319"/>
              <a:ext cx="28298" cy="54677"/>
            </a:xfrm>
            <a:custGeom>
              <a:avLst/>
              <a:gdLst>
                <a:gd name="T0" fmla="*/ 16 w 16"/>
                <a:gd name="T1" fmla="*/ 7 h 19"/>
                <a:gd name="T2" fmla="*/ 16 w 16"/>
                <a:gd name="T3" fmla="*/ 3 h 19"/>
                <a:gd name="T4" fmla="*/ 12 w 16"/>
                <a:gd name="T5" fmla="*/ 0 h 19"/>
                <a:gd name="T6" fmla="*/ 4 w 16"/>
                <a:gd name="T7" fmla="*/ 0 h 19"/>
                <a:gd name="T8" fmla="*/ 0 w 16"/>
                <a:gd name="T9" fmla="*/ 3 h 19"/>
                <a:gd name="T10" fmla="*/ 0 w 16"/>
                <a:gd name="T11" fmla="*/ 15 h 19"/>
                <a:gd name="T12" fmla="*/ 4 w 16"/>
                <a:gd name="T13" fmla="*/ 19 h 19"/>
                <a:gd name="T14" fmla="*/ 12 w 16"/>
                <a:gd name="T15" fmla="*/ 19 h 19"/>
                <a:gd name="T16" fmla="*/ 16 w 16"/>
                <a:gd name="T17" fmla="*/ 15 h 19"/>
                <a:gd name="T18" fmla="*/ 16 w 16"/>
                <a:gd name="T1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9">
                  <a:moveTo>
                    <a:pt x="16" y="7"/>
                  </a:moveTo>
                  <a:lnTo>
                    <a:pt x="16" y="3"/>
                  </a:lnTo>
                  <a:lnTo>
                    <a:pt x="12" y="0"/>
                  </a:lnTo>
                  <a:lnTo>
                    <a:pt x="4" y="0"/>
                  </a:lnTo>
                  <a:lnTo>
                    <a:pt x="0" y="3"/>
                  </a:lnTo>
                  <a:lnTo>
                    <a:pt x="0" y="15"/>
                  </a:lnTo>
                  <a:lnTo>
                    <a:pt x="4" y="19"/>
                  </a:lnTo>
                  <a:lnTo>
                    <a:pt x="12" y="19"/>
                  </a:lnTo>
                  <a:lnTo>
                    <a:pt x="16" y="15"/>
                  </a:lnTo>
                  <a:lnTo>
                    <a:pt x="16"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5" name="Freeform 178"/>
            <p:cNvSpPr>
              <a:spLocks/>
            </p:cNvSpPr>
            <p:nvPr/>
          </p:nvSpPr>
          <p:spPr bwMode="auto">
            <a:xfrm>
              <a:off x="1808824" y="3663766"/>
              <a:ext cx="35373" cy="57554"/>
            </a:xfrm>
            <a:custGeom>
              <a:avLst/>
              <a:gdLst>
                <a:gd name="T0" fmla="*/ 20 w 20"/>
                <a:gd name="T1" fmla="*/ 8 h 20"/>
                <a:gd name="T2" fmla="*/ 20 w 20"/>
                <a:gd name="T3" fmla="*/ 4 h 20"/>
                <a:gd name="T4" fmla="*/ 16 w 20"/>
                <a:gd name="T5" fmla="*/ 4 h 20"/>
                <a:gd name="T6" fmla="*/ 16 w 20"/>
                <a:gd name="T7" fmla="*/ 0 h 20"/>
                <a:gd name="T8" fmla="*/ 4 w 20"/>
                <a:gd name="T9" fmla="*/ 0 h 20"/>
                <a:gd name="T10" fmla="*/ 4 w 20"/>
                <a:gd name="T11" fmla="*/ 4 h 20"/>
                <a:gd name="T12" fmla="*/ 0 w 20"/>
                <a:gd name="T13" fmla="*/ 4 h 20"/>
                <a:gd name="T14" fmla="*/ 0 w 20"/>
                <a:gd name="T15" fmla="*/ 12 h 20"/>
                <a:gd name="T16" fmla="*/ 4 w 20"/>
                <a:gd name="T17" fmla="*/ 16 h 20"/>
                <a:gd name="T18" fmla="*/ 8 w 20"/>
                <a:gd name="T19" fmla="*/ 20 h 20"/>
                <a:gd name="T20" fmla="*/ 12 w 20"/>
                <a:gd name="T21" fmla="*/ 20 h 20"/>
                <a:gd name="T22" fmla="*/ 16 w 20"/>
                <a:gd name="T23" fmla="*/ 16 h 20"/>
                <a:gd name="T24" fmla="*/ 20 w 20"/>
                <a:gd name="T25" fmla="*/ 12 h 20"/>
                <a:gd name="T26" fmla="*/ 20 w 20"/>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8"/>
                  </a:moveTo>
                  <a:lnTo>
                    <a:pt x="20" y="4"/>
                  </a:lnTo>
                  <a:lnTo>
                    <a:pt x="16" y="4"/>
                  </a:lnTo>
                  <a:lnTo>
                    <a:pt x="16" y="0"/>
                  </a:lnTo>
                  <a:lnTo>
                    <a:pt x="4" y="0"/>
                  </a:lnTo>
                  <a:lnTo>
                    <a:pt x="4" y="4"/>
                  </a:lnTo>
                  <a:lnTo>
                    <a:pt x="0" y="4"/>
                  </a:lnTo>
                  <a:lnTo>
                    <a:pt x="0" y="12"/>
                  </a:lnTo>
                  <a:lnTo>
                    <a:pt x="4" y="16"/>
                  </a:lnTo>
                  <a:lnTo>
                    <a:pt x="8" y="20"/>
                  </a:lnTo>
                  <a:lnTo>
                    <a:pt x="12" y="20"/>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6" name="Freeform 179"/>
            <p:cNvSpPr>
              <a:spLocks/>
            </p:cNvSpPr>
            <p:nvPr/>
          </p:nvSpPr>
          <p:spPr bwMode="auto">
            <a:xfrm>
              <a:off x="1815899" y="3643623"/>
              <a:ext cx="28298" cy="54677"/>
            </a:xfrm>
            <a:custGeom>
              <a:avLst/>
              <a:gdLst>
                <a:gd name="T0" fmla="*/ 16 w 16"/>
                <a:gd name="T1" fmla="*/ 11 h 19"/>
                <a:gd name="T2" fmla="*/ 16 w 16"/>
                <a:gd name="T3" fmla="*/ 4 h 19"/>
                <a:gd name="T4" fmla="*/ 12 w 16"/>
                <a:gd name="T5" fmla="*/ 4 h 19"/>
                <a:gd name="T6" fmla="*/ 8 w 16"/>
                <a:gd name="T7" fmla="*/ 0 h 19"/>
                <a:gd name="T8" fmla="*/ 4 w 16"/>
                <a:gd name="T9" fmla="*/ 4 h 19"/>
                <a:gd name="T10" fmla="*/ 0 w 16"/>
                <a:gd name="T11" fmla="*/ 4 h 19"/>
                <a:gd name="T12" fmla="*/ 0 w 16"/>
                <a:gd name="T13" fmla="*/ 15 h 19"/>
                <a:gd name="T14" fmla="*/ 4 w 16"/>
                <a:gd name="T15" fmla="*/ 19 h 19"/>
                <a:gd name="T16" fmla="*/ 12 w 16"/>
                <a:gd name="T17" fmla="*/ 19 h 19"/>
                <a:gd name="T18" fmla="*/ 16 w 16"/>
                <a:gd name="T19" fmla="*/ 15 h 19"/>
                <a:gd name="T20" fmla="*/ 16 w 1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1"/>
                  </a:moveTo>
                  <a:lnTo>
                    <a:pt x="16" y="4"/>
                  </a:lnTo>
                  <a:lnTo>
                    <a:pt x="12" y="4"/>
                  </a:lnTo>
                  <a:lnTo>
                    <a:pt x="8" y="0"/>
                  </a:lnTo>
                  <a:lnTo>
                    <a:pt x="4" y="4"/>
                  </a:lnTo>
                  <a:lnTo>
                    <a:pt x="0" y="4"/>
                  </a:lnTo>
                  <a:lnTo>
                    <a:pt x="0" y="15"/>
                  </a:lnTo>
                  <a:lnTo>
                    <a:pt x="4" y="19"/>
                  </a:lnTo>
                  <a:lnTo>
                    <a:pt x="12" y="19"/>
                  </a:lnTo>
                  <a:lnTo>
                    <a:pt x="16" y="15"/>
                  </a:lnTo>
                  <a:lnTo>
                    <a:pt x="16"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7" name="Freeform 180"/>
            <p:cNvSpPr>
              <a:spLocks/>
            </p:cNvSpPr>
            <p:nvPr/>
          </p:nvSpPr>
          <p:spPr bwMode="auto">
            <a:xfrm>
              <a:off x="1815899" y="3609091"/>
              <a:ext cx="33605" cy="46043"/>
            </a:xfrm>
            <a:custGeom>
              <a:avLst/>
              <a:gdLst>
                <a:gd name="T0" fmla="*/ 19 w 19"/>
                <a:gd name="T1" fmla="*/ 8 h 16"/>
                <a:gd name="T2" fmla="*/ 19 w 19"/>
                <a:gd name="T3" fmla="*/ 4 h 16"/>
                <a:gd name="T4" fmla="*/ 16 w 19"/>
                <a:gd name="T5" fmla="*/ 0 h 16"/>
                <a:gd name="T6" fmla="*/ 4 w 19"/>
                <a:gd name="T7" fmla="*/ 0 h 16"/>
                <a:gd name="T8" fmla="*/ 0 w 19"/>
                <a:gd name="T9" fmla="*/ 4 h 16"/>
                <a:gd name="T10" fmla="*/ 0 w 19"/>
                <a:gd name="T11" fmla="*/ 12 h 16"/>
                <a:gd name="T12" fmla="*/ 4 w 19"/>
                <a:gd name="T13" fmla="*/ 12 h 16"/>
                <a:gd name="T14" fmla="*/ 4 w 19"/>
                <a:gd name="T15" fmla="*/ 16 h 16"/>
                <a:gd name="T16" fmla="*/ 16 w 19"/>
                <a:gd name="T17" fmla="*/ 16 h 16"/>
                <a:gd name="T18" fmla="*/ 16 w 19"/>
                <a:gd name="T19" fmla="*/ 12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6" y="0"/>
                  </a:lnTo>
                  <a:lnTo>
                    <a:pt x="4" y="0"/>
                  </a:lnTo>
                  <a:lnTo>
                    <a:pt x="0" y="4"/>
                  </a:lnTo>
                  <a:lnTo>
                    <a:pt x="0" y="12"/>
                  </a:lnTo>
                  <a:lnTo>
                    <a:pt x="4" y="12"/>
                  </a:lnTo>
                  <a:lnTo>
                    <a:pt x="4" y="16"/>
                  </a:lnTo>
                  <a:lnTo>
                    <a:pt x="16" y="16"/>
                  </a:lnTo>
                  <a:lnTo>
                    <a:pt x="16"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8" name="Freeform 181"/>
            <p:cNvSpPr>
              <a:spLocks/>
            </p:cNvSpPr>
            <p:nvPr/>
          </p:nvSpPr>
          <p:spPr bwMode="auto">
            <a:xfrm>
              <a:off x="1822973" y="3588946"/>
              <a:ext cx="33605" cy="54677"/>
            </a:xfrm>
            <a:custGeom>
              <a:avLst/>
              <a:gdLst>
                <a:gd name="T0" fmla="*/ 19 w 19"/>
                <a:gd name="T1" fmla="*/ 11 h 19"/>
                <a:gd name="T2" fmla="*/ 19 w 19"/>
                <a:gd name="T3" fmla="*/ 7 h 19"/>
                <a:gd name="T4" fmla="*/ 15 w 19"/>
                <a:gd name="T5" fmla="*/ 3 h 19"/>
                <a:gd name="T6" fmla="*/ 15 w 19"/>
                <a:gd name="T7" fmla="*/ 0 h 19"/>
                <a:gd name="T8" fmla="*/ 4 w 19"/>
                <a:gd name="T9" fmla="*/ 0 h 19"/>
                <a:gd name="T10" fmla="*/ 0 w 19"/>
                <a:gd name="T11" fmla="*/ 3 h 19"/>
                <a:gd name="T12" fmla="*/ 0 w 19"/>
                <a:gd name="T13" fmla="*/ 15 h 19"/>
                <a:gd name="T14" fmla="*/ 4 w 19"/>
                <a:gd name="T15" fmla="*/ 19 h 19"/>
                <a:gd name="T16" fmla="*/ 15 w 19"/>
                <a:gd name="T17" fmla="*/ 19 h 19"/>
                <a:gd name="T18" fmla="*/ 15 w 19"/>
                <a:gd name="T19" fmla="*/ 15 h 19"/>
                <a:gd name="T20" fmla="*/ 19 w 19"/>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11"/>
                  </a:moveTo>
                  <a:lnTo>
                    <a:pt x="19" y="7"/>
                  </a:lnTo>
                  <a:lnTo>
                    <a:pt x="15" y="3"/>
                  </a:lnTo>
                  <a:lnTo>
                    <a:pt x="15" y="0"/>
                  </a:lnTo>
                  <a:lnTo>
                    <a:pt x="4" y="0"/>
                  </a:lnTo>
                  <a:lnTo>
                    <a:pt x="0" y="3"/>
                  </a:lnTo>
                  <a:lnTo>
                    <a:pt x="0" y="15"/>
                  </a:lnTo>
                  <a:lnTo>
                    <a:pt x="4" y="19"/>
                  </a:lnTo>
                  <a:lnTo>
                    <a:pt x="15" y="19"/>
                  </a:lnTo>
                  <a:lnTo>
                    <a:pt x="15"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9" name="Freeform 182"/>
            <p:cNvSpPr>
              <a:spLocks/>
            </p:cNvSpPr>
            <p:nvPr/>
          </p:nvSpPr>
          <p:spPr bwMode="auto">
            <a:xfrm>
              <a:off x="1822973" y="3577436"/>
              <a:ext cx="33605" cy="54677"/>
            </a:xfrm>
            <a:custGeom>
              <a:avLst/>
              <a:gdLst>
                <a:gd name="T0" fmla="*/ 19 w 19"/>
                <a:gd name="T1" fmla="*/ 7 h 19"/>
                <a:gd name="T2" fmla="*/ 19 w 19"/>
                <a:gd name="T3" fmla="*/ 4 h 19"/>
                <a:gd name="T4" fmla="*/ 15 w 19"/>
                <a:gd name="T5" fmla="*/ 0 h 19"/>
                <a:gd name="T6" fmla="*/ 8 w 19"/>
                <a:gd name="T7" fmla="*/ 0 h 19"/>
                <a:gd name="T8" fmla="*/ 4 w 19"/>
                <a:gd name="T9" fmla="*/ 4 h 19"/>
                <a:gd name="T10" fmla="*/ 0 w 19"/>
                <a:gd name="T11" fmla="*/ 7 h 19"/>
                <a:gd name="T12" fmla="*/ 4 w 19"/>
                <a:gd name="T13" fmla="*/ 11 h 19"/>
                <a:gd name="T14" fmla="*/ 4 w 19"/>
                <a:gd name="T15" fmla="*/ 15 h 19"/>
                <a:gd name="T16" fmla="*/ 8 w 19"/>
                <a:gd name="T17" fmla="*/ 15 h 19"/>
                <a:gd name="T18" fmla="*/ 8 w 19"/>
                <a:gd name="T19" fmla="*/ 19 h 19"/>
                <a:gd name="T20" fmla="*/ 12 w 19"/>
                <a:gd name="T21" fmla="*/ 19 h 19"/>
                <a:gd name="T22" fmla="*/ 15 w 19"/>
                <a:gd name="T23" fmla="*/ 15 h 19"/>
                <a:gd name="T24" fmla="*/ 19 w 19"/>
                <a:gd name="T25" fmla="*/ 15 h 19"/>
                <a:gd name="T26" fmla="*/ 19 w 19"/>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7"/>
                  </a:moveTo>
                  <a:lnTo>
                    <a:pt x="19" y="4"/>
                  </a:lnTo>
                  <a:lnTo>
                    <a:pt x="15" y="0"/>
                  </a:lnTo>
                  <a:lnTo>
                    <a:pt x="8" y="0"/>
                  </a:lnTo>
                  <a:lnTo>
                    <a:pt x="4" y="4"/>
                  </a:lnTo>
                  <a:lnTo>
                    <a:pt x="0" y="7"/>
                  </a:lnTo>
                  <a:lnTo>
                    <a:pt x="4" y="11"/>
                  </a:lnTo>
                  <a:lnTo>
                    <a:pt x="4" y="15"/>
                  </a:lnTo>
                  <a:lnTo>
                    <a:pt x="8" y="15"/>
                  </a:lnTo>
                  <a:lnTo>
                    <a:pt x="8" y="19"/>
                  </a:lnTo>
                  <a:lnTo>
                    <a:pt x="12" y="19"/>
                  </a:lnTo>
                  <a:lnTo>
                    <a:pt x="15"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0" name="Freeform 183"/>
            <p:cNvSpPr>
              <a:spLocks/>
            </p:cNvSpPr>
            <p:nvPr/>
          </p:nvSpPr>
          <p:spPr bwMode="auto">
            <a:xfrm>
              <a:off x="1830048" y="3522761"/>
              <a:ext cx="33605" cy="43166"/>
            </a:xfrm>
            <a:custGeom>
              <a:avLst/>
              <a:gdLst>
                <a:gd name="T0" fmla="*/ 19 w 19"/>
                <a:gd name="T1" fmla="*/ 7 h 15"/>
                <a:gd name="T2" fmla="*/ 15 w 19"/>
                <a:gd name="T3" fmla="*/ 3 h 15"/>
                <a:gd name="T4" fmla="*/ 15 w 19"/>
                <a:gd name="T5" fmla="*/ 0 h 15"/>
                <a:gd name="T6" fmla="*/ 0 w 19"/>
                <a:gd name="T7" fmla="*/ 0 h 15"/>
                <a:gd name="T8" fmla="*/ 0 w 19"/>
                <a:gd name="T9" fmla="*/ 11 h 15"/>
                <a:gd name="T10" fmla="*/ 4 w 19"/>
                <a:gd name="T11" fmla="*/ 15 h 15"/>
                <a:gd name="T12" fmla="*/ 11 w 19"/>
                <a:gd name="T13" fmla="*/ 15 h 15"/>
                <a:gd name="T14" fmla="*/ 15 w 19"/>
                <a:gd name="T15" fmla="*/ 11 h 15"/>
                <a:gd name="T16" fmla="*/ 19 w 19"/>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7"/>
                  </a:moveTo>
                  <a:lnTo>
                    <a:pt x="15" y="3"/>
                  </a:lnTo>
                  <a:lnTo>
                    <a:pt x="15" y="0"/>
                  </a:lnTo>
                  <a:lnTo>
                    <a:pt x="0" y="0"/>
                  </a:lnTo>
                  <a:lnTo>
                    <a:pt x="0" y="11"/>
                  </a:lnTo>
                  <a:lnTo>
                    <a:pt x="4" y="15"/>
                  </a:lnTo>
                  <a:lnTo>
                    <a:pt x="11" y="15"/>
                  </a:lnTo>
                  <a:lnTo>
                    <a:pt x="15"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1" name="Freeform 184"/>
            <p:cNvSpPr>
              <a:spLocks/>
            </p:cNvSpPr>
            <p:nvPr/>
          </p:nvSpPr>
          <p:spPr bwMode="auto">
            <a:xfrm>
              <a:off x="1830048" y="3499739"/>
              <a:ext cx="33605" cy="54677"/>
            </a:xfrm>
            <a:custGeom>
              <a:avLst/>
              <a:gdLst>
                <a:gd name="T0" fmla="*/ 19 w 19"/>
                <a:gd name="T1" fmla="*/ 11 h 19"/>
                <a:gd name="T2" fmla="*/ 19 w 19"/>
                <a:gd name="T3" fmla="*/ 4 h 19"/>
                <a:gd name="T4" fmla="*/ 15 w 19"/>
                <a:gd name="T5" fmla="*/ 4 h 19"/>
                <a:gd name="T6" fmla="*/ 11 w 19"/>
                <a:gd name="T7" fmla="*/ 0 h 19"/>
                <a:gd name="T8" fmla="*/ 8 w 19"/>
                <a:gd name="T9" fmla="*/ 0 h 19"/>
                <a:gd name="T10" fmla="*/ 4 w 19"/>
                <a:gd name="T11" fmla="*/ 4 h 19"/>
                <a:gd name="T12" fmla="*/ 0 w 19"/>
                <a:gd name="T13" fmla="*/ 8 h 19"/>
                <a:gd name="T14" fmla="*/ 0 w 19"/>
                <a:gd name="T15" fmla="*/ 11 h 19"/>
                <a:gd name="T16" fmla="*/ 4 w 19"/>
                <a:gd name="T17" fmla="*/ 15 h 19"/>
                <a:gd name="T18" fmla="*/ 4 w 19"/>
                <a:gd name="T19" fmla="*/ 19 h 19"/>
                <a:gd name="T20" fmla="*/ 15 w 19"/>
                <a:gd name="T21" fmla="*/ 19 h 19"/>
                <a:gd name="T22" fmla="*/ 19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4"/>
                  </a:lnTo>
                  <a:lnTo>
                    <a:pt x="15" y="4"/>
                  </a:lnTo>
                  <a:lnTo>
                    <a:pt x="11" y="0"/>
                  </a:lnTo>
                  <a:lnTo>
                    <a:pt x="8" y="0"/>
                  </a:lnTo>
                  <a:lnTo>
                    <a:pt x="4" y="4"/>
                  </a:lnTo>
                  <a:lnTo>
                    <a:pt x="0" y="8"/>
                  </a:lnTo>
                  <a:lnTo>
                    <a:pt x="0" y="11"/>
                  </a:lnTo>
                  <a:lnTo>
                    <a:pt x="4" y="15"/>
                  </a:lnTo>
                  <a:lnTo>
                    <a:pt x="4"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2" name="Freeform 185"/>
            <p:cNvSpPr>
              <a:spLocks/>
            </p:cNvSpPr>
            <p:nvPr/>
          </p:nvSpPr>
          <p:spPr bwMode="auto">
            <a:xfrm>
              <a:off x="1837122" y="3488228"/>
              <a:ext cx="33605" cy="54677"/>
            </a:xfrm>
            <a:custGeom>
              <a:avLst/>
              <a:gdLst>
                <a:gd name="T0" fmla="*/ 19 w 19"/>
                <a:gd name="T1" fmla="*/ 8 h 19"/>
                <a:gd name="T2" fmla="*/ 15 w 19"/>
                <a:gd name="T3" fmla="*/ 4 h 19"/>
                <a:gd name="T4" fmla="*/ 11 w 19"/>
                <a:gd name="T5" fmla="*/ 0 h 19"/>
                <a:gd name="T6" fmla="*/ 4 w 19"/>
                <a:gd name="T7" fmla="*/ 0 h 19"/>
                <a:gd name="T8" fmla="*/ 0 w 19"/>
                <a:gd name="T9" fmla="*/ 4 h 19"/>
                <a:gd name="T10" fmla="*/ 0 w 19"/>
                <a:gd name="T11" fmla="*/ 15 h 19"/>
                <a:gd name="T12" fmla="*/ 4 w 19"/>
                <a:gd name="T13" fmla="*/ 15 h 19"/>
                <a:gd name="T14" fmla="*/ 7 w 19"/>
                <a:gd name="T15" fmla="*/ 19 h 19"/>
                <a:gd name="T16" fmla="*/ 11 w 19"/>
                <a:gd name="T17" fmla="*/ 19 h 19"/>
                <a:gd name="T18" fmla="*/ 11 w 19"/>
                <a:gd name="T19" fmla="*/ 15 h 19"/>
                <a:gd name="T20" fmla="*/ 15 w 19"/>
                <a:gd name="T21" fmla="*/ 15 h 19"/>
                <a:gd name="T22" fmla="*/ 15 w 19"/>
                <a:gd name="T23" fmla="*/ 12 h 19"/>
                <a:gd name="T24" fmla="*/ 19 w 19"/>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8"/>
                  </a:moveTo>
                  <a:lnTo>
                    <a:pt x="15" y="4"/>
                  </a:lnTo>
                  <a:lnTo>
                    <a:pt x="11" y="0"/>
                  </a:lnTo>
                  <a:lnTo>
                    <a:pt x="4" y="0"/>
                  </a:lnTo>
                  <a:lnTo>
                    <a:pt x="0" y="4"/>
                  </a:lnTo>
                  <a:lnTo>
                    <a:pt x="0" y="15"/>
                  </a:lnTo>
                  <a:lnTo>
                    <a:pt x="4" y="15"/>
                  </a:lnTo>
                  <a:lnTo>
                    <a:pt x="7" y="19"/>
                  </a:lnTo>
                  <a:lnTo>
                    <a:pt x="11" y="19"/>
                  </a:lnTo>
                  <a:lnTo>
                    <a:pt x="11" y="15"/>
                  </a:lnTo>
                  <a:lnTo>
                    <a:pt x="15" y="15"/>
                  </a:lnTo>
                  <a:lnTo>
                    <a:pt x="15"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3" name="Freeform 186"/>
            <p:cNvSpPr>
              <a:spLocks/>
            </p:cNvSpPr>
            <p:nvPr/>
          </p:nvSpPr>
          <p:spPr bwMode="auto">
            <a:xfrm>
              <a:off x="1837122" y="3476718"/>
              <a:ext cx="33605" cy="46043"/>
            </a:xfrm>
            <a:custGeom>
              <a:avLst/>
              <a:gdLst>
                <a:gd name="T0" fmla="*/ 19 w 19"/>
                <a:gd name="T1" fmla="*/ 8 h 16"/>
                <a:gd name="T2" fmla="*/ 19 w 19"/>
                <a:gd name="T3" fmla="*/ 4 h 16"/>
                <a:gd name="T4" fmla="*/ 15 w 19"/>
                <a:gd name="T5" fmla="*/ 0 h 16"/>
                <a:gd name="T6" fmla="*/ 4 w 19"/>
                <a:gd name="T7" fmla="*/ 0 h 16"/>
                <a:gd name="T8" fmla="*/ 0 w 19"/>
                <a:gd name="T9" fmla="*/ 4 h 16"/>
                <a:gd name="T10" fmla="*/ 0 w 19"/>
                <a:gd name="T11" fmla="*/ 12 h 16"/>
                <a:gd name="T12" fmla="*/ 4 w 19"/>
                <a:gd name="T13" fmla="*/ 12 h 16"/>
                <a:gd name="T14" fmla="*/ 4 w 19"/>
                <a:gd name="T15" fmla="*/ 16 h 16"/>
                <a:gd name="T16" fmla="*/ 15 w 19"/>
                <a:gd name="T17" fmla="*/ 16 h 16"/>
                <a:gd name="T18" fmla="*/ 15 w 19"/>
                <a:gd name="T19" fmla="*/ 12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0"/>
                  </a:lnTo>
                  <a:lnTo>
                    <a:pt x="4" y="0"/>
                  </a:lnTo>
                  <a:lnTo>
                    <a:pt x="0" y="4"/>
                  </a:lnTo>
                  <a:lnTo>
                    <a:pt x="0" y="12"/>
                  </a:lnTo>
                  <a:lnTo>
                    <a:pt x="4" y="12"/>
                  </a:lnTo>
                  <a:lnTo>
                    <a:pt x="4" y="16"/>
                  </a:lnTo>
                  <a:lnTo>
                    <a:pt x="15" y="16"/>
                  </a:lnTo>
                  <a:lnTo>
                    <a:pt x="15"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4" name="Freeform 187"/>
            <p:cNvSpPr>
              <a:spLocks/>
            </p:cNvSpPr>
            <p:nvPr/>
          </p:nvSpPr>
          <p:spPr bwMode="auto">
            <a:xfrm>
              <a:off x="1844197" y="3445062"/>
              <a:ext cx="26530" cy="54677"/>
            </a:xfrm>
            <a:custGeom>
              <a:avLst/>
              <a:gdLst>
                <a:gd name="T0" fmla="*/ 15 w 15"/>
                <a:gd name="T1" fmla="*/ 7 h 19"/>
                <a:gd name="T2" fmla="*/ 15 w 15"/>
                <a:gd name="T3" fmla="*/ 4 h 19"/>
                <a:gd name="T4" fmla="*/ 11 w 15"/>
                <a:gd name="T5" fmla="*/ 0 h 19"/>
                <a:gd name="T6" fmla="*/ 3 w 15"/>
                <a:gd name="T7" fmla="*/ 0 h 19"/>
                <a:gd name="T8" fmla="*/ 0 w 15"/>
                <a:gd name="T9" fmla="*/ 4 h 19"/>
                <a:gd name="T10" fmla="*/ 0 w 15"/>
                <a:gd name="T11" fmla="*/ 15 h 19"/>
                <a:gd name="T12" fmla="*/ 3 w 15"/>
                <a:gd name="T13" fmla="*/ 15 h 19"/>
                <a:gd name="T14" fmla="*/ 7 w 15"/>
                <a:gd name="T15" fmla="*/ 19 h 19"/>
                <a:gd name="T16" fmla="*/ 11 w 15"/>
                <a:gd name="T17" fmla="*/ 15 h 19"/>
                <a:gd name="T18" fmla="*/ 15 w 15"/>
                <a:gd name="T19" fmla="*/ 15 h 19"/>
                <a:gd name="T20" fmla="*/ 15 w 15"/>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7"/>
                  </a:moveTo>
                  <a:lnTo>
                    <a:pt x="15" y="4"/>
                  </a:lnTo>
                  <a:lnTo>
                    <a:pt x="11" y="0"/>
                  </a:lnTo>
                  <a:lnTo>
                    <a:pt x="3" y="0"/>
                  </a:lnTo>
                  <a:lnTo>
                    <a:pt x="0" y="4"/>
                  </a:lnTo>
                  <a:lnTo>
                    <a:pt x="0" y="15"/>
                  </a:lnTo>
                  <a:lnTo>
                    <a:pt x="3" y="15"/>
                  </a:lnTo>
                  <a:lnTo>
                    <a:pt x="7" y="19"/>
                  </a:lnTo>
                  <a:lnTo>
                    <a:pt x="11" y="15"/>
                  </a:lnTo>
                  <a:lnTo>
                    <a:pt x="15" y="15"/>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5" name="Freeform 188"/>
            <p:cNvSpPr>
              <a:spLocks/>
            </p:cNvSpPr>
            <p:nvPr/>
          </p:nvSpPr>
          <p:spPr bwMode="auto">
            <a:xfrm>
              <a:off x="1849502" y="3410530"/>
              <a:ext cx="35373" cy="54677"/>
            </a:xfrm>
            <a:custGeom>
              <a:avLst/>
              <a:gdLst>
                <a:gd name="T0" fmla="*/ 20 w 20"/>
                <a:gd name="T1" fmla="*/ 12 h 19"/>
                <a:gd name="T2" fmla="*/ 20 w 20"/>
                <a:gd name="T3" fmla="*/ 8 h 19"/>
                <a:gd name="T4" fmla="*/ 16 w 20"/>
                <a:gd name="T5" fmla="*/ 4 h 19"/>
                <a:gd name="T6" fmla="*/ 12 w 20"/>
                <a:gd name="T7" fmla="*/ 0 h 19"/>
                <a:gd name="T8" fmla="*/ 8 w 20"/>
                <a:gd name="T9" fmla="*/ 0 h 19"/>
                <a:gd name="T10" fmla="*/ 4 w 20"/>
                <a:gd name="T11" fmla="*/ 4 h 19"/>
                <a:gd name="T12" fmla="*/ 0 w 20"/>
                <a:gd name="T13" fmla="*/ 8 h 19"/>
                <a:gd name="T14" fmla="*/ 0 w 20"/>
                <a:gd name="T15" fmla="*/ 12 h 19"/>
                <a:gd name="T16" fmla="*/ 4 w 20"/>
                <a:gd name="T17" fmla="*/ 16 h 19"/>
                <a:gd name="T18" fmla="*/ 4 w 20"/>
                <a:gd name="T19" fmla="*/ 19 h 19"/>
                <a:gd name="T20" fmla="*/ 16 w 20"/>
                <a:gd name="T21" fmla="*/ 19 h 19"/>
                <a:gd name="T22" fmla="*/ 16 w 20"/>
                <a:gd name="T23" fmla="*/ 16 h 19"/>
                <a:gd name="T24" fmla="*/ 20 w 20"/>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2"/>
                  </a:moveTo>
                  <a:lnTo>
                    <a:pt x="20" y="8"/>
                  </a:lnTo>
                  <a:lnTo>
                    <a:pt x="16" y="4"/>
                  </a:lnTo>
                  <a:lnTo>
                    <a:pt x="12" y="0"/>
                  </a:lnTo>
                  <a:lnTo>
                    <a:pt x="8" y="0"/>
                  </a:lnTo>
                  <a:lnTo>
                    <a:pt x="4" y="4"/>
                  </a:lnTo>
                  <a:lnTo>
                    <a:pt x="0" y="8"/>
                  </a:lnTo>
                  <a:lnTo>
                    <a:pt x="0" y="12"/>
                  </a:lnTo>
                  <a:lnTo>
                    <a:pt x="4" y="16"/>
                  </a:lnTo>
                  <a:lnTo>
                    <a:pt x="4" y="19"/>
                  </a:lnTo>
                  <a:lnTo>
                    <a:pt x="16" y="19"/>
                  </a:lnTo>
                  <a:lnTo>
                    <a:pt x="16"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6" name="Freeform 189"/>
            <p:cNvSpPr>
              <a:spLocks/>
            </p:cNvSpPr>
            <p:nvPr/>
          </p:nvSpPr>
          <p:spPr bwMode="auto">
            <a:xfrm>
              <a:off x="1856577" y="3355855"/>
              <a:ext cx="28298" cy="54677"/>
            </a:xfrm>
            <a:custGeom>
              <a:avLst/>
              <a:gdLst>
                <a:gd name="T0" fmla="*/ 16 w 16"/>
                <a:gd name="T1" fmla="*/ 8 h 19"/>
                <a:gd name="T2" fmla="*/ 16 w 16"/>
                <a:gd name="T3" fmla="*/ 4 h 19"/>
                <a:gd name="T4" fmla="*/ 12 w 16"/>
                <a:gd name="T5" fmla="*/ 0 h 19"/>
                <a:gd name="T6" fmla="*/ 4 w 16"/>
                <a:gd name="T7" fmla="*/ 0 h 19"/>
                <a:gd name="T8" fmla="*/ 0 w 16"/>
                <a:gd name="T9" fmla="*/ 4 h 19"/>
                <a:gd name="T10" fmla="*/ 0 w 16"/>
                <a:gd name="T11" fmla="*/ 15 h 19"/>
                <a:gd name="T12" fmla="*/ 4 w 16"/>
                <a:gd name="T13" fmla="*/ 15 h 19"/>
                <a:gd name="T14" fmla="*/ 8 w 16"/>
                <a:gd name="T15" fmla="*/ 19 h 19"/>
                <a:gd name="T16" fmla="*/ 12 w 16"/>
                <a:gd name="T17" fmla="*/ 15 h 19"/>
                <a:gd name="T18" fmla="*/ 16 w 16"/>
                <a:gd name="T19" fmla="*/ 15 h 19"/>
                <a:gd name="T20" fmla="*/ 16 w 16"/>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8"/>
                  </a:moveTo>
                  <a:lnTo>
                    <a:pt x="16" y="4"/>
                  </a:lnTo>
                  <a:lnTo>
                    <a:pt x="12" y="0"/>
                  </a:lnTo>
                  <a:lnTo>
                    <a:pt x="4" y="0"/>
                  </a:lnTo>
                  <a:lnTo>
                    <a:pt x="0" y="4"/>
                  </a:lnTo>
                  <a:lnTo>
                    <a:pt x="0" y="15"/>
                  </a:lnTo>
                  <a:lnTo>
                    <a:pt x="4" y="15"/>
                  </a:lnTo>
                  <a:lnTo>
                    <a:pt x="8" y="19"/>
                  </a:lnTo>
                  <a:lnTo>
                    <a:pt x="12" y="15"/>
                  </a:lnTo>
                  <a:lnTo>
                    <a:pt x="16" y="15"/>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7" name="Freeform 190"/>
            <p:cNvSpPr>
              <a:spLocks/>
            </p:cNvSpPr>
            <p:nvPr/>
          </p:nvSpPr>
          <p:spPr bwMode="auto">
            <a:xfrm>
              <a:off x="1856577" y="3321323"/>
              <a:ext cx="35373" cy="57554"/>
            </a:xfrm>
            <a:custGeom>
              <a:avLst/>
              <a:gdLst>
                <a:gd name="T0" fmla="*/ 20 w 20"/>
                <a:gd name="T1" fmla="*/ 12 h 20"/>
                <a:gd name="T2" fmla="*/ 20 w 20"/>
                <a:gd name="T3" fmla="*/ 8 h 20"/>
                <a:gd name="T4" fmla="*/ 16 w 20"/>
                <a:gd name="T5" fmla="*/ 4 h 20"/>
                <a:gd name="T6" fmla="*/ 12 w 20"/>
                <a:gd name="T7" fmla="*/ 0 h 20"/>
                <a:gd name="T8" fmla="*/ 8 w 20"/>
                <a:gd name="T9" fmla="*/ 0 h 20"/>
                <a:gd name="T10" fmla="*/ 4 w 20"/>
                <a:gd name="T11" fmla="*/ 4 h 20"/>
                <a:gd name="T12" fmla="*/ 0 w 20"/>
                <a:gd name="T13" fmla="*/ 8 h 20"/>
                <a:gd name="T14" fmla="*/ 0 w 20"/>
                <a:gd name="T15" fmla="*/ 16 h 20"/>
                <a:gd name="T16" fmla="*/ 4 w 20"/>
                <a:gd name="T17" fmla="*/ 16 h 20"/>
                <a:gd name="T18" fmla="*/ 4 w 20"/>
                <a:gd name="T19" fmla="*/ 20 h 20"/>
                <a:gd name="T20" fmla="*/ 16 w 20"/>
                <a:gd name="T21" fmla="*/ 20 h 20"/>
                <a:gd name="T22" fmla="*/ 16 w 20"/>
                <a:gd name="T23" fmla="*/ 16 h 20"/>
                <a:gd name="T24" fmla="*/ 20 w 20"/>
                <a:gd name="T25" fmla="*/ 16 h 20"/>
                <a:gd name="T26" fmla="*/ 20 w 20"/>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2"/>
                  </a:moveTo>
                  <a:lnTo>
                    <a:pt x="20" y="8"/>
                  </a:lnTo>
                  <a:lnTo>
                    <a:pt x="16" y="4"/>
                  </a:lnTo>
                  <a:lnTo>
                    <a:pt x="12" y="0"/>
                  </a:lnTo>
                  <a:lnTo>
                    <a:pt x="8" y="0"/>
                  </a:lnTo>
                  <a:lnTo>
                    <a:pt x="4" y="4"/>
                  </a:lnTo>
                  <a:lnTo>
                    <a:pt x="0" y="8"/>
                  </a:lnTo>
                  <a:lnTo>
                    <a:pt x="0" y="16"/>
                  </a:lnTo>
                  <a:lnTo>
                    <a:pt x="4" y="16"/>
                  </a:lnTo>
                  <a:lnTo>
                    <a:pt x="4" y="20"/>
                  </a:lnTo>
                  <a:lnTo>
                    <a:pt x="16" y="20"/>
                  </a:lnTo>
                  <a:lnTo>
                    <a:pt x="16" y="16"/>
                  </a:lnTo>
                  <a:lnTo>
                    <a:pt x="20"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8" name="Freeform 191"/>
            <p:cNvSpPr>
              <a:spLocks/>
            </p:cNvSpPr>
            <p:nvPr/>
          </p:nvSpPr>
          <p:spPr bwMode="auto">
            <a:xfrm>
              <a:off x="1856577" y="3301179"/>
              <a:ext cx="35373" cy="43166"/>
            </a:xfrm>
            <a:custGeom>
              <a:avLst/>
              <a:gdLst>
                <a:gd name="T0" fmla="*/ 20 w 20"/>
                <a:gd name="T1" fmla="*/ 7 h 15"/>
                <a:gd name="T2" fmla="*/ 20 w 20"/>
                <a:gd name="T3" fmla="*/ 4 h 15"/>
                <a:gd name="T4" fmla="*/ 16 w 20"/>
                <a:gd name="T5" fmla="*/ 0 h 15"/>
                <a:gd name="T6" fmla="*/ 8 w 20"/>
                <a:gd name="T7" fmla="*/ 0 h 15"/>
                <a:gd name="T8" fmla="*/ 4 w 20"/>
                <a:gd name="T9" fmla="*/ 4 h 15"/>
                <a:gd name="T10" fmla="*/ 0 w 20"/>
                <a:gd name="T11" fmla="*/ 7 h 15"/>
                <a:gd name="T12" fmla="*/ 4 w 20"/>
                <a:gd name="T13" fmla="*/ 11 h 15"/>
                <a:gd name="T14" fmla="*/ 4 w 20"/>
                <a:gd name="T15" fmla="*/ 15 h 15"/>
                <a:gd name="T16" fmla="*/ 20 w 20"/>
                <a:gd name="T17" fmla="*/ 15 h 15"/>
                <a:gd name="T18" fmla="*/ 20 w 20"/>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5">
                  <a:moveTo>
                    <a:pt x="20" y="7"/>
                  </a:moveTo>
                  <a:lnTo>
                    <a:pt x="20" y="4"/>
                  </a:lnTo>
                  <a:lnTo>
                    <a:pt x="16" y="0"/>
                  </a:lnTo>
                  <a:lnTo>
                    <a:pt x="8" y="0"/>
                  </a:lnTo>
                  <a:lnTo>
                    <a:pt x="4" y="4"/>
                  </a:lnTo>
                  <a:lnTo>
                    <a:pt x="0" y="7"/>
                  </a:lnTo>
                  <a:lnTo>
                    <a:pt x="4" y="11"/>
                  </a:lnTo>
                  <a:lnTo>
                    <a:pt x="4" y="15"/>
                  </a:lnTo>
                  <a:lnTo>
                    <a:pt x="20" y="15"/>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9" name="Freeform 192"/>
            <p:cNvSpPr>
              <a:spLocks/>
            </p:cNvSpPr>
            <p:nvPr/>
          </p:nvSpPr>
          <p:spPr bwMode="auto">
            <a:xfrm>
              <a:off x="1863651" y="3278157"/>
              <a:ext cx="33605" cy="54677"/>
            </a:xfrm>
            <a:custGeom>
              <a:avLst/>
              <a:gdLst>
                <a:gd name="T0" fmla="*/ 19 w 19"/>
                <a:gd name="T1" fmla="*/ 12 h 19"/>
                <a:gd name="T2" fmla="*/ 19 w 19"/>
                <a:gd name="T3" fmla="*/ 8 h 19"/>
                <a:gd name="T4" fmla="*/ 16 w 19"/>
                <a:gd name="T5" fmla="*/ 4 h 19"/>
                <a:gd name="T6" fmla="*/ 12 w 19"/>
                <a:gd name="T7" fmla="*/ 0 h 19"/>
                <a:gd name="T8" fmla="*/ 8 w 19"/>
                <a:gd name="T9" fmla="*/ 0 h 19"/>
                <a:gd name="T10" fmla="*/ 4 w 19"/>
                <a:gd name="T11" fmla="*/ 4 h 19"/>
                <a:gd name="T12" fmla="*/ 0 w 19"/>
                <a:gd name="T13" fmla="*/ 4 h 19"/>
                <a:gd name="T14" fmla="*/ 0 w 19"/>
                <a:gd name="T15" fmla="*/ 15 h 19"/>
                <a:gd name="T16" fmla="*/ 4 w 19"/>
                <a:gd name="T17" fmla="*/ 19 h 19"/>
                <a:gd name="T18" fmla="*/ 16 w 19"/>
                <a:gd name="T19" fmla="*/ 19 h 19"/>
                <a:gd name="T20" fmla="*/ 16 w 19"/>
                <a:gd name="T21" fmla="*/ 15 h 19"/>
                <a:gd name="T22" fmla="*/ 19 w 19"/>
                <a:gd name="T23" fmla="*/ 15 h 19"/>
                <a:gd name="T24" fmla="*/ 19 w 19"/>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2"/>
                  </a:moveTo>
                  <a:lnTo>
                    <a:pt x="19" y="8"/>
                  </a:lnTo>
                  <a:lnTo>
                    <a:pt x="16" y="4"/>
                  </a:lnTo>
                  <a:lnTo>
                    <a:pt x="12" y="0"/>
                  </a:lnTo>
                  <a:lnTo>
                    <a:pt x="8" y="0"/>
                  </a:lnTo>
                  <a:lnTo>
                    <a:pt x="4" y="4"/>
                  </a:lnTo>
                  <a:lnTo>
                    <a:pt x="0" y="4"/>
                  </a:lnTo>
                  <a:lnTo>
                    <a:pt x="0" y="15"/>
                  </a:lnTo>
                  <a:lnTo>
                    <a:pt x="4" y="19"/>
                  </a:lnTo>
                  <a:lnTo>
                    <a:pt x="16" y="19"/>
                  </a:lnTo>
                  <a:lnTo>
                    <a:pt x="16" y="15"/>
                  </a:lnTo>
                  <a:lnTo>
                    <a:pt x="19"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0" name="Freeform 193"/>
            <p:cNvSpPr>
              <a:spLocks/>
            </p:cNvSpPr>
            <p:nvPr/>
          </p:nvSpPr>
          <p:spPr bwMode="auto">
            <a:xfrm>
              <a:off x="1863651" y="3255136"/>
              <a:ext cx="33605" cy="46043"/>
            </a:xfrm>
            <a:custGeom>
              <a:avLst/>
              <a:gdLst>
                <a:gd name="T0" fmla="*/ 19 w 19"/>
                <a:gd name="T1" fmla="*/ 8 h 16"/>
                <a:gd name="T2" fmla="*/ 19 w 19"/>
                <a:gd name="T3" fmla="*/ 4 h 16"/>
                <a:gd name="T4" fmla="*/ 16 w 19"/>
                <a:gd name="T5" fmla="*/ 0 h 16"/>
                <a:gd name="T6" fmla="*/ 8 w 19"/>
                <a:gd name="T7" fmla="*/ 0 h 16"/>
                <a:gd name="T8" fmla="*/ 4 w 19"/>
                <a:gd name="T9" fmla="*/ 4 h 16"/>
                <a:gd name="T10" fmla="*/ 0 w 19"/>
                <a:gd name="T11" fmla="*/ 8 h 16"/>
                <a:gd name="T12" fmla="*/ 4 w 19"/>
                <a:gd name="T13" fmla="*/ 12 h 16"/>
                <a:gd name="T14" fmla="*/ 4 w 19"/>
                <a:gd name="T15" fmla="*/ 16 h 16"/>
                <a:gd name="T16" fmla="*/ 19 w 19"/>
                <a:gd name="T17" fmla="*/ 16 h 16"/>
                <a:gd name="T18" fmla="*/ 19 w 19"/>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6">
                  <a:moveTo>
                    <a:pt x="19" y="8"/>
                  </a:moveTo>
                  <a:lnTo>
                    <a:pt x="19" y="4"/>
                  </a:lnTo>
                  <a:lnTo>
                    <a:pt x="16" y="0"/>
                  </a:lnTo>
                  <a:lnTo>
                    <a:pt x="8" y="0"/>
                  </a:lnTo>
                  <a:lnTo>
                    <a:pt x="4" y="4"/>
                  </a:lnTo>
                  <a:lnTo>
                    <a:pt x="0" y="8"/>
                  </a:lnTo>
                  <a:lnTo>
                    <a:pt x="4" y="12"/>
                  </a:lnTo>
                  <a:lnTo>
                    <a:pt x="4" y="16"/>
                  </a:lnTo>
                  <a:lnTo>
                    <a:pt x="19" y="16"/>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1" name="Freeform 194"/>
            <p:cNvSpPr>
              <a:spLocks/>
            </p:cNvSpPr>
            <p:nvPr/>
          </p:nvSpPr>
          <p:spPr bwMode="auto">
            <a:xfrm>
              <a:off x="1870726" y="3223482"/>
              <a:ext cx="33605" cy="54677"/>
            </a:xfrm>
            <a:custGeom>
              <a:avLst/>
              <a:gdLst>
                <a:gd name="T0" fmla="*/ 19 w 19"/>
                <a:gd name="T1" fmla="*/ 8 h 19"/>
                <a:gd name="T2" fmla="*/ 15 w 19"/>
                <a:gd name="T3" fmla="*/ 8 h 19"/>
                <a:gd name="T4" fmla="*/ 15 w 19"/>
                <a:gd name="T5" fmla="*/ 4 h 19"/>
                <a:gd name="T6" fmla="*/ 12 w 19"/>
                <a:gd name="T7" fmla="*/ 0 h 19"/>
                <a:gd name="T8" fmla="*/ 4 w 19"/>
                <a:gd name="T9" fmla="*/ 0 h 19"/>
                <a:gd name="T10" fmla="*/ 0 w 19"/>
                <a:gd name="T11" fmla="*/ 4 h 19"/>
                <a:gd name="T12" fmla="*/ 0 w 19"/>
                <a:gd name="T13" fmla="*/ 15 h 19"/>
                <a:gd name="T14" fmla="*/ 4 w 19"/>
                <a:gd name="T15" fmla="*/ 19 h 19"/>
                <a:gd name="T16" fmla="*/ 12 w 19"/>
                <a:gd name="T17" fmla="*/ 19 h 19"/>
                <a:gd name="T18" fmla="*/ 15 w 19"/>
                <a:gd name="T19" fmla="*/ 15 h 19"/>
                <a:gd name="T20" fmla="*/ 15 w 19"/>
                <a:gd name="T21" fmla="*/ 11 h 19"/>
                <a:gd name="T22" fmla="*/ 19 w 19"/>
                <a:gd name="T2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8"/>
                  </a:moveTo>
                  <a:lnTo>
                    <a:pt x="15" y="8"/>
                  </a:lnTo>
                  <a:lnTo>
                    <a:pt x="15" y="4"/>
                  </a:lnTo>
                  <a:lnTo>
                    <a:pt x="12" y="0"/>
                  </a:lnTo>
                  <a:lnTo>
                    <a:pt x="4" y="0"/>
                  </a:lnTo>
                  <a:lnTo>
                    <a:pt x="0" y="4"/>
                  </a:lnTo>
                  <a:lnTo>
                    <a:pt x="0" y="15"/>
                  </a:lnTo>
                  <a:lnTo>
                    <a:pt x="4" y="19"/>
                  </a:lnTo>
                  <a:lnTo>
                    <a:pt x="12" y="19"/>
                  </a:lnTo>
                  <a:lnTo>
                    <a:pt x="15" y="15"/>
                  </a:lnTo>
                  <a:lnTo>
                    <a:pt x="15"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2" name="Freeform 195"/>
            <p:cNvSpPr>
              <a:spLocks/>
            </p:cNvSpPr>
            <p:nvPr/>
          </p:nvSpPr>
          <p:spPr bwMode="auto">
            <a:xfrm>
              <a:off x="1870726" y="3211971"/>
              <a:ext cx="33605" cy="43166"/>
            </a:xfrm>
            <a:custGeom>
              <a:avLst/>
              <a:gdLst>
                <a:gd name="T0" fmla="*/ 19 w 19"/>
                <a:gd name="T1" fmla="*/ 8 h 15"/>
                <a:gd name="T2" fmla="*/ 19 w 19"/>
                <a:gd name="T3" fmla="*/ 4 h 15"/>
                <a:gd name="T4" fmla="*/ 15 w 19"/>
                <a:gd name="T5" fmla="*/ 0 h 15"/>
                <a:gd name="T6" fmla="*/ 8 w 19"/>
                <a:gd name="T7" fmla="*/ 0 h 15"/>
                <a:gd name="T8" fmla="*/ 4 w 19"/>
                <a:gd name="T9" fmla="*/ 4 h 15"/>
                <a:gd name="T10" fmla="*/ 0 w 19"/>
                <a:gd name="T11" fmla="*/ 4 h 15"/>
                <a:gd name="T12" fmla="*/ 0 w 19"/>
                <a:gd name="T13" fmla="*/ 12 h 15"/>
                <a:gd name="T14" fmla="*/ 4 w 19"/>
                <a:gd name="T15" fmla="*/ 15 h 15"/>
                <a:gd name="T16" fmla="*/ 19 w 19"/>
                <a:gd name="T17" fmla="*/ 15 h 15"/>
                <a:gd name="T18" fmla="*/ 19 w 1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8"/>
                  </a:moveTo>
                  <a:lnTo>
                    <a:pt x="19" y="4"/>
                  </a:lnTo>
                  <a:lnTo>
                    <a:pt x="15" y="0"/>
                  </a:lnTo>
                  <a:lnTo>
                    <a:pt x="8" y="0"/>
                  </a:lnTo>
                  <a:lnTo>
                    <a:pt x="4" y="4"/>
                  </a:lnTo>
                  <a:lnTo>
                    <a:pt x="0" y="4"/>
                  </a:lnTo>
                  <a:lnTo>
                    <a:pt x="0" y="12"/>
                  </a:lnTo>
                  <a:lnTo>
                    <a:pt x="4"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3" name="Freeform 196"/>
            <p:cNvSpPr>
              <a:spLocks/>
            </p:cNvSpPr>
            <p:nvPr/>
          </p:nvSpPr>
          <p:spPr bwMode="auto">
            <a:xfrm>
              <a:off x="1877801" y="3188950"/>
              <a:ext cx="33605" cy="57554"/>
            </a:xfrm>
            <a:custGeom>
              <a:avLst/>
              <a:gdLst>
                <a:gd name="T0" fmla="*/ 19 w 19"/>
                <a:gd name="T1" fmla="*/ 12 h 20"/>
                <a:gd name="T2" fmla="*/ 15 w 19"/>
                <a:gd name="T3" fmla="*/ 8 h 20"/>
                <a:gd name="T4" fmla="*/ 15 w 19"/>
                <a:gd name="T5" fmla="*/ 4 h 20"/>
                <a:gd name="T6" fmla="*/ 11 w 19"/>
                <a:gd name="T7" fmla="*/ 4 h 20"/>
                <a:gd name="T8" fmla="*/ 11 w 19"/>
                <a:gd name="T9" fmla="*/ 0 h 20"/>
                <a:gd name="T10" fmla="*/ 8 w 19"/>
                <a:gd name="T11" fmla="*/ 0 h 20"/>
                <a:gd name="T12" fmla="*/ 4 w 19"/>
                <a:gd name="T13" fmla="*/ 4 h 20"/>
                <a:gd name="T14" fmla="*/ 0 w 19"/>
                <a:gd name="T15" fmla="*/ 4 h 20"/>
                <a:gd name="T16" fmla="*/ 0 w 19"/>
                <a:gd name="T17" fmla="*/ 16 h 20"/>
                <a:gd name="T18" fmla="*/ 4 w 19"/>
                <a:gd name="T19" fmla="*/ 20 h 20"/>
                <a:gd name="T20" fmla="*/ 11 w 19"/>
                <a:gd name="T21" fmla="*/ 20 h 20"/>
                <a:gd name="T22" fmla="*/ 15 w 19"/>
                <a:gd name="T23" fmla="*/ 16 h 20"/>
                <a:gd name="T24" fmla="*/ 19 w 19"/>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9" y="12"/>
                  </a:moveTo>
                  <a:lnTo>
                    <a:pt x="15" y="8"/>
                  </a:lnTo>
                  <a:lnTo>
                    <a:pt x="15" y="4"/>
                  </a:lnTo>
                  <a:lnTo>
                    <a:pt x="11" y="4"/>
                  </a:lnTo>
                  <a:lnTo>
                    <a:pt x="11" y="0"/>
                  </a:lnTo>
                  <a:lnTo>
                    <a:pt x="8" y="0"/>
                  </a:lnTo>
                  <a:lnTo>
                    <a:pt x="4" y="4"/>
                  </a:lnTo>
                  <a:lnTo>
                    <a:pt x="0" y="4"/>
                  </a:lnTo>
                  <a:lnTo>
                    <a:pt x="0" y="16"/>
                  </a:lnTo>
                  <a:lnTo>
                    <a:pt x="4" y="20"/>
                  </a:lnTo>
                  <a:lnTo>
                    <a:pt x="11" y="20"/>
                  </a:lnTo>
                  <a:lnTo>
                    <a:pt x="15"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4" name="Freeform 197"/>
            <p:cNvSpPr>
              <a:spLocks/>
            </p:cNvSpPr>
            <p:nvPr/>
          </p:nvSpPr>
          <p:spPr bwMode="auto">
            <a:xfrm>
              <a:off x="1877801" y="3168805"/>
              <a:ext cx="33605" cy="54677"/>
            </a:xfrm>
            <a:custGeom>
              <a:avLst/>
              <a:gdLst>
                <a:gd name="T0" fmla="*/ 19 w 19"/>
                <a:gd name="T1" fmla="*/ 7 h 19"/>
                <a:gd name="T2" fmla="*/ 19 w 19"/>
                <a:gd name="T3" fmla="*/ 4 h 19"/>
                <a:gd name="T4" fmla="*/ 15 w 19"/>
                <a:gd name="T5" fmla="*/ 4 h 19"/>
                <a:gd name="T6" fmla="*/ 15 w 19"/>
                <a:gd name="T7" fmla="*/ 0 h 19"/>
                <a:gd name="T8" fmla="*/ 4 w 19"/>
                <a:gd name="T9" fmla="*/ 0 h 19"/>
                <a:gd name="T10" fmla="*/ 4 w 19"/>
                <a:gd name="T11" fmla="*/ 4 h 19"/>
                <a:gd name="T12" fmla="*/ 0 w 19"/>
                <a:gd name="T13" fmla="*/ 4 h 19"/>
                <a:gd name="T14" fmla="*/ 0 w 19"/>
                <a:gd name="T15" fmla="*/ 11 h 19"/>
                <a:gd name="T16" fmla="*/ 4 w 19"/>
                <a:gd name="T17" fmla="*/ 15 h 19"/>
                <a:gd name="T18" fmla="*/ 8 w 19"/>
                <a:gd name="T19" fmla="*/ 19 h 19"/>
                <a:gd name="T20" fmla="*/ 11 w 19"/>
                <a:gd name="T21" fmla="*/ 19 h 19"/>
                <a:gd name="T22" fmla="*/ 15 w 19"/>
                <a:gd name="T23" fmla="*/ 15 h 19"/>
                <a:gd name="T24" fmla="*/ 19 w 19"/>
                <a:gd name="T25" fmla="*/ 11 h 19"/>
                <a:gd name="T26" fmla="*/ 19 w 19"/>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7"/>
                  </a:moveTo>
                  <a:lnTo>
                    <a:pt x="19" y="4"/>
                  </a:lnTo>
                  <a:lnTo>
                    <a:pt x="15" y="4"/>
                  </a:lnTo>
                  <a:lnTo>
                    <a:pt x="15" y="0"/>
                  </a:lnTo>
                  <a:lnTo>
                    <a:pt x="4" y="0"/>
                  </a:lnTo>
                  <a:lnTo>
                    <a:pt x="4" y="4"/>
                  </a:lnTo>
                  <a:lnTo>
                    <a:pt x="0" y="4"/>
                  </a:lnTo>
                  <a:lnTo>
                    <a:pt x="0" y="11"/>
                  </a:lnTo>
                  <a:lnTo>
                    <a:pt x="4" y="15"/>
                  </a:lnTo>
                  <a:lnTo>
                    <a:pt x="8" y="19"/>
                  </a:lnTo>
                  <a:lnTo>
                    <a:pt x="11" y="19"/>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5" name="Freeform 198"/>
            <p:cNvSpPr>
              <a:spLocks/>
            </p:cNvSpPr>
            <p:nvPr/>
          </p:nvSpPr>
          <p:spPr bwMode="auto">
            <a:xfrm>
              <a:off x="1884875" y="3122763"/>
              <a:ext cx="33605" cy="57554"/>
            </a:xfrm>
            <a:custGeom>
              <a:avLst/>
              <a:gdLst>
                <a:gd name="T0" fmla="*/ 19 w 19"/>
                <a:gd name="T1" fmla="*/ 8 h 20"/>
                <a:gd name="T2" fmla="*/ 19 w 19"/>
                <a:gd name="T3" fmla="*/ 4 h 20"/>
                <a:gd name="T4" fmla="*/ 15 w 19"/>
                <a:gd name="T5" fmla="*/ 4 h 20"/>
                <a:gd name="T6" fmla="*/ 15 w 19"/>
                <a:gd name="T7" fmla="*/ 0 h 20"/>
                <a:gd name="T8" fmla="*/ 4 w 19"/>
                <a:gd name="T9" fmla="*/ 0 h 20"/>
                <a:gd name="T10" fmla="*/ 4 w 19"/>
                <a:gd name="T11" fmla="*/ 4 h 20"/>
                <a:gd name="T12" fmla="*/ 0 w 19"/>
                <a:gd name="T13" fmla="*/ 4 h 20"/>
                <a:gd name="T14" fmla="*/ 0 w 19"/>
                <a:gd name="T15" fmla="*/ 12 h 20"/>
                <a:gd name="T16" fmla="*/ 4 w 19"/>
                <a:gd name="T17" fmla="*/ 16 h 20"/>
                <a:gd name="T18" fmla="*/ 7 w 19"/>
                <a:gd name="T19" fmla="*/ 20 h 20"/>
                <a:gd name="T20" fmla="*/ 11 w 19"/>
                <a:gd name="T21" fmla="*/ 20 h 20"/>
                <a:gd name="T22" fmla="*/ 15 w 19"/>
                <a:gd name="T23" fmla="*/ 16 h 20"/>
                <a:gd name="T24" fmla="*/ 19 w 19"/>
                <a:gd name="T25" fmla="*/ 12 h 20"/>
                <a:gd name="T26" fmla="*/ 19 w 19"/>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0">
                  <a:moveTo>
                    <a:pt x="19" y="8"/>
                  </a:moveTo>
                  <a:lnTo>
                    <a:pt x="19" y="4"/>
                  </a:lnTo>
                  <a:lnTo>
                    <a:pt x="15" y="4"/>
                  </a:lnTo>
                  <a:lnTo>
                    <a:pt x="15" y="0"/>
                  </a:lnTo>
                  <a:lnTo>
                    <a:pt x="4" y="0"/>
                  </a:lnTo>
                  <a:lnTo>
                    <a:pt x="4" y="4"/>
                  </a:lnTo>
                  <a:lnTo>
                    <a:pt x="0" y="4"/>
                  </a:lnTo>
                  <a:lnTo>
                    <a:pt x="0" y="12"/>
                  </a:lnTo>
                  <a:lnTo>
                    <a:pt x="4" y="16"/>
                  </a:lnTo>
                  <a:lnTo>
                    <a:pt x="7" y="20"/>
                  </a:lnTo>
                  <a:lnTo>
                    <a:pt x="11" y="20"/>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6" name="Freeform 199"/>
            <p:cNvSpPr>
              <a:spLocks/>
            </p:cNvSpPr>
            <p:nvPr/>
          </p:nvSpPr>
          <p:spPr bwMode="auto">
            <a:xfrm>
              <a:off x="1891950" y="3068088"/>
              <a:ext cx="33605" cy="46043"/>
            </a:xfrm>
            <a:custGeom>
              <a:avLst/>
              <a:gdLst>
                <a:gd name="T0" fmla="*/ 19 w 19"/>
                <a:gd name="T1" fmla="*/ 8 h 16"/>
                <a:gd name="T2" fmla="*/ 19 w 19"/>
                <a:gd name="T3" fmla="*/ 4 h 16"/>
                <a:gd name="T4" fmla="*/ 15 w 19"/>
                <a:gd name="T5" fmla="*/ 0 h 16"/>
                <a:gd name="T6" fmla="*/ 3 w 19"/>
                <a:gd name="T7" fmla="*/ 0 h 16"/>
                <a:gd name="T8" fmla="*/ 0 w 19"/>
                <a:gd name="T9" fmla="*/ 4 h 16"/>
                <a:gd name="T10" fmla="*/ 0 w 19"/>
                <a:gd name="T11" fmla="*/ 12 h 16"/>
                <a:gd name="T12" fmla="*/ 3 w 19"/>
                <a:gd name="T13" fmla="*/ 12 h 16"/>
                <a:gd name="T14" fmla="*/ 3 w 19"/>
                <a:gd name="T15" fmla="*/ 16 h 16"/>
                <a:gd name="T16" fmla="*/ 15 w 19"/>
                <a:gd name="T17" fmla="*/ 16 h 16"/>
                <a:gd name="T18" fmla="*/ 15 w 19"/>
                <a:gd name="T19" fmla="*/ 12 h 16"/>
                <a:gd name="T20" fmla="*/ 19 w 19"/>
                <a:gd name="T21" fmla="*/ 12 h 16"/>
                <a:gd name="T22" fmla="*/ 19 w 1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6">
                  <a:moveTo>
                    <a:pt x="19" y="8"/>
                  </a:moveTo>
                  <a:lnTo>
                    <a:pt x="19" y="4"/>
                  </a:lnTo>
                  <a:lnTo>
                    <a:pt x="15" y="0"/>
                  </a:lnTo>
                  <a:lnTo>
                    <a:pt x="3" y="0"/>
                  </a:lnTo>
                  <a:lnTo>
                    <a:pt x="0" y="4"/>
                  </a:lnTo>
                  <a:lnTo>
                    <a:pt x="0" y="12"/>
                  </a:lnTo>
                  <a:lnTo>
                    <a:pt x="3" y="12"/>
                  </a:lnTo>
                  <a:lnTo>
                    <a:pt x="3" y="16"/>
                  </a:lnTo>
                  <a:lnTo>
                    <a:pt x="15" y="16"/>
                  </a:lnTo>
                  <a:lnTo>
                    <a:pt x="15"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7" name="Freeform 200"/>
            <p:cNvSpPr>
              <a:spLocks/>
            </p:cNvSpPr>
            <p:nvPr/>
          </p:nvSpPr>
          <p:spPr bwMode="auto">
            <a:xfrm>
              <a:off x="1897256" y="3036432"/>
              <a:ext cx="35373" cy="54677"/>
            </a:xfrm>
            <a:custGeom>
              <a:avLst/>
              <a:gdLst>
                <a:gd name="T0" fmla="*/ 20 w 20"/>
                <a:gd name="T1" fmla="*/ 7 h 19"/>
                <a:gd name="T2" fmla="*/ 20 w 20"/>
                <a:gd name="T3" fmla="*/ 3 h 19"/>
                <a:gd name="T4" fmla="*/ 16 w 20"/>
                <a:gd name="T5" fmla="*/ 3 h 19"/>
                <a:gd name="T6" fmla="*/ 16 w 20"/>
                <a:gd name="T7" fmla="*/ 0 h 19"/>
                <a:gd name="T8" fmla="*/ 4 w 20"/>
                <a:gd name="T9" fmla="*/ 0 h 19"/>
                <a:gd name="T10" fmla="*/ 4 w 20"/>
                <a:gd name="T11" fmla="*/ 3 h 19"/>
                <a:gd name="T12" fmla="*/ 0 w 20"/>
                <a:gd name="T13" fmla="*/ 3 h 19"/>
                <a:gd name="T14" fmla="*/ 0 w 20"/>
                <a:gd name="T15" fmla="*/ 11 h 19"/>
                <a:gd name="T16" fmla="*/ 4 w 20"/>
                <a:gd name="T17" fmla="*/ 15 h 19"/>
                <a:gd name="T18" fmla="*/ 8 w 20"/>
                <a:gd name="T19" fmla="*/ 19 h 19"/>
                <a:gd name="T20" fmla="*/ 12 w 20"/>
                <a:gd name="T21" fmla="*/ 19 h 19"/>
                <a:gd name="T22" fmla="*/ 16 w 20"/>
                <a:gd name="T23" fmla="*/ 15 h 19"/>
                <a:gd name="T24" fmla="*/ 20 w 20"/>
                <a:gd name="T25" fmla="*/ 11 h 19"/>
                <a:gd name="T26" fmla="*/ 20 w 20"/>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7"/>
                  </a:moveTo>
                  <a:lnTo>
                    <a:pt x="20" y="3"/>
                  </a:lnTo>
                  <a:lnTo>
                    <a:pt x="16" y="3"/>
                  </a:lnTo>
                  <a:lnTo>
                    <a:pt x="16" y="0"/>
                  </a:lnTo>
                  <a:lnTo>
                    <a:pt x="4" y="0"/>
                  </a:lnTo>
                  <a:lnTo>
                    <a:pt x="4" y="3"/>
                  </a:lnTo>
                  <a:lnTo>
                    <a:pt x="0" y="3"/>
                  </a:lnTo>
                  <a:lnTo>
                    <a:pt x="0" y="11"/>
                  </a:lnTo>
                  <a:lnTo>
                    <a:pt x="4" y="15"/>
                  </a:lnTo>
                  <a:lnTo>
                    <a:pt x="8" y="19"/>
                  </a:lnTo>
                  <a:lnTo>
                    <a:pt x="12" y="19"/>
                  </a:lnTo>
                  <a:lnTo>
                    <a:pt x="16" y="15"/>
                  </a:lnTo>
                  <a:lnTo>
                    <a:pt x="20"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8" name="Freeform 201"/>
            <p:cNvSpPr>
              <a:spLocks/>
            </p:cNvSpPr>
            <p:nvPr/>
          </p:nvSpPr>
          <p:spPr bwMode="auto">
            <a:xfrm>
              <a:off x="1897256" y="3024922"/>
              <a:ext cx="35373" cy="43166"/>
            </a:xfrm>
            <a:custGeom>
              <a:avLst/>
              <a:gdLst>
                <a:gd name="T0" fmla="*/ 20 w 20"/>
                <a:gd name="T1" fmla="*/ 7 h 15"/>
                <a:gd name="T2" fmla="*/ 20 w 20"/>
                <a:gd name="T3" fmla="*/ 0 h 15"/>
                <a:gd name="T4" fmla="*/ 4 w 20"/>
                <a:gd name="T5" fmla="*/ 0 h 15"/>
                <a:gd name="T6" fmla="*/ 4 w 20"/>
                <a:gd name="T7" fmla="*/ 4 h 15"/>
                <a:gd name="T8" fmla="*/ 0 w 20"/>
                <a:gd name="T9" fmla="*/ 7 h 15"/>
                <a:gd name="T10" fmla="*/ 4 w 20"/>
                <a:gd name="T11" fmla="*/ 11 h 15"/>
                <a:gd name="T12" fmla="*/ 8 w 20"/>
                <a:gd name="T13" fmla="*/ 15 h 15"/>
                <a:gd name="T14" fmla="*/ 16 w 20"/>
                <a:gd name="T15" fmla="*/ 15 h 15"/>
                <a:gd name="T16" fmla="*/ 20 w 20"/>
                <a:gd name="T17" fmla="*/ 11 h 15"/>
                <a:gd name="T18" fmla="*/ 20 w 20"/>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5">
                  <a:moveTo>
                    <a:pt x="20" y="7"/>
                  </a:moveTo>
                  <a:lnTo>
                    <a:pt x="20" y="0"/>
                  </a:lnTo>
                  <a:lnTo>
                    <a:pt x="4" y="0"/>
                  </a:lnTo>
                  <a:lnTo>
                    <a:pt x="4" y="4"/>
                  </a:lnTo>
                  <a:lnTo>
                    <a:pt x="0" y="7"/>
                  </a:lnTo>
                  <a:lnTo>
                    <a:pt x="4" y="11"/>
                  </a:lnTo>
                  <a:lnTo>
                    <a:pt x="8" y="15"/>
                  </a:lnTo>
                  <a:lnTo>
                    <a:pt x="16" y="15"/>
                  </a:lnTo>
                  <a:lnTo>
                    <a:pt x="20"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9" name="Freeform 202"/>
            <p:cNvSpPr>
              <a:spLocks/>
            </p:cNvSpPr>
            <p:nvPr/>
          </p:nvSpPr>
          <p:spPr bwMode="auto">
            <a:xfrm>
              <a:off x="1904331" y="2990389"/>
              <a:ext cx="35373" cy="54677"/>
            </a:xfrm>
            <a:custGeom>
              <a:avLst/>
              <a:gdLst>
                <a:gd name="T0" fmla="*/ 20 w 20"/>
                <a:gd name="T1" fmla="*/ 8 h 19"/>
                <a:gd name="T2" fmla="*/ 20 w 20"/>
                <a:gd name="T3" fmla="*/ 4 h 19"/>
                <a:gd name="T4" fmla="*/ 16 w 20"/>
                <a:gd name="T5" fmla="*/ 4 h 19"/>
                <a:gd name="T6" fmla="*/ 16 w 20"/>
                <a:gd name="T7" fmla="*/ 0 h 19"/>
                <a:gd name="T8" fmla="*/ 4 w 20"/>
                <a:gd name="T9" fmla="*/ 0 h 19"/>
                <a:gd name="T10" fmla="*/ 0 w 20"/>
                <a:gd name="T11" fmla="*/ 4 h 19"/>
                <a:gd name="T12" fmla="*/ 0 w 20"/>
                <a:gd name="T13" fmla="*/ 16 h 19"/>
                <a:gd name="T14" fmla="*/ 4 w 20"/>
                <a:gd name="T15" fmla="*/ 16 h 19"/>
                <a:gd name="T16" fmla="*/ 8 w 20"/>
                <a:gd name="T17" fmla="*/ 19 h 19"/>
                <a:gd name="T18" fmla="*/ 12 w 20"/>
                <a:gd name="T19" fmla="*/ 19 h 19"/>
                <a:gd name="T20" fmla="*/ 16 w 20"/>
                <a:gd name="T21" fmla="*/ 16 h 19"/>
                <a:gd name="T22" fmla="*/ 20 w 20"/>
                <a:gd name="T23" fmla="*/ 12 h 19"/>
                <a:gd name="T24" fmla="*/ 20 w 20"/>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8"/>
                  </a:moveTo>
                  <a:lnTo>
                    <a:pt x="20" y="4"/>
                  </a:lnTo>
                  <a:lnTo>
                    <a:pt x="16" y="4"/>
                  </a:lnTo>
                  <a:lnTo>
                    <a:pt x="16" y="0"/>
                  </a:lnTo>
                  <a:lnTo>
                    <a:pt x="4" y="0"/>
                  </a:lnTo>
                  <a:lnTo>
                    <a:pt x="0" y="4"/>
                  </a:lnTo>
                  <a:lnTo>
                    <a:pt x="0" y="16"/>
                  </a:lnTo>
                  <a:lnTo>
                    <a:pt x="4" y="16"/>
                  </a:lnTo>
                  <a:lnTo>
                    <a:pt x="8" y="19"/>
                  </a:lnTo>
                  <a:lnTo>
                    <a:pt x="12" y="19"/>
                  </a:lnTo>
                  <a:lnTo>
                    <a:pt x="16" y="16"/>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0" name="Freeform 203"/>
            <p:cNvSpPr>
              <a:spLocks/>
            </p:cNvSpPr>
            <p:nvPr/>
          </p:nvSpPr>
          <p:spPr bwMode="auto">
            <a:xfrm>
              <a:off x="1911405" y="2958736"/>
              <a:ext cx="33605" cy="54677"/>
            </a:xfrm>
            <a:custGeom>
              <a:avLst/>
              <a:gdLst>
                <a:gd name="T0" fmla="*/ 19 w 19"/>
                <a:gd name="T1" fmla="*/ 11 h 19"/>
                <a:gd name="T2" fmla="*/ 19 w 19"/>
                <a:gd name="T3" fmla="*/ 7 h 19"/>
                <a:gd name="T4" fmla="*/ 16 w 19"/>
                <a:gd name="T5" fmla="*/ 4 h 19"/>
                <a:gd name="T6" fmla="*/ 12 w 19"/>
                <a:gd name="T7" fmla="*/ 4 h 19"/>
                <a:gd name="T8" fmla="*/ 12 w 19"/>
                <a:gd name="T9" fmla="*/ 0 h 19"/>
                <a:gd name="T10" fmla="*/ 8 w 19"/>
                <a:gd name="T11" fmla="*/ 0 h 19"/>
                <a:gd name="T12" fmla="*/ 4 w 19"/>
                <a:gd name="T13" fmla="*/ 4 h 19"/>
                <a:gd name="T14" fmla="*/ 0 w 19"/>
                <a:gd name="T15" fmla="*/ 4 h 19"/>
                <a:gd name="T16" fmla="*/ 0 w 19"/>
                <a:gd name="T17" fmla="*/ 15 h 19"/>
                <a:gd name="T18" fmla="*/ 4 w 19"/>
                <a:gd name="T19" fmla="*/ 19 h 19"/>
                <a:gd name="T20" fmla="*/ 12 w 19"/>
                <a:gd name="T21" fmla="*/ 19 h 19"/>
                <a:gd name="T22" fmla="*/ 16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7"/>
                  </a:lnTo>
                  <a:lnTo>
                    <a:pt x="16" y="4"/>
                  </a:lnTo>
                  <a:lnTo>
                    <a:pt x="12" y="4"/>
                  </a:lnTo>
                  <a:lnTo>
                    <a:pt x="12" y="0"/>
                  </a:lnTo>
                  <a:lnTo>
                    <a:pt x="8" y="0"/>
                  </a:lnTo>
                  <a:lnTo>
                    <a:pt x="4" y="4"/>
                  </a:lnTo>
                  <a:lnTo>
                    <a:pt x="0" y="4"/>
                  </a:lnTo>
                  <a:lnTo>
                    <a:pt x="0" y="15"/>
                  </a:lnTo>
                  <a:lnTo>
                    <a:pt x="4" y="19"/>
                  </a:lnTo>
                  <a:lnTo>
                    <a:pt x="12" y="19"/>
                  </a:lnTo>
                  <a:lnTo>
                    <a:pt x="16"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1" name="Freeform 204"/>
            <p:cNvSpPr>
              <a:spLocks/>
            </p:cNvSpPr>
            <p:nvPr/>
          </p:nvSpPr>
          <p:spPr bwMode="auto">
            <a:xfrm>
              <a:off x="1911405" y="2947225"/>
              <a:ext cx="33605" cy="54677"/>
            </a:xfrm>
            <a:custGeom>
              <a:avLst/>
              <a:gdLst>
                <a:gd name="T0" fmla="*/ 19 w 19"/>
                <a:gd name="T1" fmla="*/ 8 h 19"/>
                <a:gd name="T2" fmla="*/ 19 w 19"/>
                <a:gd name="T3" fmla="*/ 4 h 19"/>
                <a:gd name="T4" fmla="*/ 16 w 19"/>
                <a:gd name="T5" fmla="*/ 0 h 19"/>
                <a:gd name="T6" fmla="*/ 8 w 19"/>
                <a:gd name="T7" fmla="*/ 0 h 19"/>
                <a:gd name="T8" fmla="*/ 4 w 19"/>
                <a:gd name="T9" fmla="*/ 4 h 19"/>
                <a:gd name="T10" fmla="*/ 0 w 19"/>
                <a:gd name="T11" fmla="*/ 4 h 19"/>
                <a:gd name="T12" fmla="*/ 0 w 19"/>
                <a:gd name="T13" fmla="*/ 11 h 19"/>
                <a:gd name="T14" fmla="*/ 4 w 19"/>
                <a:gd name="T15" fmla="*/ 15 h 19"/>
                <a:gd name="T16" fmla="*/ 8 w 19"/>
                <a:gd name="T17" fmla="*/ 15 h 19"/>
                <a:gd name="T18" fmla="*/ 8 w 19"/>
                <a:gd name="T19" fmla="*/ 19 h 19"/>
                <a:gd name="T20" fmla="*/ 12 w 19"/>
                <a:gd name="T21" fmla="*/ 19 h 19"/>
                <a:gd name="T22" fmla="*/ 16 w 19"/>
                <a:gd name="T23" fmla="*/ 15 h 19"/>
                <a:gd name="T24" fmla="*/ 19 w 19"/>
                <a:gd name="T25" fmla="*/ 15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6" y="0"/>
                  </a:lnTo>
                  <a:lnTo>
                    <a:pt x="8" y="0"/>
                  </a:lnTo>
                  <a:lnTo>
                    <a:pt x="4" y="4"/>
                  </a:lnTo>
                  <a:lnTo>
                    <a:pt x="0" y="4"/>
                  </a:lnTo>
                  <a:lnTo>
                    <a:pt x="0" y="11"/>
                  </a:lnTo>
                  <a:lnTo>
                    <a:pt x="4" y="15"/>
                  </a:lnTo>
                  <a:lnTo>
                    <a:pt x="8" y="15"/>
                  </a:lnTo>
                  <a:lnTo>
                    <a:pt x="8" y="19"/>
                  </a:lnTo>
                  <a:lnTo>
                    <a:pt x="12" y="19"/>
                  </a:lnTo>
                  <a:lnTo>
                    <a:pt x="16"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2" name="Freeform 205"/>
            <p:cNvSpPr>
              <a:spLocks/>
            </p:cNvSpPr>
            <p:nvPr/>
          </p:nvSpPr>
          <p:spPr bwMode="auto">
            <a:xfrm>
              <a:off x="1918480" y="2892548"/>
              <a:ext cx="33605" cy="43166"/>
            </a:xfrm>
            <a:custGeom>
              <a:avLst/>
              <a:gdLst>
                <a:gd name="T0" fmla="*/ 19 w 19"/>
                <a:gd name="T1" fmla="*/ 7 h 15"/>
                <a:gd name="T2" fmla="*/ 15 w 19"/>
                <a:gd name="T3" fmla="*/ 4 h 15"/>
                <a:gd name="T4" fmla="*/ 15 w 19"/>
                <a:gd name="T5" fmla="*/ 0 h 15"/>
                <a:gd name="T6" fmla="*/ 0 w 19"/>
                <a:gd name="T7" fmla="*/ 0 h 15"/>
                <a:gd name="T8" fmla="*/ 0 w 19"/>
                <a:gd name="T9" fmla="*/ 15 h 15"/>
                <a:gd name="T10" fmla="*/ 15 w 19"/>
                <a:gd name="T11" fmla="*/ 15 h 15"/>
                <a:gd name="T12" fmla="*/ 15 w 19"/>
                <a:gd name="T13" fmla="*/ 11 h 15"/>
                <a:gd name="T14" fmla="*/ 19 w 19"/>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9" y="7"/>
                  </a:moveTo>
                  <a:lnTo>
                    <a:pt x="15" y="4"/>
                  </a:lnTo>
                  <a:lnTo>
                    <a:pt x="15" y="0"/>
                  </a:lnTo>
                  <a:lnTo>
                    <a:pt x="0" y="0"/>
                  </a:lnTo>
                  <a:lnTo>
                    <a:pt x="0" y="15"/>
                  </a:lnTo>
                  <a:lnTo>
                    <a:pt x="15" y="15"/>
                  </a:lnTo>
                  <a:lnTo>
                    <a:pt x="15"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3" name="Freeform 207"/>
            <p:cNvSpPr>
              <a:spLocks/>
            </p:cNvSpPr>
            <p:nvPr/>
          </p:nvSpPr>
          <p:spPr bwMode="auto">
            <a:xfrm>
              <a:off x="1918480" y="2826363"/>
              <a:ext cx="33605" cy="54677"/>
            </a:xfrm>
            <a:custGeom>
              <a:avLst/>
              <a:gdLst>
                <a:gd name="T0" fmla="*/ 19 w 19"/>
                <a:gd name="T1" fmla="*/ 11 h 19"/>
                <a:gd name="T2" fmla="*/ 19 w 19"/>
                <a:gd name="T3" fmla="*/ 7 h 19"/>
                <a:gd name="T4" fmla="*/ 15 w 19"/>
                <a:gd name="T5" fmla="*/ 4 h 19"/>
                <a:gd name="T6" fmla="*/ 12 w 19"/>
                <a:gd name="T7" fmla="*/ 0 h 19"/>
                <a:gd name="T8" fmla="*/ 8 w 19"/>
                <a:gd name="T9" fmla="*/ 0 h 19"/>
                <a:gd name="T10" fmla="*/ 4 w 19"/>
                <a:gd name="T11" fmla="*/ 4 h 19"/>
                <a:gd name="T12" fmla="*/ 0 w 19"/>
                <a:gd name="T13" fmla="*/ 7 h 19"/>
                <a:gd name="T14" fmla="*/ 0 w 19"/>
                <a:gd name="T15" fmla="*/ 15 h 19"/>
                <a:gd name="T16" fmla="*/ 4 w 19"/>
                <a:gd name="T17" fmla="*/ 15 h 19"/>
                <a:gd name="T18" fmla="*/ 4 w 19"/>
                <a:gd name="T19" fmla="*/ 19 h 19"/>
                <a:gd name="T20" fmla="*/ 15 w 19"/>
                <a:gd name="T21" fmla="*/ 19 h 19"/>
                <a:gd name="T22" fmla="*/ 15 w 19"/>
                <a:gd name="T23" fmla="*/ 15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7"/>
                  </a:lnTo>
                  <a:lnTo>
                    <a:pt x="15" y="4"/>
                  </a:lnTo>
                  <a:lnTo>
                    <a:pt x="12" y="0"/>
                  </a:lnTo>
                  <a:lnTo>
                    <a:pt x="8" y="0"/>
                  </a:lnTo>
                  <a:lnTo>
                    <a:pt x="4" y="4"/>
                  </a:lnTo>
                  <a:lnTo>
                    <a:pt x="0" y="7"/>
                  </a:lnTo>
                  <a:lnTo>
                    <a:pt x="0" y="15"/>
                  </a:lnTo>
                  <a:lnTo>
                    <a:pt x="4" y="15"/>
                  </a:lnTo>
                  <a:lnTo>
                    <a:pt x="4" y="19"/>
                  </a:lnTo>
                  <a:lnTo>
                    <a:pt x="15" y="19"/>
                  </a:lnTo>
                  <a:lnTo>
                    <a:pt x="15" y="15"/>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4" name="Freeform 208"/>
            <p:cNvSpPr>
              <a:spLocks/>
            </p:cNvSpPr>
            <p:nvPr/>
          </p:nvSpPr>
          <p:spPr bwMode="auto">
            <a:xfrm>
              <a:off x="1925555" y="2771688"/>
              <a:ext cx="33605" cy="54677"/>
            </a:xfrm>
            <a:custGeom>
              <a:avLst/>
              <a:gdLst>
                <a:gd name="T0" fmla="*/ 19 w 19"/>
                <a:gd name="T1" fmla="*/ 7 h 19"/>
                <a:gd name="T2" fmla="*/ 15 w 19"/>
                <a:gd name="T3" fmla="*/ 7 h 19"/>
                <a:gd name="T4" fmla="*/ 15 w 19"/>
                <a:gd name="T5" fmla="*/ 3 h 19"/>
                <a:gd name="T6" fmla="*/ 11 w 19"/>
                <a:gd name="T7" fmla="*/ 0 h 19"/>
                <a:gd name="T8" fmla="*/ 4 w 19"/>
                <a:gd name="T9" fmla="*/ 0 h 19"/>
                <a:gd name="T10" fmla="*/ 0 w 19"/>
                <a:gd name="T11" fmla="*/ 3 h 19"/>
                <a:gd name="T12" fmla="*/ 0 w 19"/>
                <a:gd name="T13" fmla="*/ 15 h 19"/>
                <a:gd name="T14" fmla="*/ 4 w 19"/>
                <a:gd name="T15" fmla="*/ 19 h 19"/>
                <a:gd name="T16" fmla="*/ 11 w 19"/>
                <a:gd name="T17" fmla="*/ 19 h 19"/>
                <a:gd name="T18" fmla="*/ 15 w 19"/>
                <a:gd name="T19" fmla="*/ 15 h 19"/>
                <a:gd name="T20" fmla="*/ 15 w 19"/>
                <a:gd name="T21" fmla="*/ 11 h 19"/>
                <a:gd name="T22" fmla="*/ 19 w 19"/>
                <a:gd name="T2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7"/>
                  </a:moveTo>
                  <a:lnTo>
                    <a:pt x="15" y="7"/>
                  </a:lnTo>
                  <a:lnTo>
                    <a:pt x="15" y="3"/>
                  </a:lnTo>
                  <a:lnTo>
                    <a:pt x="11" y="0"/>
                  </a:lnTo>
                  <a:lnTo>
                    <a:pt x="4" y="0"/>
                  </a:lnTo>
                  <a:lnTo>
                    <a:pt x="0" y="3"/>
                  </a:lnTo>
                  <a:lnTo>
                    <a:pt x="0" y="15"/>
                  </a:lnTo>
                  <a:lnTo>
                    <a:pt x="4" y="19"/>
                  </a:lnTo>
                  <a:lnTo>
                    <a:pt x="11" y="19"/>
                  </a:lnTo>
                  <a:lnTo>
                    <a:pt x="15" y="15"/>
                  </a:lnTo>
                  <a:lnTo>
                    <a:pt x="15"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5" name="Freeform 209"/>
            <p:cNvSpPr>
              <a:spLocks/>
            </p:cNvSpPr>
            <p:nvPr/>
          </p:nvSpPr>
          <p:spPr bwMode="auto">
            <a:xfrm>
              <a:off x="1939704" y="2737156"/>
              <a:ext cx="26530" cy="54677"/>
            </a:xfrm>
            <a:custGeom>
              <a:avLst/>
              <a:gdLst>
                <a:gd name="T0" fmla="*/ 15 w 15"/>
                <a:gd name="T1" fmla="*/ 12 h 19"/>
                <a:gd name="T2" fmla="*/ 15 w 15"/>
                <a:gd name="T3" fmla="*/ 4 h 19"/>
                <a:gd name="T4" fmla="*/ 11 w 15"/>
                <a:gd name="T5" fmla="*/ 4 h 19"/>
                <a:gd name="T6" fmla="*/ 7 w 15"/>
                <a:gd name="T7" fmla="*/ 0 h 19"/>
                <a:gd name="T8" fmla="*/ 3 w 15"/>
                <a:gd name="T9" fmla="*/ 4 h 19"/>
                <a:gd name="T10" fmla="*/ 0 w 15"/>
                <a:gd name="T11" fmla="*/ 4 h 19"/>
                <a:gd name="T12" fmla="*/ 0 w 15"/>
                <a:gd name="T13" fmla="*/ 15 h 19"/>
                <a:gd name="T14" fmla="*/ 3 w 15"/>
                <a:gd name="T15" fmla="*/ 19 h 19"/>
                <a:gd name="T16" fmla="*/ 11 w 15"/>
                <a:gd name="T17" fmla="*/ 19 h 19"/>
                <a:gd name="T18" fmla="*/ 15 w 15"/>
                <a:gd name="T19" fmla="*/ 15 h 19"/>
                <a:gd name="T20" fmla="*/ 15 w 15"/>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12"/>
                  </a:moveTo>
                  <a:lnTo>
                    <a:pt x="15" y="4"/>
                  </a:lnTo>
                  <a:lnTo>
                    <a:pt x="11" y="4"/>
                  </a:lnTo>
                  <a:lnTo>
                    <a:pt x="7" y="0"/>
                  </a:lnTo>
                  <a:lnTo>
                    <a:pt x="3" y="4"/>
                  </a:lnTo>
                  <a:lnTo>
                    <a:pt x="0" y="4"/>
                  </a:lnTo>
                  <a:lnTo>
                    <a:pt x="0" y="15"/>
                  </a:lnTo>
                  <a:lnTo>
                    <a:pt x="3" y="19"/>
                  </a:lnTo>
                  <a:lnTo>
                    <a:pt x="11" y="19"/>
                  </a:lnTo>
                  <a:lnTo>
                    <a:pt x="15" y="15"/>
                  </a:lnTo>
                  <a:lnTo>
                    <a:pt x="15"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6" name="Freeform 210"/>
            <p:cNvSpPr>
              <a:spLocks/>
            </p:cNvSpPr>
            <p:nvPr/>
          </p:nvSpPr>
          <p:spPr bwMode="auto">
            <a:xfrm>
              <a:off x="1939704" y="2693990"/>
              <a:ext cx="33605" cy="54677"/>
            </a:xfrm>
            <a:custGeom>
              <a:avLst/>
              <a:gdLst>
                <a:gd name="T0" fmla="*/ 19 w 19"/>
                <a:gd name="T1" fmla="*/ 11 h 19"/>
                <a:gd name="T2" fmla="*/ 19 w 19"/>
                <a:gd name="T3" fmla="*/ 7 h 19"/>
                <a:gd name="T4" fmla="*/ 15 w 19"/>
                <a:gd name="T5" fmla="*/ 4 h 19"/>
                <a:gd name="T6" fmla="*/ 11 w 19"/>
                <a:gd name="T7" fmla="*/ 0 h 19"/>
                <a:gd name="T8" fmla="*/ 7 w 19"/>
                <a:gd name="T9" fmla="*/ 0 h 19"/>
                <a:gd name="T10" fmla="*/ 3 w 19"/>
                <a:gd name="T11" fmla="*/ 4 h 19"/>
                <a:gd name="T12" fmla="*/ 0 w 19"/>
                <a:gd name="T13" fmla="*/ 7 h 19"/>
                <a:gd name="T14" fmla="*/ 0 w 19"/>
                <a:gd name="T15" fmla="*/ 15 h 19"/>
                <a:gd name="T16" fmla="*/ 3 w 19"/>
                <a:gd name="T17" fmla="*/ 15 h 19"/>
                <a:gd name="T18" fmla="*/ 3 w 19"/>
                <a:gd name="T19" fmla="*/ 19 h 19"/>
                <a:gd name="T20" fmla="*/ 15 w 19"/>
                <a:gd name="T21" fmla="*/ 19 h 19"/>
                <a:gd name="T22" fmla="*/ 15 w 19"/>
                <a:gd name="T23" fmla="*/ 15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7"/>
                  </a:lnTo>
                  <a:lnTo>
                    <a:pt x="15" y="4"/>
                  </a:lnTo>
                  <a:lnTo>
                    <a:pt x="11" y="0"/>
                  </a:lnTo>
                  <a:lnTo>
                    <a:pt x="7" y="0"/>
                  </a:lnTo>
                  <a:lnTo>
                    <a:pt x="3" y="4"/>
                  </a:lnTo>
                  <a:lnTo>
                    <a:pt x="0" y="7"/>
                  </a:lnTo>
                  <a:lnTo>
                    <a:pt x="0" y="15"/>
                  </a:lnTo>
                  <a:lnTo>
                    <a:pt x="3" y="15"/>
                  </a:lnTo>
                  <a:lnTo>
                    <a:pt x="3" y="19"/>
                  </a:lnTo>
                  <a:lnTo>
                    <a:pt x="15" y="19"/>
                  </a:lnTo>
                  <a:lnTo>
                    <a:pt x="15" y="15"/>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7" name="Freeform 211"/>
            <p:cNvSpPr>
              <a:spLocks/>
            </p:cNvSpPr>
            <p:nvPr/>
          </p:nvSpPr>
          <p:spPr bwMode="auto">
            <a:xfrm>
              <a:off x="1939704" y="2682479"/>
              <a:ext cx="33605" cy="54677"/>
            </a:xfrm>
            <a:custGeom>
              <a:avLst/>
              <a:gdLst>
                <a:gd name="T0" fmla="*/ 19 w 19"/>
                <a:gd name="T1" fmla="*/ 8 h 19"/>
                <a:gd name="T2" fmla="*/ 19 w 19"/>
                <a:gd name="T3" fmla="*/ 4 h 19"/>
                <a:gd name="T4" fmla="*/ 15 w 19"/>
                <a:gd name="T5" fmla="*/ 0 h 19"/>
                <a:gd name="T6" fmla="*/ 7 w 19"/>
                <a:gd name="T7" fmla="*/ 0 h 19"/>
                <a:gd name="T8" fmla="*/ 3 w 19"/>
                <a:gd name="T9" fmla="*/ 4 h 19"/>
                <a:gd name="T10" fmla="*/ 3 w 19"/>
                <a:gd name="T11" fmla="*/ 8 h 19"/>
                <a:gd name="T12" fmla="*/ 0 w 19"/>
                <a:gd name="T13" fmla="*/ 8 h 19"/>
                <a:gd name="T14" fmla="*/ 3 w 19"/>
                <a:gd name="T15" fmla="*/ 11 h 19"/>
                <a:gd name="T16" fmla="*/ 3 w 19"/>
                <a:gd name="T17" fmla="*/ 15 h 19"/>
                <a:gd name="T18" fmla="*/ 7 w 19"/>
                <a:gd name="T19" fmla="*/ 19 h 19"/>
                <a:gd name="T20" fmla="*/ 15 w 19"/>
                <a:gd name="T21" fmla="*/ 19 h 19"/>
                <a:gd name="T22" fmla="*/ 19 w 19"/>
                <a:gd name="T23" fmla="*/ 15 h 19"/>
                <a:gd name="T24" fmla="*/ 19 w 19"/>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8"/>
                  </a:moveTo>
                  <a:lnTo>
                    <a:pt x="19" y="4"/>
                  </a:lnTo>
                  <a:lnTo>
                    <a:pt x="15" y="0"/>
                  </a:lnTo>
                  <a:lnTo>
                    <a:pt x="7" y="0"/>
                  </a:lnTo>
                  <a:lnTo>
                    <a:pt x="3" y="4"/>
                  </a:lnTo>
                  <a:lnTo>
                    <a:pt x="3" y="8"/>
                  </a:lnTo>
                  <a:lnTo>
                    <a:pt x="0" y="8"/>
                  </a:lnTo>
                  <a:lnTo>
                    <a:pt x="3" y="11"/>
                  </a:lnTo>
                  <a:lnTo>
                    <a:pt x="3" y="15"/>
                  </a:lnTo>
                  <a:lnTo>
                    <a:pt x="7" y="19"/>
                  </a:lnTo>
                  <a:lnTo>
                    <a:pt x="15" y="19"/>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8" name="Freeform 212"/>
            <p:cNvSpPr>
              <a:spLocks/>
            </p:cNvSpPr>
            <p:nvPr/>
          </p:nvSpPr>
          <p:spPr bwMode="auto">
            <a:xfrm>
              <a:off x="1945010" y="2670968"/>
              <a:ext cx="35373" cy="54677"/>
            </a:xfrm>
            <a:custGeom>
              <a:avLst/>
              <a:gdLst>
                <a:gd name="T0" fmla="*/ 20 w 20"/>
                <a:gd name="T1" fmla="*/ 8 h 19"/>
                <a:gd name="T2" fmla="*/ 20 w 20"/>
                <a:gd name="T3" fmla="*/ 4 h 19"/>
                <a:gd name="T4" fmla="*/ 16 w 20"/>
                <a:gd name="T5" fmla="*/ 4 h 19"/>
                <a:gd name="T6" fmla="*/ 16 w 20"/>
                <a:gd name="T7" fmla="*/ 0 h 19"/>
                <a:gd name="T8" fmla="*/ 4 w 20"/>
                <a:gd name="T9" fmla="*/ 0 h 19"/>
                <a:gd name="T10" fmla="*/ 4 w 20"/>
                <a:gd name="T11" fmla="*/ 4 h 19"/>
                <a:gd name="T12" fmla="*/ 0 w 20"/>
                <a:gd name="T13" fmla="*/ 4 h 19"/>
                <a:gd name="T14" fmla="*/ 0 w 20"/>
                <a:gd name="T15" fmla="*/ 12 h 19"/>
                <a:gd name="T16" fmla="*/ 4 w 20"/>
                <a:gd name="T17" fmla="*/ 15 h 19"/>
                <a:gd name="T18" fmla="*/ 8 w 20"/>
                <a:gd name="T19" fmla="*/ 19 h 19"/>
                <a:gd name="T20" fmla="*/ 12 w 20"/>
                <a:gd name="T21" fmla="*/ 19 h 19"/>
                <a:gd name="T22" fmla="*/ 16 w 20"/>
                <a:gd name="T23" fmla="*/ 15 h 19"/>
                <a:gd name="T24" fmla="*/ 20 w 20"/>
                <a:gd name="T25" fmla="*/ 12 h 19"/>
                <a:gd name="T26" fmla="*/ 20 w 20"/>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8"/>
                  </a:moveTo>
                  <a:lnTo>
                    <a:pt x="20" y="4"/>
                  </a:lnTo>
                  <a:lnTo>
                    <a:pt x="16" y="4"/>
                  </a:lnTo>
                  <a:lnTo>
                    <a:pt x="16" y="0"/>
                  </a:lnTo>
                  <a:lnTo>
                    <a:pt x="4" y="0"/>
                  </a:lnTo>
                  <a:lnTo>
                    <a:pt x="4" y="4"/>
                  </a:lnTo>
                  <a:lnTo>
                    <a:pt x="0" y="4"/>
                  </a:lnTo>
                  <a:lnTo>
                    <a:pt x="0" y="12"/>
                  </a:lnTo>
                  <a:lnTo>
                    <a:pt x="4" y="15"/>
                  </a:lnTo>
                  <a:lnTo>
                    <a:pt x="8" y="19"/>
                  </a:lnTo>
                  <a:lnTo>
                    <a:pt x="12" y="19"/>
                  </a:lnTo>
                  <a:lnTo>
                    <a:pt x="16" y="15"/>
                  </a:lnTo>
                  <a:lnTo>
                    <a:pt x="20"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9" name="Freeform 213"/>
            <p:cNvSpPr>
              <a:spLocks/>
            </p:cNvSpPr>
            <p:nvPr/>
          </p:nvSpPr>
          <p:spPr bwMode="auto">
            <a:xfrm>
              <a:off x="1945010" y="2647947"/>
              <a:ext cx="35373" cy="57554"/>
            </a:xfrm>
            <a:custGeom>
              <a:avLst/>
              <a:gdLst>
                <a:gd name="T0" fmla="*/ 20 w 20"/>
                <a:gd name="T1" fmla="*/ 12 h 20"/>
                <a:gd name="T2" fmla="*/ 20 w 20"/>
                <a:gd name="T3" fmla="*/ 4 h 20"/>
                <a:gd name="T4" fmla="*/ 16 w 20"/>
                <a:gd name="T5" fmla="*/ 4 h 20"/>
                <a:gd name="T6" fmla="*/ 12 w 20"/>
                <a:gd name="T7" fmla="*/ 0 h 20"/>
                <a:gd name="T8" fmla="*/ 8 w 20"/>
                <a:gd name="T9" fmla="*/ 0 h 20"/>
                <a:gd name="T10" fmla="*/ 8 w 20"/>
                <a:gd name="T11" fmla="*/ 4 h 20"/>
                <a:gd name="T12" fmla="*/ 4 w 20"/>
                <a:gd name="T13" fmla="*/ 4 h 20"/>
                <a:gd name="T14" fmla="*/ 4 w 20"/>
                <a:gd name="T15" fmla="*/ 8 h 20"/>
                <a:gd name="T16" fmla="*/ 0 w 20"/>
                <a:gd name="T17" fmla="*/ 12 h 20"/>
                <a:gd name="T18" fmla="*/ 4 w 20"/>
                <a:gd name="T19" fmla="*/ 16 h 20"/>
                <a:gd name="T20" fmla="*/ 8 w 20"/>
                <a:gd name="T21" fmla="*/ 20 h 20"/>
                <a:gd name="T22" fmla="*/ 16 w 20"/>
                <a:gd name="T23" fmla="*/ 20 h 20"/>
                <a:gd name="T24" fmla="*/ 20 w 20"/>
                <a:gd name="T25" fmla="*/ 16 h 20"/>
                <a:gd name="T26" fmla="*/ 20 w 20"/>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2"/>
                  </a:moveTo>
                  <a:lnTo>
                    <a:pt x="20" y="4"/>
                  </a:lnTo>
                  <a:lnTo>
                    <a:pt x="16" y="4"/>
                  </a:lnTo>
                  <a:lnTo>
                    <a:pt x="12" y="0"/>
                  </a:lnTo>
                  <a:lnTo>
                    <a:pt x="8" y="0"/>
                  </a:lnTo>
                  <a:lnTo>
                    <a:pt x="8" y="4"/>
                  </a:lnTo>
                  <a:lnTo>
                    <a:pt x="4" y="4"/>
                  </a:lnTo>
                  <a:lnTo>
                    <a:pt x="4" y="8"/>
                  </a:lnTo>
                  <a:lnTo>
                    <a:pt x="0" y="12"/>
                  </a:lnTo>
                  <a:lnTo>
                    <a:pt x="4" y="16"/>
                  </a:lnTo>
                  <a:lnTo>
                    <a:pt x="8" y="20"/>
                  </a:lnTo>
                  <a:lnTo>
                    <a:pt x="16" y="20"/>
                  </a:lnTo>
                  <a:lnTo>
                    <a:pt x="20"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0" name="Freeform 214"/>
            <p:cNvSpPr>
              <a:spLocks/>
            </p:cNvSpPr>
            <p:nvPr/>
          </p:nvSpPr>
          <p:spPr bwMode="auto">
            <a:xfrm>
              <a:off x="1952085" y="2636436"/>
              <a:ext cx="35373" cy="57554"/>
            </a:xfrm>
            <a:custGeom>
              <a:avLst/>
              <a:gdLst>
                <a:gd name="T0" fmla="*/ 20 w 20"/>
                <a:gd name="T1" fmla="*/ 12 h 20"/>
                <a:gd name="T2" fmla="*/ 20 w 20"/>
                <a:gd name="T3" fmla="*/ 8 h 20"/>
                <a:gd name="T4" fmla="*/ 16 w 20"/>
                <a:gd name="T5" fmla="*/ 4 h 20"/>
                <a:gd name="T6" fmla="*/ 12 w 20"/>
                <a:gd name="T7" fmla="*/ 0 h 20"/>
                <a:gd name="T8" fmla="*/ 4 w 20"/>
                <a:gd name="T9" fmla="*/ 0 h 20"/>
                <a:gd name="T10" fmla="*/ 0 w 20"/>
                <a:gd name="T11" fmla="*/ 4 h 20"/>
                <a:gd name="T12" fmla="*/ 0 w 20"/>
                <a:gd name="T13" fmla="*/ 16 h 20"/>
                <a:gd name="T14" fmla="*/ 4 w 20"/>
                <a:gd name="T15" fmla="*/ 20 h 20"/>
                <a:gd name="T16" fmla="*/ 12 w 20"/>
                <a:gd name="T17" fmla="*/ 20 h 20"/>
                <a:gd name="T18" fmla="*/ 16 w 20"/>
                <a:gd name="T19" fmla="*/ 16 h 20"/>
                <a:gd name="T20" fmla="*/ 20 w 20"/>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20" y="12"/>
                  </a:moveTo>
                  <a:lnTo>
                    <a:pt x="20" y="8"/>
                  </a:lnTo>
                  <a:lnTo>
                    <a:pt x="16" y="4"/>
                  </a:lnTo>
                  <a:lnTo>
                    <a:pt x="12" y="0"/>
                  </a:lnTo>
                  <a:lnTo>
                    <a:pt x="4" y="0"/>
                  </a:lnTo>
                  <a:lnTo>
                    <a:pt x="0" y="4"/>
                  </a:lnTo>
                  <a:lnTo>
                    <a:pt x="0" y="16"/>
                  </a:lnTo>
                  <a:lnTo>
                    <a:pt x="4" y="20"/>
                  </a:lnTo>
                  <a:lnTo>
                    <a:pt x="12" y="20"/>
                  </a:lnTo>
                  <a:lnTo>
                    <a:pt x="16"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1" name="Freeform 215"/>
            <p:cNvSpPr>
              <a:spLocks/>
            </p:cNvSpPr>
            <p:nvPr/>
          </p:nvSpPr>
          <p:spPr bwMode="auto">
            <a:xfrm>
              <a:off x="1952085" y="2581761"/>
              <a:ext cx="35373" cy="54677"/>
            </a:xfrm>
            <a:custGeom>
              <a:avLst/>
              <a:gdLst>
                <a:gd name="T0" fmla="*/ 20 w 20"/>
                <a:gd name="T1" fmla="*/ 8 h 19"/>
                <a:gd name="T2" fmla="*/ 20 w 20"/>
                <a:gd name="T3" fmla="*/ 4 h 19"/>
                <a:gd name="T4" fmla="*/ 16 w 20"/>
                <a:gd name="T5" fmla="*/ 0 h 19"/>
                <a:gd name="T6" fmla="*/ 8 w 20"/>
                <a:gd name="T7" fmla="*/ 0 h 19"/>
                <a:gd name="T8" fmla="*/ 4 w 20"/>
                <a:gd name="T9" fmla="*/ 4 h 19"/>
                <a:gd name="T10" fmla="*/ 0 w 20"/>
                <a:gd name="T11" fmla="*/ 4 h 19"/>
                <a:gd name="T12" fmla="*/ 0 w 20"/>
                <a:gd name="T13" fmla="*/ 12 h 19"/>
                <a:gd name="T14" fmla="*/ 4 w 20"/>
                <a:gd name="T15" fmla="*/ 16 h 19"/>
                <a:gd name="T16" fmla="*/ 8 w 20"/>
                <a:gd name="T17" fmla="*/ 16 h 19"/>
                <a:gd name="T18" fmla="*/ 8 w 20"/>
                <a:gd name="T19" fmla="*/ 19 h 19"/>
                <a:gd name="T20" fmla="*/ 12 w 20"/>
                <a:gd name="T21" fmla="*/ 19 h 19"/>
                <a:gd name="T22" fmla="*/ 16 w 20"/>
                <a:gd name="T23" fmla="*/ 16 h 19"/>
                <a:gd name="T24" fmla="*/ 20 w 20"/>
                <a:gd name="T25" fmla="*/ 16 h 19"/>
                <a:gd name="T26" fmla="*/ 20 w 20"/>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8"/>
                  </a:moveTo>
                  <a:lnTo>
                    <a:pt x="20" y="4"/>
                  </a:lnTo>
                  <a:lnTo>
                    <a:pt x="16" y="0"/>
                  </a:lnTo>
                  <a:lnTo>
                    <a:pt x="8" y="0"/>
                  </a:lnTo>
                  <a:lnTo>
                    <a:pt x="4" y="4"/>
                  </a:lnTo>
                  <a:lnTo>
                    <a:pt x="0" y="4"/>
                  </a:lnTo>
                  <a:lnTo>
                    <a:pt x="0" y="12"/>
                  </a:lnTo>
                  <a:lnTo>
                    <a:pt x="4" y="16"/>
                  </a:lnTo>
                  <a:lnTo>
                    <a:pt x="8" y="16"/>
                  </a:lnTo>
                  <a:lnTo>
                    <a:pt x="8" y="19"/>
                  </a:lnTo>
                  <a:lnTo>
                    <a:pt x="12" y="19"/>
                  </a:lnTo>
                  <a:lnTo>
                    <a:pt x="16" y="16"/>
                  </a:lnTo>
                  <a:lnTo>
                    <a:pt x="20" y="16"/>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2" name="Freeform 216"/>
            <p:cNvSpPr>
              <a:spLocks/>
            </p:cNvSpPr>
            <p:nvPr/>
          </p:nvSpPr>
          <p:spPr bwMode="auto">
            <a:xfrm>
              <a:off x="1959159" y="2570250"/>
              <a:ext cx="33605" cy="46043"/>
            </a:xfrm>
            <a:custGeom>
              <a:avLst/>
              <a:gdLst>
                <a:gd name="T0" fmla="*/ 19 w 19"/>
                <a:gd name="T1" fmla="*/ 8 h 16"/>
                <a:gd name="T2" fmla="*/ 16 w 19"/>
                <a:gd name="T3" fmla="*/ 4 h 16"/>
                <a:gd name="T4" fmla="*/ 16 w 19"/>
                <a:gd name="T5" fmla="*/ 0 h 16"/>
                <a:gd name="T6" fmla="*/ 0 w 19"/>
                <a:gd name="T7" fmla="*/ 0 h 16"/>
                <a:gd name="T8" fmla="*/ 0 w 19"/>
                <a:gd name="T9" fmla="*/ 12 h 16"/>
                <a:gd name="T10" fmla="*/ 4 w 19"/>
                <a:gd name="T11" fmla="*/ 16 h 16"/>
                <a:gd name="T12" fmla="*/ 12 w 19"/>
                <a:gd name="T13" fmla="*/ 16 h 16"/>
                <a:gd name="T14" fmla="*/ 16 w 19"/>
                <a:gd name="T15" fmla="*/ 12 h 16"/>
                <a:gd name="T16" fmla="*/ 19 w 19"/>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9" y="8"/>
                  </a:moveTo>
                  <a:lnTo>
                    <a:pt x="16" y="4"/>
                  </a:lnTo>
                  <a:lnTo>
                    <a:pt x="16" y="0"/>
                  </a:lnTo>
                  <a:lnTo>
                    <a:pt x="0" y="0"/>
                  </a:lnTo>
                  <a:lnTo>
                    <a:pt x="0" y="12"/>
                  </a:lnTo>
                  <a:lnTo>
                    <a:pt x="4" y="16"/>
                  </a:lnTo>
                  <a:lnTo>
                    <a:pt x="12" y="16"/>
                  </a:lnTo>
                  <a:lnTo>
                    <a:pt x="16"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3" name="Freeform 217"/>
            <p:cNvSpPr>
              <a:spLocks/>
            </p:cNvSpPr>
            <p:nvPr/>
          </p:nvSpPr>
          <p:spPr bwMode="auto">
            <a:xfrm>
              <a:off x="1959159" y="2527084"/>
              <a:ext cx="33605" cy="43166"/>
            </a:xfrm>
            <a:custGeom>
              <a:avLst/>
              <a:gdLst>
                <a:gd name="T0" fmla="*/ 19 w 19"/>
                <a:gd name="T1" fmla="*/ 8 h 15"/>
                <a:gd name="T2" fmla="*/ 19 w 19"/>
                <a:gd name="T3" fmla="*/ 4 h 15"/>
                <a:gd name="T4" fmla="*/ 16 w 19"/>
                <a:gd name="T5" fmla="*/ 0 h 15"/>
                <a:gd name="T6" fmla="*/ 4 w 19"/>
                <a:gd name="T7" fmla="*/ 0 h 15"/>
                <a:gd name="T8" fmla="*/ 0 w 19"/>
                <a:gd name="T9" fmla="*/ 4 h 15"/>
                <a:gd name="T10" fmla="*/ 0 w 19"/>
                <a:gd name="T11" fmla="*/ 12 h 15"/>
                <a:gd name="T12" fmla="*/ 4 w 19"/>
                <a:gd name="T13" fmla="*/ 12 h 15"/>
                <a:gd name="T14" fmla="*/ 4 w 19"/>
                <a:gd name="T15" fmla="*/ 15 h 15"/>
                <a:gd name="T16" fmla="*/ 16 w 19"/>
                <a:gd name="T17" fmla="*/ 15 h 15"/>
                <a:gd name="T18" fmla="*/ 16 w 19"/>
                <a:gd name="T19" fmla="*/ 12 h 15"/>
                <a:gd name="T20" fmla="*/ 19 w 19"/>
                <a:gd name="T21" fmla="*/ 12 h 15"/>
                <a:gd name="T22" fmla="*/ 19 w 19"/>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9" y="8"/>
                  </a:moveTo>
                  <a:lnTo>
                    <a:pt x="19" y="4"/>
                  </a:lnTo>
                  <a:lnTo>
                    <a:pt x="16" y="0"/>
                  </a:lnTo>
                  <a:lnTo>
                    <a:pt x="4" y="0"/>
                  </a:lnTo>
                  <a:lnTo>
                    <a:pt x="0" y="4"/>
                  </a:lnTo>
                  <a:lnTo>
                    <a:pt x="0" y="12"/>
                  </a:lnTo>
                  <a:lnTo>
                    <a:pt x="4" y="12"/>
                  </a:lnTo>
                  <a:lnTo>
                    <a:pt x="4" y="15"/>
                  </a:lnTo>
                  <a:lnTo>
                    <a:pt x="16" y="15"/>
                  </a:lnTo>
                  <a:lnTo>
                    <a:pt x="16" y="12"/>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4" name="Freeform 218"/>
            <p:cNvSpPr>
              <a:spLocks/>
            </p:cNvSpPr>
            <p:nvPr/>
          </p:nvSpPr>
          <p:spPr bwMode="auto">
            <a:xfrm>
              <a:off x="1973309" y="2504063"/>
              <a:ext cx="33605" cy="57554"/>
            </a:xfrm>
            <a:custGeom>
              <a:avLst/>
              <a:gdLst>
                <a:gd name="T0" fmla="*/ 19 w 19"/>
                <a:gd name="T1" fmla="*/ 12 h 20"/>
                <a:gd name="T2" fmla="*/ 19 w 19"/>
                <a:gd name="T3" fmla="*/ 8 h 20"/>
                <a:gd name="T4" fmla="*/ 15 w 19"/>
                <a:gd name="T5" fmla="*/ 4 h 20"/>
                <a:gd name="T6" fmla="*/ 11 w 19"/>
                <a:gd name="T7" fmla="*/ 0 h 20"/>
                <a:gd name="T8" fmla="*/ 8 w 19"/>
                <a:gd name="T9" fmla="*/ 0 h 20"/>
                <a:gd name="T10" fmla="*/ 4 w 19"/>
                <a:gd name="T11" fmla="*/ 4 h 20"/>
                <a:gd name="T12" fmla="*/ 0 w 19"/>
                <a:gd name="T13" fmla="*/ 8 h 20"/>
                <a:gd name="T14" fmla="*/ 0 w 19"/>
                <a:gd name="T15" fmla="*/ 12 h 20"/>
                <a:gd name="T16" fmla="*/ 4 w 19"/>
                <a:gd name="T17" fmla="*/ 16 h 20"/>
                <a:gd name="T18" fmla="*/ 4 w 19"/>
                <a:gd name="T19" fmla="*/ 20 h 20"/>
                <a:gd name="T20" fmla="*/ 15 w 19"/>
                <a:gd name="T21" fmla="*/ 20 h 20"/>
                <a:gd name="T22" fmla="*/ 15 w 19"/>
                <a:gd name="T23" fmla="*/ 16 h 20"/>
                <a:gd name="T24" fmla="*/ 19 w 19"/>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9" y="12"/>
                  </a:moveTo>
                  <a:lnTo>
                    <a:pt x="19" y="8"/>
                  </a:lnTo>
                  <a:lnTo>
                    <a:pt x="15" y="4"/>
                  </a:lnTo>
                  <a:lnTo>
                    <a:pt x="11" y="0"/>
                  </a:lnTo>
                  <a:lnTo>
                    <a:pt x="8" y="0"/>
                  </a:lnTo>
                  <a:lnTo>
                    <a:pt x="4" y="4"/>
                  </a:lnTo>
                  <a:lnTo>
                    <a:pt x="0" y="8"/>
                  </a:lnTo>
                  <a:lnTo>
                    <a:pt x="0" y="12"/>
                  </a:lnTo>
                  <a:lnTo>
                    <a:pt x="4" y="16"/>
                  </a:lnTo>
                  <a:lnTo>
                    <a:pt x="4" y="20"/>
                  </a:lnTo>
                  <a:lnTo>
                    <a:pt x="15" y="20"/>
                  </a:lnTo>
                  <a:lnTo>
                    <a:pt x="15"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5" name="Freeform 219"/>
            <p:cNvSpPr>
              <a:spLocks/>
            </p:cNvSpPr>
            <p:nvPr/>
          </p:nvSpPr>
          <p:spPr bwMode="auto">
            <a:xfrm>
              <a:off x="1980383" y="2483920"/>
              <a:ext cx="26530" cy="43166"/>
            </a:xfrm>
            <a:custGeom>
              <a:avLst/>
              <a:gdLst>
                <a:gd name="T0" fmla="*/ 15 w 15"/>
                <a:gd name="T1" fmla="*/ 7 h 15"/>
                <a:gd name="T2" fmla="*/ 15 w 15"/>
                <a:gd name="T3" fmla="*/ 0 h 15"/>
                <a:gd name="T4" fmla="*/ 0 w 15"/>
                <a:gd name="T5" fmla="*/ 0 h 15"/>
                <a:gd name="T6" fmla="*/ 0 w 15"/>
                <a:gd name="T7" fmla="*/ 11 h 15"/>
                <a:gd name="T8" fmla="*/ 4 w 15"/>
                <a:gd name="T9" fmla="*/ 15 h 15"/>
                <a:gd name="T10" fmla="*/ 11 w 15"/>
                <a:gd name="T11" fmla="*/ 15 h 15"/>
                <a:gd name="T12" fmla="*/ 15 w 15"/>
                <a:gd name="T13" fmla="*/ 11 h 15"/>
                <a:gd name="T14" fmla="*/ 15 w 15"/>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7"/>
                  </a:moveTo>
                  <a:lnTo>
                    <a:pt x="15" y="0"/>
                  </a:lnTo>
                  <a:lnTo>
                    <a:pt x="0" y="0"/>
                  </a:lnTo>
                  <a:lnTo>
                    <a:pt x="0" y="11"/>
                  </a:lnTo>
                  <a:lnTo>
                    <a:pt x="4" y="15"/>
                  </a:lnTo>
                  <a:lnTo>
                    <a:pt x="11" y="15"/>
                  </a:lnTo>
                  <a:lnTo>
                    <a:pt x="15" y="11"/>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6" name="Freeform 220"/>
            <p:cNvSpPr>
              <a:spLocks/>
            </p:cNvSpPr>
            <p:nvPr/>
          </p:nvSpPr>
          <p:spPr bwMode="auto">
            <a:xfrm>
              <a:off x="1980383" y="2460899"/>
              <a:ext cx="33605" cy="54677"/>
            </a:xfrm>
            <a:custGeom>
              <a:avLst/>
              <a:gdLst>
                <a:gd name="T0" fmla="*/ 19 w 19"/>
                <a:gd name="T1" fmla="*/ 12 h 19"/>
                <a:gd name="T2" fmla="*/ 19 w 19"/>
                <a:gd name="T3" fmla="*/ 8 h 19"/>
                <a:gd name="T4" fmla="*/ 15 w 19"/>
                <a:gd name="T5" fmla="*/ 4 h 19"/>
                <a:gd name="T6" fmla="*/ 11 w 19"/>
                <a:gd name="T7" fmla="*/ 0 h 19"/>
                <a:gd name="T8" fmla="*/ 7 w 19"/>
                <a:gd name="T9" fmla="*/ 0 h 19"/>
                <a:gd name="T10" fmla="*/ 4 w 19"/>
                <a:gd name="T11" fmla="*/ 4 h 19"/>
                <a:gd name="T12" fmla="*/ 0 w 19"/>
                <a:gd name="T13" fmla="*/ 8 h 19"/>
                <a:gd name="T14" fmla="*/ 0 w 19"/>
                <a:gd name="T15" fmla="*/ 12 h 19"/>
                <a:gd name="T16" fmla="*/ 4 w 19"/>
                <a:gd name="T17" fmla="*/ 15 h 19"/>
                <a:gd name="T18" fmla="*/ 4 w 19"/>
                <a:gd name="T19" fmla="*/ 19 h 19"/>
                <a:gd name="T20" fmla="*/ 15 w 19"/>
                <a:gd name="T21" fmla="*/ 19 h 19"/>
                <a:gd name="T22" fmla="*/ 15 w 19"/>
                <a:gd name="T23" fmla="*/ 15 h 19"/>
                <a:gd name="T24" fmla="*/ 19 w 19"/>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2"/>
                  </a:moveTo>
                  <a:lnTo>
                    <a:pt x="19" y="8"/>
                  </a:lnTo>
                  <a:lnTo>
                    <a:pt x="15" y="4"/>
                  </a:lnTo>
                  <a:lnTo>
                    <a:pt x="11" y="0"/>
                  </a:lnTo>
                  <a:lnTo>
                    <a:pt x="7" y="0"/>
                  </a:lnTo>
                  <a:lnTo>
                    <a:pt x="4" y="4"/>
                  </a:lnTo>
                  <a:lnTo>
                    <a:pt x="0" y="8"/>
                  </a:lnTo>
                  <a:lnTo>
                    <a:pt x="0" y="12"/>
                  </a:lnTo>
                  <a:lnTo>
                    <a:pt x="4" y="15"/>
                  </a:lnTo>
                  <a:lnTo>
                    <a:pt x="4" y="19"/>
                  </a:lnTo>
                  <a:lnTo>
                    <a:pt x="15" y="19"/>
                  </a:lnTo>
                  <a:lnTo>
                    <a:pt x="15"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7" name="Freeform 221"/>
            <p:cNvSpPr>
              <a:spLocks/>
            </p:cNvSpPr>
            <p:nvPr/>
          </p:nvSpPr>
          <p:spPr bwMode="auto">
            <a:xfrm>
              <a:off x="1987458" y="2449388"/>
              <a:ext cx="33605" cy="54677"/>
            </a:xfrm>
            <a:custGeom>
              <a:avLst/>
              <a:gdLst>
                <a:gd name="T0" fmla="*/ 19 w 19"/>
                <a:gd name="T1" fmla="*/ 8 h 19"/>
                <a:gd name="T2" fmla="*/ 19 w 19"/>
                <a:gd name="T3" fmla="*/ 4 h 19"/>
                <a:gd name="T4" fmla="*/ 15 w 19"/>
                <a:gd name="T5" fmla="*/ 0 h 19"/>
                <a:gd name="T6" fmla="*/ 7 w 19"/>
                <a:gd name="T7" fmla="*/ 0 h 19"/>
                <a:gd name="T8" fmla="*/ 3 w 19"/>
                <a:gd name="T9" fmla="*/ 4 h 19"/>
                <a:gd name="T10" fmla="*/ 0 w 19"/>
                <a:gd name="T11" fmla="*/ 8 h 19"/>
                <a:gd name="T12" fmla="*/ 3 w 19"/>
                <a:gd name="T13" fmla="*/ 12 h 19"/>
                <a:gd name="T14" fmla="*/ 3 w 19"/>
                <a:gd name="T15" fmla="*/ 16 h 19"/>
                <a:gd name="T16" fmla="*/ 7 w 19"/>
                <a:gd name="T17" fmla="*/ 16 h 19"/>
                <a:gd name="T18" fmla="*/ 7 w 19"/>
                <a:gd name="T19" fmla="*/ 19 h 19"/>
                <a:gd name="T20" fmla="*/ 11 w 19"/>
                <a:gd name="T21" fmla="*/ 19 h 19"/>
                <a:gd name="T22" fmla="*/ 15 w 19"/>
                <a:gd name="T23" fmla="*/ 16 h 19"/>
                <a:gd name="T24" fmla="*/ 19 w 19"/>
                <a:gd name="T25" fmla="*/ 16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0"/>
                  </a:lnTo>
                  <a:lnTo>
                    <a:pt x="7" y="0"/>
                  </a:lnTo>
                  <a:lnTo>
                    <a:pt x="3" y="4"/>
                  </a:lnTo>
                  <a:lnTo>
                    <a:pt x="0" y="8"/>
                  </a:lnTo>
                  <a:lnTo>
                    <a:pt x="3" y="12"/>
                  </a:lnTo>
                  <a:lnTo>
                    <a:pt x="3" y="16"/>
                  </a:lnTo>
                  <a:lnTo>
                    <a:pt x="7" y="16"/>
                  </a:lnTo>
                  <a:lnTo>
                    <a:pt x="7" y="19"/>
                  </a:lnTo>
                  <a:lnTo>
                    <a:pt x="11" y="19"/>
                  </a:lnTo>
                  <a:lnTo>
                    <a:pt x="15" y="16"/>
                  </a:lnTo>
                  <a:lnTo>
                    <a:pt x="19" y="16"/>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8" name="Freeform 222"/>
            <p:cNvSpPr>
              <a:spLocks/>
            </p:cNvSpPr>
            <p:nvPr/>
          </p:nvSpPr>
          <p:spPr bwMode="auto">
            <a:xfrm>
              <a:off x="1992763" y="2417733"/>
              <a:ext cx="35373" cy="54677"/>
            </a:xfrm>
            <a:custGeom>
              <a:avLst/>
              <a:gdLst>
                <a:gd name="T0" fmla="*/ 20 w 20"/>
                <a:gd name="T1" fmla="*/ 11 h 19"/>
                <a:gd name="T2" fmla="*/ 20 w 20"/>
                <a:gd name="T3" fmla="*/ 7 h 19"/>
                <a:gd name="T4" fmla="*/ 16 w 20"/>
                <a:gd name="T5" fmla="*/ 4 h 19"/>
                <a:gd name="T6" fmla="*/ 12 w 20"/>
                <a:gd name="T7" fmla="*/ 4 h 19"/>
                <a:gd name="T8" fmla="*/ 12 w 20"/>
                <a:gd name="T9" fmla="*/ 0 h 19"/>
                <a:gd name="T10" fmla="*/ 8 w 20"/>
                <a:gd name="T11" fmla="*/ 0 h 19"/>
                <a:gd name="T12" fmla="*/ 4 w 20"/>
                <a:gd name="T13" fmla="*/ 4 h 19"/>
                <a:gd name="T14" fmla="*/ 0 w 20"/>
                <a:gd name="T15" fmla="*/ 4 h 19"/>
                <a:gd name="T16" fmla="*/ 0 w 20"/>
                <a:gd name="T17" fmla="*/ 15 h 19"/>
                <a:gd name="T18" fmla="*/ 4 w 20"/>
                <a:gd name="T19" fmla="*/ 19 h 19"/>
                <a:gd name="T20" fmla="*/ 12 w 20"/>
                <a:gd name="T21" fmla="*/ 19 h 19"/>
                <a:gd name="T22" fmla="*/ 16 w 20"/>
                <a:gd name="T23" fmla="*/ 15 h 19"/>
                <a:gd name="T24" fmla="*/ 20 w 20"/>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1"/>
                  </a:moveTo>
                  <a:lnTo>
                    <a:pt x="20" y="7"/>
                  </a:lnTo>
                  <a:lnTo>
                    <a:pt x="16" y="4"/>
                  </a:lnTo>
                  <a:lnTo>
                    <a:pt x="12" y="4"/>
                  </a:lnTo>
                  <a:lnTo>
                    <a:pt x="12" y="0"/>
                  </a:lnTo>
                  <a:lnTo>
                    <a:pt x="8" y="0"/>
                  </a:lnTo>
                  <a:lnTo>
                    <a:pt x="4" y="4"/>
                  </a:lnTo>
                  <a:lnTo>
                    <a:pt x="0" y="4"/>
                  </a:lnTo>
                  <a:lnTo>
                    <a:pt x="0" y="15"/>
                  </a:lnTo>
                  <a:lnTo>
                    <a:pt x="4" y="19"/>
                  </a:lnTo>
                  <a:lnTo>
                    <a:pt x="12" y="19"/>
                  </a:lnTo>
                  <a:lnTo>
                    <a:pt x="16" y="15"/>
                  </a:lnTo>
                  <a:lnTo>
                    <a:pt x="20"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9" name="Freeform 223"/>
            <p:cNvSpPr>
              <a:spLocks/>
            </p:cNvSpPr>
            <p:nvPr/>
          </p:nvSpPr>
          <p:spPr bwMode="auto">
            <a:xfrm>
              <a:off x="1999838" y="2406222"/>
              <a:ext cx="35373" cy="54677"/>
            </a:xfrm>
            <a:custGeom>
              <a:avLst/>
              <a:gdLst>
                <a:gd name="T0" fmla="*/ 20 w 20"/>
                <a:gd name="T1" fmla="*/ 8 h 19"/>
                <a:gd name="T2" fmla="*/ 16 w 20"/>
                <a:gd name="T3" fmla="*/ 8 h 19"/>
                <a:gd name="T4" fmla="*/ 16 w 20"/>
                <a:gd name="T5" fmla="*/ 4 h 19"/>
                <a:gd name="T6" fmla="*/ 12 w 20"/>
                <a:gd name="T7" fmla="*/ 0 h 19"/>
                <a:gd name="T8" fmla="*/ 4 w 20"/>
                <a:gd name="T9" fmla="*/ 0 h 19"/>
                <a:gd name="T10" fmla="*/ 0 w 20"/>
                <a:gd name="T11" fmla="*/ 4 h 19"/>
                <a:gd name="T12" fmla="*/ 0 w 20"/>
                <a:gd name="T13" fmla="*/ 15 h 19"/>
                <a:gd name="T14" fmla="*/ 4 w 20"/>
                <a:gd name="T15" fmla="*/ 15 h 19"/>
                <a:gd name="T16" fmla="*/ 8 w 20"/>
                <a:gd name="T17" fmla="*/ 19 h 19"/>
                <a:gd name="T18" fmla="*/ 12 w 20"/>
                <a:gd name="T19" fmla="*/ 19 h 19"/>
                <a:gd name="T20" fmla="*/ 12 w 20"/>
                <a:gd name="T21" fmla="*/ 15 h 19"/>
                <a:gd name="T22" fmla="*/ 16 w 20"/>
                <a:gd name="T23" fmla="*/ 15 h 19"/>
                <a:gd name="T24" fmla="*/ 16 w 20"/>
                <a:gd name="T25" fmla="*/ 11 h 19"/>
                <a:gd name="T26" fmla="*/ 20 w 20"/>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8"/>
                  </a:moveTo>
                  <a:lnTo>
                    <a:pt x="16" y="8"/>
                  </a:lnTo>
                  <a:lnTo>
                    <a:pt x="16" y="4"/>
                  </a:lnTo>
                  <a:lnTo>
                    <a:pt x="12" y="0"/>
                  </a:lnTo>
                  <a:lnTo>
                    <a:pt x="4" y="0"/>
                  </a:lnTo>
                  <a:lnTo>
                    <a:pt x="0" y="4"/>
                  </a:lnTo>
                  <a:lnTo>
                    <a:pt x="0" y="15"/>
                  </a:lnTo>
                  <a:lnTo>
                    <a:pt x="4" y="15"/>
                  </a:lnTo>
                  <a:lnTo>
                    <a:pt x="8" y="19"/>
                  </a:lnTo>
                  <a:lnTo>
                    <a:pt x="12" y="19"/>
                  </a:lnTo>
                  <a:lnTo>
                    <a:pt x="12" y="15"/>
                  </a:lnTo>
                  <a:lnTo>
                    <a:pt x="16" y="15"/>
                  </a:lnTo>
                  <a:lnTo>
                    <a:pt x="16" y="11"/>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0" name="Freeform 224"/>
            <p:cNvSpPr>
              <a:spLocks/>
            </p:cNvSpPr>
            <p:nvPr/>
          </p:nvSpPr>
          <p:spPr bwMode="auto">
            <a:xfrm>
              <a:off x="2006912" y="2363058"/>
              <a:ext cx="33605" cy="54677"/>
            </a:xfrm>
            <a:custGeom>
              <a:avLst/>
              <a:gdLst>
                <a:gd name="T0" fmla="*/ 19 w 19"/>
                <a:gd name="T1" fmla="*/ 7 h 19"/>
                <a:gd name="T2" fmla="*/ 16 w 19"/>
                <a:gd name="T3" fmla="*/ 7 h 19"/>
                <a:gd name="T4" fmla="*/ 16 w 19"/>
                <a:gd name="T5" fmla="*/ 3 h 19"/>
                <a:gd name="T6" fmla="*/ 12 w 19"/>
                <a:gd name="T7" fmla="*/ 0 h 19"/>
                <a:gd name="T8" fmla="*/ 4 w 19"/>
                <a:gd name="T9" fmla="*/ 0 h 19"/>
                <a:gd name="T10" fmla="*/ 0 w 19"/>
                <a:gd name="T11" fmla="*/ 3 h 19"/>
                <a:gd name="T12" fmla="*/ 0 w 19"/>
                <a:gd name="T13" fmla="*/ 15 h 19"/>
                <a:gd name="T14" fmla="*/ 4 w 19"/>
                <a:gd name="T15" fmla="*/ 15 h 19"/>
                <a:gd name="T16" fmla="*/ 8 w 19"/>
                <a:gd name="T17" fmla="*/ 19 h 19"/>
                <a:gd name="T18" fmla="*/ 12 w 19"/>
                <a:gd name="T19" fmla="*/ 19 h 19"/>
                <a:gd name="T20" fmla="*/ 12 w 19"/>
                <a:gd name="T21" fmla="*/ 15 h 19"/>
                <a:gd name="T22" fmla="*/ 16 w 19"/>
                <a:gd name="T23" fmla="*/ 15 h 19"/>
                <a:gd name="T24" fmla="*/ 16 w 19"/>
                <a:gd name="T25" fmla="*/ 11 h 19"/>
                <a:gd name="T26" fmla="*/ 19 w 19"/>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7"/>
                  </a:moveTo>
                  <a:lnTo>
                    <a:pt x="16" y="7"/>
                  </a:lnTo>
                  <a:lnTo>
                    <a:pt x="16" y="3"/>
                  </a:lnTo>
                  <a:lnTo>
                    <a:pt x="12" y="0"/>
                  </a:lnTo>
                  <a:lnTo>
                    <a:pt x="4" y="0"/>
                  </a:lnTo>
                  <a:lnTo>
                    <a:pt x="0" y="3"/>
                  </a:lnTo>
                  <a:lnTo>
                    <a:pt x="0" y="15"/>
                  </a:lnTo>
                  <a:lnTo>
                    <a:pt x="4" y="15"/>
                  </a:lnTo>
                  <a:lnTo>
                    <a:pt x="8" y="19"/>
                  </a:lnTo>
                  <a:lnTo>
                    <a:pt x="12" y="19"/>
                  </a:lnTo>
                  <a:lnTo>
                    <a:pt x="12" y="15"/>
                  </a:lnTo>
                  <a:lnTo>
                    <a:pt x="16" y="15"/>
                  </a:lnTo>
                  <a:lnTo>
                    <a:pt x="16"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1" name="Freeform 225"/>
            <p:cNvSpPr>
              <a:spLocks/>
            </p:cNvSpPr>
            <p:nvPr/>
          </p:nvSpPr>
          <p:spPr bwMode="auto">
            <a:xfrm>
              <a:off x="2006912" y="2351547"/>
              <a:ext cx="33605" cy="43166"/>
            </a:xfrm>
            <a:custGeom>
              <a:avLst/>
              <a:gdLst>
                <a:gd name="T0" fmla="*/ 19 w 19"/>
                <a:gd name="T1" fmla="*/ 7 h 15"/>
                <a:gd name="T2" fmla="*/ 19 w 19"/>
                <a:gd name="T3" fmla="*/ 4 h 15"/>
                <a:gd name="T4" fmla="*/ 16 w 19"/>
                <a:gd name="T5" fmla="*/ 4 h 15"/>
                <a:gd name="T6" fmla="*/ 16 w 19"/>
                <a:gd name="T7" fmla="*/ 0 h 15"/>
                <a:gd name="T8" fmla="*/ 4 w 19"/>
                <a:gd name="T9" fmla="*/ 0 h 15"/>
                <a:gd name="T10" fmla="*/ 4 w 19"/>
                <a:gd name="T11" fmla="*/ 4 h 15"/>
                <a:gd name="T12" fmla="*/ 0 w 19"/>
                <a:gd name="T13" fmla="*/ 4 h 15"/>
                <a:gd name="T14" fmla="*/ 0 w 19"/>
                <a:gd name="T15" fmla="*/ 11 h 15"/>
                <a:gd name="T16" fmla="*/ 4 w 19"/>
                <a:gd name="T17" fmla="*/ 15 h 15"/>
                <a:gd name="T18" fmla="*/ 16 w 19"/>
                <a:gd name="T19" fmla="*/ 15 h 15"/>
                <a:gd name="T20" fmla="*/ 19 w 19"/>
                <a:gd name="T21" fmla="*/ 11 h 15"/>
                <a:gd name="T22" fmla="*/ 19 w 19"/>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9" y="7"/>
                  </a:moveTo>
                  <a:lnTo>
                    <a:pt x="19" y="4"/>
                  </a:lnTo>
                  <a:lnTo>
                    <a:pt x="16" y="4"/>
                  </a:lnTo>
                  <a:lnTo>
                    <a:pt x="16" y="0"/>
                  </a:lnTo>
                  <a:lnTo>
                    <a:pt x="4" y="0"/>
                  </a:lnTo>
                  <a:lnTo>
                    <a:pt x="4" y="4"/>
                  </a:lnTo>
                  <a:lnTo>
                    <a:pt x="0" y="4"/>
                  </a:lnTo>
                  <a:lnTo>
                    <a:pt x="0" y="11"/>
                  </a:lnTo>
                  <a:lnTo>
                    <a:pt x="4" y="15"/>
                  </a:lnTo>
                  <a:lnTo>
                    <a:pt x="16"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2" name="Freeform 226"/>
            <p:cNvSpPr>
              <a:spLocks/>
            </p:cNvSpPr>
            <p:nvPr/>
          </p:nvSpPr>
          <p:spPr bwMode="auto">
            <a:xfrm>
              <a:off x="2021062" y="2328525"/>
              <a:ext cx="26530" cy="54677"/>
            </a:xfrm>
            <a:custGeom>
              <a:avLst/>
              <a:gdLst>
                <a:gd name="T0" fmla="*/ 15 w 15"/>
                <a:gd name="T1" fmla="*/ 12 h 19"/>
                <a:gd name="T2" fmla="*/ 15 w 15"/>
                <a:gd name="T3" fmla="*/ 4 h 19"/>
                <a:gd name="T4" fmla="*/ 11 w 15"/>
                <a:gd name="T5" fmla="*/ 4 h 19"/>
                <a:gd name="T6" fmla="*/ 8 w 15"/>
                <a:gd name="T7" fmla="*/ 0 h 19"/>
                <a:gd name="T8" fmla="*/ 4 w 15"/>
                <a:gd name="T9" fmla="*/ 4 h 19"/>
                <a:gd name="T10" fmla="*/ 0 w 15"/>
                <a:gd name="T11" fmla="*/ 4 h 19"/>
                <a:gd name="T12" fmla="*/ 0 w 15"/>
                <a:gd name="T13" fmla="*/ 15 h 19"/>
                <a:gd name="T14" fmla="*/ 4 w 15"/>
                <a:gd name="T15" fmla="*/ 19 h 19"/>
                <a:gd name="T16" fmla="*/ 11 w 15"/>
                <a:gd name="T17" fmla="*/ 19 h 19"/>
                <a:gd name="T18" fmla="*/ 15 w 15"/>
                <a:gd name="T19" fmla="*/ 15 h 19"/>
                <a:gd name="T20" fmla="*/ 15 w 15"/>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12"/>
                  </a:moveTo>
                  <a:lnTo>
                    <a:pt x="15" y="4"/>
                  </a:lnTo>
                  <a:lnTo>
                    <a:pt x="11" y="4"/>
                  </a:lnTo>
                  <a:lnTo>
                    <a:pt x="8" y="0"/>
                  </a:lnTo>
                  <a:lnTo>
                    <a:pt x="4" y="4"/>
                  </a:lnTo>
                  <a:lnTo>
                    <a:pt x="0" y="4"/>
                  </a:lnTo>
                  <a:lnTo>
                    <a:pt x="0" y="15"/>
                  </a:lnTo>
                  <a:lnTo>
                    <a:pt x="4" y="19"/>
                  </a:lnTo>
                  <a:lnTo>
                    <a:pt x="11" y="19"/>
                  </a:lnTo>
                  <a:lnTo>
                    <a:pt x="15" y="15"/>
                  </a:lnTo>
                  <a:lnTo>
                    <a:pt x="15"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3" name="Freeform 227"/>
            <p:cNvSpPr>
              <a:spLocks/>
            </p:cNvSpPr>
            <p:nvPr/>
          </p:nvSpPr>
          <p:spPr bwMode="auto">
            <a:xfrm>
              <a:off x="2028136" y="2305504"/>
              <a:ext cx="26530" cy="46043"/>
            </a:xfrm>
            <a:custGeom>
              <a:avLst/>
              <a:gdLst>
                <a:gd name="T0" fmla="*/ 15 w 15"/>
                <a:gd name="T1" fmla="*/ 8 h 16"/>
                <a:gd name="T2" fmla="*/ 15 w 15"/>
                <a:gd name="T3" fmla="*/ 4 h 16"/>
                <a:gd name="T4" fmla="*/ 11 w 15"/>
                <a:gd name="T5" fmla="*/ 0 h 16"/>
                <a:gd name="T6" fmla="*/ 4 w 15"/>
                <a:gd name="T7" fmla="*/ 0 h 16"/>
                <a:gd name="T8" fmla="*/ 0 w 15"/>
                <a:gd name="T9" fmla="*/ 4 h 16"/>
                <a:gd name="T10" fmla="*/ 0 w 15"/>
                <a:gd name="T11" fmla="*/ 16 h 16"/>
                <a:gd name="T12" fmla="*/ 15 w 15"/>
                <a:gd name="T13" fmla="*/ 16 h 16"/>
                <a:gd name="T14" fmla="*/ 15 w 15"/>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5" y="8"/>
                  </a:moveTo>
                  <a:lnTo>
                    <a:pt x="15" y="4"/>
                  </a:lnTo>
                  <a:lnTo>
                    <a:pt x="11" y="0"/>
                  </a:lnTo>
                  <a:lnTo>
                    <a:pt x="4" y="0"/>
                  </a:lnTo>
                  <a:lnTo>
                    <a:pt x="0" y="4"/>
                  </a:lnTo>
                  <a:lnTo>
                    <a:pt x="0" y="16"/>
                  </a:lnTo>
                  <a:lnTo>
                    <a:pt x="15" y="16"/>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4" name="Freeform 228"/>
            <p:cNvSpPr>
              <a:spLocks/>
            </p:cNvSpPr>
            <p:nvPr/>
          </p:nvSpPr>
          <p:spPr bwMode="auto">
            <a:xfrm>
              <a:off x="2028136" y="2285359"/>
              <a:ext cx="33605" cy="54677"/>
            </a:xfrm>
            <a:custGeom>
              <a:avLst/>
              <a:gdLst>
                <a:gd name="T0" fmla="*/ 19 w 19"/>
                <a:gd name="T1" fmla="*/ 11 h 19"/>
                <a:gd name="T2" fmla="*/ 19 w 19"/>
                <a:gd name="T3" fmla="*/ 4 h 19"/>
                <a:gd name="T4" fmla="*/ 15 w 19"/>
                <a:gd name="T5" fmla="*/ 4 h 19"/>
                <a:gd name="T6" fmla="*/ 11 w 19"/>
                <a:gd name="T7" fmla="*/ 0 h 19"/>
                <a:gd name="T8" fmla="*/ 7 w 19"/>
                <a:gd name="T9" fmla="*/ 0 h 19"/>
                <a:gd name="T10" fmla="*/ 7 w 19"/>
                <a:gd name="T11" fmla="*/ 4 h 19"/>
                <a:gd name="T12" fmla="*/ 4 w 19"/>
                <a:gd name="T13" fmla="*/ 4 h 19"/>
                <a:gd name="T14" fmla="*/ 4 w 19"/>
                <a:gd name="T15" fmla="*/ 7 h 19"/>
                <a:gd name="T16" fmla="*/ 0 w 19"/>
                <a:gd name="T17" fmla="*/ 11 h 19"/>
                <a:gd name="T18" fmla="*/ 4 w 19"/>
                <a:gd name="T19" fmla="*/ 15 h 19"/>
                <a:gd name="T20" fmla="*/ 7 w 19"/>
                <a:gd name="T21" fmla="*/ 19 h 19"/>
                <a:gd name="T22" fmla="*/ 15 w 19"/>
                <a:gd name="T23" fmla="*/ 19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4"/>
                  </a:lnTo>
                  <a:lnTo>
                    <a:pt x="15" y="4"/>
                  </a:lnTo>
                  <a:lnTo>
                    <a:pt x="11" y="0"/>
                  </a:lnTo>
                  <a:lnTo>
                    <a:pt x="7" y="0"/>
                  </a:lnTo>
                  <a:lnTo>
                    <a:pt x="7" y="4"/>
                  </a:lnTo>
                  <a:lnTo>
                    <a:pt x="4" y="4"/>
                  </a:lnTo>
                  <a:lnTo>
                    <a:pt x="4" y="7"/>
                  </a:lnTo>
                  <a:lnTo>
                    <a:pt x="0" y="11"/>
                  </a:lnTo>
                  <a:lnTo>
                    <a:pt x="4" y="15"/>
                  </a:lnTo>
                  <a:lnTo>
                    <a:pt x="7"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5" name="Freeform 229"/>
            <p:cNvSpPr>
              <a:spLocks/>
            </p:cNvSpPr>
            <p:nvPr/>
          </p:nvSpPr>
          <p:spPr bwMode="auto">
            <a:xfrm>
              <a:off x="2035211" y="2273849"/>
              <a:ext cx="33605" cy="54677"/>
            </a:xfrm>
            <a:custGeom>
              <a:avLst/>
              <a:gdLst>
                <a:gd name="T0" fmla="*/ 19 w 19"/>
                <a:gd name="T1" fmla="*/ 8 h 19"/>
                <a:gd name="T2" fmla="*/ 15 w 19"/>
                <a:gd name="T3" fmla="*/ 4 h 19"/>
                <a:gd name="T4" fmla="*/ 11 w 19"/>
                <a:gd name="T5" fmla="*/ 0 h 19"/>
                <a:gd name="T6" fmla="*/ 3 w 19"/>
                <a:gd name="T7" fmla="*/ 0 h 19"/>
                <a:gd name="T8" fmla="*/ 0 w 19"/>
                <a:gd name="T9" fmla="*/ 4 h 19"/>
                <a:gd name="T10" fmla="*/ 0 w 19"/>
                <a:gd name="T11" fmla="*/ 15 h 19"/>
                <a:gd name="T12" fmla="*/ 3 w 19"/>
                <a:gd name="T13" fmla="*/ 19 h 19"/>
                <a:gd name="T14" fmla="*/ 11 w 19"/>
                <a:gd name="T15" fmla="*/ 19 h 19"/>
                <a:gd name="T16" fmla="*/ 15 w 19"/>
                <a:gd name="T17" fmla="*/ 15 h 19"/>
                <a:gd name="T18" fmla="*/ 19 w 19"/>
                <a:gd name="T19" fmla="*/ 11 h 19"/>
                <a:gd name="T20" fmla="*/ 19 w 19"/>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9" y="8"/>
                  </a:moveTo>
                  <a:lnTo>
                    <a:pt x="15" y="4"/>
                  </a:lnTo>
                  <a:lnTo>
                    <a:pt x="11" y="0"/>
                  </a:lnTo>
                  <a:lnTo>
                    <a:pt x="3" y="0"/>
                  </a:lnTo>
                  <a:lnTo>
                    <a:pt x="0" y="4"/>
                  </a:lnTo>
                  <a:lnTo>
                    <a:pt x="0" y="15"/>
                  </a:lnTo>
                  <a:lnTo>
                    <a:pt x="3" y="19"/>
                  </a:lnTo>
                  <a:lnTo>
                    <a:pt x="11" y="19"/>
                  </a:lnTo>
                  <a:lnTo>
                    <a:pt x="15" y="15"/>
                  </a:lnTo>
                  <a:lnTo>
                    <a:pt x="19"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6" name="Freeform 230"/>
            <p:cNvSpPr>
              <a:spLocks/>
            </p:cNvSpPr>
            <p:nvPr/>
          </p:nvSpPr>
          <p:spPr bwMode="auto">
            <a:xfrm>
              <a:off x="2040517" y="2262338"/>
              <a:ext cx="35373" cy="43166"/>
            </a:xfrm>
            <a:custGeom>
              <a:avLst/>
              <a:gdLst>
                <a:gd name="T0" fmla="*/ 20 w 20"/>
                <a:gd name="T1" fmla="*/ 8 h 15"/>
                <a:gd name="T2" fmla="*/ 16 w 20"/>
                <a:gd name="T3" fmla="*/ 4 h 15"/>
                <a:gd name="T4" fmla="*/ 12 w 20"/>
                <a:gd name="T5" fmla="*/ 0 h 15"/>
                <a:gd name="T6" fmla="*/ 4 w 20"/>
                <a:gd name="T7" fmla="*/ 0 h 15"/>
                <a:gd name="T8" fmla="*/ 0 w 20"/>
                <a:gd name="T9" fmla="*/ 4 h 15"/>
                <a:gd name="T10" fmla="*/ 0 w 20"/>
                <a:gd name="T11" fmla="*/ 15 h 15"/>
                <a:gd name="T12" fmla="*/ 16 w 20"/>
                <a:gd name="T13" fmla="*/ 15 h 15"/>
                <a:gd name="T14" fmla="*/ 16 w 20"/>
                <a:gd name="T15" fmla="*/ 12 h 15"/>
                <a:gd name="T16" fmla="*/ 20 w 20"/>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5">
                  <a:moveTo>
                    <a:pt x="20" y="8"/>
                  </a:moveTo>
                  <a:lnTo>
                    <a:pt x="16" y="4"/>
                  </a:lnTo>
                  <a:lnTo>
                    <a:pt x="12" y="0"/>
                  </a:lnTo>
                  <a:lnTo>
                    <a:pt x="4" y="0"/>
                  </a:lnTo>
                  <a:lnTo>
                    <a:pt x="0" y="4"/>
                  </a:lnTo>
                  <a:lnTo>
                    <a:pt x="0" y="15"/>
                  </a:lnTo>
                  <a:lnTo>
                    <a:pt x="16" y="15"/>
                  </a:lnTo>
                  <a:lnTo>
                    <a:pt x="16"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7" name="Freeform 231"/>
            <p:cNvSpPr>
              <a:spLocks/>
            </p:cNvSpPr>
            <p:nvPr/>
          </p:nvSpPr>
          <p:spPr bwMode="auto">
            <a:xfrm>
              <a:off x="2040517" y="2239317"/>
              <a:ext cx="35373" cy="57554"/>
            </a:xfrm>
            <a:custGeom>
              <a:avLst/>
              <a:gdLst>
                <a:gd name="T0" fmla="*/ 20 w 20"/>
                <a:gd name="T1" fmla="*/ 12 h 20"/>
                <a:gd name="T2" fmla="*/ 20 w 20"/>
                <a:gd name="T3" fmla="*/ 4 h 20"/>
                <a:gd name="T4" fmla="*/ 16 w 20"/>
                <a:gd name="T5" fmla="*/ 4 h 20"/>
                <a:gd name="T6" fmla="*/ 12 w 20"/>
                <a:gd name="T7" fmla="*/ 0 h 20"/>
                <a:gd name="T8" fmla="*/ 8 w 20"/>
                <a:gd name="T9" fmla="*/ 0 h 20"/>
                <a:gd name="T10" fmla="*/ 4 w 20"/>
                <a:gd name="T11" fmla="*/ 4 h 20"/>
                <a:gd name="T12" fmla="*/ 0 w 20"/>
                <a:gd name="T13" fmla="*/ 8 h 20"/>
                <a:gd name="T14" fmla="*/ 0 w 20"/>
                <a:gd name="T15" fmla="*/ 16 h 20"/>
                <a:gd name="T16" fmla="*/ 4 w 20"/>
                <a:gd name="T17" fmla="*/ 16 h 20"/>
                <a:gd name="T18" fmla="*/ 4 w 20"/>
                <a:gd name="T19" fmla="*/ 20 h 20"/>
                <a:gd name="T20" fmla="*/ 16 w 20"/>
                <a:gd name="T21" fmla="*/ 20 h 20"/>
                <a:gd name="T22" fmla="*/ 20 w 20"/>
                <a:gd name="T23" fmla="*/ 16 h 20"/>
                <a:gd name="T24" fmla="*/ 20 w 20"/>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20" y="12"/>
                  </a:moveTo>
                  <a:lnTo>
                    <a:pt x="20" y="4"/>
                  </a:lnTo>
                  <a:lnTo>
                    <a:pt x="16" y="4"/>
                  </a:lnTo>
                  <a:lnTo>
                    <a:pt x="12" y="0"/>
                  </a:lnTo>
                  <a:lnTo>
                    <a:pt x="8" y="0"/>
                  </a:lnTo>
                  <a:lnTo>
                    <a:pt x="4" y="4"/>
                  </a:lnTo>
                  <a:lnTo>
                    <a:pt x="0" y="8"/>
                  </a:lnTo>
                  <a:lnTo>
                    <a:pt x="0" y="16"/>
                  </a:lnTo>
                  <a:lnTo>
                    <a:pt x="4" y="16"/>
                  </a:lnTo>
                  <a:lnTo>
                    <a:pt x="4" y="20"/>
                  </a:lnTo>
                  <a:lnTo>
                    <a:pt x="16" y="20"/>
                  </a:lnTo>
                  <a:lnTo>
                    <a:pt x="20"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8" name="Freeform 232"/>
            <p:cNvSpPr>
              <a:spLocks/>
            </p:cNvSpPr>
            <p:nvPr/>
          </p:nvSpPr>
          <p:spPr bwMode="auto">
            <a:xfrm>
              <a:off x="2054666" y="2227806"/>
              <a:ext cx="26530" cy="57554"/>
            </a:xfrm>
            <a:custGeom>
              <a:avLst/>
              <a:gdLst>
                <a:gd name="T0" fmla="*/ 15 w 15"/>
                <a:gd name="T1" fmla="*/ 8 h 20"/>
                <a:gd name="T2" fmla="*/ 15 w 15"/>
                <a:gd name="T3" fmla="*/ 4 h 20"/>
                <a:gd name="T4" fmla="*/ 12 w 15"/>
                <a:gd name="T5" fmla="*/ 0 h 20"/>
                <a:gd name="T6" fmla="*/ 4 w 15"/>
                <a:gd name="T7" fmla="*/ 0 h 20"/>
                <a:gd name="T8" fmla="*/ 0 w 15"/>
                <a:gd name="T9" fmla="*/ 4 h 20"/>
                <a:gd name="T10" fmla="*/ 0 w 15"/>
                <a:gd name="T11" fmla="*/ 16 h 20"/>
                <a:gd name="T12" fmla="*/ 4 w 15"/>
                <a:gd name="T13" fmla="*/ 20 h 20"/>
                <a:gd name="T14" fmla="*/ 12 w 15"/>
                <a:gd name="T15" fmla="*/ 20 h 20"/>
                <a:gd name="T16" fmla="*/ 15 w 15"/>
                <a:gd name="T17" fmla="*/ 16 h 20"/>
                <a:gd name="T18" fmla="*/ 15 w 15"/>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0">
                  <a:moveTo>
                    <a:pt x="15" y="8"/>
                  </a:moveTo>
                  <a:lnTo>
                    <a:pt x="15" y="4"/>
                  </a:lnTo>
                  <a:lnTo>
                    <a:pt x="12" y="0"/>
                  </a:lnTo>
                  <a:lnTo>
                    <a:pt x="4" y="0"/>
                  </a:lnTo>
                  <a:lnTo>
                    <a:pt x="0" y="4"/>
                  </a:lnTo>
                  <a:lnTo>
                    <a:pt x="0" y="16"/>
                  </a:lnTo>
                  <a:lnTo>
                    <a:pt x="4" y="20"/>
                  </a:lnTo>
                  <a:lnTo>
                    <a:pt x="12" y="20"/>
                  </a:lnTo>
                  <a:lnTo>
                    <a:pt x="15" y="16"/>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9" name="Freeform 233"/>
            <p:cNvSpPr>
              <a:spLocks/>
            </p:cNvSpPr>
            <p:nvPr/>
          </p:nvSpPr>
          <p:spPr bwMode="auto">
            <a:xfrm>
              <a:off x="2061741" y="2219174"/>
              <a:ext cx="26530" cy="43166"/>
            </a:xfrm>
            <a:custGeom>
              <a:avLst/>
              <a:gdLst>
                <a:gd name="T0" fmla="*/ 15 w 15"/>
                <a:gd name="T1" fmla="*/ 7 h 15"/>
                <a:gd name="T2" fmla="*/ 15 w 15"/>
                <a:gd name="T3" fmla="*/ 3 h 15"/>
                <a:gd name="T4" fmla="*/ 11 w 15"/>
                <a:gd name="T5" fmla="*/ 0 h 15"/>
                <a:gd name="T6" fmla="*/ 4 w 15"/>
                <a:gd name="T7" fmla="*/ 0 h 15"/>
                <a:gd name="T8" fmla="*/ 0 w 15"/>
                <a:gd name="T9" fmla="*/ 3 h 15"/>
                <a:gd name="T10" fmla="*/ 0 w 15"/>
                <a:gd name="T11" fmla="*/ 15 h 15"/>
                <a:gd name="T12" fmla="*/ 15 w 15"/>
                <a:gd name="T13" fmla="*/ 15 h 15"/>
                <a:gd name="T14" fmla="*/ 15 w 15"/>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7"/>
                  </a:moveTo>
                  <a:lnTo>
                    <a:pt x="15" y="3"/>
                  </a:lnTo>
                  <a:lnTo>
                    <a:pt x="11" y="0"/>
                  </a:lnTo>
                  <a:lnTo>
                    <a:pt x="4" y="0"/>
                  </a:lnTo>
                  <a:lnTo>
                    <a:pt x="0" y="3"/>
                  </a:lnTo>
                  <a:lnTo>
                    <a:pt x="0" y="15"/>
                  </a:lnTo>
                  <a:lnTo>
                    <a:pt x="15" y="15"/>
                  </a:lnTo>
                  <a:lnTo>
                    <a:pt x="15"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0" name="Freeform 234"/>
            <p:cNvSpPr>
              <a:spLocks/>
            </p:cNvSpPr>
            <p:nvPr/>
          </p:nvSpPr>
          <p:spPr bwMode="auto">
            <a:xfrm>
              <a:off x="2075890" y="2196152"/>
              <a:ext cx="33605" cy="54677"/>
            </a:xfrm>
            <a:custGeom>
              <a:avLst/>
              <a:gdLst>
                <a:gd name="T0" fmla="*/ 19 w 19"/>
                <a:gd name="T1" fmla="*/ 11 h 19"/>
                <a:gd name="T2" fmla="*/ 19 w 19"/>
                <a:gd name="T3" fmla="*/ 8 h 19"/>
                <a:gd name="T4" fmla="*/ 15 w 19"/>
                <a:gd name="T5" fmla="*/ 4 h 19"/>
                <a:gd name="T6" fmla="*/ 11 w 19"/>
                <a:gd name="T7" fmla="*/ 0 h 19"/>
                <a:gd name="T8" fmla="*/ 7 w 19"/>
                <a:gd name="T9" fmla="*/ 0 h 19"/>
                <a:gd name="T10" fmla="*/ 3 w 19"/>
                <a:gd name="T11" fmla="*/ 4 h 19"/>
                <a:gd name="T12" fmla="*/ 0 w 19"/>
                <a:gd name="T13" fmla="*/ 4 h 19"/>
                <a:gd name="T14" fmla="*/ 0 w 19"/>
                <a:gd name="T15" fmla="*/ 15 h 19"/>
                <a:gd name="T16" fmla="*/ 3 w 19"/>
                <a:gd name="T17" fmla="*/ 19 h 19"/>
                <a:gd name="T18" fmla="*/ 15 w 19"/>
                <a:gd name="T19" fmla="*/ 19 h 19"/>
                <a:gd name="T20" fmla="*/ 15 w 19"/>
                <a:gd name="T21" fmla="*/ 15 h 19"/>
                <a:gd name="T22" fmla="*/ 19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8"/>
                  </a:lnTo>
                  <a:lnTo>
                    <a:pt x="15" y="4"/>
                  </a:lnTo>
                  <a:lnTo>
                    <a:pt x="11" y="0"/>
                  </a:lnTo>
                  <a:lnTo>
                    <a:pt x="7" y="0"/>
                  </a:lnTo>
                  <a:lnTo>
                    <a:pt x="3" y="4"/>
                  </a:lnTo>
                  <a:lnTo>
                    <a:pt x="0" y="4"/>
                  </a:lnTo>
                  <a:lnTo>
                    <a:pt x="0" y="15"/>
                  </a:lnTo>
                  <a:lnTo>
                    <a:pt x="3" y="19"/>
                  </a:lnTo>
                  <a:lnTo>
                    <a:pt x="15" y="19"/>
                  </a:lnTo>
                  <a:lnTo>
                    <a:pt x="15" y="15"/>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1" name="Freeform 235"/>
            <p:cNvSpPr>
              <a:spLocks/>
            </p:cNvSpPr>
            <p:nvPr/>
          </p:nvSpPr>
          <p:spPr bwMode="auto">
            <a:xfrm>
              <a:off x="2088270" y="2173131"/>
              <a:ext cx="35373" cy="54677"/>
            </a:xfrm>
            <a:custGeom>
              <a:avLst/>
              <a:gdLst>
                <a:gd name="T0" fmla="*/ 20 w 20"/>
                <a:gd name="T1" fmla="*/ 8 h 19"/>
                <a:gd name="T2" fmla="*/ 16 w 20"/>
                <a:gd name="T3" fmla="*/ 4 h 19"/>
                <a:gd name="T4" fmla="*/ 12 w 20"/>
                <a:gd name="T5" fmla="*/ 0 h 19"/>
                <a:gd name="T6" fmla="*/ 4 w 20"/>
                <a:gd name="T7" fmla="*/ 0 h 19"/>
                <a:gd name="T8" fmla="*/ 0 w 20"/>
                <a:gd name="T9" fmla="*/ 4 h 19"/>
                <a:gd name="T10" fmla="*/ 0 w 20"/>
                <a:gd name="T11" fmla="*/ 16 h 19"/>
                <a:gd name="T12" fmla="*/ 4 w 20"/>
                <a:gd name="T13" fmla="*/ 16 h 19"/>
                <a:gd name="T14" fmla="*/ 8 w 20"/>
                <a:gd name="T15" fmla="*/ 19 h 19"/>
                <a:gd name="T16" fmla="*/ 12 w 20"/>
                <a:gd name="T17" fmla="*/ 19 h 19"/>
                <a:gd name="T18" fmla="*/ 12 w 20"/>
                <a:gd name="T19" fmla="*/ 16 h 19"/>
                <a:gd name="T20" fmla="*/ 16 w 20"/>
                <a:gd name="T21" fmla="*/ 16 h 19"/>
                <a:gd name="T22" fmla="*/ 16 w 20"/>
                <a:gd name="T23" fmla="*/ 12 h 19"/>
                <a:gd name="T24" fmla="*/ 20 w 20"/>
                <a:gd name="T2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8"/>
                  </a:moveTo>
                  <a:lnTo>
                    <a:pt x="16" y="4"/>
                  </a:lnTo>
                  <a:lnTo>
                    <a:pt x="12" y="0"/>
                  </a:lnTo>
                  <a:lnTo>
                    <a:pt x="4" y="0"/>
                  </a:lnTo>
                  <a:lnTo>
                    <a:pt x="0" y="4"/>
                  </a:lnTo>
                  <a:lnTo>
                    <a:pt x="0" y="16"/>
                  </a:lnTo>
                  <a:lnTo>
                    <a:pt x="4" y="16"/>
                  </a:lnTo>
                  <a:lnTo>
                    <a:pt x="8" y="19"/>
                  </a:lnTo>
                  <a:lnTo>
                    <a:pt x="12" y="19"/>
                  </a:lnTo>
                  <a:lnTo>
                    <a:pt x="12" y="16"/>
                  </a:lnTo>
                  <a:lnTo>
                    <a:pt x="16" y="16"/>
                  </a:lnTo>
                  <a:lnTo>
                    <a:pt x="16"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2" name="Freeform 236"/>
            <p:cNvSpPr>
              <a:spLocks/>
            </p:cNvSpPr>
            <p:nvPr/>
          </p:nvSpPr>
          <p:spPr bwMode="auto">
            <a:xfrm>
              <a:off x="2095345" y="2141476"/>
              <a:ext cx="33605" cy="54677"/>
            </a:xfrm>
            <a:custGeom>
              <a:avLst/>
              <a:gdLst>
                <a:gd name="T0" fmla="*/ 19 w 19"/>
                <a:gd name="T1" fmla="*/ 11 h 19"/>
                <a:gd name="T2" fmla="*/ 19 w 19"/>
                <a:gd name="T3" fmla="*/ 7 h 19"/>
                <a:gd name="T4" fmla="*/ 16 w 19"/>
                <a:gd name="T5" fmla="*/ 4 h 19"/>
                <a:gd name="T6" fmla="*/ 16 w 19"/>
                <a:gd name="T7" fmla="*/ 0 h 19"/>
                <a:gd name="T8" fmla="*/ 4 w 19"/>
                <a:gd name="T9" fmla="*/ 0 h 19"/>
                <a:gd name="T10" fmla="*/ 4 w 19"/>
                <a:gd name="T11" fmla="*/ 4 h 19"/>
                <a:gd name="T12" fmla="*/ 0 w 19"/>
                <a:gd name="T13" fmla="*/ 7 h 19"/>
                <a:gd name="T14" fmla="*/ 0 w 19"/>
                <a:gd name="T15" fmla="*/ 11 h 19"/>
                <a:gd name="T16" fmla="*/ 4 w 19"/>
                <a:gd name="T17" fmla="*/ 15 h 19"/>
                <a:gd name="T18" fmla="*/ 4 w 19"/>
                <a:gd name="T19" fmla="*/ 19 h 19"/>
                <a:gd name="T20" fmla="*/ 16 w 19"/>
                <a:gd name="T21" fmla="*/ 19 h 19"/>
                <a:gd name="T22" fmla="*/ 16 w 19"/>
                <a:gd name="T23" fmla="*/ 15 h 19"/>
                <a:gd name="T24" fmla="*/ 19 w 19"/>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1"/>
                  </a:moveTo>
                  <a:lnTo>
                    <a:pt x="19" y="7"/>
                  </a:lnTo>
                  <a:lnTo>
                    <a:pt x="16" y="4"/>
                  </a:lnTo>
                  <a:lnTo>
                    <a:pt x="16" y="0"/>
                  </a:lnTo>
                  <a:lnTo>
                    <a:pt x="4" y="0"/>
                  </a:lnTo>
                  <a:lnTo>
                    <a:pt x="4" y="4"/>
                  </a:lnTo>
                  <a:lnTo>
                    <a:pt x="0" y="7"/>
                  </a:lnTo>
                  <a:lnTo>
                    <a:pt x="0" y="11"/>
                  </a:lnTo>
                  <a:lnTo>
                    <a:pt x="4" y="15"/>
                  </a:lnTo>
                  <a:lnTo>
                    <a:pt x="4" y="19"/>
                  </a:lnTo>
                  <a:lnTo>
                    <a:pt x="16" y="19"/>
                  </a:lnTo>
                  <a:lnTo>
                    <a:pt x="16"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3" name="Freeform 237"/>
            <p:cNvSpPr>
              <a:spLocks/>
            </p:cNvSpPr>
            <p:nvPr/>
          </p:nvSpPr>
          <p:spPr bwMode="auto">
            <a:xfrm>
              <a:off x="2109494" y="2118454"/>
              <a:ext cx="26530" cy="43166"/>
            </a:xfrm>
            <a:custGeom>
              <a:avLst/>
              <a:gdLst>
                <a:gd name="T0" fmla="*/ 15 w 15"/>
                <a:gd name="T1" fmla="*/ 8 h 15"/>
                <a:gd name="T2" fmla="*/ 15 w 15"/>
                <a:gd name="T3" fmla="*/ 0 h 15"/>
                <a:gd name="T4" fmla="*/ 0 w 15"/>
                <a:gd name="T5" fmla="*/ 0 h 15"/>
                <a:gd name="T6" fmla="*/ 0 w 15"/>
                <a:gd name="T7" fmla="*/ 12 h 15"/>
                <a:gd name="T8" fmla="*/ 4 w 15"/>
                <a:gd name="T9" fmla="*/ 15 h 15"/>
                <a:gd name="T10" fmla="*/ 11 w 15"/>
                <a:gd name="T11" fmla="*/ 15 h 15"/>
                <a:gd name="T12" fmla="*/ 15 w 15"/>
                <a:gd name="T13" fmla="*/ 12 h 15"/>
                <a:gd name="T14" fmla="*/ 15 w 15"/>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8"/>
                  </a:moveTo>
                  <a:lnTo>
                    <a:pt x="15" y="0"/>
                  </a:lnTo>
                  <a:lnTo>
                    <a:pt x="0" y="0"/>
                  </a:lnTo>
                  <a:lnTo>
                    <a:pt x="0" y="12"/>
                  </a:lnTo>
                  <a:lnTo>
                    <a:pt x="4" y="15"/>
                  </a:lnTo>
                  <a:lnTo>
                    <a:pt x="11" y="15"/>
                  </a:lnTo>
                  <a:lnTo>
                    <a:pt x="15" y="12"/>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4" name="Freeform 238"/>
            <p:cNvSpPr>
              <a:spLocks/>
            </p:cNvSpPr>
            <p:nvPr/>
          </p:nvSpPr>
          <p:spPr bwMode="auto">
            <a:xfrm>
              <a:off x="2116568" y="2075290"/>
              <a:ext cx="33605" cy="43166"/>
            </a:xfrm>
            <a:custGeom>
              <a:avLst/>
              <a:gdLst>
                <a:gd name="T0" fmla="*/ 19 w 19"/>
                <a:gd name="T1" fmla="*/ 7 h 15"/>
                <a:gd name="T2" fmla="*/ 19 w 19"/>
                <a:gd name="T3" fmla="*/ 0 h 15"/>
                <a:gd name="T4" fmla="*/ 4 w 19"/>
                <a:gd name="T5" fmla="*/ 0 h 15"/>
                <a:gd name="T6" fmla="*/ 4 w 19"/>
                <a:gd name="T7" fmla="*/ 4 h 15"/>
                <a:gd name="T8" fmla="*/ 0 w 19"/>
                <a:gd name="T9" fmla="*/ 7 h 15"/>
                <a:gd name="T10" fmla="*/ 4 w 19"/>
                <a:gd name="T11" fmla="*/ 11 h 15"/>
                <a:gd name="T12" fmla="*/ 7 w 19"/>
                <a:gd name="T13" fmla="*/ 15 h 15"/>
                <a:gd name="T14" fmla="*/ 15 w 19"/>
                <a:gd name="T15" fmla="*/ 15 h 15"/>
                <a:gd name="T16" fmla="*/ 19 w 19"/>
                <a:gd name="T17" fmla="*/ 11 h 15"/>
                <a:gd name="T18" fmla="*/ 19 w 19"/>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7"/>
                  </a:moveTo>
                  <a:lnTo>
                    <a:pt x="19" y="0"/>
                  </a:lnTo>
                  <a:lnTo>
                    <a:pt x="4" y="0"/>
                  </a:lnTo>
                  <a:lnTo>
                    <a:pt x="4" y="4"/>
                  </a:lnTo>
                  <a:lnTo>
                    <a:pt x="0" y="7"/>
                  </a:lnTo>
                  <a:lnTo>
                    <a:pt x="4" y="11"/>
                  </a:lnTo>
                  <a:lnTo>
                    <a:pt x="7" y="15"/>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5" name="Freeform 239"/>
            <p:cNvSpPr>
              <a:spLocks/>
            </p:cNvSpPr>
            <p:nvPr/>
          </p:nvSpPr>
          <p:spPr bwMode="auto">
            <a:xfrm>
              <a:off x="2123643" y="2052268"/>
              <a:ext cx="33605" cy="54677"/>
            </a:xfrm>
            <a:custGeom>
              <a:avLst/>
              <a:gdLst>
                <a:gd name="T0" fmla="*/ 19 w 19"/>
                <a:gd name="T1" fmla="*/ 12 h 19"/>
                <a:gd name="T2" fmla="*/ 19 w 19"/>
                <a:gd name="T3" fmla="*/ 8 h 19"/>
                <a:gd name="T4" fmla="*/ 15 w 19"/>
                <a:gd name="T5" fmla="*/ 4 h 19"/>
                <a:gd name="T6" fmla="*/ 11 w 19"/>
                <a:gd name="T7" fmla="*/ 4 h 19"/>
                <a:gd name="T8" fmla="*/ 11 w 19"/>
                <a:gd name="T9" fmla="*/ 0 h 19"/>
                <a:gd name="T10" fmla="*/ 7 w 19"/>
                <a:gd name="T11" fmla="*/ 0 h 19"/>
                <a:gd name="T12" fmla="*/ 3 w 19"/>
                <a:gd name="T13" fmla="*/ 4 h 19"/>
                <a:gd name="T14" fmla="*/ 0 w 19"/>
                <a:gd name="T15" fmla="*/ 4 h 19"/>
                <a:gd name="T16" fmla="*/ 0 w 19"/>
                <a:gd name="T17" fmla="*/ 15 h 19"/>
                <a:gd name="T18" fmla="*/ 3 w 19"/>
                <a:gd name="T19" fmla="*/ 19 h 19"/>
                <a:gd name="T20" fmla="*/ 11 w 19"/>
                <a:gd name="T21" fmla="*/ 19 h 19"/>
                <a:gd name="T22" fmla="*/ 15 w 19"/>
                <a:gd name="T23" fmla="*/ 15 h 19"/>
                <a:gd name="T24" fmla="*/ 19 w 19"/>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2"/>
                  </a:moveTo>
                  <a:lnTo>
                    <a:pt x="19" y="8"/>
                  </a:lnTo>
                  <a:lnTo>
                    <a:pt x="15" y="4"/>
                  </a:lnTo>
                  <a:lnTo>
                    <a:pt x="11" y="4"/>
                  </a:lnTo>
                  <a:lnTo>
                    <a:pt x="11" y="0"/>
                  </a:lnTo>
                  <a:lnTo>
                    <a:pt x="7" y="0"/>
                  </a:lnTo>
                  <a:lnTo>
                    <a:pt x="3" y="4"/>
                  </a:lnTo>
                  <a:lnTo>
                    <a:pt x="0" y="4"/>
                  </a:lnTo>
                  <a:lnTo>
                    <a:pt x="0" y="15"/>
                  </a:lnTo>
                  <a:lnTo>
                    <a:pt x="3" y="19"/>
                  </a:lnTo>
                  <a:lnTo>
                    <a:pt x="11" y="19"/>
                  </a:lnTo>
                  <a:lnTo>
                    <a:pt x="15"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6" name="Freeform 240"/>
            <p:cNvSpPr>
              <a:spLocks/>
            </p:cNvSpPr>
            <p:nvPr/>
          </p:nvSpPr>
          <p:spPr bwMode="auto">
            <a:xfrm>
              <a:off x="2123643" y="2040758"/>
              <a:ext cx="33605" cy="54677"/>
            </a:xfrm>
            <a:custGeom>
              <a:avLst/>
              <a:gdLst>
                <a:gd name="T0" fmla="*/ 19 w 19"/>
                <a:gd name="T1" fmla="*/ 8 h 19"/>
                <a:gd name="T2" fmla="*/ 19 w 19"/>
                <a:gd name="T3" fmla="*/ 4 h 19"/>
                <a:gd name="T4" fmla="*/ 15 w 19"/>
                <a:gd name="T5" fmla="*/ 0 h 19"/>
                <a:gd name="T6" fmla="*/ 7 w 19"/>
                <a:gd name="T7" fmla="*/ 0 h 19"/>
                <a:gd name="T8" fmla="*/ 3 w 19"/>
                <a:gd name="T9" fmla="*/ 4 h 19"/>
                <a:gd name="T10" fmla="*/ 0 w 19"/>
                <a:gd name="T11" fmla="*/ 4 h 19"/>
                <a:gd name="T12" fmla="*/ 0 w 19"/>
                <a:gd name="T13" fmla="*/ 12 h 19"/>
                <a:gd name="T14" fmla="*/ 3 w 19"/>
                <a:gd name="T15" fmla="*/ 16 h 19"/>
                <a:gd name="T16" fmla="*/ 7 w 19"/>
                <a:gd name="T17" fmla="*/ 16 h 19"/>
                <a:gd name="T18" fmla="*/ 7 w 19"/>
                <a:gd name="T19" fmla="*/ 19 h 19"/>
                <a:gd name="T20" fmla="*/ 11 w 19"/>
                <a:gd name="T21" fmla="*/ 19 h 19"/>
                <a:gd name="T22" fmla="*/ 15 w 19"/>
                <a:gd name="T23" fmla="*/ 16 h 19"/>
                <a:gd name="T24" fmla="*/ 19 w 19"/>
                <a:gd name="T25" fmla="*/ 16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0"/>
                  </a:lnTo>
                  <a:lnTo>
                    <a:pt x="7" y="0"/>
                  </a:lnTo>
                  <a:lnTo>
                    <a:pt x="3" y="4"/>
                  </a:lnTo>
                  <a:lnTo>
                    <a:pt x="0" y="4"/>
                  </a:lnTo>
                  <a:lnTo>
                    <a:pt x="0" y="12"/>
                  </a:lnTo>
                  <a:lnTo>
                    <a:pt x="3" y="16"/>
                  </a:lnTo>
                  <a:lnTo>
                    <a:pt x="7" y="16"/>
                  </a:lnTo>
                  <a:lnTo>
                    <a:pt x="7" y="19"/>
                  </a:lnTo>
                  <a:lnTo>
                    <a:pt x="11" y="19"/>
                  </a:lnTo>
                  <a:lnTo>
                    <a:pt x="15" y="16"/>
                  </a:lnTo>
                  <a:lnTo>
                    <a:pt x="19" y="16"/>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7" name="Freeform 241"/>
            <p:cNvSpPr>
              <a:spLocks/>
            </p:cNvSpPr>
            <p:nvPr/>
          </p:nvSpPr>
          <p:spPr bwMode="auto">
            <a:xfrm>
              <a:off x="2136024" y="2029247"/>
              <a:ext cx="35373" cy="46043"/>
            </a:xfrm>
            <a:custGeom>
              <a:avLst/>
              <a:gdLst>
                <a:gd name="T0" fmla="*/ 20 w 20"/>
                <a:gd name="T1" fmla="*/ 8 h 16"/>
                <a:gd name="T2" fmla="*/ 16 w 20"/>
                <a:gd name="T3" fmla="*/ 4 h 16"/>
                <a:gd name="T4" fmla="*/ 16 w 20"/>
                <a:gd name="T5" fmla="*/ 0 h 16"/>
                <a:gd name="T6" fmla="*/ 0 w 20"/>
                <a:gd name="T7" fmla="*/ 0 h 16"/>
                <a:gd name="T8" fmla="*/ 0 w 20"/>
                <a:gd name="T9" fmla="*/ 12 h 16"/>
                <a:gd name="T10" fmla="*/ 4 w 20"/>
                <a:gd name="T11" fmla="*/ 16 h 16"/>
                <a:gd name="T12" fmla="*/ 12 w 20"/>
                <a:gd name="T13" fmla="*/ 16 h 16"/>
                <a:gd name="T14" fmla="*/ 16 w 20"/>
                <a:gd name="T15" fmla="*/ 12 h 16"/>
                <a:gd name="T16" fmla="*/ 20 w 20"/>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
                  <a:moveTo>
                    <a:pt x="20" y="8"/>
                  </a:moveTo>
                  <a:lnTo>
                    <a:pt x="16" y="4"/>
                  </a:lnTo>
                  <a:lnTo>
                    <a:pt x="16" y="0"/>
                  </a:lnTo>
                  <a:lnTo>
                    <a:pt x="0" y="0"/>
                  </a:lnTo>
                  <a:lnTo>
                    <a:pt x="0" y="12"/>
                  </a:lnTo>
                  <a:lnTo>
                    <a:pt x="4" y="16"/>
                  </a:lnTo>
                  <a:lnTo>
                    <a:pt x="12" y="16"/>
                  </a:lnTo>
                  <a:lnTo>
                    <a:pt x="16" y="12"/>
                  </a:lnTo>
                  <a:lnTo>
                    <a:pt x="20"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8" name="Freeform 242"/>
            <p:cNvSpPr>
              <a:spLocks/>
            </p:cNvSpPr>
            <p:nvPr/>
          </p:nvSpPr>
          <p:spPr bwMode="auto">
            <a:xfrm>
              <a:off x="2136024" y="2009102"/>
              <a:ext cx="35373" cy="54677"/>
            </a:xfrm>
            <a:custGeom>
              <a:avLst/>
              <a:gdLst>
                <a:gd name="T0" fmla="*/ 20 w 20"/>
                <a:gd name="T1" fmla="*/ 11 h 19"/>
                <a:gd name="T2" fmla="*/ 20 w 20"/>
                <a:gd name="T3" fmla="*/ 7 h 19"/>
                <a:gd name="T4" fmla="*/ 16 w 20"/>
                <a:gd name="T5" fmla="*/ 4 h 19"/>
                <a:gd name="T6" fmla="*/ 12 w 20"/>
                <a:gd name="T7" fmla="*/ 0 h 19"/>
                <a:gd name="T8" fmla="*/ 8 w 20"/>
                <a:gd name="T9" fmla="*/ 0 h 19"/>
                <a:gd name="T10" fmla="*/ 4 w 20"/>
                <a:gd name="T11" fmla="*/ 4 h 19"/>
                <a:gd name="T12" fmla="*/ 0 w 20"/>
                <a:gd name="T13" fmla="*/ 7 h 19"/>
                <a:gd name="T14" fmla="*/ 0 w 20"/>
                <a:gd name="T15" fmla="*/ 11 h 19"/>
                <a:gd name="T16" fmla="*/ 4 w 20"/>
                <a:gd name="T17" fmla="*/ 15 h 19"/>
                <a:gd name="T18" fmla="*/ 4 w 20"/>
                <a:gd name="T19" fmla="*/ 19 h 19"/>
                <a:gd name="T20" fmla="*/ 16 w 20"/>
                <a:gd name="T21" fmla="*/ 19 h 19"/>
                <a:gd name="T22" fmla="*/ 16 w 20"/>
                <a:gd name="T23" fmla="*/ 15 h 19"/>
                <a:gd name="T24" fmla="*/ 20 w 20"/>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1"/>
                  </a:moveTo>
                  <a:lnTo>
                    <a:pt x="20" y="7"/>
                  </a:lnTo>
                  <a:lnTo>
                    <a:pt x="16" y="4"/>
                  </a:lnTo>
                  <a:lnTo>
                    <a:pt x="12" y="0"/>
                  </a:lnTo>
                  <a:lnTo>
                    <a:pt x="8" y="0"/>
                  </a:lnTo>
                  <a:lnTo>
                    <a:pt x="4" y="4"/>
                  </a:lnTo>
                  <a:lnTo>
                    <a:pt x="0" y="7"/>
                  </a:lnTo>
                  <a:lnTo>
                    <a:pt x="0" y="11"/>
                  </a:lnTo>
                  <a:lnTo>
                    <a:pt x="4" y="15"/>
                  </a:lnTo>
                  <a:lnTo>
                    <a:pt x="4" y="19"/>
                  </a:lnTo>
                  <a:lnTo>
                    <a:pt x="16" y="19"/>
                  </a:lnTo>
                  <a:lnTo>
                    <a:pt x="16" y="15"/>
                  </a:lnTo>
                  <a:lnTo>
                    <a:pt x="20"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9" name="Freeform 243"/>
            <p:cNvSpPr>
              <a:spLocks/>
            </p:cNvSpPr>
            <p:nvPr/>
          </p:nvSpPr>
          <p:spPr bwMode="auto">
            <a:xfrm>
              <a:off x="2150173" y="1997592"/>
              <a:ext cx="33605" cy="54677"/>
            </a:xfrm>
            <a:custGeom>
              <a:avLst/>
              <a:gdLst>
                <a:gd name="T0" fmla="*/ 19 w 19"/>
                <a:gd name="T1" fmla="*/ 8 h 19"/>
                <a:gd name="T2" fmla="*/ 19 w 19"/>
                <a:gd name="T3" fmla="*/ 4 h 19"/>
                <a:gd name="T4" fmla="*/ 15 w 19"/>
                <a:gd name="T5" fmla="*/ 0 h 19"/>
                <a:gd name="T6" fmla="*/ 8 w 19"/>
                <a:gd name="T7" fmla="*/ 0 h 19"/>
                <a:gd name="T8" fmla="*/ 4 w 19"/>
                <a:gd name="T9" fmla="*/ 4 h 19"/>
                <a:gd name="T10" fmla="*/ 0 w 19"/>
                <a:gd name="T11" fmla="*/ 8 h 19"/>
                <a:gd name="T12" fmla="*/ 4 w 19"/>
                <a:gd name="T13" fmla="*/ 11 h 19"/>
                <a:gd name="T14" fmla="*/ 4 w 19"/>
                <a:gd name="T15" fmla="*/ 15 h 19"/>
                <a:gd name="T16" fmla="*/ 8 w 19"/>
                <a:gd name="T17" fmla="*/ 15 h 19"/>
                <a:gd name="T18" fmla="*/ 8 w 19"/>
                <a:gd name="T19" fmla="*/ 19 h 19"/>
                <a:gd name="T20" fmla="*/ 12 w 19"/>
                <a:gd name="T21" fmla="*/ 19 h 19"/>
                <a:gd name="T22" fmla="*/ 15 w 19"/>
                <a:gd name="T23" fmla="*/ 15 h 19"/>
                <a:gd name="T24" fmla="*/ 19 w 19"/>
                <a:gd name="T25" fmla="*/ 15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0"/>
                  </a:lnTo>
                  <a:lnTo>
                    <a:pt x="8" y="0"/>
                  </a:lnTo>
                  <a:lnTo>
                    <a:pt x="4" y="4"/>
                  </a:lnTo>
                  <a:lnTo>
                    <a:pt x="0" y="8"/>
                  </a:lnTo>
                  <a:lnTo>
                    <a:pt x="4" y="11"/>
                  </a:lnTo>
                  <a:lnTo>
                    <a:pt x="4" y="15"/>
                  </a:lnTo>
                  <a:lnTo>
                    <a:pt x="8" y="15"/>
                  </a:lnTo>
                  <a:lnTo>
                    <a:pt x="8" y="19"/>
                  </a:lnTo>
                  <a:lnTo>
                    <a:pt x="12" y="19"/>
                  </a:lnTo>
                  <a:lnTo>
                    <a:pt x="15"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0" name="Freeform 244"/>
            <p:cNvSpPr>
              <a:spLocks/>
            </p:cNvSpPr>
            <p:nvPr/>
          </p:nvSpPr>
          <p:spPr bwMode="auto">
            <a:xfrm>
              <a:off x="2157248" y="1986081"/>
              <a:ext cx="33605" cy="43166"/>
            </a:xfrm>
            <a:custGeom>
              <a:avLst/>
              <a:gdLst>
                <a:gd name="T0" fmla="*/ 19 w 19"/>
                <a:gd name="T1" fmla="*/ 8 h 15"/>
                <a:gd name="T2" fmla="*/ 19 w 19"/>
                <a:gd name="T3" fmla="*/ 4 h 15"/>
                <a:gd name="T4" fmla="*/ 15 w 19"/>
                <a:gd name="T5" fmla="*/ 0 h 15"/>
                <a:gd name="T6" fmla="*/ 4 w 19"/>
                <a:gd name="T7" fmla="*/ 0 h 15"/>
                <a:gd name="T8" fmla="*/ 0 w 19"/>
                <a:gd name="T9" fmla="*/ 4 h 15"/>
                <a:gd name="T10" fmla="*/ 0 w 19"/>
                <a:gd name="T11" fmla="*/ 12 h 15"/>
                <a:gd name="T12" fmla="*/ 4 w 19"/>
                <a:gd name="T13" fmla="*/ 15 h 15"/>
                <a:gd name="T14" fmla="*/ 15 w 19"/>
                <a:gd name="T15" fmla="*/ 15 h 15"/>
                <a:gd name="T16" fmla="*/ 19 w 19"/>
                <a:gd name="T17" fmla="*/ 12 h 15"/>
                <a:gd name="T18" fmla="*/ 19 w 1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8"/>
                  </a:moveTo>
                  <a:lnTo>
                    <a:pt x="19" y="4"/>
                  </a:lnTo>
                  <a:lnTo>
                    <a:pt x="15" y="0"/>
                  </a:lnTo>
                  <a:lnTo>
                    <a:pt x="4" y="0"/>
                  </a:lnTo>
                  <a:lnTo>
                    <a:pt x="0" y="4"/>
                  </a:lnTo>
                  <a:lnTo>
                    <a:pt x="0" y="12"/>
                  </a:lnTo>
                  <a:lnTo>
                    <a:pt x="4" y="15"/>
                  </a:lnTo>
                  <a:lnTo>
                    <a:pt x="15" y="15"/>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1" name="Freeform 245"/>
            <p:cNvSpPr>
              <a:spLocks/>
            </p:cNvSpPr>
            <p:nvPr/>
          </p:nvSpPr>
          <p:spPr bwMode="auto">
            <a:xfrm>
              <a:off x="2164322" y="1954427"/>
              <a:ext cx="33605" cy="54677"/>
            </a:xfrm>
            <a:custGeom>
              <a:avLst/>
              <a:gdLst>
                <a:gd name="T0" fmla="*/ 19 w 19"/>
                <a:gd name="T1" fmla="*/ 7 h 19"/>
                <a:gd name="T2" fmla="*/ 19 w 19"/>
                <a:gd name="T3" fmla="*/ 3 h 19"/>
                <a:gd name="T4" fmla="*/ 15 w 19"/>
                <a:gd name="T5" fmla="*/ 3 h 19"/>
                <a:gd name="T6" fmla="*/ 11 w 19"/>
                <a:gd name="T7" fmla="*/ 0 h 19"/>
                <a:gd name="T8" fmla="*/ 4 w 19"/>
                <a:gd name="T9" fmla="*/ 0 h 19"/>
                <a:gd name="T10" fmla="*/ 0 w 19"/>
                <a:gd name="T11" fmla="*/ 3 h 19"/>
                <a:gd name="T12" fmla="*/ 0 w 19"/>
                <a:gd name="T13" fmla="*/ 15 h 19"/>
                <a:gd name="T14" fmla="*/ 4 w 19"/>
                <a:gd name="T15" fmla="*/ 15 h 19"/>
                <a:gd name="T16" fmla="*/ 7 w 19"/>
                <a:gd name="T17" fmla="*/ 19 h 19"/>
                <a:gd name="T18" fmla="*/ 11 w 19"/>
                <a:gd name="T19" fmla="*/ 19 h 19"/>
                <a:gd name="T20" fmla="*/ 11 w 19"/>
                <a:gd name="T21" fmla="*/ 15 h 19"/>
                <a:gd name="T22" fmla="*/ 15 w 19"/>
                <a:gd name="T23" fmla="*/ 15 h 19"/>
                <a:gd name="T24" fmla="*/ 19 w 19"/>
                <a:gd name="T25" fmla="*/ 11 h 19"/>
                <a:gd name="T26" fmla="*/ 19 w 19"/>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7"/>
                  </a:moveTo>
                  <a:lnTo>
                    <a:pt x="19" y="3"/>
                  </a:lnTo>
                  <a:lnTo>
                    <a:pt x="15" y="3"/>
                  </a:lnTo>
                  <a:lnTo>
                    <a:pt x="11" y="0"/>
                  </a:lnTo>
                  <a:lnTo>
                    <a:pt x="4" y="0"/>
                  </a:lnTo>
                  <a:lnTo>
                    <a:pt x="0" y="3"/>
                  </a:lnTo>
                  <a:lnTo>
                    <a:pt x="0" y="15"/>
                  </a:lnTo>
                  <a:lnTo>
                    <a:pt x="4" y="15"/>
                  </a:lnTo>
                  <a:lnTo>
                    <a:pt x="7" y="19"/>
                  </a:lnTo>
                  <a:lnTo>
                    <a:pt x="11" y="19"/>
                  </a:lnTo>
                  <a:lnTo>
                    <a:pt x="11" y="15"/>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2" name="Freeform 246"/>
            <p:cNvSpPr>
              <a:spLocks/>
            </p:cNvSpPr>
            <p:nvPr/>
          </p:nvSpPr>
          <p:spPr bwMode="auto">
            <a:xfrm>
              <a:off x="2171397" y="1942917"/>
              <a:ext cx="33605" cy="43166"/>
            </a:xfrm>
            <a:custGeom>
              <a:avLst/>
              <a:gdLst>
                <a:gd name="T0" fmla="*/ 19 w 19"/>
                <a:gd name="T1" fmla="*/ 7 h 15"/>
                <a:gd name="T2" fmla="*/ 15 w 19"/>
                <a:gd name="T3" fmla="*/ 4 h 15"/>
                <a:gd name="T4" fmla="*/ 15 w 19"/>
                <a:gd name="T5" fmla="*/ 0 h 15"/>
                <a:gd name="T6" fmla="*/ 0 w 19"/>
                <a:gd name="T7" fmla="*/ 0 h 15"/>
                <a:gd name="T8" fmla="*/ 0 w 19"/>
                <a:gd name="T9" fmla="*/ 15 h 15"/>
                <a:gd name="T10" fmla="*/ 15 w 19"/>
                <a:gd name="T11" fmla="*/ 15 h 15"/>
                <a:gd name="T12" fmla="*/ 15 w 19"/>
                <a:gd name="T13" fmla="*/ 11 h 15"/>
                <a:gd name="T14" fmla="*/ 19 w 19"/>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9" y="7"/>
                  </a:moveTo>
                  <a:lnTo>
                    <a:pt x="15" y="4"/>
                  </a:lnTo>
                  <a:lnTo>
                    <a:pt x="15" y="0"/>
                  </a:lnTo>
                  <a:lnTo>
                    <a:pt x="0" y="0"/>
                  </a:lnTo>
                  <a:lnTo>
                    <a:pt x="0" y="15"/>
                  </a:lnTo>
                  <a:lnTo>
                    <a:pt x="15" y="15"/>
                  </a:lnTo>
                  <a:lnTo>
                    <a:pt x="15"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3" name="Freeform 247"/>
            <p:cNvSpPr>
              <a:spLocks/>
            </p:cNvSpPr>
            <p:nvPr/>
          </p:nvSpPr>
          <p:spPr bwMode="auto">
            <a:xfrm>
              <a:off x="2171397" y="1919895"/>
              <a:ext cx="33605" cy="54677"/>
            </a:xfrm>
            <a:custGeom>
              <a:avLst/>
              <a:gdLst>
                <a:gd name="T0" fmla="*/ 19 w 19"/>
                <a:gd name="T1" fmla="*/ 12 h 19"/>
                <a:gd name="T2" fmla="*/ 19 w 19"/>
                <a:gd name="T3" fmla="*/ 8 h 19"/>
                <a:gd name="T4" fmla="*/ 15 w 19"/>
                <a:gd name="T5" fmla="*/ 4 h 19"/>
                <a:gd name="T6" fmla="*/ 11 w 19"/>
                <a:gd name="T7" fmla="*/ 0 h 19"/>
                <a:gd name="T8" fmla="*/ 7 w 19"/>
                <a:gd name="T9" fmla="*/ 0 h 19"/>
                <a:gd name="T10" fmla="*/ 3 w 19"/>
                <a:gd name="T11" fmla="*/ 4 h 19"/>
                <a:gd name="T12" fmla="*/ 0 w 19"/>
                <a:gd name="T13" fmla="*/ 8 h 19"/>
                <a:gd name="T14" fmla="*/ 0 w 19"/>
                <a:gd name="T15" fmla="*/ 12 h 19"/>
                <a:gd name="T16" fmla="*/ 3 w 19"/>
                <a:gd name="T17" fmla="*/ 15 h 19"/>
                <a:gd name="T18" fmla="*/ 3 w 19"/>
                <a:gd name="T19" fmla="*/ 19 h 19"/>
                <a:gd name="T20" fmla="*/ 15 w 19"/>
                <a:gd name="T21" fmla="*/ 19 h 19"/>
                <a:gd name="T22" fmla="*/ 15 w 19"/>
                <a:gd name="T23" fmla="*/ 15 h 19"/>
                <a:gd name="T24" fmla="*/ 19 w 19"/>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2"/>
                  </a:moveTo>
                  <a:lnTo>
                    <a:pt x="19" y="8"/>
                  </a:lnTo>
                  <a:lnTo>
                    <a:pt x="15" y="4"/>
                  </a:lnTo>
                  <a:lnTo>
                    <a:pt x="11" y="0"/>
                  </a:lnTo>
                  <a:lnTo>
                    <a:pt x="7" y="0"/>
                  </a:lnTo>
                  <a:lnTo>
                    <a:pt x="3" y="4"/>
                  </a:lnTo>
                  <a:lnTo>
                    <a:pt x="0" y="8"/>
                  </a:lnTo>
                  <a:lnTo>
                    <a:pt x="0" y="12"/>
                  </a:lnTo>
                  <a:lnTo>
                    <a:pt x="3" y="15"/>
                  </a:lnTo>
                  <a:lnTo>
                    <a:pt x="3" y="19"/>
                  </a:lnTo>
                  <a:lnTo>
                    <a:pt x="15" y="19"/>
                  </a:lnTo>
                  <a:lnTo>
                    <a:pt x="15" y="15"/>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4" name="Freeform 248"/>
            <p:cNvSpPr>
              <a:spLocks/>
            </p:cNvSpPr>
            <p:nvPr/>
          </p:nvSpPr>
          <p:spPr bwMode="auto">
            <a:xfrm>
              <a:off x="2183777" y="1908385"/>
              <a:ext cx="28298" cy="54677"/>
            </a:xfrm>
            <a:custGeom>
              <a:avLst/>
              <a:gdLst>
                <a:gd name="T0" fmla="*/ 16 w 16"/>
                <a:gd name="T1" fmla="*/ 8 h 19"/>
                <a:gd name="T2" fmla="*/ 16 w 16"/>
                <a:gd name="T3" fmla="*/ 4 h 19"/>
                <a:gd name="T4" fmla="*/ 12 w 16"/>
                <a:gd name="T5" fmla="*/ 0 h 19"/>
                <a:gd name="T6" fmla="*/ 4 w 16"/>
                <a:gd name="T7" fmla="*/ 0 h 19"/>
                <a:gd name="T8" fmla="*/ 0 w 16"/>
                <a:gd name="T9" fmla="*/ 4 h 19"/>
                <a:gd name="T10" fmla="*/ 0 w 16"/>
                <a:gd name="T11" fmla="*/ 16 h 19"/>
                <a:gd name="T12" fmla="*/ 4 w 16"/>
                <a:gd name="T13" fmla="*/ 16 h 19"/>
                <a:gd name="T14" fmla="*/ 8 w 16"/>
                <a:gd name="T15" fmla="*/ 19 h 19"/>
                <a:gd name="T16" fmla="*/ 12 w 16"/>
                <a:gd name="T17" fmla="*/ 16 h 19"/>
                <a:gd name="T18" fmla="*/ 16 w 16"/>
                <a:gd name="T19" fmla="*/ 16 h 19"/>
                <a:gd name="T20" fmla="*/ 16 w 16"/>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8"/>
                  </a:moveTo>
                  <a:lnTo>
                    <a:pt x="16" y="4"/>
                  </a:lnTo>
                  <a:lnTo>
                    <a:pt x="12" y="0"/>
                  </a:lnTo>
                  <a:lnTo>
                    <a:pt x="4" y="0"/>
                  </a:lnTo>
                  <a:lnTo>
                    <a:pt x="0" y="4"/>
                  </a:lnTo>
                  <a:lnTo>
                    <a:pt x="0" y="16"/>
                  </a:lnTo>
                  <a:lnTo>
                    <a:pt x="4" y="16"/>
                  </a:lnTo>
                  <a:lnTo>
                    <a:pt x="8" y="19"/>
                  </a:lnTo>
                  <a:lnTo>
                    <a:pt x="12" y="16"/>
                  </a:lnTo>
                  <a:lnTo>
                    <a:pt x="16" y="16"/>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5" name="Freeform 249"/>
            <p:cNvSpPr>
              <a:spLocks/>
            </p:cNvSpPr>
            <p:nvPr/>
          </p:nvSpPr>
          <p:spPr bwMode="auto">
            <a:xfrm>
              <a:off x="2190852" y="1896874"/>
              <a:ext cx="28298" cy="46043"/>
            </a:xfrm>
            <a:custGeom>
              <a:avLst/>
              <a:gdLst>
                <a:gd name="T0" fmla="*/ 16 w 16"/>
                <a:gd name="T1" fmla="*/ 8 h 16"/>
                <a:gd name="T2" fmla="*/ 16 w 16"/>
                <a:gd name="T3" fmla="*/ 0 h 16"/>
                <a:gd name="T4" fmla="*/ 0 w 16"/>
                <a:gd name="T5" fmla="*/ 0 h 16"/>
                <a:gd name="T6" fmla="*/ 0 w 16"/>
                <a:gd name="T7" fmla="*/ 16 h 16"/>
                <a:gd name="T8" fmla="*/ 16 w 16"/>
                <a:gd name="T9" fmla="*/ 16 h 16"/>
                <a:gd name="T10" fmla="*/ 16 w 16"/>
                <a:gd name="T11" fmla="*/ 8 h 16"/>
              </a:gdLst>
              <a:ahLst/>
              <a:cxnLst>
                <a:cxn ang="0">
                  <a:pos x="T0" y="T1"/>
                </a:cxn>
                <a:cxn ang="0">
                  <a:pos x="T2" y="T3"/>
                </a:cxn>
                <a:cxn ang="0">
                  <a:pos x="T4" y="T5"/>
                </a:cxn>
                <a:cxn ang="0">
                  <a:pos x="T6" y="T7"/>
                </a:cxn>
                <a:cxn ang="0">
                  <a:pos x="T8" y="T9"/>
                </a:cxn>
                <a:cxn ang="0">
                  <a:pos x="T10" y="T11"/>
                </a:cxn>
              </a:cxnLst>
              <a:rect l="0" t="0" r="r" b="b"/>
              <a:pathLst>
                <a:path w="16" h="16">
                  <a:moveTo>
                    <a:pt x="16" y="8"/>
                  </a:moveTo>
                  <a:lnTo>
                    <a:pt x="16" y="0"/>
                  </a:lnTo>
                  <a:lnTo>
                    <a:pt x="0" y="0"/>
                  </a:lnTo>
                  <a:lnTo>
                    <a:pt x="0" y="16"/>
                  </a:lnTo>
                  <a:lnTo>
                    <a:pt x="16" y="16"/>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6" name="Freeform 250"/>
            <p:cNvSpPr>
              <a:spLocks/>
            </p:cNvSpPr>
            <p:nvPr/>
          </p:nvSpPr>
          <p:spPr bwMode="auto">
            <a:xfrm>
              <a:off x="2197926" y="1876729"/>
              <a:ext cx="26530" cy="54677"/>
            </a:xfrm>
            <a:custGeom>
              <a:avLst/>
              <a:gdLst>
                <a:gd name="T0" fmla="*/ 15 w 15"/>
                <a:gd name="T1" fmla="*/ 11 h 19"/>
                <a:gd name="T2" fmla="*/ 15 w 15"/>
                <a:gd name="T3" fmla="*/ 3 h 19"/>
                <a:gd name="T4" fmla="*/ 12 w 15"/>
                <a:gd name="T5" fmla="*/ 3 h 19"/>
                <a:gd name="T6" fmla="*/ 8 w 15"/>
                <a:gd name="T7" fmla="*/ 0 h 19"/>
                <a:gd name="T8" fmla="*/ 4 w 15"/>
                <a:gd name="T9" fmla="*/ 0 h 19"/>
                <a:gd name="T10" fmla="*/ 4 w 15"/>
                <a:gd name="T11" fmla="*/ 3 h 19"/>
                <a:gd name="T12" fmla="*/ 0 w 15"/>
                <a:gd name="T13" fmla="*/ 3 h 19"/>
                <a:gd name="T14" fmla="*/ 0 w 15"/>
                <a:gd name="T15" fmla="*/ 15 h 19"/>
                <a:gd name="T16" fmla="*/ 4 w 15"/>
                <a:gd name="T17" fmla="*/ 19 h 19"/>
                <a:gd name="T18" fmla="*/ 12 w 15"/>
                <a:gd name="T19" fmla="*/ 19 h 19"/>
                <a:gd name="T20" fmla="*/ 15 w 15"/>
                <a:gd name="T21" fmla="*/ 15 h 19"/>
                <a:gd name="T22" fmla="*/ 15 w 15"/>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9">
                  <a:moveTo>
                    <a:pt x="15" y="11"/>
                  </a:moveTo>
                  <a:lnTo>
                    <a:pt x="15" y="3"/>
                  </a:lnTo>
                  <a:lnTo>
                    <a:pt x="12" y="3"/>
                  </a:lnTo>
                  <a:lnTo>
                    <a:pt x="8" y="0"/>
                  </a:lnTo>
                  <a:lnTo>
                    <a:pt x="4" y="0"/>
                  </a:lnTo>
                  <a:lnTo>
                    <a:pt x="4" y="3"/>
                  </a:lnTo>
                  <a:lnTo>
                    <a:pt x="0" y="3"/>
                  </a:lnTo>
                  <a:lnTo>
                    <a:pt x="0" y="15"/>
                  </a:lnTo>
                  <a:lnTo>
                    <a:pt x="4" y="19"/>
                  </a:lnTo>
                  <a:lnTo>
                    <a:pt x="12" y="19"/>
                  </a:lnTo>
                  <a:lnTo>
                    <a:pt x="15" y="15"/>
                  </a:lnTo>
                  <a:lnTo>
                    <a:pt x="15"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7" name="Freeform 251"/>
            <p:cNvSpPr>
              <a:spLocks/>
            </p:cNvSpPr>
            <p:nvPr/>
          </p:nvSpPr>
          <p:spPr bwMode="auto">
            <a:xfrm>
              <a:off x="2197926" y="1865218"/>
              <a:ext cx="33605" cy="54677"/>
            </a:xfrm>
            <a:custGeom>
              <a:avLst/>
              <a:gdLst>
                <a:gd name="T0" fmla="*/ 19 w 19"/>
                <a:gd name="T1" fmla="*/ 7 h 19"/>
                <a:gd name="T2" fmla="*/ 15 w 19"/>
                <a:gd name="T3" fmla="*/ 4 h 19"/>
                <a:gd name="T4" fmla="*/ 15 w 19"/>
                <a:gd name="T5" fmla="*/ 0 h 19"/>
                <a:gd name="T6" fmla="*/ 4 w 19"/>
                <a:gd name="T7" fmla="*/ 0 h 19"/>
                <a:gd name="T8" fmla="*/ 4 w 19"/>
                <a:gd name="T9" fmla="*/ 4 h 19"/>
                <a:gd name="T10" fmla="*/ 0 w 19"/>
                <a:gd name="T11" fmla="*/ 7 h 19"/>
                <a:gd name="T12" fmla="*/ 0 w 19"/>
                <a:gd name="T13" fmla="*/ 11 h 19"/>
                <a:gd name="T14" fmla="*/ 4 w 19"/>
                <a:gd name="T15" fmla="*/ 15 h 19"/>
                <a:gd name="T16" fmla="*/ 8 w 19"/>
                <a:gd name="T17" fmla="*/ 19 h 19"/>
                <a:gd name="T18" fmla="*/ 12 w 19"/>
                <a:gd name="T19" fmla="*/ 19 h 19"/>
                <a:gd name="T20" fmla="*/ 15 w 19"/>
                <a:gd name="T21" fmla="*/ 15 h 19"/>
                <a:gd name="T22" fmla="*/ 19 w 19"/>
                <a:gd name="T23" fmla="*/ 11 h 19"/>
                <a:gd name="T24" fmla="*/ 19 w 19"/>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7"/>
                  </a:moveTo>
                  <a:lnTo>
                    <a:pt x="15" y="4"/>
                  </a:lnTo>
                  <a:lnTo>
                    <a:pt x="15" y="0"/>
                  </a:lnTo>
                  <a:lnTo>
                    <a:pt x="4" y="0"/>
                  </a:lnTo>
                  <a:lnTo>
                    <a:pt x="4" y="4"/>
                  </a:lnTo>
                  <a:lnTo>
                    <a:pt x="0" y="7"/>
                  </a:lnTo>
                  <a:lnTo>
                    <a:pt x="0" y="11"/>
                  </a:lnTo>
                  <a:lnTo>
                    <a:pt x="4" y="15"/>
                  </a:lnTo>
                  <a:lnTo>
                    <a:pt x="8" y="19"/>
                  </a:lnTo>
                  <a:lnTo>
                    <a:pt x="12" y="19"/>
                  </a:lnTo>
                  <a:lnTo>
                    <a:pt x="15" y="15"/>
                  </a:lnTo>
                  <a:lnTo>
                    <a:pt x="19" y="11"/>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8" name="Freeform 252"/>
            <p:cNvSpPr>
              <a:spLocks/>
            </p:cNvSpPr>
            <p:nvPr/>
          </p:nvSpPr>
          <p:spPr bwMode="auto">
            <a:xfrm>
              <a:off x="2205001" y="1853708"/>
              <a:ext cx="33605" cy="43166"/>
            </a:xfrm>
            <a:custGeom>
              <a:avLst/>
              <a:gdLst>
                <a:gd name="T0" fmla="*/ 19 w 19"/>
                <a:gd name="T1" fmla="*/ 8 h 15"/>
                <a:gd name="T2" fmla="*/ 19 w 19"/>
                <a:gd name="T3" fmla="*/ 4 h 15"/>
                <a:gd name="T4" fmla="*/ 15 w 19"/>
                <a:gd name="T5" fmla="*/ 4 h 15"/>
                <a:gd name="T6" fmla="*/ 11 w 19"/>
                <a:gd name="T7" fmla="*/ 0 h 15"/>
                <a:gd name="T8" fmla="*/ 4 w 19"/>
                <a:gd name="T9" fmla="*/ 0 h 15"/>
                <a:gd name="T10" fmla="*/ 0 w 19"/>
                <a:gd name="T11" fmla="*/ 4 h 15"/>
                <a:gd name="T12" fmla="*/ 0 w 19"/>
                <a:gd name="T13" fmla="*/ 15 h 15"/>
                <a:gd name="T14" fmla="*/ 15 w 19"/>
                <a:gd name="T15" fmla="*/ 15 h 15"/>
                <a:gd name="T16" fmla="*/ 19 w 19"/>
                <a:gd name="T17" fmla="*/ 11 h 15"/>
                <a:gd name="T18" fmla="*/ 19 w 1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8"/>
                  </a:moveTo>
                  <a:lnTo>
                    <a:pt x="19" y="4"/>
                  </a:lnTo>
                  <a:lnTo>
                    <a:pt x="15" y="4"/>
                  </a:lnTo>
                  <a:lnTo>
                    <a:pt x="11" y="0"/>
                  </a:lnTo>
                  <a:lnTo>
                    <a:pt x="4" y="0"/>
                  </a:lnTo>
                  <a:lnTo>
                    <a:pt x="0" y="4"/>
                  </a:lnTo>
                  <a:lnTo>
                    <a:pt x="0" y="15"/>
                  </a:lnTo>
                  <a:lnTo>
                    <a:pt x="15" y="15"/>
                  </a:lnTo>
                  <a:lnTo>
                    <a:pt x="19" y="11"/>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9" name="Freeform 253"/>
            <p:cNvSpPr>
              <a:spLocks/>
            </p:cNvSpPr>
            <p:nvPr/>
          </p:nvSpPr>
          <p:spPr bwMode="auto">
            <a:xfrm>
              <a:off x="2219150" y="1830686"/>
              <a:ext cx="33605" cy="54677"/>
            </a:xfrm>
            <a:custGeom>
              <a:avLst/>
              <a:gdLst>
                <a:gd name="T0" fmla="*/ 19 w 19"/>
                <a:gd name="T1" fmla="*/ 12 h 19"/>
                <a:gd name="T2" fmla="*/ 19 w 19"/>
                <a:gd name="T3" fmla="*/ 8 h 19"/>
                <a:gd name="T4" fmla="*/ 15 w 19"/>
                <a:gd name="T5" fmla="*/ 4 h 19"/>
                <a:gd name="T6" fmla="*/ 11 w 19"/>
                <a:gd name="T7" fmla="*/ 0 h 19"/>
                <a:gd name="T8" fmla="*/ 7 w 19"/>
                <a:gd name="T9" fmla="*/ 0 h 19"/>
                <a:gd name="T10" fmla="*/ 3 w 19"/>
                <a:gd name="T11" fmla="*/ 4 h 19"/>
                <a:gd name="T12" fmla="*/ 0 w 19"/>
                <a:gd name="T13" fmla="*/ 8 h 19"/>
                <a:gd name="T14" fmla="*/ 0 w 19"/>
                <a:gd name="T15" fmla="*/ 16 h 19"/>
                <a:gd name="T16" fmla="*/ 3 w 19"/>
                <a:gd name="T17" fmla="*/ 16 h 19"/>
                <a:gd name="T18" fmla="*/ 3 w 19"/>
                <a:gd name="T19" fmla="*/ 19 h 19"/>
                <a:gd name="T20" fmla="*/ 15 w 19"/>
                <a:gd name="T21" fmla="*/ 19 h 19"/>
                <a:gd name="T22" fmla="*/ 15 w 19"/>
                <a:gd name="T23" fmla="*/ 16 h 19"/>
                <a:gd name="T24" fmla="*/ 19 w 19"/>
                <a:gd name="T25" fmla="*/ 16 h 19"/>
                <a:gd name="T26" fmla="*/ 19 w 19"/>
                <a:gd name="T2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2"/>
                  </a:moveTo>
                  <a:lnTo>
                    <a:pt x="19" y="8"/>
                  </a:lnTo>
                  <a:lnTo>
                    <a:pt x="15" y="4"/>
                  </a:lnTo>
                  <a:lnTo>
                    <a:pt x="11" y="0"/>
                  </a:lnTo>
                  <a:lnTo>
                    <a:pt x="7" y="0"/>
                  </a:lnTo>
                  <a:lnTo>
                    <a:pt x="3" y="4"/>
                  </a:lnTo>
                  <a:lnTo>
                    <a:pt x="0" y="8"/>
                  </a:lnTo>
                  <a:lnTo>
                    <a:pt x="0" y="16"/>
                  </a:lnTo>
                  <a:lnTo>
                    <a:pt x="3" y="16"/>
                  </a:lnTo>
                  <a:lnTo>
                    <a:pt x="3" y="19"/>
                  </a:lnTo>
                  <a:lnTo>
                    <a:pt x="15" y="19"/>
                  </a:lnTo>
                  <a:lnTo>
                    <a:pt x="15" y="16"/>
                  </a:lnTo>
                  <a:lnTo>
                    <a:pt x="19"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0" name="Freeform 254"/>
            <p:cNvSpPr>
              <a:spLocks/>
            </p:cNvSpPr>
            <p:nvPr/>
          </p:nvSpPr>
          <p:spPr bwMode="auto">
            <a:xfrm>
              <a:off x="2224456" y="1819176"/>
              <a:ext cx="28298" cy="57554"/>
            </a:xfrm>
            <a:custGeom>
              <a:avLst/>
              <a:gdLst>
                <a:gd name="T0" fmla="*/ 16 w 16"/>
                <a:gd name="T1" fmla="*/ 8 h 20"/>
                <a:gd name="T2" fmla="*/ 16 w 16"/>
                <a:gd name="T3" fmla="*/ 4 h 20"/>
                <a:gd name="T4" fmla="*/ 12 w 16"/>
                <a:gd name="T5" fmla="*/ 0 h 20"/>
                <a:gd name="T6" fmla="*/ 4 w 16"/>
                <a:gd name="T7" fmla="*/ 0 h 20"/>
                <a:gd name="T8" fmla="*/ 0 w 16"/>
                <a:gd name="T9" fmla="*/ 4 h 20"/>
                <a:gd name="T10" fmla="*/ 0 w 16"/>
                <a:gd name="T11" fmla="*/ 16 h 20"/>
                <a:gd name="T12" fmla="*/ 4 w 16"/>
                <a:gd name="T13" fmla="*/ 16 h 20"/>
                <a:gd name="T14" fmla="*/ 8 w 16"/>
                <a:gd name="T15" fmla="*/ 20 h 20"/>
                <a:gd name="T16" fmla="*/ 12 w 16"/>
                <a:gd name="T17" fmla="*/ 16 h 20"/>
                <a:gd name="T18" fmla="*/ 16 w 16"/>
                <a:gd name="T19" fmla="*/ 16 h 20"/>
                <a:gd name="T20" fmla="*/ 16 w 16"/>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16" y="8"/>
                  </a:moveTo>
                  <a:lnTo>
                    <a:pt x="16" y="4"/>
                  </a:lnTo>
                  <a:lnTo>
                    <a:pt x="12" y="0"/>
                  </a:lnTo>
                  <a:lnTo>
                    <a:pt x="4" y="0"/>
                  </a:lnTo>
                  <a:lnTo>
                    <a:pt x="0" y="4"/>
                  </a:lnTo>
                  <a:lnTo>
                    <a:pt x="0" y="16"/>
                  </a:lnTo>
                  <a:lnTo>
                    <a:pt x="4" y="16"/>
                  </a:lnTo>
                  <a:lnTo>
                    <a:pt x="8" y="20"/>
                  </a:lnTo>
                  <a:lnTo>
                    <a:pt x="12" y="16"/>
                  </a:lnTo>
                  <a:lnTo>
                    <a:pt x="16" y="16"/>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1" name="Freeform 255"/>
            <p:cNvSpPr>
              <a:spLocks/>
            </p:cNvSpPr>
            <p:nvPr/>
          </p:nvSpPr>
          <p:spPr bwMode="auto">
            <a:xfrm>
              <a:off x="2224456" y="1787522"/>
              <a:ext cx="35373" cy="54677"/>
            </a:xfrm>
            <a:custGeom>
              <a:avLst/>
              <a:gdLst>
                <a:gd name="T0" fmla="*/ 20 w 20"/>
                <a:gd name="T1" fmla="*/ 11 h 19"/>
                <a:gd name="T2" fmla="*/ 20 w 20"/>
                <a:gd name="T3" fmla="*/ 8 h 19"/>
                <a:gd name="T4" fmla="*/ 16 w 20"/>
                <a:gd name="T5" fmla="*/ 4 h 19"/>
                <a:gd name="T6" fmla="*/ 12 w 20"/>
                <a:gd name="T7" fmla="*/ 0 h 19"/>
                <a:gd name="T8" fmla="*/ 8 w 20"/>
                <a:gd name="T9" fmla="*/ 0 h 19"/>
                <a:gd name="T10" fmla="*/ 4 w 20"/>
                <a:gd name="T11" fmla="*/ 4 h 19"/>
                <a:gd name="T12" fmla="*/ 0 w 20"/>
                <a:gd name="T13" fmla="*/ 8 h 19"/>
                <a:gd name="T14" fmla="*/ 0 w 20"/>
                <a:gd name="T15" fmla="*/ 15 h 19"/>
                <a:gd name="T16" fmla="*/ 4 w 20"/>
                <a:gd name="T17" fmla="*/ 15 h 19"/>
                <a:gd name="T18" fmla="*/ 4 w 20"/>
                <a:gd name="T19" fmla="*/ 19 h 19"/>
                <a:gd name="T20" fmla="*/ 16 w 20"/>
                <a:gd name="T21" fmla="*/ 19 h 19"/>
                <a:gd name="T22" fmla="*/ 16 w 20"/>
                <a:gd name="T23" fmla="*/ 15 h 19"/>
                <a:gd name="T24" fmla="*/ 20 w 20"/>
                <a:gd name="T25" fmla="*/ 15 h 19"/>
                <a:gd name="T26" fmla="*/ 20 w 20"/>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20" y="11"/>
                  </a:moveTo>
                  <a:lnTo>
                    <a:pt x="20" y="8"/>
                  </a:lnTo>
                  <a:lnTo>
                    <a:pt x="16" y="4"/>
                  </a:lnTo>
                  <a:lnTo>
                    <a:pt x="12" y="0"/>
                  </a:lnTo>
                  <a:lnTo>
                    <a:pt x="8" y="0"/>
                  </a:lnTo>
                  <a:lnTo>
                    <a:pt x="4" y="4"/>
                  </a:lnTo>
                  <a:lnTo>
                    <a:pt x="0" y="8"/>
                  </a:lnTo>
                  <a:lnTo>
                    <a:pt x="0" y="15"/>
                  </a:lnTo>
                  <a:lnTo>
                    <a:pt x="4" y="15"/>
                  </a:lnTo>
                  <a:lnTo>
                    <a:pt x="4" y="19"/>
                  </a:lnTo>
                  <a:lnTo>
                    <a:pt x="16" y="19"/>
                  </a:lnTo>
                  <a:lnTo>
                    <a:pt x="16" y="15"/>
                  </a:lnTo>
                  <a:lnTo>
                    <a:pt x="20" y="15"/>
                  </a:lnTo>
                  <a:lnTo>
                    <a:pt x="20"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2" name="Freeform 256"/>
            <p:cNvSpPr>
              <a:spLocks/>
            </p:cNvSpPr>
            <p:nvPr/>
          </p:nvSpPr>
          <p:spPr bwMode="auto">
            <a:xfrm>
              <a:off x="2238606" y="1776011"/>
              <a:ext cx="26530" cy="54677"/>
            </a:xfrm>
            <a:custGeom>
              <a:avLst/>
              <a:gdLst>
                <a:gd name="T0" fmla="*/ 15 w 15"/>
                <a:gd name="T1" fmla="*/ 8 h 19"/>
                <a:gd name="T2" fmla="*/ 15 w 15"/>
                <a:gd name="T3" fmla="*/ 4 h 19"/>
                <a:gd name="T4" fmla="*/ 12 w 15"/>
                <a:gd name="T5" fmla="*/ 0 h 19"/>
                <a:gd name="T6" fmla="*/ 4 w 15"/>
                <a:gd name="T7" fmla="*/ 0 h 19"/>
                <a:gd name="T8" fmla="*/ 0 w 15"/>
                <a:gd name="T9" fmla="*/ 4 h 19"/>
                <a:gd name="T10" fmla="*/ 0 w 15"/>
                <a:gd name="T11" fmla="*/ 15 h 19"/>
                <a:gd name="T12" fmla="*/ 4 w 15"/>
                <a:gd name="T13" fmla="*/ 19 h 19"/>
                <a:gd name="T14" fmla="*/ 12 w 15"/>
                <a:gd name="T15" fmla="*/ 19 h 19"/>
                <a:gd name="T16" fmla="*/ 15 w 15"/>
                <a:gd name="T17" fmla="*/ 15 h 19"/>
                <a:gd name="T18" fmla="*/ 15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15" y="8"/>
                  </a:moveTo>
                  <a:lnTo>
                    <a:pt x="15" y="4"/>
                  </a:lnTo>
                  <a:lnTo>
                    <a:pt x="12" y="0"/>
                  </a:lnTo>
                  <a:lnTo>
                    <a:pt x="4" y="0"/>
                  </a:lnTo>
                  <a:lnTo>
                    <a:pt x="0" y="4"/>
                  </a:lnTo>
                  <a:lnTo>
                    <a:pt x="0" y="15"/>
                  </a:lnTo>
                  <a:lnTo>
                    <a:pt x="4" y="19"/>
                  </a:lnTo>
                  <a:lnTo>
                    <a:pt x="12" y="19"/>
                  </a:lnTo>
                  <a:lnTo>
                    <a:pt x="15" y="15"/>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3" name="Freeform 257"/>
            <p:cNvSpPr>
              <a:spLocks/>
            </p:cNvSpPr>
            <p:nvPr/>
          </p:nvSpPr>
          <p:spPr bwMode="auto">
            <a:xfrm>
              <a:off x="2238606" y="1744356"/>
              <a:ext cx="33605" cy="54677"/>
            </a:xfrm>
            <a:custGeom>
              <a:avLst/>
              <a:gdLst>
                <a:gd name="T0" fmla="*/ 19 w 19"/>
                <a:gd name="T1" fmla="*/ 11 h 19"/>
                <a:gd name="T2" fmla="*/ 19 w 19"/>
                <a:gd name="T3" fmla="*/ 7 h 19"/>
                <a:gd name="T4" fmla="*/ 15 w 19"/>
                <a:gd name="T5" fmla="*/ 3 h 19"/>
                <a:gd name="T6" fmla="*/ 12 w 19"/>
                <a:gd name="T7" fmla="*/ 0 h 19"/>
                <a:gd name="T8" fmla="*/ 8 w 19"/>
                <a:gd name="T9" fmla="*/ 0 h 19"/>
                <a:gd name="T10" fmla="*/ 4 w 19"/>
                <a:gd name="T11" fmla="*/ 3 h 19"/>
                <a:gd name="T12" fmla="*/ 0 w 19"/>
                <a:gd name="T13" fmla="*/ 7 h 19"/>
                <a:gd name="T14" fmla="*/ 0 w 19"/>
                <a:gd name="T15" fmla="*/ 15 h 19"/>
                <a:gd name="T16" fmla="*/ 4 w 19"/>
                <a:gd name="T17" fmla="*/ 15 h 19"/>
                <a:gd name="T18" fmla="*/ 4 w 19"/>
                <a:gd name="T19" fmla="*/ 19 h 19"/>
                <a:gd name="T20" fmla="*/ 15 w 19"/>
                <a:gd name="T21" fmla="*/ 19 h 19"/>
                <a:gd name="T22" fmla="*/ 15 w 19"/>
                <a:gd name="T23" fmla="*/ 15 h 19"/>
                <a:gd name="T24" fmla="*/ 19 w 19"/>
                <a:gd name="T25" fmla="*/ 15 h 19"/>
                <a:gd name="T26" fmla="*/ 19 w 19"/>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1"/>
                  </a:moveTo>
                  <a:lnTo>
                    <a:pt x="19" y="7"/>
                  </a:lnTo>
                  <a:lnTo>
                    <a:pt x="15" y="3"/>
                  </a:lnTo>
                  <a:lnTo>
                    <a:pt x="12" y="0"/>
                  </a:lnTo>
                  <a:lnTo>
                    <a:pt x="8" y="0"/>
                  </a:lnTo>
                  <a:lnTo>
                    <a:pt x="4" y="3"/>
                  </a:lnTo>
                  <a:lnTo>
                    <a:pt x="0" y="7"/>
                  </a:lnTo>
                  <a:lnTo>
                    <a:pt x="0" y="15"/>
                  </a:lnTo>
                  <a:lnTo>
                    <a:pt x="4" y="15"/>
                  </a:lnTo>
                  <a:lnTo>
                    <a:pt x="4" y="19"/>
                  </a:lnTo>
                  <a:lnTo>
                    <a:pt x="15" y="19"/>
                  </a:lnTo>
                  <a:lnTo>
                    <a:pt x="15" y="15"/>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4" name="Freeform 258"/>
            <p:cNvSpPr>
              <a:spLocks/>
            </p:cNvSpPr>
            <p:nvPr/>
          </p:nvSpPr>
          <p:spPr bwMode="auto">
            <a:xfrm>
              <a:off x="2272209" y="1732845"/>
              <a:ext cx="35373" cy="54677"/>
            </a:xfrm>
            <a:custGeom>
              <a:avLst/>
              <a:gdLst>
                <a:gd name="T0" fmla="*/ 20 w 20"/>
                <a:gd name="T1" fmla="*/ 7 h 19"/>
                <a:gd name="T2" fmla="*/ 16 w 20"/>
                <a:gd name="T3" fmla="*/ 4 h 19"/>
                <a:gd name="T4" fmla="*/ 16 w 20"/>
                <a:gd name="T5" fmla="*/ 0 h 19"/>
                <a:gd name="T6" fmla="*/ 4 w 20"/>
                <a:gd name="T7" fmla="*/ 0 h 19"/>
                <a:gd name="T8" fmla="*/ 4 w 20"/>
                <a:gd name="T9" fmla="*/ 4 h 19"/>
                <a:gd name="T10" fmla="*/ 0 w 20"/>
                <a:gd name="T11" fmla="*/ 7 h 19"/>
                <a:gd name="T12" fmla="*/ 0 w 20"/>
                <a:gd name="T13" fmla="*/ 11 h 19"/>
                <a:gd name="T14" fmla="*/ 4 w 20"/>
                <a:gd name="T15" fmla="*/ 15 h 19"/>
                <a:gd name="T16" fmla="*/ 4 w 20"/>
                <a:gd name="T17" fmla="*/ 19 h 19"/>
                <a:gd name="T18" fmla="*/ 16 w 20"/>
                <a:gd name="T19" fmla="*/ 19 h 19"/>
                <a:gd name="T20" fmla="*/ 16 w 20"/>
                <a:gd name="T21" fmla="*/ 15 h 19"/>
                <a:gd name="T22" fmla="*/ 20 w 20"/>
                <a:gd name="T23" fmla="*/ 11 h 19"/>
                <a:gd name="T24" fmla="*/ 20 w 20"/>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7"/>
                  </a:moveTo>
                  <a:lnTo>
                    <a:pt x="16" y="4"/>
                  </a:lnTo>
                  <a:lnTo>
                    <a:pt x="16" y="0"/>
                  </a:lnTo>
                  <a:lnTo>
                    <a:pt x="4" y="0"/>
                  </a:lnTo>
                  <a:lnTo>
                    <a:pt x="4" y="4"/>
                  </a:lnTo>
                  <a:lnTo>
                    <a:pt x="0" y="7"/>
                  </a:lnTo>
                  <a:lnTo>
                    <a:pt x="0" y="11"/>
                  </a:lnTo>
                  <a:lnTo>
                    <a:pt x="4" y="15"/>
                  </a:lnTo>
                  <a:lnTo>
                    <a:pt x="4" y="19"/>
                  </a:lnTo>
                  <a:lnTo>
                    <a:pt x="16" y="19"/>
                  </a:lnTo>
                  <a:lnTo>
                    <a:pt x="16" y="15"/>
                  </a:lnTo>
                  <a:lnTo>
                    <a:pt x="20" y="11"/>
                  </a:lnTo>
                  <a:lnTo>
                    <a:pt x="20"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5" name="Freeform 259"/>
            <p:cNvSpPr>
              <a:spLocks/>
            </p:cNvSpPr>
            <p:nvPr/>
          </p:nvSpPr>
          <p:spPr bwMode="auto">
            <a:xfrm>
              <a:off x="2312889" y="1721335"/>
              <a:ext cx="28298" cy="43166"/>
            </a:xfrm>
            <a:custGeom>
              <a:avLst/>
              <a:gdLst>
                <a:gd name="T0" fmla="*/ 16 w 16"/>
                <a:gd name="T1" fmla="*/ 8 h 15"/>
                <a:gd name="T2" fmla="*/ 16 w 16"/>
                <a:gd name="T3" fmla="*/ 4 h 15"/>
                <a:gd name="T4" fmla="*/ 12 w 16"/>
                <a:gd name="T5" fmla="*/ 0 h 15"/>
                <a:gd name="T6" fmla="*/ 4 w 16"/>
                <a:gd name="T7" fmla="*/ 0 h 15"/>
                <a:gd name="T8" fmla="*/ 0 w 16"/>
                <a:gd name="T9" fmla="*/ 4 h 15"/>
                <a:gd name="T10" fmla="*/ 0 w 16"/>
                <a:gd name="T11" fmla="*/ 15 h 15"/>
                <a:gd name="T12" fmla="*/ 16 w 16"/>
                <a:gd name="T13" fmla="*/ 15 h 15"/>
                <a:gd name="T14" fmla="*/ 16 w 16"/>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6" y="8"/>
                  </a:moveTo>
                  <a:lnTo>
                    <a:pt x="16" y="4"/>
                  </a:lnTo>
                  <a:lnTo>
                    <a:pt x="12" y="0"/>
                  </a:lnTo>
                  <a:lnTo>
                    <a:pt x="4" y="0"/>
                  </a:lnTo>
                  <a:lnTo>
                    <a:pt x="0" y="4"/>
                  </a:lnTo>
                  <a:lnTo>
                    <a:pt x="0" y="15"/>
                  </a:lnTo>
                  <a:lnTo>
                    <a:pt x="16" y="15"/>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6" name="Freeform 260"/>
            <p:cNvSpPr>
              <a:spLocks/>
            </p:cNvSpPr>
            <p:nvPr/>
          </p:nvSpPr>
          <p:spPr bwMode="auto">
            <a:xfrm>
              <a:off x="2327038" y="1698313"/>
              <a:ext cx="33605" cy="54677"/>
            </a:xfrm>
            <a:custGeom>
              <a:avLst/>
              <a:gdLst>
                <a:gd name="T0" fmla="*/ 19 w 19"/>
                <a:gd name="T1" fmla="*/ 12 h 19"/>
                <a:gd name="T2" fmla="*/ 19 w 19"/>
                <a:gd name="T3" fmla="*/ 8 h 19"/>
                <a:gd name="T4" fmla="*/ 16 w 19"/>
                <a:gd name="T5" fmla="*/ 4 h 19"/>
                <a:gd name="T6" fmla="*/ 12 w 19"/>
                <a:gd name="T7" fmla="*/ 0 h 19"/>
                <a:gd name="T8" fmla="*/ 8 w 19"/>
                <a:gd name="T9" fmla="*/ 0 h 19"/>
                <a:gd name="T10" fmla="*/ 4 w 19"/>
                <a:gd name="T11" fmla="*/ 4 h 19"/>
                <a:gd name="T12" fmla="*/ 0 w 19"/>
                <a:gd name="T13" fmla="*/ 4 h 19"/>
                <a:gd name="T14" fmla="*/ 0 w 19"/>
                <a:gd name="T15" fmla="*/ 16 h 19"/>
                <a:gd name="T16" fmla="*/ 4 w 19"/>
                <a:gd name="T17" fmla="*/ 19 h 19"/>
                <a:gd name="T18" fmla="*/ 16 w 19"/>
                <a:gd name="T19" fmla="*/ 19 h 19"/>
                <a:gd name="T20" fmla="*/ 16 w 19"/>
                <a:gd name="T21" fmla="*/ 16 h 19"/>
                <a:gd name="T22" fmla="*/ 19 w 19"/>
                <a:gd name="T23" fmla="*/ 16 h 19"/>
                <a:gd name="T24" fmla="*/ 19 w 19"/>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9" y="12"/>
                  </a:moveTo>
                  <a:lnTo>
                    <a:pt x="19" y="8"/>
                  </a:lnTo>
                  <a:lnTo>
                    <a:pt x="16" y="4"/>
                  </a:lnTo>
                  <a:lnTo>
                    <a:pt x="12" y="0"/>
                  </a:lnTo>
                  <a:lnTo>
                    <a:pt x="8" y="0"/>
                  </a:lnTo>
                  <a:lnTo>
                    <a:pt x="4" y="4"/>
                  </a:lnTo>
                  <a:lnTo>
                    <a:pt x="0" y="4"/>
                  </a:lnTo>
                  <a:lnTo>
                    <a:pt x="0" y="16"/>
                  </a:lnTo>
                  <a:lnTo>
                    <a:pt x="4" y="19"/>
                  </a:lnTo>
                  <a:lnTo>
                    <a:pt x="16" y="19"/>
                  </a:lnTo>
                  <a:lnTo>
                    <a:pt x="16" y="16"/>
                  </a:lnTo>
                  <a:lnTo>
                    <a:pt x="19" y="16"/>
                  </a:lnTo>
                  <a:lnTo>
                    <a:pt x="19"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7" name="Freeform 261"/>
            <p:cNvSpPr>
              <a:spLocks/>
            </p:cNvSpPr>
            <p:nvPr/>
          </p:nvSpPr>
          <p:spPr bwMode="auto">
            <a:xfrm>
              <a:off x="2360642" y="1686803"/>
              <a:ext cx="28298" cy="57554"/>
            </a:xfrm>
            <a:custGeom>
              <a:avLst/>
              <a:gdLst>
                <a:gd name="T0" fmla="*/ 16 w 16"/>
                <a:gd name="T1" fmla="*/ 8 h 20"/>
                <a:gd name="T2" fmla="*/ 16 w 16"/>
                <a:gd name="T3" fmla="*/ 4 h 20"/>
                <a:gd name="T4" fmla="*/ 12 w 16"/>
                <a:gd name="T5" fmla="*/ 0 h 20"/>
                <a:gd name="T6" fmla="*/ 4 w 16"/>
                <a:gd name="T7" fmla="*/ 0 h 20"/>
                <a:gd name="T8" fmla="*/ 0 w 16"/>
                <a:gd name="T9" fmla="*/ 4 h 20"/>
                <a:gd name="T10" fmla="*/ 0 w 16"/>
                <a:gd name="T11" fmla="*/ 16 h 20"/>
                <a:gd name="T12" fmla="*/ 4 w 16"/>
                <a:gd name="T13" fmla="*/ 20 h 20"/>
                <a:gd name="T14" fmla="*/ 12 w 16"/>
                <a:gd name="T15" fmla="*/ 20 h 20"/>
                <a:gd name="T16" fmla="*/ 16 w 16"/>
                <a:gd name="T17" fmla="*/ 16 h 20"/>
                <a:gd name="T18" fmla="*/ 16 w 16"/>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0">
                  <a:moveTo>
                    <a:pt x="16" y="8"/>
                  </a:moveTo>
                  <a:lnTo>
                    <a:pt x="16" y="4"/>
                  </a:lnTo>
                  <a:lnTo>
                    <a:pt x="12" y="0"/>
                  </a:lnTo>
                  <a:lnTo>
                    <a:pt x="4" y="0"/>
                  </a:lnTo>
                  <a:lnTo>
                    <a:pt x="0" y="4"/>
                  </a:lnTo>
                  <a:lnTo>
                    <a:pt x="0" y="16"/>
                  </a:lnTo>
                  <a:lnTo>
                    <a:pt x="4" y="20"/>
                  </a:lnTo>
                  <a:lnTo>
                    <a:pt x="12" y="20"/>
                  </a:lnTo>
                  <a:lnTo>
                    <a:pt x="16" y="16"/>
                  </a:lnTo>
                  <a:lnTo>
                    <a:pt x="16"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8" name="Freeform 262"/>
            <p:cNvSpPr>
              <a:spLocks/>
            </p:cNvSpPr>
            <p:nvPr/>
          </p:nvSpPr>
          <p:spPr bwMode="auto">
            <a:xfrm>
              <a:off x="2374791" y="1678170"/>
              <a:ext cx="33605" cy="54677"/>
            </a:xfrm>
            <a:custGeom>
              <a:avLst/>
              <a:gdLst>
                <a:gd name="T0" fmla="*/ 19 w 19"/>
                <a:gd name="T1" fmla="*/ 7 h 19"/>
                <a:gd name="T2" fmla="*/ 19 w 19"/>
                <a:gd name="T3" fmla="*/ 3 h 19"/>
                <a:gd name="T4" fmla="*/ 16 w 19"/>
                <a:gd name="T5" fmla="*/ 0 h 19"/>
                <a:gd name="T6" fmla="*/ 8 w 19"/>
                <a:gd name="T7" fmla="*/ 0 h 19"/>
                <a:gd name="T8" fmla="*/ 4 w 19"/>
                <a:gd name="T9" fmla="*/ 3 h 19"/>
                <a:gd name="T10" fmla="*/ 0 w 19"/>
                <a:gd name="T11" fmla="*/ 3 h 19"/>
                <a:gd name="T12" fmla="*/ 0 w 19"/>
                <a:gd name="T13" fmla="*/ 11 h 19"/>
                <a:gd name="T14" fmla="*/ 4 w 19"/>
                <a:gd name="T15" fmla="*/ 15 h 19"/>
                <a:gd name="T16" fmla="*/ 8 w 19"/>
                <a:gd name="T17" fmla="*/ 15 h 19"/>
                <a:gd name="T18" fmla="*/ 8 w 19"/>
                <a:gd name="T19" fmla="*/ 19 h 19"/>
                <a:gd name="T20" fmla="*/ 12 w 19"/>
                <a:gd name="T21" fmla="*/ 19 h 19"/>
                <a:gd name="T22" fmla="*/ 16 w 19"/>
                <a:gd name="T23" fmla="*/ 15 h 19"/>
                <a:gd name="T24" fmla="*/ 19 w 19"/>
                <a:gd name="T25" fmla="*/ 15 h 19"/>
                <a:gd name="T26" fmla="*/ 19 w 19"/>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7"/>
                  </a:moveTo>
                  <a:lnTo>
                    <a:pt x="19" y="3"/>
                  </a:lnTo>
                  <a:lnTo>
                    <a:pt x="16" y="0"/>
                  </a:lnTo>
                  <a:lnTo>
                    <a:pt x="8" y="0"/>
                  </a:lnTo>
                  <a:lnTo>
                    <a:pt x="4" y="3"/>
                  </a:lnTo>
                  <a:lnTo>
                    <a:pt x="0" y="3"/>
                  </a:lnTo>
                  <a:lnTo>
                    <a:pt x="0" y="11"/>
                  </a:lnTo>
                  <a:lnTo>
                    <a:pt x="4" y="15"/>
                  </a:lnTo>
                  <a:lnTo>
                    <a:pt x="8" y="15"/>
                  </a:lnTo>
                  <a:lnTo>
                    <a:pt x="8" y="19"/>
                  </a:lnTo>
                  <a:lnTo>
                    <a:pt x="12" y="19"/>
                  </a:lnTo>
                  <a:lnTo>
                    <a:pt x="16" y="15"/>
                  </a:lnTo>
                  <a:lnTo>
                    <a:pt x="19" y="15"/>
                  </a:lnTo>
                  <a:lnTo>
                    <a:pt x="19" y="7"/>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9" name="Freeform 263"/>
            <p:cNvSpPr>
              <a:spLocks/>
            </p:cNvSpPr>
            <p:nvPr/>
          </p:nvSpPr>
          <p:spPr bwMode="auto">
            <a:xfrm>
              <a:off x="2396015" y="1655149"/>
              <a:ext cx="26530" cy="54677"/>
            </a:xfrm>
            <a:custGeom>
              <a:avLst/>
              <a:gdLst>
                <a:gd name="T0" fmla="*/ 15 w 15"/>
                <a:gd name="T1" fmla="*/ 11 h 19"/>
                <a:gd name="T2" fmla="*/ 15 w 15"/>
                <a:gd name="T3" fmla="*/ 4 h 19"/>
                <a:gd name="T4" fmla="*/ 11 w 15"/>
                <a:gd name="T5" fmla="*/ 4 h 19"/>
                <a:gd name="T6" fmla="*/ 7 w 15"/>
                <a:gd name="T7" fmla="*/ 0 h 19"/>
                <a:gd name="T8" fmla="*/ 4 w 15"/>
                <a:gd name="T9" fmla="*/ 4 h 19"/>
                <a:gd name="T10" fmla="*/ 0 w 15"/>
                <a:gd name="T11" fmla="*/ 4 h 19"/>
                <a:gd name="T12" fmla="*/ 0 w 15"/>
                <a:gd name="T13" fmla="*/ 15 h 19"/>
                <a:gd name="T14" fmla="*/ 4 w 15"/>
                <a:gd name="T15" fmla="*/ 19 h 19"/>
                <a:gd name="T16" fmla="*/ 11 w 15"/>
                <a:gd name="T17" fmla="*/ 19 h 19"/>
                <a:gd name="T18" fmla="*/ 15 w 15"/>
                <a:gd name="T19" fmla="*/ 15 h 19"/>
                <a:gd name="T20" fmla="*/ 15 w 15"/>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9">
                  <a:moveTo>
                    <a:pt x="15" y="11"/>
                  </a:moveTo>
                  <a:lnTo>
                    <a:pt x="15" y="4"/>
                  </a:lnTo>
                  <a:lnTo>
                    <a:pt x="11" y="4"/>
                  </a:lnTo>
                  <a:lnTo>
                    <a:pt x="7" y="0"/>
                  </a:lnTo>
                  <a:lnTo>
                    <a:pt x="4" y="4"/>
                  </a:lnTo>
                  <a:lnTo>
                    <a:pt x="0" y="4"/>
                  </a:lnTo>
                  <a:lnTo>
                    <a:pt x="0" y="15"/>
                  </a:lnTo>
                  <a:lnTo>
                    <a:pt x="4" y="19"/>
                  </a:lnTo>
                  <a:lnTo>
                    <a:pt x="11" y="19"/>
                  </a:lnTo>
                  <a:lnTo>
                    <a:pt x="15" y="15"/>
                  </a:lnTo>
                  <a:lnTo>
                    <a:pt x="15"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0" name="Freeform 264"/>
            <p:cNvSpPr>
              <a:spLocks/>
            </p:cNvSpPr>
            <p:nvPr/>
          </p:nvSpPr>
          <p:spPr bwMode="auto">
            <a:xfrm>
              <a:off x="2449074" y="1643638"/>
              <a:ext cx="35373" cy="54677"/>
            </a:xfrm>
            <a:custGeom>
              <a:avLst/>
              <a:gdLst>
                <a:gd name="T0" fmla="*/ 20 w 20"/>
                <a:gd name="T1" fmla="*/ 12 h 19"/>
                <a:gd name="T2" fmla="*/ 20 w 20"/>
                <a:gd name="T3" fmla="*/ 8 h 19"/>
                <a:gd name="T4" fmla="*/ 16 w 20"/>
                <a:gd name="T5" fmla="*/ 4 h 19"/>
                <a:gd name="T6" fmla="*/ 16 w 20"/>
                <a:gd name="T7" fmla="*/ 0 h 19"/>
                <a:gd name="T8" fmla="*/ 4 w 20"/>
                <a:gd name="T9" fmla="*/ 0 h 19"/>
                <a:gd name="T10" fmla="*/ 4 w 20"/>
                <a:gd name="T11" fmla="*/ 4 h 19"/>
                <a:gd name="T12" fmla="*/ 0 w 20"/>
                <a:gd name="T13" fmla="*/ 8 h 19"/>
                <a:gd name="T14" fmla="*/ 0 w 20"/>
                <a:gd name="T15" fmla="*/ 12 h 19"/>
                <a:gd name="T16" fmla="*/ 4 w 20"/>
                <a:gd name="T17" fmla="*/ 15 h 19"/>
                <a:gd name="T18" fmla="*/ 4 w 20"/>
                <a:gd name="T19" fmla="*/ 19 h 19"/>
                <a:gd name="T20" fmla="*/ 16 w 20"/>
                <a:gd name="T21" fmla="*/ 19 h 19"/>
                <a:gd name="T22" fmla="*/ 16 w 20"/>
                <a:gd name="T23" fmla="*/ 15 h 19"/>
                <a:gd name="T24" fmla="*/ 20 w 20"/>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20" y="12"/>
                  </a:moveTo>
                  <a:lnTo>
                    <a:pt x="20" y="8"/>
                  </a:lnTo>
                  <a:lnTo>
                    <a:pt x="16" y="4"/>
                  </a:lnTo>
                  <a:lnTo>
                    <a:pt x="16" y="0"/>
                  </a:lnTo>
                  <a:lnTo>
                    <a:pt x="4" y="0"/>
                  </a:lnTo>
                  <a:lnTo>
                    <a:pt x="4" y="4"/>
                  </a:lnTo>
                  <a:lnTo>
                    <a:pt x="0" y="8"/>
                  </a:lnTo>
                  <a:lnTo>
                    <a:pt x="0" y="12"/>
                  </a:lnTo>
                  <a:lnTo>
                    <a:pt x="4" y="15"/>
                  </a:lnTo>
                  <a:lnTo>
                    <a:pt x="4" y="19"/>
                  </a:lnTo>
                  <a:lnTo>
                    <a:pt x="16" y="19"/>
                  </a:lnTo>
                  <a:lnTo>
                    <a:pt x="16" y="15"/>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1" name="Freeform 265"/>
            <p:cNvSpPr>
              <a:spLocks/>
            </p:cNvSpPr>
            <p:nvPr/>
          </p:nvSpPr>
          <p:spPr bwMode="auto">
            <a:xfrm>
              <a:off x="2491521" y="1632128"/>
              <a:ext cx="33605" cy="54677"/>
            </a:xfrm>
            <a:custGeom>
              <a:avLst/>
              <a:gdLst>
                <a:gd name="T0" fmla="*/ 19 w 19"/>
                <a:gd name="T1" fmla="*/ 8 h 19"/>
                <a:gd name="T2" fmla="*/ 19 w 19"/>
                <a:gd name="T3" fmla="*/ 4 h 19"/>
                <a:gd name="T4" fmla="*/ 15 w 19"/>
                <a:gd name="T5" fmla="*/ 4 h 19"/>
                <a:gd name="T6" fmla="*/ 15 w 19"/>
                <a:gd name="T7" fmla="*/ 0 h 19"/>
                <a:gd name="T8" fmla="*/ 3 w 19"/>
                <a:gd name="T9" fmla="*/ 0 h 19"/>
                <a:gd name="T10" fmla="*/ 3 w 19"/>
                <a:gd name="T11" fmla="*/ 4 h 19"/>
                <a:gd name="T12" fmla="*/ 0 w 19"/>
                <a:gd name="T13" fmla="*/ 4 h 19"/>
                <a:gd name="T14" fmla="*/ 0 w 19"/>
                <a:gd name="T15" fmla="*/ 12 h 19"/>
                <a:gd name="T16" fmla="*/ 3 w 19"/>
                <a:gd name="T17" fmla="*/ 16 h 19"/>
                <a:gd name="T18" fmla="*/ 7 w 19"/>
                <a:gd name="T19" fmla="*/ 19 h 19"/>
                <a:gd name="T20" fmla="*/ 11 w 19"/>
                <a:gd name="T21" fmla="*/ 19 h 19"/>
                <a:gd name="T22" fmla="*/ 15 w 19"/>
                <a:gd name="T23" fmla="*/ 16 h 19"/>
                <a:gd name="T24" fmla="*/ 19 w 19"/>
                <a:gd name="T25" fmla="*/ 12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4"/>
                  </a:lnTo>
                  <a:lnTo>
                    <a:pt x="15" y="0"/>
                  </a:lnTo>
                  <a:lnTo>
                    <a:pt x="3" y="0"/>
                  </a:lnTo>
                  <a:lnTo>
                    <a:pt x="3" y="4"/>
                  </a:lnTo>
                  <a:lnTo>
                    <a:pt x="0" y="4"/>
                  </a:lnTo>
                  <a:lnTo>
                    <a:pt x="0" y="12"/>
                  </a:lnTo>
                  <a:lnTo>
                    <a:pt x="3" y="16"/>
                  </a:lnTo>
                  <a:lnTo>
                    <a:pt x="7" y="19"/>
                  </a:lnTo>
                  <a:lnTo>
                    <a:pt x="11" y="19"/>
                  </a:lnTo>
                  <a:lnTo>
                    <a:pt x="15" y="16"/>
                  </a:lnTo>
                  <a:lnTo>
                    <a:pt x="19" y="12"/>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2" name="Freeform 266"/>
            <p:cNvSpPr>
              <a:spLocks/>
            </p:cNvSpPr>
            <p:nvPr/>
          </p:nvSpPr>
          <p:spPr bwMode="auto">
            <a:xfrm>
              <a:off x="2518052" y="1620617"/>
              <a:ext cx="26530" cy="46043"/>
            </a:xfrm>
            <a:custGeom>
              <a:avLst/>
              <a:gdLst>
                <a:gd name="T0" fmla="*/ 15 w 15"/>
                <a:gd name="T1" fmla="*/ 8 h 16"/>
                <a:gd name="T2" fmla="*/ 15 w 15"/>
                <a:gd name="T3" fmla="*/ 0 h 16"/>
                <a:gd name="T4" fmla="*/ 0 w 15"/>
                <a:gd name="T5" fmla="*/ 0 h 16"/>
                <a:gd name="T6" fmla="*/ 0 w 15"/>
                <a:gd name="T7" fmla="*/ 12 h 16"/>
                <a:gd name="T8" fmla="*/ 4 w 15"/>
                <a:gd name="T9" fmla="*/ 16 h 16"/>
                <a:gd name="T10" fmla="*/ 12 w 15"/>
                <a:gd name="T11" fmla="*/ 16 h 16"/>
                <a:gd name="T12" fmla="*/ 15 w 15"/>
                <a:gd name="T13" fmla="*/ 12 h 16"/>
                <a:gd name="T14" fmla="*/ 15 w 15"/>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5" y="8"/>
                  </a:moveTo>
                  <a:lnTo>
                    <a:pt x="15" y="0"/>
                  </a:lnTo>
                  <a:lnTo>
                    <a:pt x="0" y="0"/>
                  </a:lnTo>
                  <a:lnTo>
                    <a:pt x="0" y="12"/>
                  </a:lnTo>
                  <a:lnTo>
                    <a:pt x="4" y="16"/>
                  </a:lnTo>
                  <a:lnTo>
                    <a:pt x="12" y="16"/>
                  </a:lnTo>
                  <a:lnTo>
                    <a:pt x="15" y="12"/>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3" name="Freeform 267"/>
            <p:cNvSpPr>
              <a:spLocks/>
            </p:cNvSpPr>
            <p:nvPr/>
          </p:nvSpPr>
          <p:spPr bwMode="auto">
            <a:xfrm>
              <a:off x="2634782" y="1600472"/>
              <a:ext cx="33605" cy="54677"/>
            </a:xfrm>
            <a:custGeom>
              <a:avLst/>
              <a:gdLst>
                <a:gd name="T0" fmla="*/ 19 w 19"/>
                <a:gd name="T1" fmla="*/ 11 h 19"/>
                <a:gd name="T2" fmla="*/ 19 w 19"/>
                <a:gd name="T3" fmla="*/ 4 h 19"/>
                <a:gd name="T4" fmla="*/ 15 w 19"/>
                <a:gd name="T5" fmla="*/ 0 h 19"/>
                <a:gd name="T6" fmla="*/ 3 w 19"/>
                <a:gd name="T7" fmla="*/ 0 h 19"/>
                <a:gd name="T8" fmla="*/ 3 w 19"/>
                <a:gd name="T9" fmla="*/ 4 h 19"/>
                <a:gd name="T10" fmla="*/ 0 w 19"/>
                <a:gd name="T11" fmla="*/ 7 h 19"/>
                <a:gd name="T12" fmla="*/ 0 w 19"/>
                <a:gd name="T13" fmla="*/ 11 h 19"/>
                <a:gd name="T14" fmla="*/ 3 w 19"/>
                <a:gd name="T15" fmla="*/ 15 h 19"/>
                <a:gd name="T16" fmla="*/ 3 w 19"/>
                <a:gd name="T17" fmla="*/ 19 h 19"/>
                <a:gd name="T18" fmla="*/ 15 w 19"/>
                <a:gd name="T19" fmla="*/ 19 h 19"/>
                <a:gd name="T20" fmla="*/ 19 w 19"/>
                <a:gd name="T21" fmla="*/ 15 h 19"/>
                <a:gd name="T22" fmla="*/ 19 w 19"/>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11"/>
                  </a:moveTo>
                  <a:lnTo>
                    <a:pt x="19" y="4"/>
                  </a:lnTo>
                  <a:lnTo>
                    <a:pt x="15" y="0"/>
                  </a:lnTo>
                  <a:lnTo>
                    <a:pt x="3" y="0"/>
                  </a:lnTo>
                  <a:lnTo>
                    <a:pt x="3" y="4"/>
                  </a:lnTo>
                  <a:lnTo>
                    <a:pt x="0" y="7"/>
                  </a:lnTo>
                  <a:lnTo>
                    <a:pt x="0" y="11"/>
                  </a:lnTo>
                  <a:lnTo>
                    <a:pt x="3" y="15"/>
                  </a:lnTo>
                  <a:lnTo>
                    <a:pt x="3" y="19"/>
                  </a:lnTo>
                  <a:lnTo>
                    <a:pt x="15" y="19"/>
                  </a:lnTo>
                  <a:lnTo>
                    <a:pt x="19" y="15"/>
                  </a:lnTo>
                  <a:lnTo>
                    <a:pt x="19" y="11"/>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4" name="Freeform 268"/>
            <p:cNvSpPr>
              <a:spLocks/>
            </p:cNvSpPr>
            <p:nvPr/>
          </p:nvSpPr>
          <p:spPr bwMode="auto">
            <a:xfrm>
              <a:off x="2756818" y="1588961"/>
              <a:ext cx="33605" cy="54677"/>
            </a:xfrm>
            <a:custGeom>
              <a:avLst/>
              <a:gdLst>
                <a:gd name="T0" fmla="*/ 19 w 19"/>
                <a:gd name="T1" fmla="*/ 8 h 19"/>
                <a:gd name="T2" fmla="*/ 19 w 19"/>
                <a:gd name="T3" fmla="*/ 4 h 19"/>
                <a:gd name="T4" fmla="*/ 15 w 19"/>
                <a:gd name="T5" fmla="*/ 0 h 19"/>
                <a:gd name="T6" fmla="*/ 8 w 19"/>
                <a:gd name="T7" fmla="*/ 0 h 19"/>
                <a:gd name="T8" fmla="*/ 4 w 19"/>
                <a:gd name="T9" fmla="*/ 4 h 19"/>
                <a:gd name="T10" fmla="*/ 0 w 19"/>
                <a:gd name="T11" fmla="*/ 4 h 19"/>
                <a:gd name="T12" fmla="*/ 0 w 19"/>
                <a:gd name="T13" fmla="*/ 11 h 19"/>
                <a:gd name="T14" fmla="*/ 4 w 19"/>
                <a:gd name="T15" fmla="*/ 15 h 19"/>
                <a:gd name="T16" fmla="*/ 8 w 19"/>
                <a:gd name="T17" fmla="*/ 15 h 19"/>
                <a:gd name="T18" fmla="*/ 8 w 19"/>
                <a:gd name="T19" fmla="*/ 19 h 19"/>
                <a:gd name="T20" fmla="*/ 11 w 19"/>
                <a:gd name="T21" fmla="*/ 19 h 19"/>
                <a:gd name="T22" fmla="*/ 15 w 19"/>
                <a:gd name="T23" fmla="*/ 15 h 19"/>
                <a:gd name="T24" fmla="*/ 19 w 19"/>
                <a:gd name="T25" fmla="*/ 15 h 19"/>
                <a:gd name="T26" fmla="*/ 19 w 19"/>
                <a:gd name="T2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8"/>
                  </a:moveTo>
                  <a:lnTo>
                    <a:pt x="19" y="4"/>
                  </a:lnTo>
                  <a:lnTo>
                    <a:pt x="15" y="0"/>
                  </a:lnTo>
                  <a:lnTo>
                    <a:pt x="8" y="0"/>
                  </a:lnTo>
                  <a:lnTo>
                    <a:pt x="4" y="4"/>
                  </a:lnTo>
                  <a:lnTo>
                    <a:pt x="0" y="4"/>
                  </a:lnTo>
                  <a:lnTo>
                    <a:pt x="0" y="11"/>
                  </a:lnTo>
                  <a:lnTo>
                    <a:pt x="4" y="15"/>
                  </a:lnTo>
                  <a:lnTo>
                    <a:pt x="8" y="15"/>
                  </a:lnTo>
                  <a:lnTo>
                    <a:pt x="8" y="19"/>
                  </a:lnTo>
                  <a:lnTo>
                    <a:pt x="11" y="19"/>
                  </a:lnTo>
                  <a:lnTo>
                    <a:pt x="15" y="15"/>
                  </a:lnTo>
                  <a:lnTo>
                    <a:pt x="19" y="15"/>
                  </a:lnTo>
                  <a:lnTo>
                    <a:pt x="19"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5" name="Freeform 269"/>
            <p:cNvSpPr>
              <a:spLocks/>
            </p:cNvSpPr>
            <p:nvPr/>
          </p:nvSpPr>
          <p:spPr bwMode="auto">
            <a:xfrm>
              <a:off x="3124697" y="1577451"/>
              <a:ext cx="26530" cy="43166"/>
            </a:xfrm>
            <a:custGeom>
              <a:avLst/>
              <a:gdLst>
                <a:gd name="T0" fmla="*/ 15 w 15"/>
                <a:gd name="T1" fmla="*/ 8 h 15"/>
                <a:gd name="T2" fmla="*/ 15 w 15"/>
                <a:gd name="T3" fmla="*/ 0 h 15"/>
                <a:gd name="T4" fmla="*/ 0 w 15"/>
                <a:gd name="T5" fmla="*/ 0 h 15"/>
                <a:gd name="T6" fmla="*/ 0 w 15"/>
                <a:gd name="T7" fmla="*/ 12 h 15"/>
                <a:gd name="T8" fmla="*/ 4 w 15"/>
                <a:gd name="T9" fmla="*/ 15 h 15"/>
                <a:gd name="T10" fmla="*/ 11 w 15"/>
                <a:gd name="T11" fmla="*/ 15 h 15"/>
                <a:gd name="T12" fmla="*/ 15 w 15"/>
                <a:gd name="T13" fmla="*/ 12 h 15"/>
                <a:gd name="T14" fmla="*/ 15 w 15"/>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8"/>
                  </a:moveTo>
                  <a:lnTo>
                    <a:pt x="15" y="0"/>
                  </a:lnTo>
                  <a:lnTo>
                    <a:pt x="0" y="0"/>
                  </a:lnTo>
                  <a:lnTo>
                    <a:pt x="0" y="12"/>
                  </a:lnTo>
                  <a:lnTo>
                    <a:pt x="4" y="15"/>
                  </a:lnTo>
                  <a:lnTo>
                    <a:pt x="11" y="15"/>
                  </a:lnTo>
                  <a:lnTo>
                    <a:pt x="15" y="12"/>
                  </a:lnTo>
                  <a:lnTo>
                    <a:pt x="15" y="8"/>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6" name="Freeform 270"/>
            <p:cNvSpPr>
              <a:spLocks/>
            </p:cNvSpPr>
            <p:nvPr/>
          </p:nvSpPr>
          <p:spPr bwMode="auto">
            <a:xfrm>
              <a:off x="3239659" y="1554429"/>
              <a:ext cx="35373" cy="57554"/>
            </a:xfrm>
            <a:custGeom>
              <a:avLst/>
              <a:gdLst>
                <a:gd name="T0" fmla="*/ 20 w 20"/>
                <a:gd name="T1" fmla="*/ 12 h 20"/>
                <a:gd name="T2" fmla="*/ 20 w 20"/>
                <a:gd name="T3" fmla="*/ 8 h 20"/>
                <a:gd name="T4" fmla="*/ 16 w 20"/>
                <a:gd name="T5" fmla="*/ 4 h 20"/>
                <a:gd name="T6" fmla="*/ 12 w 20"/>
                <a:gd name="T7" fmla="*/ 0 h 20"/>
                <a:gd name="T8" fmla="*/ 8 w 20"/>
                <a:gd name="T9" fmla="*/ 0 h 20"/>
                <a:gd name="T10" fmla="*/ 4 w 20"/>
                <a:gd name="T11" fmla="*/ 4 h 20"/>
                <a:gd name="T12" fmla="*/ 0 w 20"/>
                <a:gd name="T13" fmla="*/ 8 h 20"/>
                <a:gd name="T14" fmla="*/ 0 w 20"/>
                <a:gd name="T15" fmla="*/ 12 h 20"/>
                <a:gd name="T16" fmla="*/ 4 w 20"/>
                <a:gd name="T17" fmla="*/ 16 h 20"/>
                <a:gd name="T18" fmla="*/ 4 w 20"/>
                <a:gd name="T19" fmla="*/ 20 h 20"/>
                <a:gd name="T20" fmla="*/ 16 w 20"/>
                <a:gd name="T21" fmla="*/ 20 h 20"/>
                <a:gd name="T22" fmla="*/ 16 w 20"/>
                <a:gd name="T23" fmla="*/ 16 h 20"/>
                <a:gd name="T24" fmla="*/ 20 w 20"/>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20" y="12"/>
                  </a:moveTo>
                  <a:lnTo>
                    <a:pt x="20" y="8"/>
                  </a:lnTo>
                  <a:lnTo>
                    <a:pt x="16" y="4"/>
                  </a:lnTo>
                  <a:lnTo>
                    <a:pt x="12" y="0"/>
                  </a:lnTo>
                  <a:lnTo>
                    <a:pt x="8" y="0"/>
                  </a:lnTo>
                  <a:lnTo>
                    <a:pt x="4" y="4"/>
                  </a:lnTo>
                  <a:lnTo>
                    <a:pt x="0" y="8"/>
                  </a:lnTo>
                  <a:lnTo>
                    <a:pt x="0" y="12"/>
                  </a:lnTo>
                  <a:lnTo>
                    <a:pt x="4" y="16"/>
                  </a:lnTo>
                  <a:lnTo>
                    <a:pt x="4" y="20"/>
                  </a:lnTo>
                  <a:lnTo>
                    <a:pt x="16" y="20"/>
                  </a:lnTo>
                  <a:lnTo>
                    <a:pt x="16" y="16"/>
                  </a:lnTo>
                  <a:lnTo>
                    <a:pt x="20" y="12"/>
                  </a:lnTo>
                  <a:close/>
                </a:path>
              </a:pathLst>
            </a:cu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7" name="Freeform 271"/>
            <p:cNvSpPr>
              <a:spLocks/>
            </p:cNvSpPr>
            <p:nvPr/>
          </p:nvSpPr>
          <p:spPr bwMode="auto">
            <a:xfrm>
              <a:off x="1557676" y="4593257"/>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8" name="Freeform 272"/>
            <p:cNvSpPr>
              <a:spLocks/>
            </p:cNvSpPr>
            <p:nvPr/>
          </p:nvSpPr>
          <p:spPr bwMode="auto">
            <a:xfrm>
              <a:off x="1605430" y="4570235"/>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9" name="Freeform 273"/>
            <p:cNvSpPr>
              <a:spLocks/>
            </p:cNvSpPr>
            <p:nvPr/>
          </p:nvSpPr>
          <p:spPr bwMode="auto">
            <a:xfrm>
              <a:off x="1624885" y="4558724"/>
              <a:ext cx="35373" cy="57554"/>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0" name="Freeform 274"/>
            <p:cNvSpPr>
              <a:spLocks/>
            </p:cNvSpPr>
            <p:nvPr/>
          </p:nvSpPr>
          <p:spPr bwMode="auto">
            <a:xfrm>
              <a:off x="1631959" y="4547214"/>
              <a:ext cx="33605" cy="57554"/>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1" name="Freeform 275"/>
            <p:cNvSpPr>
              <a:spLocks/>
            </p:cNvSpPr>
            <p:nvPr/>
          </p:nvSpPr>
          <p:spPr bwMode="auto">
            <a:xfrm>
              <a:off x="1646109" y="4527071"/>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2" name="Freeform 276"/>
            <p:cNvSpPr>
              <a:spLocks/>
            </p:cNvSpPr>
            <p:nvPr/>
          </p:nvSpPr>
          <p:spPr bwMode="auto">
            <a:xfrm>
              <a:off x="1665564" y="4515560"/>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3" name="Freeform 277"/>
            <p:cNvSpPr>
              <a:spLocks/>
            </p:cNvSpPr>
            <p:nvPr/>
          </p:nvSpPr>
          <p:spPr bwMode="auto">
            <a:xfrm>
              <a:off x="1672639" y="4504049"/>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4" name="Freeform 278"/>
            <p:cNvSpPr>
              <a:spLocks/>
            </p:cNvSpPr>
            <p:nvPr/>
          </p:nvSpPr>
          <p:spPr bwMode="auto">
            <a:xfrm>
              <a:off x="1679713" y="4481028"/>
              <a:ext cx="33605" cy="57554"/>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5" name="Freeform 279"/>
            <p:cNvSpPr>
              <a:spLocks/>
            </p:cNvSpPr>
            <p:nvPr/>
          </p:nvSpPr>
          <p:spPr bwMode="auto">
            <a:xfrm>
              <a:off x="1693863" y="4472394"/>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6" name="Freeform 280"/>
            <p:cNvSpPr>
              <a:spLocks/>
            </p:cNvSpPr>
            <p:nvPr/>
          </p:nvSpPr>
          <p:spPr bwMode="auto">
            <a:xfrm>
              <a:off x="1700937" y="4460883"/>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7" name="Freeform 281"/>
            <p:cNvSpPr>
              <a:spLocks/>
            </p:cNvSpPr>
            <p:nvPr/>
          </p:nvSpPr>
          <p:spPr bwMode="auto">
            <a:xfrm>
              <a:off x="1708012" y="4449373"/>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8" name="Freeform 282"/>
            <p:cNvSpPr>
              <a:spLocks/>
            </p:cNvSpPr>
            <p:nvPr/>
          </p:nvSpPr>
          <p:spPr bwMode="auto">
            <a:xfrm>
              <a:off x="1713317" y="4426351"/>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9" name="Freeform 283"/>
            <p:cNvSpPr>
              <a:spLocks/>
            </p:cNvSpPr>
            <p:nvPr/>
          </p:nvSpPr>
          <p:spPr bwMode="auto">
            <a:xfrm>
              <a:off x="1713317" y="4406208"/>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0" name="Freeform 284"/>
            <p:cNvSpPr>
              <a:spLocks/>
            </p:cNvSpPr>
            <p:nvPr/>
          </p:nvSpPr>
          <p:spPr bwMode="auto">
            <a:xfrm>
              <a:off x="1720392" y="4383187"/>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1" name="Freeform 285"/>
            <p:cNvSpPr>
              <a:spLocks/>
            </p:cNvSpPr>
            <p:nvPr/>
          </p:nvSpPr>
          <p:spPr bwMode="auto">
            <a:xfrm>
              <a:off x="1727466" y="4371676"/>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2" name="Freeform 286"/>
            <p:cNvSpPr>
              <a:spLocks/>
            </p:cNvSpPr>
            <p:nvPr/>
          </p:nvSpPr>
          <p:spPr bwMode="auto">
            <a:xfrm>
              <a:off x="1734541" y="4340021"/>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3" name="Freeform 287"/>
            <p:cNvSpPr>
              <a:spLocks/>
            </p:cNvSpPr>
            <p:nvPr/>
          </p:nvSpPr>
          <p:spPr bwMode="auto">
            <a:xfrm>
              <a:off x="1741615" y="4328510"/>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4" name="Freeform 288"/>
            <p:cNvSpPr>
              <a:spLocks/>
            </p:cNvSpPr>
            <p:nvPr/>
          </p:nvSpPr>
          <p:spPr bwMode="auto">
            <a:xfrm>
              <a:off x="1741615" y="4317000"/>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5" name="Freeform 289"/>
            <p:cNvSpPr>
              <a:spLocks/>
            </p:cNvSpPr>
            <p:nvPr/>
          </p:nvSpPr>
          <p:spPr bwMode="auto">
            <a:xfrm>
              <a:off x="1748690" y="4305489"/>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6" name="Freeform 290"/>
            <p:cNvSpPr>
              <a:spLocks/>
            </p:cNvSpPr>
            <p:nvPr/>
          </p:nvSpPr>
          <p:spPr bwMode="auto">
            <a:xfrm>
              <a:off x="1748690" y="4273835"/>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7" name="Freeform 291"/>
            <p:cNvSpPr>
              <a:spLocks/>
            </p:cNvSpPr>
            <p:nvPr/>
          </p:nvSpPr>
          <p:spPr bwMode="auto">
            <a:xfrm>
              <a:off x="1755765" y="4262325"/>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8" name="Freeform 292"/>
            <p:cNvSpPr>
              <a:spLocks/>
            </p:cNvSpPr>
            <p:nvPr/>
          </p:nvSpPr>
          <p:spPr bwMode="auto">
            <a:xfrm>
              <a:off x="1755765" y="4239303"/>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9" name="Freeform 293"/>
            <p:cNvSpPr>
              <a:spLocks/>
            </p:cNvSpPr>
            <p:nvPr/>
          </p:nvSpPr>
          <p:spPr bwMode="auto">
            <a:xfrm>
              <a:off x="1761071" y="4227792"/>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0" name="Freeform 294"/>
            <p:cNvSpPr>
              <a:spLocks/>
            </p:cNvSpPr>
            <p:nvPr/>
          </p:nvSpPr>
          <p:spPr bwMode="auto">
            <a:xfrm>
              <a:off x="1775220" y="4216282"/>
              <a:ext cx="33605" cy="57554"/>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1" name="Freeform 295"/>
            <p:cNvSpPr>
              <a:spLocks/>
            </p:cNvSpPr>
            <p:nvPr/>
          </p:nvSpPr>
          <p:spPr bwMode="auto">
            <a:xfrm>
              <a:off x="1782295" y="4207648"/>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2" name="Freeform 296"/>
            <p:cNvSpPr>
              <a:spLocks/>
            </p:cNvSpPr>
            <p:nvPr/>
          </p:nvSpPr>
          <p:spPr bwMode="auto">
            <a:xfrm>
              <a:off x="1782295" y="4173116"/>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3" name="Freeform 297"/>
            <p:cNvSpPr>
              <a:spLocks/>
            </p:cNvSpPr>
            <p:nvPr/>
          </p:nvSpPr>
          <p:spPr bwMode="auto">
            <a:xfrm>
              <a:off x="1789369" y="4138584"/>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4" name="Freeform 298"/>
            <p:cNvSpPr>
              <a:spLocks/>
            </p:cNvSpPr>
            <p:nvPr/>
          </p:nvSpPr>
          <p:spPr bwMode="auto">
            <a:xfrm>
              <a:off x="1789369" y="4118441"/>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5" name="Freeform 299"/>
            <p:cNvSpPr>
              <a:spLocks/>
            </p:cNvSpPr>
            <p:nvPr/>
          </p:nvSpPr>
          <p:spPr bwMode="auto">
            <a:xfrm>
              <a:off x="1796444" y="4095419"/>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6" name="Freeform 300"/>
            <p:cNvSpPr>
              <a:spLocks/>
            </p:cNvSpPr>
            <p:nvPr/>
          </p:nvSpPr>
          <p:spPr bwMode="auto">
            <a:xfrm>
              <a:off x="1803519" y="4083909"/>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7" name="Freeform 301"/>
            <p:cNvSpPr>
              <a:spLocks/>
            </p:cNvSpPr>
            <p:nvPr/>
          </p:nvSpPr>
          <p:spPr bwMode="auto">
            <a:xfrm>
              <a:off x="1803519" y="4072398"/>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8" name="Freeform 302"/>
            <p:cNvSpPr>
              <a:spLocks/>
            </p:cNvSpPr>
            <p:nvPr/>
          </p:nvSpPr>
          <p:spPr bwMode="auto">
            <a:xfrm>
              <a:off x="1808824" y="4029232"/>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9" name="Freeform 303"/>
            <p:cNvSpPr>
              <a:spLocks/>
            </p:cNvSpPr>
            <p:nvPr/>
          </p:nvSpPr>
          <p:spPr bwMode="auto">
            <a:xfrm>
              <a:off x="1808824" y="4017721"/>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0" name="Freeform 304"/>
            <p:cNvSpPr>
              <a:spLocks/>
            </p:cNvSpPr>
            <p:nvPr/>
          </p:nvSpPr>
          <p:spPr bwMode="auto">
            <a:xfrm>
              <a:off x="1815899" y="3997578"/>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1" name="Freeform 305"/>
            <p:cNvSpPr>
              <a:spLocks/>
            </p:cNvSpPr>
            <p:nvPr/>
          </p:nvSpPr>
          <p:spPr bwMode="auto">
            <a:xfrm>
              <a:off x="1815899" y="3974557"/>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2" name="Freeform 306"/>
            <p:cNvSpPr>
              <a:spLocks/>
            </p:cNvSpPr>
            <p:nvPr/>
          </p:nvSpPr>
          <p:spPr bwMode="auto">
            <a:xfrm>
              <a:off x="1822973" y="3951535"/>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3" name="Freeform 307"/>
            <p:cNvSpPr>
              <a:spLocks/>
            </p:cNvSpPr>
            <p:nvPr/>
          </p:nvSpPr>
          <p:spPr bwMode="auto">
            <a:xfrm>
              <a:off x="1830048" y="3896859"/>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4" name="Freeform 308"/>
            <p:cNvSpPr>
              <a:spLocks/>
            </p:cNvSpPr>
            <p:nvPr/>
          </p:nvSpPr>
          <p:spPr bwMode="auto">
            <a:xfrm>
              <a:off x="1830048" y="3830673"/>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5" name="Freeform 309"/>
            <p:cNvSpPr>
              <a:spLocks/>
            </p:cNvSpPr>
            <p:nvPr/>
          </p:nvSpPr>
          <p:spPr bwMode="auto">
            <a:xfrm>
              <a:off x="1837122" y="3807652"/>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6" name="Freeform 310"/>
            <p:cNvSpPr>
              <a:spLocks/>
            </p:cNvSpPr>
            <p:nvPr/>
          </p:nvSpPr>
          <p:spPr bwMode="auto">
            <a:xfrm>
              <a:off x="1837122" y="3796141"/>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7" name="Freeform 311"/>
            <p:cNvSpPr>
              <a:spLocks/>
            </p:cNvSpPr>
            <p:nvPr/>
          </p:nvSpPr>
          <p:spPr bwMode="auto">
            <a:xfrm>
              <a:off x="1844197" y="3775996"/>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8" name="Freeform 312"/>
            <p:cNvSpPr>
              <a:spLocks/>
            </p:cNvSpPr>
            <p:nvPr/>
          </p:nvSpPr>
          <p:spPr bwMode="auto">
            <a:xfrm>
              <a:off x="1844197" y="3741464"/>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9" name="Freeform 313"/>
            <p:cNvSpPr>
              <a:spLocks/>
            </p:cNvSpPr>
            <p:nvPr/>
          </p:nvSpPr>
          <p:spPr bwMode="auto">
            <a:xfrm>
              <a:off x="1849503" y="3729953"/>
              <a:ext cx="35373" cy="57554"/>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0" name="Freeform 314"/>
            <p:cNvSpPr>
              <a:spLocks/>
            </p:cNvSpPr>
            <p:nvPr/>
          </p:nvSpPr>
          <p:spPr bwMode="auto">
            <a:xfrm>
              <a:off x="1849503" y="3709811"/>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1" name="Freeform 315"/>
            <p:cNvSpPr>
              <a:spLocks/>
            </p:cNvSpPr>
            <p:nvPr/>
          </p:nvSpPr>
          <p:spPr bwMode="auto">
            <a:xfrm>
              <a:off x="1856578" y="3663768"/>
              <a:ext cx="35373" cy="57554"/>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2" name="Freeform 316"/>
            <p:cNvSpPr>
              <a:spLocks/>
            </p:cNvSpPr>
            <p:nvPr/>
          </p:nvSpPr>
          <p:spPr bwMode="auto">
            <a:xfrm>
              <a:off x="1856578" y="3655134"/>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3" name="Freeform 317"/>
            <p:cNvSpPr>
              <a:spLocks/>
            </p:cNvSpPr>
            <p:nvPr/>
          </p:nvSpPr>
          <p:spPr bwMode="auto">
            <a:xfrm>
              <a:off x="1863653" y="3609091"/>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4" name="Freeform 318"/>
            <p:cNvSpPr>
              <a:spLocks/>
            </p:cNvSpPr>
            <p:nvPr/>
          </p:nvSpPr>
          <p:spPr bwMode="auto">
            <a:xfrm>
              <a:off x="1870727" y="3588948"/>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5" name="Freeform 319"/>
            <p:cNvSpPr>
              <a:spLocks/>
            </p:cNvSpPr>
            <p:nvPr/>
          </p:nvSpPr>
          <p:spPr bwMode="auto">
            <a:xfrm>
              <a:off x="1870727" y="3554416"/>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6" name="Freeform 320"/>
            <p:cNvSpPr>
              <a:spLocks/>
            </p:cNvSpPr>
            <p:nvPr/>
          </p:nvSpPr>
          <p:spPr bwMode="auto">
            <a:xfrm>
              <a:off x="1877802" y="3522761"/>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7" name="Freeform 321"/>
            <p:cNvSpPr>
              <a:spLocks/>
            </p:cNvSpPr>
            <p:nvPr/>
          </p:nvSpPr>
          <p:spPr bwMode="auto">
            <a:xfrm>
              <a:off x="1877802" y="3499739"/>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8" name="Freeform 322"/>
            <p:cNvSpPr>
              <a:spLocks/>
            </p:cNvSpPr>
            <p:nvPr/>
          </p:nvSpPr>
          <p:spPr bwMode="auto">
            <a:xfrm>
              <a:off x="1884876" y="3445064"/>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9" name="Freeform 323"/>
            <p:cNvSpPr>
              <a:spLocks/>
            </p:cNvSpPr>
            <p:nvPr/>
          </p:nvSpPr>
          <p:spPr bwMode="auto">
            <a:xfrm>
              <a:off x="1891951" y="3422043"/>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0" name="Freeform 324"/>
            <p:cNvSpPr>
              <a:spLocks/>
            </p:cNvSpPr>
            <p:nvPr/>
          </p:nvSpPr>
          <p:spPr bwMode="auto">
            <a:xfrm>
              <a:off x="1891951" y="3355855"/>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1" name="Freeform 325"/>
            <p:cNvSpPr>
              <a:spLocks/>
            </p:cNvSpPr>
            <p:nvPr/>
          </p:nvSpPr>
          <p:spPr bwMode="auto">
            <a:xfrm>
              <a:off x="1897256" y="3321323"/>
              <a:ext cx="35373" cy="57554"/>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2" name="Freeform 326"/>
            <p:cNvSpPr>
              <a:spLocks/>
            </p:cNvSpPr>
            <p:nvPr/>
          </p:nvSpPr>
          <p:spPr bwMode="auto">
            <a:xfrm>
              <a:off x="1897256" y="3278159"/>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3" name="Freeform 327"/>
            <p:cNvSpPr>
              <a:spLocks/>
            </p:cNvSpPr>
            <p:nvPr/>
          </p:nvSpPr>
          <p:spPr bwMode="auto">
            <a:xfrm>
              <a:off x="1904331" y="3255138"/>
              <a:ext cx="35373" cy="57554"/>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4" name="Freeform 328"/>
            <p:cNvSpPr>
              <a:spLocks/>
            </p:cNvSpPr>
            <p:nvPr/>
          </p:nvSpPr>
          <p:spPr bwMode="auto">
            <a:xfrm>
              <a:off x="1904331" y="3200461"/>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5" name="Freeform 329"/>
            <p:cNvSpPr>
              <a:spLocks/>
            </p:cNvSpPr>
            <p:nvPr/>
          </p:nvSpPr>
          <p:spPr bwMode="auto">
            <a:xfrm>
              <a:off x="1911405" y="3180318"/>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6" name="Freeform 330"/>
            <p:cNvSpPr>
              <a:spLocks/>
            </p:cNvSpPr>
            <p:nvPr/>
          </p:nvSpPr>
          <p:spPr bwMode="auto">
            <a:xfrm>
              <a:off x="1911405" y="3168807"/>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7" name="Freeform 331"/>
            <p:cNvSpPr>
              <a:spLocks/>
            </p:cNvSpPr>
            <p:nvPr/>
          </p:nvSpPr>
          <p:spPr bwMode="auto">
            <a:xfrm>
              <a:off x="1918480" y="3157296"/>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8" name="Freeform 332"/>
            <p:cNvSpPr>
              <a:spLocks/>
            </p:cNvSpPr>
            <p:nvPr/>
          </p:nvSpPr>
          <p:spPr bwMode="auto">
            <a:xfrm>
              <a:off x="1918480" y="3114130"/>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9" name="Freeform 333"/>
            <p:cNvSpPr>
              <a:spLocks/>
            </p:cNvSpPr>
            <p:nvPr/>
          </p:nvSpPr>
          <p:spPr bwMode="auto">
            <a:xfrm>
              <a:off x="1925555" y="3102620"/>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0" name="Freeform 334"/>
            <p:cNvSpPr>
              <a:spLocks/>
            </p:cNvSpPr>
            <p:nvPr/>
          </p:nvSpPr>
          <p:spPr bwMode="auto">
            <a:xfrm>
              <a:off x="1925555" y="3056577"/>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1" name="Freeform 335"/>
            <p:cNvSpPr>
              <a:spLocks/>
            </p:cNvSpPr>
            <p:nvPr/>
          </p:nvSpPr>
          <p:spPr bwMode="auto">
            <a:xfrm>
              <a:off x="1925555" y="3036434"/>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2" name="Freeform 336"/>
            <p:cNvSpPr>
              <a:spLocks/>
            </p:cNvSpPr>
            <p:nvPr/>
          </p:nvSpPr>
          <p:spPr bwMode="auto">
            <a:xfrm>
              <a:off x="1932629" y="2978881"/>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3" name="Freeform 337"/>
            <p:cNvSpPr>
              <a:spLocks/>
            </p:cNvSpPr>
            <p:nvPr/>
          </p:nvSpPr>
          <p:spPr bwMode="auto">
            <a:xfrm>
              <a:off x="1932629" y="2970247"/>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4" name="Freeform 338"/>
            <p:cNvSpPr>
              <a:spLocks/>
            </p:cNvSpPr>
            <p:nvPr/>
          </p:nvSpPr>
          <p:spPr bwMode="auto">
            <a:xfrm>
              <a:off x="1939704" y="2935714"/>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5" name="Freeform 339"/>
            <p:cNvSpPr>
              <a:spLocks/>
            </p:cNvSpPr>
            <p:nvPr/>
          </p:nvSpPr>
          <p:spPr bwMode="auto">
            <a:xfrm>
              <a:off x="1945010" y="2881039"/>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6" name="Freeform 340"/>
            <p:cNvSpPr>
              <a:spLocks/>
            </p:cNvSpPr>
            <p:nvPr/>
          </p:nvSpPr>
          <p:spPr bwMode="auto">
            <a:xfrm>
              <a:off x="1945010" y="2846507"/>
              <a:ext cx="35373" cy="57554"/>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7" name="Freeform 341"/>
            <p:cNvSpPr>
              <a:spLocks/>
            </p:cNvSpPr>
            <p:nvPr/>
          </p:nvSpPr>
          <p:spPr bwMode="auto">
            <a:xfrm>
              <a:off x="1952085" y="2837873"/>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8" name="Freeform 342"/>
            <p:cNvSpPr>
              <a:spLocks/>
            </p:cNvSpPr>
            <p:nvPr/>
          </p:nvSpPr>
          <p:spPr bwMode="auto">
            <a:xfrm>
              <a:off x="1952085" y="2826363"/>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9" name="Freeform 343"/>
            <p:cNvSpPr>
              <a:spLocks/>
            </p:cNvSpPr>
            <p:nvPr/>
          </p:nvSpPr>
          <p:spPr bwMode="auto">
            <a:xfrm>
              <a:off x="1959159" y="2771688"/>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0" name="Freeform 344"/>
            <p:cNvSpPr>
              <a:spLocks/>
            </p:cNvSpPr>
            <p:nvPr/>
          </p:nvSpPr>
          <p:spPr bwMode="auto">
            <a:xfrm>
              <a:off x="1966234" y="2748666"/>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1" name="Freeform 345"/>
            <p:cNvSpPr>
              <a:spLocks/>
            </p:cNvSpPr>
            <p:nvPr/>
          </p:nvSpPr>
          <p:spPr bwMode="auto">
            <a:xfrm>
              <a:off x="1966234" y="2737156"/>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2" name="Freeform 346"/>
            <p:cNvSpPr>
              <a:spLocks/>
            </p:cNvSpPr>
            <p:nvPr/>
          </p:nvSpPr>
          <p:spPr bwMode="auto">
            <a:xfrm>
              <a:off x="1973309" y="2725645"/>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3" name="Freeform 347"/>
            <p:cNvSpPr>
              <a:spLocks/>
            </p:cNvSpPr>
            <p:nvPr/>
          </p:nvSpPr>
          <p:spPr bwMode="auto">
            <a:xfrm>
              <a:off x="1973309" y="2693990"/>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4" name="Freeform 348"/>
            <p:cNvSpPr>
              <a:spLocks/>
            </p:cNvSpPr>
            <p:nvPr/>
          </p:nvSpPr>
          <p:spPr bwMode="auto">
            <a:xfrm>
              <a:off x="1980383" y="2682479"/>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5" name="Freeform 349"/>
            <p:cNvSpPr>
              <a:spLocks/>
            </p:cNvSpPr>
            <p:nvPr/>
          </p:nvSpPr>
          <p:spPr bwMode="auto">
            <a:xfrm>
              <a:off x="1980383" y="2670968"/>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6" name="Freeform 350"/>
            <p:cNvSpPr>
              <a:spLocks/>
            </p:cNvSpPr>
            <p:nvPr/>
          </p:nvSpPr>
          <p:spPr bwMode="auto">
            <a:xfrm>
              <a:off x="1987458" y="2636436"/>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7" name="Freeform 351"/>
            <p:cNvSpPr>
              <a:spLocks/>
            </p:cNvSpPr>
            <p:nvPr/>
          </p:nvSpPr>
          <p:spPr bwMode="auto">
            <a:xfrm>
              <a:off x="1987458" y="2581761"/>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8" name="Freeform 352"/>
            <p:cNvSpPr>
              <a:spLocks/>
            </p:cNvSpPr>
            <p:nvPr/>
          </p:nvSpPr>
          <p:spPr bwMode="auto">
            <a:xfrm>
              <a:off x="1992763" y="2561616"/>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9" name="Freeform 353"/>
            <p:cNvSpPr>
              <a:spLocks/>
            </p:cNvSpPr>
            <p:nvPr/>
          </p:nvSpPr>
          <p:spPr bwMode="auto">
            <a:xfrm>
              <a:off x="1999838" y="2550106"/>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0" name="Freeform 354"/>
            <p:cNvSpPr>
              <a:spLocks/>
            </p:cNvSpPr>
            <p:nvPr/>
          </p:nvSpPr>
          <p:spPr bwMode="auto">
            <a:xfrm>
              <a:off x="1999838" y="2538595"/>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1" name="Freeform 355"/>
            <p:cNvSpPr>
              <a:spLocks/>
            </p:cNvSpPr>
            <p:nvPr/>
          </p:nvSpPr>
          <p:spPr bwMode="auto">
            <a:xfrm>
              <a:off x="2006912" y="2527084"/>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2" name="Freeform 356"/>
            <p:cNvSpPr>
              <a:spLocks/>
            </p:cNvSpPr>
            <p:nvPr/>
          </p:nvSpPr>
          <p:spPr bwMode="auto">
            <a:xfrm>
              <a:off x="2006912" y="2504063"/>
              <a:ext cx="33605" cy="57554"/>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3" name="Freeform 357"/>
            <p:cNvSpPr>
              <a:spLocks/>
            </p:cNvSpPr>
            <p:nvPr/>
          </p:nvSpPr>
          <p:spPr bwMode="auto">
            <a:xfrm>
              <a:off x="2013987" y="2495431"/>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4" name="Freeform 358"/>
            <p:cNvSpPr>
              <a:spLocks/>
            </p:cNvSpPr>
            <p:nvPr/>
          </p:nvSpPr>
          <p:spPr bwMode="auto">
            <a:xfrm>
              <a:off x="2013987" y="2483920"/>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5" name="Freeform 359"/>
            <p:cNvSpPr>
              <a:spLocks/>
            </p:cNvSpPr>
            <p:nvPr/>
          </p:nvSpPr>
          <p:spPr bwMode="auto">
            <a:xfrm>
              <a:off x="2013987" y="2437877"/>
              <a:ext cx="33605" cy="57554"/>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6" name="Freeform 360"/>
            <p:cNvSpPr>
              <a:spLocks/>
            </p:cNvSpPr>
            <p:nvPr/>
          </p:nvSpPr>
          <p:spPr bwMode="auto">
            <a:xfrm>
              <a:off x="2021062" y="2417733"/>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7" name="Freeform 361"/>
            <p:cNvSpPr>
              <a:spLocks/>
            </p:cNvSpPr>
            <p:nvPr/>
          </p:nvSpPr>
          <p:spPr bwMode="auto">
            <a:xfrm>
              <a:off x="2028136" y="2363058"/>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8" name="Freeform 362"/>
            <p:cNvSpPr>
              <a:spLocks/>
            </p:cNvSpPr>
            <p:nvPr/>
          </p:nvSpPr>
          <p:spPr bwMode="auto">
            <a:xfrm>
              <a:off x="2028136" y="2340036"/>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9" name="Freeform 363"/>
            <p:cNvSpPr>
              <a:spLocks/>
            </p:cNvSpPr>
            <p:nvPr/>
          </p:nvSpPr>
          <p:spPr bwMode="auto">
            <a:xfrm>
              <a:off x="2035211" y="2285359"/>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0" name="Freeform 364"/>
            <p:cNvSpPr>
              <a:spLocks/>
            </p:cNvSpPr>
            <p:nvPr/>
          </p:nvSpPr>
          <p:spPr bwMode="auto">
            <a:xfrm>
              <a:off x="2040517" y="2250827"/>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1" name="Freeform 365"/>
            <p:cNvSpPr>
              <a:spLocks/>
            </p:cNvSpPr>
            <p:nvPr/>
          </p:nvSpPr>
          <p:spPr bwMode="auto">
            <a:xfrm>
              <a:off x="2047592" y="2219174"/>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2" name="Freeform 366"/>
            <p:cNvSpPr>
              <a:spLocks/>
            </p:cNvSpPr>
            <p:nvPr/>
          </p:nvSpPr>
          <p:spPr bwMode="auto">
            <a:xfrm>
              <a:off x="2054666" y="2207663"/>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3" name="Freeform 367"/>
            <p:cNvSpPr>
              <a:spLocks/>
            </p:cNvSpPr>
            <p:nvPr/>
          </p:nvSpPr>
          <p:spPr bwMode="auto">
            <a:xfrm>
              <a:off x="2054666" y="2196152"/>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4" name="Freeform 368"/>
            <p:cNvSpPr>
              <a:spLocks/>
            </p:cNvSpPr>
            <p:nvPr/>
          </p:nvSpPr>
          <p:spPr bwMode="auto">
            <a:xfrm>
              <a:off x="2061741" y="2173131"/>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5" name="Freeform 369"/>
            <p:cNvSpPr>
              <a:spLocks/>
            </p:cNvSpPr>
            <p:nvPr/>
          </p:nvSpPr>
          <p:spPr bwMode="auto">
            <a:xfrm>
              <a:off x="2061741" y="2152986"/>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6" name="Freeform 370"/>
            <p:cNvSpPr>
              <a:spLocks/>
            </p:cNvSpPr>
            <p:nvPr/>
          </p:nvSpPr>
          <p:spPr bwMode="auto">
            <a:xfrm>
              <a:off x="2068816" y="2118454"/>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7" name="Freeform 371"/>
            <p:cNvSpPr>
              <a:spLocks/>
            </p:cNvSpPr>
            <p:nvPr/>
          </p:nvSpPr>
          <p:spPr bwMode="auto">
            <a:xfrm>
              <a:off x="2075890" y="2095433"/>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8" name="Freeform 372"/>
            <p:cNvSpPr>
              <a:spLocks/>
            </p:cNvSpPr>
            <p:nvPr/>
          </p:nvSpPr>
          <p:spPr bwMode="auto">
            <a:xfrm>
              <a:off x="2081196" y="2075290"/>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9" name="Freeform 373"/>
            <p:cNvSpPr>
              <a:spLocks/>
            </p:cNvSpPr>
            <p:nvPr/>
          </p:nvSpPr>
          <p:spPr bwMode="auto">
            <a:xfrm>
              <a:off x="2088270" y="2063779"/>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0" name="Freeform 374"/>
            <p:cNvSpPr>
              <a:spLocks/>
            </p:cNvSpPr>
            <p:nvPr/>
          </p:nvSpPr>
          <p:spPr bwMode="auto">
            <a:xfrm>
              <a:off x="2088270" y="2052268"/>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1" name="Freeform 375"/>
            <p:cNvSpPr>
              <a:spLocks/>
            </p:cNvSpPr>
            <p:nvPr/>
          </p:nvSpPr>
          <p:spPr bwMode="auto">
            <a:xfrm>
              <a:off x="2102419" y="2029247"/>
              <a:ext cx="33605" cy="57554"/>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2" name="Freeform 376"/>
            <p:cNvSpPr>
              <a:spLocks/>
            </p:cNvSpPr>
            <p:nvPr/>
          </p:nvSpPr>
          <p:spPr bwMode="auto">
            <a:xfrm>
              <a:off x="2123643" y="2020613"/>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3" name="Freeform 377"/>
            <p:cNvSpPr>
              <a:spLocks/>
            </p:cNvSpPr>
            <p:nvPr/>
          </p:nvSpPr>
          <p:spPr bwMode="auto">
            <a:xfrm>
              <a:off x="2128950" y="2009102"/>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4" name="Freeform 378"/>
            <p:cNvSpPr>
              <a:spLocks/>
            </p:cNvSpPr>
            <p:nvPr/>
          </p:nvSpPr>
          <p:spPr bwMode="auto">
            <a:xfrm>
              <a:off x="2136024" y="1997592"/>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5" name="Freeform 379"/>
            <p:cNvSpPr>
              <a:spLocks/>
            </p:cNvSpPr>
            <p:nvPr/>
          </p:nvSpPr>
          <p:spPr bwMode="auto">
            <a:xfrm>
              <a:off x="2136024" y="1974570"/>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6" name="Freeform 380"/>
            <p:cNvSpPr>
              <a:spLocks/>
            </p:cNvSpPr>
            <p:nvPr/>
          </p:nvSpPr>
          <p:spPr bwMode="auto">
            <a:xfrm>
              <a:off x="2164322" y="1963060"/>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7" name="Freeform 381"/>
            <p:cNvSpPr>
              <a:spLocks/>
            </p:cNvSpPr>
            <p:nvPr/>
          </p:nvSpPr>
          <p:spPr bwMode="auto">
            <a:xfrm>
              <a:off x="2176702" y="1954427"/>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8" name="Freeform 382"/>
            <p:cNvSpPr>
              <a:spLocks/>
            </p:cNvSpPr>
            <p:nvPr/>
          </p:nvSpPr>
          <p:spPr bwMode="auto">
            <a:xfrm>
              <a:off x="2183777" y="1931406"/>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79" name="Freeform 383"/>
            <p:cNvSpPr>
              <a:spLocks/>
            </p:cNvSpPr>
            <p:nvPr/>
          </p:nvSpPr>
          <p:spPr bwMode="auto">
            <a:xfrm>
              <a:off x="2190852" y="1919895"/>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0" name="Freeform 384"/>
            <p:cNvSpPr>
              <a:spLocks/>
            </p:cNvSpPr>
            <p:nvPr/>
          </p:nvSpPr>
          <p:spPr bwMode="auto">
            <a:xfrm>
              <a:off x="2197926" y="1908385"/>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1" name="Freeform 385"/>
            <p:cNvSpPr>
              <a:spLocks/>
            </p:cNvSpPr>
            <p:nvPr/>
          </p:nvSpPr>
          <p:spPr bwMode="auto">
            <a:xfrm>
              <a:off x="2205001" y="1885363"/>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2" name="Freeform 386"/>
            <p:cNvSpPr>
              <a:spLocks/>
            </p:cNvSpPr>
            <p:nvPr/>
          </p:nvSpPr>
          <p:spPr bwMode="auto">
            <a:xfrm>
              <a:off x="2212075" y="1876729"/>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3" name="Freeform 387"/>
            <p:cNvSpPr>
              <a:spLocks/>
            </p:cNvSpPr>
            <p:nvPr/>
          </p:nvSpPr>
          <p:spPr bwMode="auto">
            <a:xfrm>
              <a:off x="2224456" y="1865218"/>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4" name="Freeform 388"/>
            <p:cNvSpPr>
              <a:spLocks/>
            </p:cNvSpPr>
            <p:nvPr/>
          </p:nvSpPr>
          <p:spPr bwMode="auto">
            <a:xfrm>
              <a:off x="2224456" y="1853708"/>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5" name="Freeform 389"/>
            <p:cNvSpPr>
              <a:spLocks/>
            </p:cNvSpPr>
            <p:nvPr/>
          </p:nvSpPr>
          <p:spPr bwMode="auto">
            <a:xfrm>
              <a:off x="2252755" y="1830686"/>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6" name="Freeform 390"/>
            <p:cNvSpPr>
              <a:spLocks/>
            </p:cNvSpPr>
            <p:nvPr/>
          </p:nvSpPr>
          <p:spPr bwMode="auto">
            <a:xfrm>
              <a:off x="2265135" y="1819176"/>
              <a:ext cx="35373" cy="57554"/>
            </a:xfrm>
            <a:custGeom>
              <a:avLst/>
              <a:gdLst>
                <a:gd name="T0" fmla="*/ 0 w 20"/>
                <a:gd name="T1" fmla="*/ 8 h 20"/>
                <a:gd name="T2" fmla="*/ 12 w 20"/>
                <a:gd name="T3" fmla="*/ 0 h 20"/>
                <a:gd name="T4" fmla="*/ 20 w 20"/>
                <a:gd name="T5" fmla="*/ 8 h 20"/>
                <a:gd name="T6" fmla="*/ 12 w 20"/>
                <a:gd name="T7" fmla="*/ 2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12" y="0"/>
                  </a:lnTo>
                  <a:lnTo>
                    <a:pt x="20"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7" name="Freeform 391"/>
            <p:cNvSpPr>
              <a:spLocks/>
            </p:cNvSpPr>
            <p:nvPr/>
          </p:nvSpPr>
          <p:spPr bwMode="auto">
            <a:xfrm>
              <a:off x="2265135" y="1810544"/>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8" name="Freeform 392"/>
            <p:cNvSpPr>
              <a:spLocks/>
            </p:cNvSpPr>
            <p:nvPr/>
          </p:nvSpPr>
          <p:spPr bwMode="auto">
            <a:xfrm>
              <a:off x="2265135" y="1787522"/>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89" name="Freeform 393"/>
            <p:cNvSpPr>
              <a:spLocks/>
            </p:cNvSpPr>
            <p:nvPr/>
          </p:nvSpPr>
          <p:spPr bwMode="auto">
            <a:xfrm>
              <a:off x="2272209" y="1776011"/>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0" name="Freeform 394"/>
            <p:cNvSpPr>
              <a:spLocks/>
            </p:cNvSpPr>
            <p:nvPr/>
          </p:nvSpPr>
          <p:spPr bwMode="auto">
            <a:xfrm>
              <a:off x="2279284" y="1764501"/>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1" name="Freeform 395"/>
            <p:cNvSpPr>
              <a:spLocks/>
            </p:cNvSpPr>
            <p:nvPr/>
          </p:nvSpPr>
          <p:spPr bwMode="auto">
            <a:xfrm>
              <a:off x="2279284" y="1744356"/>
              <a:ext cx="33605" cy="54677"/>
            </a:xfrm>
            <a:custGeom>
              <a:avLst/>
              <a:gdLst>
                <a:gd name="T0" fmla="*/ 0 w 19"/>
                <a:gd name="T1" fmla="*/ 7 h 19"/>
                <a:gd name="T2" fmla="*/ 12 w 19"/>
                <a:gd name="T3" fmla="*/ 0 h 19"/>
                <a:gd name="T4" fmla="*/ 19 w 19"/>
                <a:gd name="T5" fmla="*/ 7 h 19"/>
                <a:gd name="T6" fmla="*/ 12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2" y="0"/>
                  </a:lnTo>
                  <a:lnTo>
                    <a:pt x="19"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2" name="Freeform 396"/>
            <p:cNvSpPr>
              <a:spLocks/>
            </p:cNvSpPr>
            <p:nvPr/>
          </p:nvSpPr>
          <p:spPr bwMode="auto">
            <a:xfrm>
              <a:off x="2293433" y="1732845"/>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3" name="Freeform 397"/>
            <p:cNvSpPr>
              <a:spLocks/>
            </p:cNvSpPr>
            <p:nvPr/>
          </p:nvSpPr>
          <p:spPr bwMode="auto">
            <a:xfrm>
              <a:off x="2348262" y="1721335"/>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4" name="Freeform 398"/>
            <p:cNvSpPr>
              <a:spLocks/>
            </p:cNvSpPr>
            <p:nvPr/>
          </p:nvSpPr>
          <p:spPr bwMode="auto">
            <a:xfrm>
              <a:off x="2381865" y="1709824"/>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5" name="Freeform 399"/>
            <p:cNvSpPr>
              <a:spLocks/>
            </p:cNvSpPr>
            <p:nvPr/>
          </p:nvSpPr>
          <p:spPr bwMode="auto">
            <a:xfrm>
              <a:off x="2396015" y="1686803"/>
              <a:ext cx="33605" cy="57554"/>
            </a:xfrm>
            <a:custGeom>
              <a:avLst/>
              <a:gdLst>
                <a:gd name="T0" fmla="*/ 0 w 19"/>
                <a:gd name="T1" fmla="*/ 8 h 20"/>
                <a:gd name="T2" fmla="*/ 11 w 19"/>
                <a:gd name="T3" fmla="*/ 0 h 20"/>
                <a:gd name="T4" fmla="*/ 19 w 19"/>
                <a:gd name="T5" fmla="*/ 8 h 20"/>
                <a:gd name="T6" fmla="*/ 11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1" y="0"/>
                  </a:lnTo>
                  <a:lnTo>
                    <a:pt x="19" y="8"/>
                  </a:lnTo>
                  <a:lnTo>
                    <a:pt x="11"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6" name="Freeform 400"/>
            <p:cNvSpPr>
              <a:spLocks/>
            </p:cNvSpPr>
            <p:nvPr/>
          </p:nvSpPr>
          <p:spPr bwMode="auto">
            <a:xfrm>
              <a:off x="2491521" y="1678170"/>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7" name="Freeform 401"/>
            <p:cNvSpPr>
              <a:spLocks/>
            </p:cNvSpPr>
            <p:nvPr/>
          </p:nvSpPr>
          <p:spPr bwMode="auto">
            <a:xfrm>
              <a:off x="2532201" y="1666660"/>
              <a:ext cx="33605" cy="54677"/>
            </a:xfrm>
            <a:custGeom>
              <a:avLst/>
              <a:gdLst>
                <a:gd name="T0" fmla="*/ 0 w 19"/>
                <a:gd name="T1" fmla="*/ 7 h 19"/>
                <a:gd name="T2" fmla="*/ 11 w 19"/>
                <a:gd name="T3" fmla="*/ 0 h 19"/>
                <a:gd name="T4" fmla="*/ 19 w 19"/>
                <a:gd name="T5" fmla="*/ 7 h 19"/>
                <a:gd name="T6" fmla="*/ 11 w 19"/>
                <a:gd name="T7" fmla="*/ 19 h 19"/>
                <a:gd name="T8" fmla="*/ 0 w 19"/>
                <a:gd name="T9" fmla="*/ 7 h 19"/>
              </a:gdLst>
              <a:ahLst/>
              <a:cxnLst>
                <a:cxn ang="0">
                  <a:pos x="T0" y="T1"/>
                </a:cxn>
                <a:cxn ang="0">
                  <a:pos x="T2" y="T3"/>
                </a:cxn>
                <a:cxn ang="0">
                  <a:pos x="T4" y="T5"/>
                </a:cxn>
                <a:cxn ang="0">
                  <a:pos x="T6" y="T7"/>
                </a:cxn>
                <a:cxn ang="0">
                  <a:pos x="T8" y="T9"/>
                </a:cxn>
              </a:cxnLst>
              <a:rect l="0" t="0" r="r" b="b"/>
              <a:pathLst>
                <a:path w="19" h="19">
                  <a:moveTo>
                    <a:pt x="0" y="7"/>
                  </a:moveTo>
                  <a:lnTo>
                    <a:pt x="11" y="0"/>
                  </a:lnTo>
                  <a:lnTo>
                    <a:pt x="19" y="7"/>
                  </a:lnTo>
                  <a:lnTo>
                    <a:pt x="11"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8" name="Freeform 402"/>
            <p:cNvSpPr>
              <a:spLocks/>
            </p:cNvSpPr>
            <p:nvPr/>
          </p:nvSpPr>
          <p:spPr bwMode="auto">
            <a:xfrm>
              <a:off x="2532201" y="1643638"/>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99" name="Freeform 403"/>
            <p:cNvSpPr>
              <a:spLocks/>
            </p:cNvSpPr>
            <p:nvPr/>
          </p:nvSpPr>
          <p:spPr bwMode="auto">
            <a:xfrm>
              <a:off x="2606484" y="1632128"/>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200" name="Freeform 404"/>
            <p:cNvSpPr>
              <a:spLocks/>
            </p:cNvSpPr>
            <p:nvPr/>
          </p:nvSpPr>
          <p:spPr bwMode="auto">
            <a:xfrm>
              <a:off x="2926608" y="1620617"/>
              <a:ext cx="33605" cy="57554"/>
            </a:xfrm>
            <a:custGeom>
              <a:avLst/>
              <a:gdLst>
                <a:gd name="T0" fmla="*/ 0 w 19"/>
                <a:gd name="T1" fmla="*/ 8 h 20"/>
                <a:gd name="T2" fmla="*/ 12 w 19"/>
                <a:gd name="T3" fmla="*/ 0 h 20"/>
                <a:gd name="T4" fmla="*/ 19 w 19"/>
                <a:gd name="T5" fmla="*/ 8 h 20"/>
                <a:gd name="T6" fmla="*/ 12 w 19"/>
                <a:gd name="T7" fmla="*/ 20 h 20"/>
                <a:gd name="T8" fmla="*/ 0 w 19"/>
                <a:gd name="T9" fmla="*/ 8 h 20"/>
              </a:gdLst>
              <a:ahLst/>
              <a:cxnLst>
                <a:cxn ang="0">
                  <a:pos x="T0" y="T1"/>
                </a:cxn>
                <a:cxn ang="0">
                  <a:pos x="T2" y="T3"/>
                </a:cxn>
                <a:cxn ang="0">
                  <a:pos x="T4" y="T5"/>
                </a:cxn>
                <a:cxn ang="0">
                  <a:pos x="T6" y="T7"/>
                </a:cxn>
                <a:cxn ang="0">
                  <a:pos x="T8" y="T9"/>
                </a:cxn>
              </a:cxnLst>
              <a:rect l="0" t="0" r="r" b="b"/>
              <a:pathLst>
                <a:path w="19" h="20">
                  <a:moveTo>
                    <a:pt x="0" y="8"/>
                  </a:moveTo>
                  <a:lnTo>
                    <a:pt x="12" y="0"/>
                  </a:lnTo>
                  <a:lnTo>
                    <a:pt x="19" y="8"/>
                  </a:lnTo>
                  <a:lnTo>
                    <a:pt x="12" y="20"/>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201" name="Freeform 405"/>
            <p:cNvSpPr>
              <a:spLocks/>
            </p:cNvSpPr>
            <p:nvPr/>
          </p:nvSpPr>
          <p:spPr bwMode="auto">
            <a:xfrm>
              <a:off x="2967288" y="1600472"/>
              <a:ext cx="35373" cy="54677"/>
            </a:xfrm>
            <a:custGeom>
              <a:avLst/>
              <a:gdLst>
                <a:gd name="T0" fmla="*/ 0 w 20"/>
                <a:gd name="T1" fmla="*/ 7 h 19"/>
                <a:gd name="T2" fmla="*/ 12 w 20"/>
                <a:gd name="T3" fmla="*/ 0 h 19"/>
                <a:gd name="T4" fmla="*/ 20 w 20"/>
                <a:gd name="T5" fmla="*/ 7 h 19"/>
                <a:gd name="T6" fmla="*/ 12 w 20"/>
                <a:gd name="T7" fmla="*/ 19 h 19"/>
                <a:gd name="T8" fmla="*/ 0 w 20"/>
                <a:gd name="T9" fmla="*/ 7 h 19"/>
              </a:gdLst>
              <a:ahLst/>
              <a:cxnLst>
                <a:cxn ang="0">
                  <a:pos x="T0" y="T1"/>
                </a:cxn>
                <a:cxn ang="0">
                  <a:pos x="T2" y="T3"/>
                </a:cxn>
                <a:cxn ang="0">
                  <a:pos x="T4" y="T5"/>
                </a:cxn>
                <a:cxn ang="0">
                  <a:pos x="T6" y="T7"/>
                </a:cxn>
                <a:cxn ang="0">
                  <a:pos x="T8" y="T9"/>
                </a:cxn>
              </a:cxnLst>
              <a:rect l="0" t="0" r="r" b="b"/>
              <a:pathLst>
                <a:path w="20" h="19">
                  <a:moveTo>
                    <a:pt x="0" y="7"/>
                  </a:moveTo>
                  <a:lnTo>
                    <a:pt x="12" y="0"/>
                  </a:lnTo>
                  <a:lnTo>
                    <a:pt x="20" y="7"/>
                  </a:lnTo>
                  <a:lnTo>
                    <a:pt x="12" y="19"/>
                  </a:lnTo>
                  <a:lnTo>
                    <a:pt x="0" y="7"/>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202" name="Freeform 406"/>
            <p:cNvSpPr>
              <a:spLocks/>
            </p:cNvSpPr>
            <p:nvPr/>
          </p:nvSpPr>
          <p:spPr bwMode="auto">
            <a:xfrm>
              <a:off x="3138846" y="1588961"/>
              <a:ext cx="33605" cy="54677"/>
            </a:xfrm>
            <a:custGeom>
              <a:avLst/>
              <a:gdLst>
                <a:gd name="T0" fmla="*/ 0 w 19"/>
                <a:gd name="T1" fmla="*/ 8 h 19"/>
                <a:gd name="T2" fmla="*/ 11 w 19"/>
                <a:gd name="T3" fmla="*/ 0 h 19"/>
                <a:gd name="T4" fmla="*/ 19 w 19"/>
                <a:gd name="T5" fmla="*/ 8 h 19"/>
                <a:gd name="T6" fmla="*/ 11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1" y="0"/>
                  </a:lnTo>
                  <a:lnTo>
                    <a:pt x="19" y="8"/>
                  </a:lnTo>
                  <a:lnTo>
                    <a:pt x="11"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203" name="Freeform 408"/>
            <p:cNvSpPr>
              <a:spLocks/>
            </p:cNvSpPr>
            <p:nvPr/>
          </p:nvSpPr>
          <p:spPr bwMode="auto">
            <a:xfrm>
              <a:off x="3151226" y="1577451"/>
              <a:ext cx="35373" cy="54677"/>
            </a:xfrm>
            <a:custGeom>
              <a:avLst/>
              <a:gdLst>
                <a:gd name="T0" fmla="*/ 0 w 20"/>
                <a:gd name="T1" fmla="*/ 8 h 19"/>
                <a:gd name="T2" fmla="*/ 12 w 20"/>
                <a:gd name="T3" fmla="*/ 0 h 19"/>
                <a:gd name="T4" fmla="*/ 20 w 20"/>
                <a:gd name="T5" fmla="*/ 8 h 19"/>
                <a:gd name="T6" fmla="*/ 12 w 20"/>
                <a:gd name="T7" fmla="*/ 19 h 19"/>
                <a:gd name="T8" fmla="*/ 0 w 20"/>
                <a:gd name="T9" fmla="*/ 8 h 19"/>
              </a:gdLst>
              <a:ahLst/>
              <a:cxnLst>
                <a:cxn ang="0">
                  <a:pos x="T0" y="T1"/>
                </a:cxn>
                <a:cxn ang="0">
                  <a:pos x="T2" y="T3"/>
                </a:cxn>
                <a:cxn ang="0">
                  <a:pos x="T4" y="T5"/>
                </a:cxn>
                <a:cxn ang="0">
                  <a:pos x="T6" y="T7"/>
                </a:cxn>
                <a:cxn ang="0">
                  <a:pos x="T8" y="T9"/>
                </a:cxn>
              </a:cxnLst>
              <a:rect l="0" t="0" r="r" b="b"/>
              <a:pathLst>
                <a:path w="20" h="19">
                  <a:moveTo>
                    <a:pt x="0" y="8"/>
                  </a:moveTo>
                  <a:lnTo>
                    <a:pt x="12" y="0"/>
                  </a:lnTo>
                  <a:lnTo>
                    <a:pt x="20"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204" name="Freeform 409"/>
            <p:cNvSpPr>
              <a:spLocks/>
            </p:cNvSpPr>
            <p:nvPr/>
          </p:nvSpPr>
          <p:spPr bwMode="auto">
            <a:xfrm>
              <a:off x="3533254" y="1565940"/>
              <a:ext cx="33605" cy="54677"/>
            </a:xfrm>
            <a:custGeom>
              <a:avLst/>
              <a:gdLst>
                <a:gd name="T0" fmla="*/ 0 w 19"/>
                <a:gd name="T1" fmla="*/ 8 h 19"/>
                <a:gd name="T2" fmla="*/ 12 w 19"/>
                <a:gd name="T3" fmla="*/ 0 h 19"/>
                <a:gd name="T4" fmla="*/ 19 w 19"/>
                <a:gd name="T5" fmla="*/ 8 h 19"/>
                <a:gd name="T6" fmla="*/ 12 w 19"/>
                <a:gd name="T7" fmla="*/ 19 h 19"/>
                <a:gd name="T8" fmla="*/ 0 w 19"/>
                <a:gd name="T9" fmla="*/ 8 h 19"/>
              </a:gdLst>
              <a:ahLst/>
              <a:cxnLst>
                <a:cxn ang="0">
                  <a:pos x="T0" y="T1"/>
                </a:cxn>
                <a:cxn ang="0">
                  <a:pos x="T2" y="T3"/>
                </a:cxn>
                <a:cxn ang="0">
                  <a:pos x="T4" y="T5"/>
                </a:cxn>
                <a:cxn ang="0">
                  <a:pos x="T6" y="T7"/>
                </a:cxn>
                <a:cxn ang="0">
                  <a:pos x="T8" y="T9"/>
                </a:cxn>
              </a:cxnLst>
              <a:rect l="0" t="0" r="r" b="b"/>
              <a:pathLst>
                <a:path w="19" h="19">
                  <a:moveTo>
                    <a:pt x="0" y="8"/>
                  </a:moveTo>
                  <a:lnTo>
                    <a:pt x="12" y="0"/>
                  </a:lnTo>
                  <a:lnTo>
                    <a:pt x="19" y="8"/>
                  </a:lnTo>
                  <a:lnTo>
                    <a:pt x="12" y="19"/>
                  </a:lnTo>
                  <a:lnTo>
                    <a:pt x="0" y="8"/>
                  </a:lnTo>
                  <a:close/>
                </a:path>
              </a:pathLst>
            </a:custGeom>
            <a:solidFill>
              <a:srgbClr val="FCD308"/>
            </a:solidFill>
            <a:ln w="6350">
              <a:solidFill>
                <a:srgbClr val="FCD308"/>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205" name="Rectangle 410"/>
            <p:cNvSpPr>
              <a:spLocks noChangeArrowheads="1"/>
            </p:cNvSpPr>
            <p:nvPr/>
          </p:nvSpPr>
          <p:spPr bwMode="auto">
            <a:xfrm>
              <a:off x="903277" y="1522774"/>
              <a:ext cx="3195944" cy="3168324"/>
            </a:xfrm>
            <a:prstGeom prst="rect">
              <a:avLst/>
            </a:prstGeom>
            <a:noFill/>
            <a:ln w="63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p>
          </p:txBody>
        </p:sp>
      </p:grpSp>
      <p:sp>
        <p:nvSpPr>
          <p:cNvPr id="1206" name="TextBox 1205"/>
          <p:cNvSpPr txBox="1"/>
          <p:nvPr/>
        </p:nvSpPr>
        <p:spPr>
          <a:xfrm>
            <a:off x="847165" y="4981678"/>
            <a:ext cx="7449670" cy="461665"/>
          </a:xfrm>
          <a:prstGeom prst="rect">
            <a:avLst/>
          </a:prstGeom>
          <a:noFill/>
        </p:spPr>
        <p:txBody>
          <a:bodyPr wrap="square" rtlCol="0">
            <a:spAutoFit/>
          </a:bodyPr>
          <a:lstStyle/>
          <a:p>
            <a:pPr algn="ctr"/>
            <a:r>
              <a:rPr lang="en-GB" sz="1200" b="0" i="0" dirty="0" smtClean="0"/>
              <a:t>Summary results </a:t>
            </a:r>
            <a:r>
              <a:rPr lang="en-GB" sz="1200" b="0" i="0" dirty="0"/>
              <a:t>are adjusted using generalized estimating equations for cases in which 2 lesions were present in a single </a:t>
            </a:r>
            <a:r>
              <a:rPr lang="en-GB" sz="1200" b="0" i="0" dirty="0" smtClean="0"/>
              <a:t>patient and  </a:t>
            </a:r>
            <a:r>
              <a:rPr lang="en-GB" sz="1200" b="0" i="0" dirty="0"/>
              <a:t>presented as least square mean ± standard error.</a:t>
            </a:r>
            <a:endParaRPr lang="en-US" sz="1200" b="0" i="0" dirty="0"/>
          </a:p>
        </p:txBody>
      </p:sp>
      <p:sp>
        <p:nvSpPr>
          <p:cNvPr id="1207" name="Action Button: Home 1206">
            <a:hlinkClick r:id="rId2"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2876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37878" y="6205506"/>
            <a:ext cx="2087431" cy="230832"/>
          </a:xfrm>
          <a:prstGeom prst="rect">
            <a:avLst/>
          </a:prstGeom>
          <a:noFill/>
        </p:spPr>
        <p:txBody>
          <a:bodyPr wrap="none" rtlCol="0">
            <a:spAutoFit/>
          </a:bodyPr>
          <a:lstStyle/>
          <a:p>
            <a:r>
              <a:rPr lang="fr-FR" sz="900" dirty="0" smtClean="0">
                <a:solidFill>
                  <a:schemeClr val="tx2"/>
                </a:solidFill>
              </a:rPr>
              <a:t>Gao, R., ABSORB China 2-Year, TCT 2016.</a:t>
            </a:r>
            <a:endParaRPr lang="en-US" sz="900" dirty="0" err="1" smtClean="0">
              <a:solidFill>
                <a:schemeClr val="tx2"/>
              </a:solidFill>
            </a:endParaRPr>
          </a:p>
        </p:txBody>
      </p:sp>
      <p:graphicFrame>
        <p:nvGraphicFramePr>
          <p:cNvPr id="32" name="Chart 31"/>
          <p:cNvGraphicFramePr/>
          <p:nvPr>
            <p:extLst>
              <p:ext uri="{D42A27DB-BD31-4B8C-83A1-F6EECF244321}">
                <p14:modId xmlns:p14="http://schemas.microsoft.com/office/powerpoint/2010/main" val="3326262819"/>
              </p:ext>
            </p:extLst>
          </p:nvPr>
        </p:nvGraphicFramePr>
        <p:xfrm>
          <a:off x="987137" y="2508969"/>
          <a:ext cx="7383439" cy="331787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16694" y="6221426"/>
            <a:ext cx="3443571" cy="230832"/>
          </a:xfrm>
          <a:prstGeom prst="rect">
            <a:avLst/>
          </a:prstGeom>
          <a:noFill/>
        </p:spPr>
        <p:txBody>
          <a:bodyPr wrap="none" rtlCol="0">
            <a:spAutoFit/>
          </a:bodyPr>
          <a:lstStyle/>
          <a:p>
            <a:r>
              <a:rPr lang="fr-FR" sz="900" dirty="0" err="1" smtClean="0"/>
              <a:t>Study</a:t>
            </a:r>
            <a:r>
              <a:rPr lang="fr-FR" sz="900" dirty="0" smtClean="0"/>
              <a:t> </a:t>
            </a:r>
            <a:r>
              <a:rPr lang="fr-FR" sz="900" dirty="0" err="1" smtClean="0"/>
              <a:t>is</a:t>
            </a:r>
            <a:r>
              <a:rPr lang="fr-FR" sz="900" dirty="0" smtClean="0"/>
              <a:t> not </a:t>
            </a:r>
            <a:r>
              <a:rPr lang="fr-FR" sz="900" dirty="0" err="1" smtClean="0"/>
              <a:t>powered</a:t>
            </a:r>
            <a:r>
              <a:rPr lang="fr-FR" sz="900" dirty="0" smtClean="0"/>
              <a:t> to </a:t>
            </a:r>
            <a:r>
              <a:rPr lang="fr-FR" sz="900" dirty="0" err="1" smtClean="0"/>
              <a:t>detect</a:t>
            </a:r>
            <a:r>
              <a:rPr lang="fr-FR" sz="900" dirty="0" smtClean="0"/>
              <a:t> </a:t>
            </a:r>
            <a:r>
              <a:rPr lang="fr-FR" sz="900" dirty="0" err="1" smtClean="0"/>
              <a:t>small</a:t>
            </a:r>
            <a:r>
              <a:rPr lang="fr-FR" sz="900" dirty="0" smtClean="0"/>
              <a:t> </a:t>
            </a:r>
            <a:r>
              <a:rPr lang="fr-FR" sz="900" dirty="0" err="1" smtClean="0"/>
              <a:t>differences</a:t>
            </a:r>
            <a:r>
              <a:rPr lang="fr-FR" sz="900" dirty="0" smtClean="0"/>
              <a:t> in </a:t>
            </a:r>
            <a:r>
              <a:rPr lang="fr-FR" sz="900" dirty="0" err="1" smtClean="0"/>
              <a:t>clinical</a:t>
            </a:r>
            <a:r>
              <a:rPr lang="fr-FR" sz="900" dirty="0" smtClean="0"/>
              <a:t> </a:t>
            </a:r>
            <a:r>
              <a:rPr lang="fr-FR" sz="900" dirty="0" err="1" smtClean="0"/>
              <a:t>endpoints</a:t>
            </a:r>
            <a:r>
              <a:rPr lang="fr-FR" sz="900" dirty="0" smtClean="0"/>
              <a:t>.</a:t>
            </a:r>
            <a:endParaRPr lang="en-US" sz="900" dirty="0" err="1" smtClean="0"/>
          </a:p>
        </p:txBody>
      </p:sp>
      <p:sp>
        <p:nvSpPr>
          <p:cNvPr id="33" name="Title 1"/>
          <p:cNvSpPr>
            <a:spLocks noGrp="1"/>
          </p:cNvSpPr>
          <p:nvPr>
            <p:ph type="title"/>
          </p:nvPr>
        </p:nvSpPr>
        <p:spPr>
          <a:xfrm>
            <a:off x="502920" y="735508"/>
            <a:ext cx="8641080" cy="801687"/>
          </a:xfrm>
        </p:spPr>
        <p:txBody>
          <a:bodyPr/>
          <a:lstStyle/>
          <a:p>
            <a:r>
              <a:rPr lang="en-US" dirty="0" smtClean="0"/>
              <a:t>ABSORB CHINA at 2 years: Absorb continues to show COMPARABLE clinical results to </a:t>
            </a:r>
            <a:r>
              <a:rPr lang="en-US" dirty="0" err="1" smtClean="0"/>
              <a:t>xience</a:t>
            </a:r>
            <a:endParaRPr lang="en-US" dirty="0"/>
          </a:p>
        </p:txBody>
      </p:sp>
      <p:sp>
        <p:nvSpPr>
          <p:cNvPr id="5" name="Text Placeholder 4"/>
          <p:cNvSpPr>
            <a:spLocks noGrp="1"/>
          </p:cNvSpPr>
          <p:nvPr>
            <p:ph type="body" sz="quarter" idx="13"/>
          </p:nvPr>
        </p:nvSpPr>
        <p:spPr/>
        <p:txBody>
          <a:bodyPr/>
          <a:lstStyle/>
          <a:p>
            <a:r>
              <a:rPr lang="en-US" dirty="0" smtClean="0"/>
              <a:t>Absorb  Clinical Results</a:t>
            </a:r>
            <a:endParaRPr lang="en-US" dirty="0"/>
          </a:p>
        </p:txBody>
      </p:sp>
      <p:sp>
        <p:nvSpPr>
          <p:cNvPr id="30" name="TextBox 29"/>
          <p:cNvSpPr txBox="1"/>
          <p:nvPr/>
        </p:nvSpPr>
        <p:spPr>
          <a:xfrm>
            <a:off x="3690646" y="6223698"/>
            <a:ext cx="1303562" cy="230832"/>
          </a:xfrm>
          <a:prstGeom prst="rect">
            <a:avLst/>
          </a:prstGeom>
          <a:noFill/>
        </p:spPr>
        <p:txBody>
          <a:bodyPr wrap="none" rtlCol="0">
            <a:spAutoFit/>
          </a:bodyPr>
          <a:lstStyle/>
          <a:p>
            <a:r>
              <a:rPr lang="fr-FR" sz="900" dirty="0" smtClean="0"/>
              <a:t>P = NS for all </a:t>
            </a:r>
            <a:r>
              <a:rPr lang="fr-FR" sz="900" dirty="0" err="1" smtClean="0"/>
              <a:t>endpoints</a:t>
            </a:r>
            <a:r>
              <a:rPr lang="fr-FR" sz="900" dirty="0" smtClean="0"/>
              <a:t>.</a:t>
            </a:r>
            <a:endParaRPr lang="en-US" sz="900" dirty="0" err="1" smtClean="0"/>
          </a:p>
        </p:txBody>
      </p:sp>
      <p:sp>
        <p:nvSpPr>
          <p:cNvPr id="35" name="TextBox 6"/>
          <p:cNvSpPr txBox="1"/>
          <p:nvPr/>
        </p:nvSpPr>
        <p:spPr>
          <a:xfrm rot="16200000">
            <a:off x="171328" y="3883997"/>
            <a:ext cx="134266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a:ea typeface="+mn-ea"/>
                <a:cs typeface="+mn-cs"/>
              </a:rPr>
              <a:t>Event Rate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163" y="2787437"/>
            <a:ext cx="18954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150556" y="1552253"/>
            <a:ext cx="4842928" cy="646331"/>
          </a:xfrm>
          <a:prstGeom prst="rect">
            <a:avLst/>
          </a:prstGeom>
          <a:noFill/>
        </p:spPr>
        <p:txBody>
          <a:bodyPr wrap="none" rtlCol="0">
            <a:spAutoFit/>
          </a:bodyPr>
          <a:lstStyle/>
          <a:p>
            <a:pPr algn="ctr"/>
            <a:r>
              <a:rPr lang="en-US" b="1" dirty="0" smtClean="0">
                <a:solidFill>
                  <a:srgbClr val="00B050"/>
                </a:solidFill>
              </a:rPr>
              <a:t>At 1 year, primary endpoint was successfully met</a:t>
            </a:r>
            <a:br>
              <a:rPr lang="en-US" b="1" dirty="0" smtClean="0">
                <a:solidFill>
                  <a:srgbClr val="00B050"/>
                </a:solidFill>
              </a:rPr>
            </a:br>
            <a:r>
              <a:rPr lang="en-US" b="1" dirty="0" smtClean="0">
                <a:solidFill>
                  <a:srgbClr val="00B050"/>
                </a:solidFill>
              </a:rPr>
              <a:t>(angiographic in-segment late loss)</a:t>
            </a:r>
            <a:endParaRPr lang="en-US" b="1" baseline="30000" dirty="0">
              <a:solidFill>
                <a:srgbClr val="00B050"/>
              </a:solidFill>
            </a:endParaRPr>
          </a:p>
        </p:txBody>
      </p:sp>
      <p:sp>
        <p:nvSpPr>
          <p:cNvPr id="13" name="Action Button: Home 12">
            <a:hlinkClick r:id="rId5"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7280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2885E78-1F86-4A3D-9EE1-B0103B1CEF15}" type="slidenum">
              <a:rPr lang="en-US" smtClean="0">
                <a:solidFill>
                  <a:srgbClr val="000000"/>
                </a:solidFill>
              </a:rPr>
              <a:pPr/>
              <a:t>2</a:t>
            </a:fld>
            <a:endParaRPr lang="en-US">
              <a:solidFill>
                <a:srgbClr val="000000"/>
              </a:solidFill>
            </a:endParaRPr>
          </a:p>
        </p:txBody>
      </p:sp>
      <p:sp>
        <p:nvSpPr>
          <p:cNvPr id="6" name="Title 1"/>
          <p:cNvSpPr>
            <a:spLocks noGrp="1"/>
          </p:cNvSpPr>
          <p:nvPr>
            <p:ph type="title"/>
          </p:nvPr>
        </p:nvSpPr>
        <p:spPr>
          <a:xfrm>
            <a:off x="502920" y="556588"/>
            <a:ext cx="8229600" cy="801687"/>
          </a:xfrm>
        </p:spPr>
        <p:txBody>
          <a:bodyPr/>
          <a:lstStyle/>
          <a:p>
            <a:r>
              <a:rPr lang="en-US" dirty="0" smtClean="0"/>
              <a:t>Why do we need a </a:t>
            </a:r>
            <a:r>
              <a:rPr lang="en-US" dirty="0"/>
              <a:t>bioresorbable scaffold?</a:t>
            </a:r>
            <a:br>
              <a:rPr lang="en-US" dirty="0"/>
            </a:br>
            <a:r>
              <a:rPr lang="en-US" sz="2400" b="0" dirty="0"/>
              <a:t>LONG-TERM COMPLICATIONS OF PERMANENT STENTS</a:t>
            </a:r>
          </a:p>
        </p:txBody>
      </p:sp>
      <p:sp>
        <p:nvSpPr>
          <p:cNvPr id="2" name="TextBox 1"/>
          <p:cNvSpPr txBox="1"/>
          <p:nvPr/>
        </p:nvSpPr>
        <p:spPr>
          <a:xfrm>
            <a:off x="450377" y="6032309"/>
            <a:ext cx="6687328" cy="369332"/>
          </a:xfrm>
          <a:prstGeom prst="rect">
            <a:avLst/>
          </a:prstGeom>
          <a:noFill/>
        </p:spPr>
        <p:txBody>
          <a:bodyPr wrap="square" rtlCol="0">
            <a:spAutoFit/>
          </a:bodyPr>
          <a:lstStyle/>
          <a:p>
            <a:r>
              <a:rPr lang="en-US" sz="900" baseline="30000" dirty="0">
                <a:solidFill>
                  <a:srgbClr val="58595B"/>
                </a:solidFill>
              </a:rPr>
              <a:t>1</a:t>
            </a:r>
            <a:r>
              <a:rPr lang="en-US" sz="900" dirty="0">
                <a:solidFill>
                  <a:srgbClr val="58595B"/>
                </a:solidFill>
              </a:rPr>
              <a:t>Windecker S. RESOLUTE All Comers 5-Year. EuroPCR 2014.   /  </a:t>
            </a:r>
            <a:r>
              <a:rPr lang="en-US" sz="900" baseline="30000" dirty="0">
                <a:solidFill>
                  <a:srgbClr val="58595B"/>
                </a:solidFill>
              </a:rPr>
              <a:t>2</a:t>
            </a:r>
            <a:r>
              <a:rPr lang="da-DK" sz="900" dirty="0">
                <a:solidFill>
                  <a:srgbClr val="58595B"/>
                </a:solidFill>
              </a:rPr>
              <a:t>Gada H et al. SPIRIT III 5-year. JACC Cardiovasc Interv. 2013;6:1263-1266.  /  </a:t>
            </a:r>
            <a:r>
              <a:rPr lang="da-DK" sz="900" baseline="30000" dirty="0">
                <a:solidFill>
                  <a:srgbClr val="58595B"/>
                </a:solidFill>
              </a:rPr>
              <a:t>3</a:t>
            </a:r>
            <a:r>
              <a:rPr lang="en-US" sz="900" dirty="0">
                <a:solidFill>
                  <a:srgbClr val="58595B"/>
                </a:solidFill>
              </a:rPr>
              <a:t>Smits P.C. et al. COMPARE 5-Year. J AM </a:t>
            </a:r>
            <a:r>
              <a:rPr lang="en-US" sz="900" dirty="0" err="1">
                <a:solidFill>
                  <a:srgbClr val="58595B"/>
                </a:solidFill>
              </a:rPr>
              <a:t>Coll</a:t>
            </a:r>
            <a:r>
              <a:rPr lang="en-US" sz="900" dirty="0">
                <a:solidFill>
                  <a:srgbClr val="58595B"/>
                </a:solidFill>
              </a:rPr>
              <a:t> </a:t>
            </a:r>
            <a:r>
              <a:rPr lang="en-US" sz="900" dirty="0" err="1">
                <a:solidFill>
                  <a:srgbClr val="58595B"/>
                </a:solidFill>
              </a:rPr>
              <a:t>Cardiol</a:t>
            </a:r>
            <a:r>
              <a:rPr lang="en-US" sz="900" dirty="0">
                <a:solidFill>
                  <a:srgbClr val="58595B"/>
                </a:solidFill>
              </a:rPr>
              <a:t> </a:t>
            </a:r>
            <a:r>
              <a:rPr lang="en-US" sz="900" dirty="0" err="1">
                <a:solidFill>
                  <a:srgbClr val="58595B"/>
                </a:solidFill>
              </a:rPr>
              <a:t>Cardiovasc</a:t>
            </a:r>
            <a:r>
              <a:rPr lang="en-US" sz="900" dirty="0">
                <a:solidFill>
                  <a:srgbClr val="58595B"/>
                </a:solidFill>
              </a:rPr>
              <a:t> </a:t>
            </a:r>
            <a:r>
              <a:rPr lang="en-US" sz="900" dirty="0" err="1">
                <a:solidFill>
                  <a:srgbClr val="58595B"/>
                </a:solidFill>
              </a:rPr>
              <a:t>Interv</a:t>
            </a:r>
            <a:r>
              <a:rPr lang="en-US" sz="900" dirty="0">
                <a:solidFill>
                  <a:srgbClr val="58595B"/>
                </a:solidFill>
              </a:rPr>
              <a:t>. 2015; *: 1157-1165.  /  </a:t>
            </a:r>
            <a:r>
              <a:rPr lang="en-US" sz="900" baseline="30000" dirty="0">
                <a:solidFill>
                  <a:srgbClr val="58595B"/>
                </a:solidFill>
              </a:rPr>
              <a:t>4</a:t>
            </a:r>
            <a:r>
              <a:rPr lang="en-US" sz="900" dirty="0">
                <a:solidFill>
                  <a:srgbClr val="58595B"/>
                </a:solidFill>
              </a:rPr>
              <a:t>Serruys PW. LEADERS 5-Year. TCT 2012. </a:t>
            </a:r>
          </a:p>
        </p:txBody>
      </p:sp>
      <p:sp>
        <p:nvSpPr>
          <p:cNvPr id="8" name="Rectangle 7"/>
          <p:cNvSpPr/>
          <p:nvPr/>
        </p:nvSpPr>
        <p:spPr>
          <a:xfrm>
            <a:off x="1529384" y="1101536"/>
            <a:ext cx="5608320" cy="307777"/>
          </a:xfrm>
          <a:prstGeom prst="rect">
            <a:avLst/>
          </a:prstGeom>
        </p:spPr>
        <p:txBody>
          <a:bodyPr wrap="square" lIns="0" rIns="0">
            <a:spAutoFit/>
          </a:bodyPr>
          <a:lstStyle/>
          <a:p>
            <a:pPr algn="ctr"/>
            <a:r>
              <a:rPr lang="en-US" sz="1400" dirty="0">
                <a:solidFill>
                  <a:srgbClr val="009A17"/>
                </a:solidFill>
                <a:latin typeface="Georgia" panose="02040502050405020303" pitchFamily="18" charset="0"/>
              </a:rPr>
              <a:t>Ongoing Annual Accrual of Events with Permanent Stents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384" y="1486925"/>
            <a:ext cx="6072419" cy="44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4"/>
          <p:cNvSpPr>
            <a:spLocks noGrp="1"/>
          </p:cNvSpPr>
          <p:nvPr>
            <p:ph type="body" sz="quarter" idx="13"/>
          </p:nvPr>
        </p:nvSpPr>
        <p:spPr>
          <a:xfrm>
            <a:off x="502920" y="394648"/>
            <a:ext cx="4297680" cy="153888"/>
          </a:xfrm>
        </p:spPr>
        <p:txBody>
          <a:bodyPr/>
          <a:lstStyle/>
          <a:p>
            <a:r>
              <a:rPr lang="en-GB" dirty="0" smtClean="0"/>
              <a:t>Absorb Clinical Results</a:t>
            </a:r>
            <a:endParaRPr lang="en-GB" dirty="0"/>
          </a:p>
        </p:txBody>
      </p:sp>
      <p:sp>
        <p:nvSpPr>
          <p:cNvPr id="11" name="Action Button: Home 10">
            <a:hlinkClick r:id="rId4"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7563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35508"/>
            <a:ext cx="8641080" cy="801687"/>
          </a:xfrm>
        </p:spPr>
        <p:txBody>
          <a:bodyPr/>
          <a:lstStyle/>
          <a:p>
            <a:r>
              <a:rPr lang="en-US" dirty="0" smtClean="0"/>
              <a:t>ABSORB CHINA at 2 years: Absorb continues to show COMPARABLE clinical results to </a:t>
            </a:r>
            <a:r>
              <a:rPr lang="en-US" dirty="0" err="1" smtClean="0"/>
              <a:t>xience</a:t>
            </a:r>
            <a:r>
              <a:rPr lang="en-US" dirty="0" smtClean="0"/>
              <a:t> </a:t>
            </a:r>
            <a:br>
              <a:rPr lang="en-US" dirty="0" smtClean="0"/>
            </a:br>
            <a:r>
              <a:rPr lang="en-US" dirty="0" smtClean="0"/>
              <a:t/>
            </a:r>
            <a:br>
              <a:rPr lang="en-US" dirty="0" smtClean="0"/>
            </a:br>
            <a:endParaRPr lang="en-US" dirty="0"/>
          </a:p>
        </p:txBody>
      </p:sp>
      <p:sp>
        <p:nvSpPr>
          <p:cNvPr id="5" name="Text Placeholder 4"/>
          <p:cNvSpPr>
            <a:spLocks noGrp="1"/>
          </p:cNvSpPr>
          <p:nvPr>
            <p:ph type="body" sz="quarter" idx="13"/>
          </p:nvPr>
        </p:nvSpPr>
        <p:spPr/>
        <p:txBody>
          <a:bodyPr/>
          <a:lstStyle/>
          <a:p>
            <a:r>
              <a:rPr lang="en-US" dirty="0" smtClean="0"/>
              <a:t>Absorb Clinical Results</a:t>
            </a:r>
            <a:endParaRPr lang="en-US" dirty="0"/>
          </a:p>
        </p:txBody>
      </p:sp>
      <p:sp>
        <p:nvSpPr>
          <p:cNvPr id="29" name="TextBox 28"/>
          <p:cNvSpPr txBox="1"/>
          <p:nvPr/>
        </p:nvSpPr>
        <p:spPr>
          <a:xfrm>
            <a:off x="437878" y="6219154"/>
            <a:ext cx="2709396" cy="230832"/>
          </a:xfrm>
          <a:prstGeom prst="rect">
            <a:avLst/>
          </a:prstGeom>
          <a:noFill/>
        </p:spPr>
        <p:txBody>
          <a:bodyPr wrap="none" rtlCol="0">
            <a:spAutoFit/>
          </a:bodyPr>
          <a:lstStyle/>
          <a:p>
            <a:r>
              <a:rPr lang="fr-FR" sz="900" dirty="0" err="1" smtClean="0">
                <a:solidFill>
                  <a:schemeClr val="tx2"/>
                </a:solidFill>
              </a:rPr>
              <a:t>Derived</a:t>
            </a:r>
            <a:r>
              <a:rPr lang="fr-FR" sz="900" dirty="0" smtClean="0">
                <a:solidFill>
                  <a:schemeClr val="tx2"/>
                </a:solidFill>
              </a:rPr>
              <a:t> </a:t>
            </a:r>
            <a:r>
              <a:rPr lang="fr-FR" sz="900" dirty="0" err="1" smtClean="0">
                <a:solidFill>
                  <a:schemeClr val="tx2"/>
                </a:solidFill>
              </a:rPr>
              <a:t>from</a:t>
            </a:r>
            <a:r>
              <a:rPr lang="fr-FR" sz="900" dirty="0" smtClean="0">
                <a:solidFill>
                  <a:schemeClr val="tx2"/>
                </a:solidFill>
              </a:rPr>
              <a:t> Gao, R., ABSORB China 2-Year, TCT 2016.</a:t>
            </a:r>
            <a:endParaRPr lang="en-US" sz="900" dirty="0" err="1" smtClean="0">
              <a:solidFill>
                <a:schemeClr val="tx2"/>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58494145"/>
              </p:ext>
            </p:extLst>
          </p:nvPr>
        </p:nvGraphicFramePr>
        <p:xfrm>
          <a:off x="978855" y="1966505"/>
          <a:ext cx="3218338" cy="2901950"/>
        </p:xfrm>
        <a:graphic>
          <a:graphicData uri="http://schemas.openxmlformats.org/drawingml/2006/table">
            <a:tbl>
              <a:tblPr firstRow="1" bandRow="1"/>
              <a:tblGrid>
                <a:gridCol w="352126"/>
                <a:gridCol w="318468"/>
                <a:gridCol w="318468"/>
                <a:gridCol w="318468"/>
                <a:gridCol w="318468"/>
                <a:gridCol w="318468"/>
                <a:gridCol w="318468"/>
                <a:gridCol w="318468"/>
                <a:gridCol w="318468"/>
                <a:gridCol w="318468"/>
              </a:tblGrid>
              <a:tr h="2901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sym typeface="Webdings"/>
                        </a:rPr>
                        <a:t></a:t>
                      </a:r>
                      <a:endParaRPr lang="en-US" sz="1200" dirty="0" smtClean="0">
                        <a:solidFill>
                          <a:srgbClr val="FF000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r>
            </a:tbl>
          </a:graphicData>
        </a:graphic>
      </p:graphicFrame>
      <p:sp>
        <p:nvSpPr>
          <p:cNvPr id="10" name="TextBox 9"/>
          <p:cNvSpPr txBox="1"/>
          <p:nvPr/>
        </p:nvSpPr>
        <p:spPr>
          <a:xfrm>
            <a:off x="1679973" y="5030792"/>
            <a:ext cx="1585370" cy="307777"/>
          </a:xfrm>
          <a:prstGeom prst="rect">
            <a:avLst/>
          </a:prstGeom>
          <a:noFill/>
        </p:spPr>
        <p:txBody>
          <a:bodyPr wrap="none" rtlCol="0">
            <a:spAutoFit/>
          </a:bodyPr>
          <a:lstStyle/>
          <a:p>
            <a:r>
              <a:rPr lang="en-US" sz="1400" b="1" dirty="0" smtClean="0">
                <a:solidFill>
                  <a:srgbClr val="00B050"/>
                </a:solidFill>
              </a:rPr>
              <a:t>Event Free = 89.9%</a:t>
            </a:r>
            <a:endParaRPr lang="en-US" sz="1600" b="1" dirty="0">
              <a:solidFill>
                <a:srgbClr val="00B050"/>
              </a:solidFill>
            </a:endParaRPr>
          </a:p>
        </p:txBody>
      </p:sp>
      <p:sp>
        <p:nvSpPr>
          <p:cNvPr id="11" name="TextBox 10"/>
          <p:cNvSpPr txBox="1"/>
          <p:nvPr/>
        </p:nvSpPr>
        <p:spPr>
          <a:xfrm>
            <a:off x="1880779" y="5820855"/>
            <a:ext cx="1414490" cy="276999"/>
          </a:xfrm>
          <a:prstGeom prst="rect">
            <a:avLst/>
          </a:prstGeom>
          <a:noFill/>
        </p:spPr>
        <p:txBody>
          <a:bodyPr wrap="none" rtlCol="0">
            <a:spAutoFit/>
          </a:bodyPr>
          <a:lstStyle/>
          <a:p>
            <a:r>
              <a:rPr lang="en-US" sz="1200" b="1" dirty="0" err="1" smtClean="0">
                <a:solidFill>
                  <a:srgbClr val="FF0000"/>
                </a:solidFill>
              </a:rPr>
              <a:t>Def</a:t>
            </a:r>
            <a:r>
              <a:rPr lang="en-US" sz="1200" b="1" dirty="0" smtClean="0">
                <a:solidFill>
                  <a:srgbClr val="FF0000"/>
                </a:solidFill>
              </a:rPr>
              <a:t>/</a:t>
            </a:r>
            <a:r>
              <a:rPr lang="en-US" sz="1200" b="1" dirty="0" err="1" smtClean="0">
                <a:solidFill>
                  <a:srgbClr val="FF0000"/>
                </a:solidFill>
              </a:rPr>
              <a:t>Prob</a:t>
            </a:r>
            <a:r>
              <a:rPr lang="en-US" sz="1200" b="1" dirty="0" smtClean="0">
                <a:solidFill>
                  <a:srgbClr val="FF0000"/>
                </a:solidFill>
              </a:rPr>
              <a:t> ST = 0.8%</a:t>
            </a:r>
            <a:endParaRPr lang="en-US" sz="1200" b="1" dirty="0">
              <a:solidFill>
                <a:srgbClr val="FF0000"/>
              </a:solidFill>
            </a:endParaRPr>
          </a:p>
        </p:txBody>
      </p:sp>
      <p:sp>
        <p:nvSpPr>
          <p:cNvPr id="12" name="TextBox 11"/>
          <p:cNvSpPr txBox="1"/>
          <p:nvPr/>
        </p:nvSpPr>
        <p:spPr>
          <a:xfrm>
            <a:off x="1897252" y="5577831"/>
            <a:ext cx="946093" cy="276999"/>
          </a:xfrm>
          <a:prstGeom prst="rect">
            <a:avLst/>
          </a:prstGeom>
          <a:noFill/>
        </p:spPr>
        <p:txBody>
          <a:bodyPr wrap="none" rtlCol="0">
            <a:spAutoFit/>
          </a:bodyPr>
          <a:lstStyle/>
          <a:p>
            <a:r>
              <a:rPr lang="en-US" sz="1200" b="1" dirty="0" err="1" smtClean="0">
                <a:solidFill>
                  <a:srgbClr val="7030A0"/>
                </a:solidFill>
              </a:rPr>
              <a:t>DoCE</a:t>
            </a:r>
            <a:r>
              <a:rPr lang="en-US" sz="1200" b="1" dirty="0" smtClean="0">
                <a:solidFill>
                  <a:srgbClr val="7030A0"/>
                </a:solidFill>
              </a:rPr>
              <a:t>= 4.2%</a:t>
            </a:r>
            <a:endParaRPr lang="en-US" sz="1200" b="1" dirty="0">
              <a:solidFill>
                <a:srgbClr val="7030A0"/>
              </a:solidFill>
            </a:endParaRPr>
          </a:p>
        </p:txBody>
      </p:sp>
      <p:sp>
        <p:nvSpPr>
          <p:cNvPr id="13" name="TextBox 12"/>
          <p:cNvSpPr txBox="1"/>
          <p:nvPr/>
        </p:nvSpPr>
        <p:spPr>
          <a:xfrm>
            <a:off x="1889011" y="5334807"/>
            <a:ext cx="1006109" cy="276999"/>
          </a:xfrm>
          <a:prstGeom prst="rect">
            <a:avLst/>
          </a:prstGeom>
          <a:noFill/>
        </p:spPr>
        <p:txBody>
          <a:bodyPr wrap="none" rtlCol="0">
            <a:spAutoFit/>
          </a:bodyPr>
          <a:lstStyle/>
          <a:p>
            <a:r>
              <a:rPr lang="en-US" sz="1200" b="1" dirty="0" err="1" smtClean="0"/>
              <a:t>PoCE</a:t>
            </a:r>
            <a:r>
              <a:rPr lang="en-US" sz="1200" b="1" dirty="0" smtClean="0"/>
              <a:t>= 10.1%</a:t>
            </a:r>
            <a:endParaRPr lang="en-US" sz="1200" b="1" dirty="0"/>
          </a:p>
        </p:txBody>
      </p:sp>
      <p:sp>
        <p:nvSpPr>
          <p:cNvPr id="14" name="TextBox 13"/>
          <p:cNvSpPr txBox="1"/>
          <p:nvPr/>
        </p:nvSpPr>
        <p:spPr>
          <a:xfrm>
            <a:off x="1830741" y="1573917"/>
            <a:ext cx="1682320" cy="369332"/>
          </a:xfrm>
          <a:prstGeom prst="rect">
            <a:avLst/>
          </a:prstGeom>
          <a:noFill/>
        </p:spPr>
        <p:txBody>
          <a:bodyPr wrap="none" rtlCol="0">
            <a:spAutoFit/>
          </a:bodyPr>
          <a:lstStyle/>
          <a:p>
            <a:r>
              <a:rPr lang="en-US" b="1" dirty="0" smtClean="0"/>
              <a:t>Absorb (N=241)</a:t>
            </a:r>
            <a:endParaRPr lang="en-US" b="1" dirty="0"/>
          </a:p>
        </p:txBody>
      </p:sp>
      <p:graphicFrame>
        <p:nvGraphicFramePr>
          <p:cNvPr id="15" name="Table 14"/>
          <p:cNvGraphicFramePr>
            <a:graphicFrameLocks noGrp="1"/>
          </p:cNvGraphicFramePr>
          <p:nvPr>
            <p:extLst>
              <p:ext uri="{D42A27DB-BD31-4B8C-83A1-F6EECF244321}">
                <p14:modId xmlns:p14="http://schemas.microsoft.com/office/powerpoint/2010/main" val="4080604499"/>
              </p:ext>
            </p:extLst>
          </p:nvPr>
        </p:nvGraphicFramePr>
        <p:xfrm>
          <a:off x="5034515" y="1943249"/>
          <a:ext cx="3218338" cy="2901950"/>
        </p:xfrm>
        <a:graphic>
          <a:graphicData uri="http://schemas.openxmlformats.org/drawingml/2006/table">
            <a:tbl>
              <a:tblPr firstRow="1" bandRow="1"/>
              <a:tblGrid>
                <a:gridCol w="352126"/>
                <a:gridCol w="318468"/>
                <a:gridCol w="318468"/>
                <a:gridCol w="318468"/>
                <a:gridCol w="318468"/>
                <a:gridCol w="318468"/>
                <a:gridCol w="318468"/>
                <a:gridCol w="318468"/>
                <a:gridCol w="318468"/>
                <a:gridCol w="318468"/>
              </a:tblGrid>
              <a:tr h="2901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rgbClr val="9BBB59">
                          <a:lumMod val="75000"/>
                        </a:srgbClr>
                      </a:fgClr>
                      <a:bgClr>
                        <a:sysClr val="window" lastClr="FFFFFF"/>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sym typeface="Webdings"/>
                        </a:rPr>
                        <a:t></a:t>
                      </a:r>
                      <a:endParaRPr lang="en-US" sz="1200" dirty="0" smtClean="0">
                        <a:solidFill>
                          <a:srgbClr val="00B05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20">
                      <a:fgClr>
                        <a:srgbClr val="00B050"/>
                      </a:fgClr>
                      <a:bgClr>
                        <a:schemeClr val="bg1"/>
                      </a:bgClr>
                    </a:patt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01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sym typeface="Webdings"/>
                        </a:rPr>
                        <a:t></a:t>
                      </a:r>
                      <a:endParaRPr lang="en-US" sz="12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sym typeface="Webdings"/>
                        </a:rPr>
                        <a:t></a:t>
                      </a:r>
                      <a:endParaRPr lang="en-US" sz="1200" dirty="0" smtClean="0">
                        <a:solidFill>
                          <a:srgbClr val="7030A0"/>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r>
            </a:tbl>
          </a:graphicData>
        </a:graphic>
      </p:graphicFrame>
      <p:sp>
        <p:nvSpPr>
          <p:cNvPr id="16" name="TextBox 15"/>
          <p:cNvSpPr txBox="1"/>
          <p:nvPr/>
        </p:nvSpPr>
        <p:spPr>
          <a:xfrm>
            <a:off x="5884032" y="1584681"/>
            <a:ext cx="1686680" cy="369332"/>
          </a:xfrm>
          <a:prstGeom prst="rect">
            <a:avLst/>
          </a:prstGeom>
          <a:noFill/>
        </p:spPr>
        <p:txBody>
          <a:bodyPr wrap="none" rtlCol="0">
            <a:spAutoFit/>
          </a:bodyPr>
          <a:lstStyle/>
          <a:p>
            <a:r>
              <a:rPr lang="en-US" b="1" dirty="0" smtClean="0"/>
              <a:t>XIENCE (N=239)</a:t>
            </a:r>
            <a:endParaRPr lang="en-US" b="1" dirty="0"/>
          </a:p>
        </p:txBody>
      </p:sp>
      <p:sp>
        <p:nvSpPr>
          <p:cNvPr id="17" name="TextBox 16"/>
          <p:cNvSpPr txBox="1"/>
          <p:nvPr/>
        </p:nvSpPr>
        <p:spPr>
          <a:xfrm>
            <a:off x="5737545" y="5029246"/>
            <a:ext cx="1585370" cy="307777"/>
          </a:xfrm>
          <a:prstGeom prst="rect">
            <a:avLst/>
          </a:prstGeom>
          <a:noFill/>
        </p:spPr>
        <p:txBody>
          <a:bodyPr wrap="none" rtlCol="0">
            <a:spAutoFit/>
          </a:bodyPr>
          <a:lstStyle/>
          <a:p>
            <a:r>
              <a:rPr lang="en-US" sz="1400" b="1" dirty="0" smtClean="0">
                <a:solidFill>
                  <a:srgbClr val="00B050"/>
                </a:solidFill>
              </a:rPr>
              <a:t>Event Free = 88.6%</a:t>
            </a:r>
            <a:endParaRPr lang="en-US" sz="1400" b="1" dirty="0">
              <a:solidFill>
                <a:srgbClr val="00B050"/>
              </a:solidFill>
            </a:endParaRPr>
          </a:p>
        </p:txBody>
      </p:sp>
      <p:sp>
        <p:nvSpPr>
          <p:cNvPr id="18" name="TextBox 17"/>
          <p:cNvSpPr txBox="1"/>
          <p:nvPr/>
        </p:nvSpPr>
        <p:spPr>
          <a:xfrm>
            <a:off x="6075812" y="5580103"/>
            <a:ext cx="946093" cy="276999"/>
          </a:xfrm>
          <a:prstGeom prst="rect">
            <a:avLst/>
          </a:prstGeom>
          <a:noFill/>
        </p:spPr>
        <p:txBody>
          <a:bodyPr wrap="none" rtlCol="0">
            <a:spAutoFit/>
          </a:bodyPr>
          <a:lstStyle/>
          <a:p>
            <a:r>
              <a:rPr lang="en-US" sz="1200" b="1" dirty="0" err="1" smtClean="0">
                <a:solidFill>
                  <a:srgbClr val="7030A0"/>
                </a:solidFill>
              </a:rPr>
              <a:t>DoCE</a:t>
            </a:r>
            <a:r>
              <a:rPr lang="en-US" sz="1200" b="1" dirty="0" smtClean="0">
                <a:solidFill>
                  <a:srgbClr val="7030A0"/>
                </a:solidFill>
              </a:rPr>
              <a:t>= 4.6%</a:t>
            </a:r>
            <a:endParaRPr lang="en-US" sz="1200" b="1" dirty="0">
              <a:solidFill>
                <a:srgbClr val="7030A0"/>
              </a:solidFill>
            </a:endParaRPr>
          </a:p>
        </p:txBody>
      </p:sp>
      <p:sp>
        <p:nvSpPr>
          <p:cNvPr id="19" name="TextBox 18"/>
          <p:cNvSpPr txBox="1"/>
          <p:nvPr/>
        </p:nvSpPr>
        <p:spPr>
          <a:xfrm>
            <a:off x="6067571" y="5337079"/>
            <a:ext cx="1006109" cy="276999"/>
          </a:xfrm>
          <a:prstGeom prst="rect">
            <a:avLst/>
          </a:prstGeom>
          <a:noFill/>
        </p:spPr>
        <p:txBody>
          <a:bodyPr wrap="none" rtlCol="0">
            <a:spAutoFit/>
          </a:bodyPr>
          <a:lstStyle/>
          <a:p>
            <a:r>
              <a:rPr lang="en-US" sz="1200" b="1" dirty="0" err="1" smtClean="0"/>
              <a:t>PoCE</a:t>
            </a:r>
            <a:r>
              <a:rPr lang="en-US" sz="1200" b="1" dirty="0" smtClean="0"/>
              <a:t>= 11.4%</a:t>
            </a:r>
            <a:endParaRPr lang="en-US" sz="1200" b="1" dirty="0"/>
          </a:p>
        </p:txBody>
      </p:sp>
      <p:sp>
        <p:nvSpPr>
          <p:cNvPr id="21" name="TextBox 20"/>
          <p:cNvSpPr txBox="1"/>
          <p:nvPr/>
        </p:nvSpPr>
        <p:spPr>
          <a:xfrm>
            <a:off x="4916694" y="6221426"/>
            <a:ext cx="3603872" cy="230832"/>
          </a:xfrm>
          <a:prstGeom prst="rect">
            <a:avLst/>
          </a:prstGeom>
          <a:noFill/>
        </p:spPr>
        <p:txBody>
          <a:bodyPr wrap="none" rtlCol="0">
            <a:spAutoFit/>
          </a:bodyPr>
          <a:lstStyle/>
          <a:p>
            <a:r>
              <a:rPr lang="fr-FR" sz="900" dirty="0" err="1" smtClean="0"/>
              <a:t>Study</a:t>
            </a:r>
            <a:r>
              <a:rPr lang="fr-FR" sz="900" dirty="0" smtClean="0"/>
              <a:t> </a:t>
            </a:r>
            <a:r>
              <a:rPr lang="fr-FR" sz="900" dirty="0" err="1" smtClean="0"/>
              <a:t>is</a:t>
            </a:r>
            <a:r>
              <a:rPr lang="fr-FR" sz="900" dirty="0" smtClean="0"/>
              <a:t> not </a:t>
            </a:r>
            <a:r>
              <a:rPr lang="fr-FR" sz="900" dirty="0" err="1" smtClean="0"/>
              <a:t>powered</a:t>
            </a:r>
            <a:r>
              <a:rPr lang="fr-FR" sz="900" dirty="0" smtClean="0"/>
              <a:t> to </a:t>
            </a:r>
            <a:r>
              <a:rPr lang="fr-FR" sz="900" dirty="0" err="1" smtClean="0"/>
              <a:t>detect</a:t>
            </a:r>
            <a:r>
              <a:rPr lang="fr-FR" sz="900" dirty="0" smtClean="0"/>
              <a:t> </a:t>
            </a:r>
            <a:r>
              <a:rPr lang="fr-FR" sz="900" dirty="0" err="1" smtClean="0"/>
              <a:t>small</a:t>
            </a:r>
            <a:r>
              <a:rPr lang="fr-FR" sz="900" dirty="0" smtClean="0"/>
              <a:t> </a:t>
            </a:r>
            <a:r>
              <a:rPr lang="fr-FR" sz="900" dirty="0" err="1" smtClean="0"/>
              <a:t>differences</a:t>
            </a:r>
            <a:r>
              <a:rPr lang="fr-FR" sz="900" dirty="0" smtClean="0"/>
              <a:t> in </a:t>
            </a:r>
            <a:r>
              <a:rPr lang="fr-FR" sz="900" dirty="0" err="1" smtClean="0"/>
              <a:t>low</a:t>
            </a:r>
            <a:r>
              <a:rPr lang="fr-FR" sz="900" dirty="0" smtClean="0"/>
              <a:t> </a:t>
            </a:r>
            <a:r>
              <a:rPr lang="fr-FR" sz="900" dirty="0" err="1" smtClean="0"/>
              <a:t>frequency</a:t>
            </a:r>
            <a:r>
              <a:rPr lang="fr-FR" sz="900" dirty="0" smtClean="0"/>
              <a:t> </a:t>
            </a:r>
            <a:r>
              <a:rPr lang="fr-FR" sz="900" dirty="0" err="1" smtClean="0"/>
              <a:t>events</a:t>
            </a:r>
            <a:r>
              <a:rPr lang="fr-FR" sz="900" dirty="0" smtClean="0"/>
              <a:t>.</a:t>
            </a:r>
            <a:endParaRPr lang="en-US" sz="900" dirty="0" err="1" smtClean="0"/>
          </a:p>
        </p:txBody>
      </p:sp>
      <p:sp>
        <p:nvSpPr>
          <p:cNvPr id="20" name="TextBox 19"/>
          <p:cNvSpPr txBox="1"/>
          <p:nvPr/>
        </p:nvSpPr>
        <p:spPr>
          <a:xfrm>
            <a:off x="6086635" y="5823127"/>
            <a:ext cx="1414490" cy="276999"/>
          </a:xfrm>
          <a:prstGeom prst="rect">
            <a:avLst/>
          </a:prstGeom>
          <a:noFill/>
        </p:spPr>
        <p:txBody>
          <a:bodyPr wrap="none" rtlCol="0">
            <a:spAutoFit/>
          </a:bodyPr>
          <a:lstStyle/>
          <a:p>
            <a:r>
              <a:rPr lang="en-US" sz="1200" b="1" dirty="0" err="1" smtClean="0">
                <a:solidFill>
                  <a:srgbClr val="FF0000"/>
                </a:solidFill>
              </a:rPr>
              <a:t>Def</a:t>
            </a:r>
            <a:r>
              <a:rPr lang="en-US" sz="1200" b="1" dirty="0" smtClean="0">
                <a:solidFill>
                  <a:srgbClr val="FF0000"/>
                </a:solidFill>
              </a:rPr>
              <a:t>/</a:t>
            </a:r>
            <a:r>
              <a:rPr lang="en-US" sz="1200" b="1" dirty="0" err="1" smtClean="0">
                <a:solidFill>
                  <a:srgbClr val="FF0000"/>
                </a:solidFill>
              </a:rPr>
              <a:t>Prob</a:t>
            </a:r>
            <a:r>
              <a:rPr lang="en-US" sz="1200" b="1" dirty="0" smtClean="0">
                <a:solidFill>
                  <a:srgbClr val="FF0000"/>
                </a:solidFill>
              </a:rPr>
              <a:t> ST = 0.0%</a:t>
            </a:r>
            <a:endParaRPr lang="en-US" sz="1200" b="1" dirty="0">
              <a:solidFill>
                <a:srgbClr val="FF0000"/>
              </a:solidFill>
            </a:endParaRPr>
          </a:p>
        </p:txBody>
      </p:sp>
      <p:sp>
        <p:nvSpPr>
          <p:cNvPr id="23" name="Action Button: Home 22">
            <a:hlinkClick r:id="rId3"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212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418" y="2611770"/>
            <a:ext cx="5985164" cy="3463266"/>
          </a:xfrm>
          <a:prstGeom prst="rect">
            <a:avLst/>
          </a:prstGeom>
        </p:spPr>
      </p:pic>
      <p:sp>
        <p:nvSpPr>
          <p:cNvPr id="29" name="TextBox 28"/>
          <p:cNvSpPr txBox="1"/>
          <p:nvPr/>
        </p:nvSpPr>
        <p:spPr>
          <a:xfrm>
            <a:off x="437878" y="6205506"/>
            <a:ext cx="2087431" cy="230832"/>
          </a:xfrm>
          <a:prstGeom prst="rect">
            <a:avLst/>
          </a:prstGeom>
          <a:noFill/>
        </p:spPr>
        <p:txBody>
          <a:bodyPr wrap="none" rtlCol="0">
            <a:spAutoFit/>
          </a:bodyPr>
          <a:lstStyle/>
          <a:p>
            <a:r>
              <a:rPr lang="fr-FR" sz="900" dirty="0" smtClean="0">
                <a:solidFill>
                  <a:schemeClr val="tx2"/>
                </a:solidFill>
              </a:rPr>
              <a:t>Gao, R., ABSORB China 2-Year, TCT 2016.</a:t>
            </a:r>
            <a:endParaRPr lang="en-US" sz="900" dirty="0" err="1" smtClean="0">
              <a:solidFill>
                <a:schemeClr val="tx2"/>
              </a:solidFill>
            </a:endParaRPr>
          </a:p>
        </p:txBody>
      </p:sp>
      <p:sp>
        <p:nvSpPr>
          <p:cNvPr id="11" name="TextBox 10"/>
          <p:cNvSpPr txBox="1"/>
          <p:nvPr/>
        </p:nvSpPr>
        <p:spPr>
          <a:xfrm>
            <a:off x="4916694" y="6221426"/>
            <a:ext cx="3443571" cy="230832"/>
          </a:xfrm>
          <a:prstGeom prst="rect">
            <a:avLst/>
          </a:prstGeom>
          <a:noFill/>
        </p:spPr>
        <p:txBody>
          <a:bodyPr wrap="none" rtlCol="0">
            <a:spAutoFit/>
          </a:bodyPr>
          <a:lstStyle/>
          <a:p>
            <a:r>
              <a:rPr lang="fr-FR" sz="900" dirty="0" err="1" smtClean="0"/>
              <a:t>Study</a:t>
            </a:r>
            <a:r>
              <a:rPr lang="fr-FR" sz="900" dirty="0" smtClean="0"/>
              <a:t> </a:t>
            </a:r>
            <a:r>
              <a:rPr lang="fr-FR" sz="900" dirty="0" err="1" smtClean="0"/>
              <a:t>is</a:t>
            </a:r>
            <a:r>
              <a:rPr lang="fr-FR" sz="900" dirty="0" smtClean="0"/>
              <a:t> not </a:t>
            </a:r>
            <a:r>
              <a:rPr lang="fr-FR" sz="900" dirty="0" err="1" smtClean="0"/>
              <a:t>powered</a:t>
            </a:r>
            <a:r>
              <a:rPr lang="fr-FR" sz="900" dirty="0" smtClean="0"/>
              <a:t> to </a:t>
            </a:r>
            <a:r>
              <a:rPr lang="fr-FR" sz="900" dirty="0" err="1" smtClean="0"/>
              <a:t>detect</a:t>
            </a:r>
            <a:r>
              <a:rPr lang="fr-FR" sz="900" dirty="0" smtClean="0"/>
              <a:t> </a:t>
            </a:r>
            <a:r>
              <a:rPr lang="fr-FR" sz="900" dirty="0" err="1" smtClean="0"/>
              <a:t>small</a:t>
            </a:r>
            <a:r>
              <a:rPr lang="fr-FR" sz="900" dirty="0" smtClean="0"/>
              <a:t> </a:t>
            </a:r>
            <a:r>
              <a:rPr lang="fr-FR" sz="900" dirty="0" err="1" smtClean="0"/>
              <a:t>differences</a:t>
            </a:r>
            <a:r>
              <a:rPr lang="fr-FR" sz="900" dirty="0" smtClean="0"/>
              <a:t> in </a:t>
            </a:r>
            <a:r>
              <a:rPr lang="fr-FR" sz="900" dirty="0" err="1" smtClean="0"/>
              <a:t>clinical</a:t>
            </a:r>
            <a:r>
              <a:rPr lang="fr-FR" sz="900" dirty="0" smtClean="0"/>
              <a:t> </a:t>
            </a:r>
            <a:r>
              <a:rPr lang="fr-FR" sz="900" dirty="0" err="1" smtClean="0"/>
              <a:t>endpoints</a:t>
            </a:r>
            <a:r>
              <a:rPr lang="fr-FR" sz="900" dirty="0" smtClean="0"/>
              <a:t>.</a:t>
            </a:r>
            <a:endParaRPr lang="en-US" sz="900" dirty="0" err="1" smtClean="0"/>
          </a:p>
        </p:txBody>
      </p:sp>
      <p:sp>
        <p:nvSpPr>
          <p:cNvPr id="33" name="Title 1"/>
          <p:cNvSpPr>
            <a:spLocks noGrp="1"/>
          </p:cNvSpPr>
          <p:nvPr>
            <p:ph type="title"/>
          </p:nvPr>
        </p:nvSpPr>
        <p:spPr>
          <a:xfrm>
            <a:off x="502919" y="735508"/>
            <a:ext cx="8537171" cy="801687"/>
          </a:xfrm>
        </p:spPr>
        <p:txBody>
          <a:bodyPr/>
          <a:lstStyle/>
          <a:p>
            <a:r>
              <a:rPr lang="en-US" dirty="0" smtClean="0"/>
              <a:t>DATA supports need for proper implantation technique to ensure good clinical outcomes</a:t>
            </a:r>
            <a:br>
              <a:rPr lang="en-US" dirty="0" smtClean="0"/>
            </a:br>
            <a:r>
              <a:rPr lang="en-US" dirty="0" smtClean="0"/>
              <a:t/>
            </a:r>
            <a:br>
              <a:rPr lang="en-US" dirty="0" smtClean="0"/>
            </a:br>
            <a:endParaRPr lang="en-US" dirty="0"/>
          </a:p>
        </p:txBody>
      </p:sp>
      <p:sp>
        <p:nvSpPr>
          <p:cNvPr id="4" name="Text Placeholder 3"/>
          <p:cNvSpPr>
            <a:spLocks noGrp="1"/>
          </p:cNvSpPr>
          <p:nvPr>
            <p:ph type="body" sz="quarter" idx="13"/>
          </p:nvPr>
        </p:nvSpPr>
        <p:spPr/>
        <p:txBody>
          <a:bodyPr/>
          <a:lstStyle/>
          <a:p>
            <a:r>
              <a:rPr lang="en-US" dirty="0" smtClean="0"/>
              <a:t>Absorb Clinical Results</a:t>
            </a:r>
            <a:endParaRPr lang="en-US" dirty="0"/>
          </a:p>
        </p:txBody>
      </p:sp>
      <p:sp>
        <p:nvSpPr>
          <p:cNvPr id="37" name="TextBox 36"/>
          <p:cNvSpPr txBox="1"/>
          <p:nvPr/>
        </p:nvSpPr>
        <p:spPr>
          <a:xfrm>
            <a:off x="3178478" y="2263301"/>
            <a:ext cx="2787045" cy="338554"/>
          </a:xfrm>
          <a:prstGeom prst="rect">
            <a:avLst/>
          </a:prstGeom>
          <a:noFill/>
        </p:spPr>
        <p:txBody>
          <a:bodyPr wrap="none" rtlCol="0">
            <a:spAutoFit/>
          </a:bodyPr>
          <a:lstStyle/>
          <a:p>
            <a:pPr algn="ctr"/>
            <a:r>
              <a:rPr lang="en-US" sz="1600" b="1" dirty="0" smtClean="0"/>
              <a:t>% Lesions with RVD &lt; 2.25 mm</a:t>
            </a:r>
            <a:endParaRPr lang="en-US" sz="1600" b="1" dirty="0"/>
          </a:p>
        </p:txBody>
      </p:sp>
      <p:sp>
        <p:nvSpPr>
          <p:cNvPr id="14" name="TextBox 13"/>
          <p:cNvSpPr txBox="1"/>
          <p:nvPr/>
        </p:nvSpPr>
        <p:spPr>
          <a:xfrm>
            <a:off x="667697" y="1552253"/>
            <a:ext cx="7808676" cy="646331"/>
          </a:xfrm>
          <a:prstGeom prst="rect">
            <a:avLst/>
          </a:prstGeom>
          <a:noFill/>
        </p:spPr>
        <p:txBody>
          <a:bodyPr wrap="none" rtlCol="0">
            <a:spAutoFit/>
          </a:bodyPr>
          <a:lstStyle/>
          <a:p>
            <a:pPr algn="ctr"/>
            <a:r>
              <a:rPr lang="en-US" b="1" dirty="0" smtClean="0">
                <a:solidFill>
                  <a:srgbClr val="00B050"/>
                </a:solidFill>
              </a:rPr>
              <a:t>Absorb China included lowest percentage of small vessels.</a:t>
            </a:r>
            <a:r>
              <a:rPr lang="en-US" b="1" baseline="30000" dirty="0">
                <a:solidFill>
                  <a:srgbClr val="00B050"/>
                </a:solidFill>
              </a:rPr>
              <a:t/>
            </a:r>
            <a:br>
              <a:rPr lang="en-US" b="1" baseline="30000" dirty="0">
                <a:solidFill>
                  <a:srgbClr val="00B050"/>
                </a:solidFill>
              </a:rPr>
            </a:br>
            <a:r>
              <a:rPr lang="en-US" b="1" dirty="0" smtClean="0">
                <a:solidFill>
                  <a:srgbClr val="00B050"/>
                </a:solidFill>
              </a:rPr>
              <a:t>Proper vessel sizing &amp; avoiding very small vessels are critical components of PSP.</a:t>
            </a:r>
          </a:p>
        </p:txBody>
      </p:sp>
      <p:sp>
        <p:nvSpPr>
          <p:cNvPr id="10" name="Action Button: Home 9">
            <a:hlinkClick r:id="rId4"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0053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02920" y="735508"/>
            <a:ext cx="8485216" cy="801687"/>
          </a:xfrm>
        </p:spPr>
        <p:txBody>
          <a:bodyPr/>
          <a:lstStyle/>
          <a:p>
            <a:r>
              <a:rPr lang="en-US" dirty="0" smtClean="0"/>
              <a:t>DATA supports need for proper implantation technique to ensure good clinical outcomes</a:t>
            </a:r>
            <a:endParaRPr lang="en-US" dirty="0"/>
          </a:p>
        </p:txBody>
      </p:sp>
      <p:sp>
        <p:nvSpPr>
          <p:cNvPr id="4" name="Text Placeholder 3"/>
          <p:cNvSpPr>
            <a:spLocks noGrp="1"/>
          </p:cNvSpPr>
          <p:nvPr>
            <p:ph type="body" sz="quarter" idx="13"/>
          </p:nvPr>
        </p:nvSpPr>
        <p:spPr/>
        <p:txBody>
          <a:bodyPr/>
          <a:lstStyle/>
          <a:p>
            <a:r>
              <a:rPr lang="en-US" dirty="0" smtClean="0"/>
              <a:t>Absorb Clinical Results</a:t>
            </a:r>
            <a:endParaRPr lang="en-US" dirty="0"/>
          </a:p>
        </p:txBody>
      </p:sp>
      <p:sp>
        <p:nvSpPr>
          <p:cNvPr id="10" name="TextBox 9"/>
          <p:cNvSpPr txBox="1"/>
          <p:nvPr/>
        </p:nvSpPr>
        <p:spPr>
          <a:xfrm>
            <a:off x="599825" y="4692853"/>
            <a:ext cx="7944350" cy="338554"/>
          </a:xfrm>
          <a:prstGeom prst="rect">
            <a:avLst/>
          </a:prstGeom>
          <a:noFill/>
        </p:spPr>
        <p:txBody>
          <a:bodyPr wrap="square" rtlCol="0">
            <a:spAutoFit/>
          </a:bodyPr>
          <a:lstStyle/>
          <a:p>
            <a:pPr algn="ctr"/>
            <a:r>
              <a:rPr lang="en-US" sz="1600" b="1" dirty="0" smtClean="0"/>
              <a:t>Absorb China Performed the Best in Vessel Sizing – A Critical Component of </a:t>
            </a:r>
            <a:r>
              <a:rPr lang="en-US" sz="1600" b="1" cap="all" dirty="0" smtClean="0"/>
              <a:t>PSP</a:t>
            </a:r>
            <a:endParaRPr lang="en-US" sz="1600" b="1" cap="all" dirty="0"/>
          </a:p>
        </p:txBody>
      </p:sp>
      <p:sp>
        <p:nvSpPr>
          <p:cNvPr id="11" name="TextBox 10"/>
          <p:cNvSpPr txBox="1"/>
          <p:nvPr/>
        </p:nvSpPr>
        <p:spPr>
          <a:xfrm>
            <a:off x="437878" y="6205506"/>
            <a:ext cx="2087431" cy="230832"/>
          </a:xfrm>
          <a:prstGeom prst="rect">
            <a:avLst/>
          </a:prstGeom>
          <a:noFill/>
        </p:spPr>
        <p:txBody>
          <a:bodyPr wrap="none" rtlCol="0">
            <a:spAutoFit/>
          </a:bodyPr>
          <a:lstStyle/>
          <a:p>
            <a:r>
              <a:rPr lang="fr-FR" sz="900" dirty="0" smtClean="0">
                <a:solidFill>
                  <a:schemeClr val="tx2"/>
                </a:solidFill>
              </a:rPr>
              <a:t>Gao, R., ABSORB China 2-Year, TCT 2016.</a:t>
            </a:r>
            <a:endParaRPr lang="en-US" sz="900" dirty="0" err="1" smtClean="0">
              <a:solidFill>
                <a:schemeClr val="tx2"/>
              </a:solidFill>
            </a:endParaRPr>
          </a:p>
        </p:txBody>
      </p:sp>
      <p:sp>
        <p:nvSpPr>
          <p:cNvPr id="12" name="TextBox 11"/>
          <p:cNvSpPr txBox="1"/>
          <p:nvPr/>
        </p:nvSpPr>
        <p:spPr>
          <a:xfrm>
            <a:off x="4916694" y="6221426"/>
            <a:ext cx="3443571" cy="230832"/>
          </a:xfrm>
          <a:prstGeom prst="rect">
            <a:avLst/>
          </a:prstGeom>
          <a:noFill/>
        </p:spPr>
        <p:txBody>
          <a:bodyPr wrap="none" rtlCol="0">
            <a:spAutoFit/>
          </a:bodyPr>
          <a:lstStyle/>
          <a:p>
            <a:r>
              <a:rPr lang="fr-FR" sz="900" dirty="0" err="1" smtClean="0"/>
              <a:t>Study</a:t>
            </a:r>
            <a:r>
              <a:rPr lang="fr-FR" sz="900" dirty="0" smtClean="0"/>
              <a:t> </a:t>
            </a:r>
            <a:r>
              <a:rPr lang="fr-FR" sz="900" dirty="0" err="1" smtClean="0"/>
              <a:t>is</a:t>
            </a:r>
            <a:r>
              <a:rPr lang="fr-FR" sz="900" dirty="0" smtClean="0"/>
              <a:t> not </a:t>
            </a:r>
            <a:r>
              <a:rPr lang="fr-FR" sz="900" dirty="0" err="1" smtClean="0"/>
              <a:t>powered</a:t>
            </a:r>
            <a:r>
              <a:rPr lang="fr-FR" sz="900" dirty="0" smtClean="0"/>
              <a:t> to </a:t>
            </a:r>
            <a:r>
              <a:rPr lang="fr-FR" sz="900" dirty="0" err="1" smtClean="0"/>
              <a:t>detect</a:t>
            </a:r>
            <a:r>
              <a:rPr lang="fr-FR" sz="900" dirty="0" smtClean="0"/>
              <a:t> </a:t>
            </a:r>
            <a:r>
              <a:rPr lang="fr-FR" sz="900" dirty="0" err="1" smtClean="0"/>
              <a:t>small</a:t>
            </a:r>
            <a:r>
              <a:rPr lang="fr-FR" sz="900" dirty="0" smtClean="0"/>
              <a:t> </a:t>
            </a:r>
            <a:r>
              <a:rPr lang="fr-FR" sz="900" dirty="0" err="1" smtClean="0"/>
              <a:t>differences</a:t>
            </a:r>
            <a:r>
              <a:rPr lang="fr-FR" sz="900" dirty="0" smtClean="0"/>
              <a:t> in </a:t>
            </a:r>
            <a:r>
              <a:rPr lang="fr-FR" sz="900" dirty="0" err="1" smtClean="0"/>
              <a:t>clinical</a:t>
            </a:r>
            <a:r>
              <a:rPr lang="fr-FR" sz="900" dirty="0" smtClean="0"/>
              <a:t> </a:t>
            </a:r>
            <a:r>
              <a:rPr lang="fr-FR" sz="900" dirty="0" err="1" smtClean="0"/>
              <a:t>endpoints</a:t>
            </a:r>
            <a:r>
              <a:rPr lang="fr-FR" sz="900" dirty="0" smtClean="0"/>
              <a:t>.</a:t>
            </a:r>
            <a:endParaRPr lang="en-US" sz="900" dirty="0" err="1" smtClean="0"/>
          </a:p>
        </p:txBody>
      </p:sp>
      <p:graphicFrame>
        <p:nvGraphicFramePr>
          <p:cNvPr id="13" name="Group 58"/>
          <p:cNvGraphicFramePr>
            <a:graphicFrameLocks noGrp="1"/>
          </p:cNvGraphicFramePr>
          <p:nvPr>
            <p:extLst>
              <p:ext uri="{D42A27DB-BD31-4B8C-83A1-F6EECF244321}">
                <p14:modId xmlns:p14="http://schemas.microsoft.com/office/powerpoint/2010/main" val="2739346728"/>
              </p:ext>
            </p:extLst>
          </p:nvPr>
        </p:nvGraphicFramePr>
        <p:xfrm>
          <a:off x="633846" y="2633806"/>
          <a:ext cx="7904097" cy="1493514"/>
        </p:xfrm>
        <a:graphic>
          <a:graphicData uri="http://schemas.openxmlformats.org/drawingml/2006/table">
            <a:tbl>
              <a:tblPr/>
              <a:tblGrid>
                <a:gridCol w="2026227"/>
                <a:gridCol w="1922318"/>
                <a:gridCol w="1995054"/>
                <a:gridCol w="1960498"/>
              </a:tblGrid>
              <a:tr h="363214">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defRPr/>
                      </a:pPr>
                      <a:r>
                        <a:rPr kumimoji="0" lang="en-US" sz="1400" b="1" i="0" u="none" strike="noStrike" kern="1200" cap="none" normalizeH="0" baseline="0" dirty="0" smtClean="0">
                          <a:ln>
                            <a:noFill/>
                          </a:ln>
                          <a:solidFill>
                            <a:srgbClr val="606060"/>
                          </a:solidFill>
                          <a:effectLst/>
                          <a:latin typeface="+mn-lt"/>
                          <a:ea typeface="MS PGothic" pitchFamily="34" charset="-128"/>
                          <a:cs typeface="Arial" charset="0"/>
                        </a:rPr>
                        <a:t>Absorb China</a:t>
                      </a:r>
                      <a:br>
                        <a:rPr kumimoji="0" lang="en-US" sz="1400" b="1" i="0" u="none" strike="noStrike" kern="1200" cap="none" normalizeH="0" baseline="0" dirty="0" smtClean="0">
                          <a:ln>
                            <a:noFill/>
                          </a:ln>
                          <a:solidFill>
                            <a:srgbClr val="606060"/>
                          </a:solidFill>
                          <a:effectLst/>
                          <a:latin typeface="+mn-lt"/>
                          <a:ea typeface="MS PGothic" pitchFamily="34" charset="-128"/>
                          <a:cs typeface="Arial" charset="0"/>
                        </a:rPr>
                      </a:br>
                      <a:r>
                        <a:rPr kumimoji="0" lang="en-US" sz="1400" b="1" i="0" u="none" strike="noStrike" kern="1200" cap="none" normalizeH="0" baseline="0" dirty="0" smtClean="0">
                          <a:ln>
                            <a:noFill/>
                          </a:ln>
                          <a:solidFill>
                            <a:srgbClr val="606060"/>
                          </a:solidFill>
                          <a:effectLst/>
                          <a:latin typeface="+mn-lt"/>
                          <a:ea typeface="MS PGothic" pitchFamily="34" charset="-128"/>
                          <a:cs typeface="Arial" charset="0"/>
                        </a:rPr>
                        <a:t>(N=480)  (L=503)</a:t>
                      </a: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Absorb Japan</a:t>
                      </a:r>
                      <a:br>
                        <a:rPr kumimoji="0" lang="en-US" sz="1400" b="1" i="0" u="none" strike="noStrike" cap="none" normalizeH="0" baseline="0" dirty="0" smtClean="0">
                          <a:ln>
                            <a:noFill/>
                          </a:ln>
                          <a:solidFill>
                            <a:srgbClr val="606060"/>
                          </a:solidFill>
                          <a:effectLst/>
                          <a:latin typeface="+mn-lt"/>
                          <a:ea typeface="MS PGothic" pitchFamily="34" charset="-128"/>
                          <a:cs typeface="Arial" charset="0"/>
                        </a:rPr>
                      </a:b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(N=400)  (L=412)</a:t>
                      </a: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Absorb III</a:t>
                      </a:r>
                      <a:br>
                        <a:rPr kumimoji="0" lang="en-US" sz="1400" b="1" i="0" u="none" strike="noStrike" cap="none" normalizeH="0" baseline="0" dirty="0" smtClean="0">
                          <a:ln>
                            <a:noFill/>
                          </a:ln>
                          <a:solidFill>
                            <a:srgbClr val="606060"/>
                          </a:solidFill>
                          <a:effectLst/>
                          <a:latin typeface="+mn-lt"/>
                          <a:ea typeface="MS PGothic" pitchFamily="34" charset="-128"/>
                          <a:cs typeface="Arial" charset="0"/>
                        </a:rPr>
                      </a:b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(N=2,008)  (L=2,098)</a:t>
                      </a: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P-value</a:t>
                      </a: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r>
              <a:tr h="213654">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0.25 </a:t>
                      </a:r>
                      <a:r>
                        <a:rPr kumimoji="0" lang="en-US" sz="1400" b="0" i="0" u="none" strike="noStrike" kern="1200" cap="none" normalizeH="0" baseline="0" dirty="0" smtClean="0">
                          <a:ln>
                            <a:noFill/>
                          </a:ln>
                          <a:solidFill>
                            <a:srgbClr val="606060"/>
                          </a:solidFill>
                          <a:effectLst/>
                          <a:latin typeface="Arial"/>
                          <a:ea typeface="MS PGothic" pitchFamily="34" charset="-128"/>
                          <a:cs typeface="Arial"/>
                        </a:rPr>
                        <a:t>±</a:t>
                      </a: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 0.31</a:t>
                      </a:r>
                      <a:b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br>
                      <a:r>
                        <a:rPr kumimoji="0" lang="en-US" sz="1200" b="0" i="0" u="none" strike="noStrike" kern="1200" cap="none" normalizeH="0" baseline="0" dirty="0" smtClean="0">
                          <a:ln>
                            <a:noFill/>
                          </a:ln>
                          <a:solidFill>
                            <a:srgbClr val="606060"/>
                          </a:solidFill>
                          <a:effectLst/>
                          <a:latin typeface="+mn-lt"/>
                          <a:ea typeface="MS PGothic" pitchFamily="34" charset="-128"/>
                          <a:cs typeface="Arial" charset="0"/>
                        </a:rPr>
                        <a:t>(501)</a:t>
                      </a: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0.33 </a:t>
                      </a:r>
                      <a:r>
                        <a:rPr kumimoji="0" lang="en-US" sz="1400" b="0" i="0" u="none" strike="noStrike" cap="none" normalizeH="0" baseline="0" dirty="0" smtClean="0">
                          <a:ln>
                            <a:noFill/>
                          </a:ln>
                          <a:solidFill>
                            <a:srgbClr val="606060"/>
                          </a:solidFill>
                          <a:effectLst/>
                          <a:latin typeface="Arial"/>
                          <a:ea typeface="MS PGothic" pitchFamily="34" charset="-128"/>
                          <a:cs typeface="Arial"/>
                        </a:rPr>
                        <a:t>±</a:t>
                      </a: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 0.33</a:t>
                      </a:r>
                      <a:br>
                        <a:rPr kumimoji="0" lang="en-US" sz="1400" b="0" i="0" u="none" strike="noStrike" cap="none" normalizeH="0" baseline="0" dirty="0" smtClean="0">
                          <a:ln>
                            <a:noFill/>
                          </a:ln>
                          <a:solidFill>
                            <a:srgbClr val="606060"/>
                          </a:solidFill>
                          <a:effectLst/>
                          <a:latin typeface="+mn-lt"/>
                          <a:ea typeface="MS PGothic" pitchFamily="34" charset="-128"/>
                          <a:cs typeface="Arial" charset="0"/>
                        </a:rPr>
                      </a:b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(411)</a:t>
                      </a: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a:t>
                      </a: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0.0001</a:t>
                      </a: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r>
              <a:tr h="213654">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0.25 </a:t>
                      </a:r>
                      <a:r>
                        <a:rPr kumimoji="0" lang="en-US" sz="1400" b="0" i="0" u="none" strike="noStrike" kern="1200" cap="none" normalizeH="0" baseline="0" dirty="0" smtClean="0">
                          <a:ln>
                            <a:noFill/>
                          </a:ln>
                          <a:solidFill>
                            <a:srgbClr val="606060"/>
                          </a:solidFill>
                          <a:effectLst/>
                          <a:latin typeface="Arial"/>
                          <a:ea typeface="MS PGothic" pitchFamily="34" charset="-128"/>
                          <a:cs typeface="Arial"/>
                        </a:rPr>
                        <a:t>±</a:t>
                      </a: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 0.31</a:t>
                      </a:r>
                      <a:b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br>
                      <a:r>
                        <a:rPr kumimoji="0" lang="en-US" sz="1200" b="0" i="0" u="none" strike="noStrike" kern="1200" cap="none" normalizeH="0" baseline="0" dirty="0" smtClean="0">
                          <a:ln>
                            <a:noFill/>
                          </a:ln>
                          <a:solidFill>
                            <a:srgbClr val="606060"/>
                          </a:solidFill>
                          <a:effectLst/>
                          <a:latin typeface="+mn-lt"/>
                          <a:ea typeface="MS PGothic" pitchFamily="34" charset="-128"/>
                          <a:cs typeface="Arial" charset="0"/>
                        </a:rPr>
                        <a:t>(501)</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0.33 </a:t>
                      </a:r>
                      <a:r>
                        <a:rPr kumimoji="0" lang="en-US" sz="1400" b="0" i="0" u="none" strike="noStrike" cap="none" normalizeH="0" baseline="0" dirty="0" smtClean="0">
                          <a:ln>
                            <a:noFill/>
                          </a:ln>
                          <a:solidFill>
                            <a:srgbClr val="606060"/>
                          </a:solidFill>
                          <a:effectLst/>
                          <a:latin typeface="Arial"/>
                          <a:ea typeface="MS PGothic" pitchFamily="34" charset="-128"/>
                          <a:cs typeface="Arial"/>
                        </a:rPr>
                        <a:t>±</a:t>
                      </a: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 0.36</a:t>
                      </a:r>
                      <a:br>
                        <a:rPr kumimoji="0" lang="en-US" sz="1400" b="0" i="0" u="none" strike="noStrike" cap="none" normalizeH="0" baseline="0" dirty="0" smtClean="0">
                          <a:ln>
                            <a:noFill/>
                          </a:ln>
                          <a:solidFill>
                            <a:srgbClr val="606060"/>
                          </a:solidFill>
                          <a:effectLst/>
                          <a:latin typeface="+mn-lt"/>
                          <a:ea typeface="MS PGothic" pitchFamily="34" charset="-128"/>
                          <a:cs typeface="Arial" charset="0"/>
                        </a:rPr>
                      </a:b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(2,088)</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&lt;0.0001</a:t>
                      </a:r>
                    </a:p>
                  </a:txBody>
                  <a:tcPr marL="0" marR="0" marT="45719" marB="45719" anchor="ctr" horzOverflow="overflow">
                    <a:lnL>
                      <a:noFill/>
                    </a:lnL>
                    <a:lnR>
                      <a:noFill/>
                    </a:lnR>
                    <a:lnT>
                      <a:noFill/>
                    </a:lnT>
                    <a:lnB>
                      <a:noFill/>
                    </a:lnB>
                    <a:lnTlToBr>
                      <a:noFill/>
                    </a:lnTlToBr>
                    <a:lnBlToTr>
                      <a:noFill/>
                    </a:lnBlToTr>
                    <a:noFill/>
                  </a:tcPr>
                </a:tc>
              </a:tr>
            </a:tbl>
          </a:graphicData>
        </a:graphic>
      </p:graphicFrame>
      <p:sp>
        <p:nvSpPr>
          <p:cNvPr id="15" name="Rounded Rectangle 14"/>
          <p:cNvSpPr/>
          <p:nvPr/>
        </p:nvSpPr>
        <p:spPr>
          <a:xfrm>
            <a:off x="540327" y="2587345"/>
            <a:ext cx="8073737" cy="1662539"/>
          </a:xfrm>
          <a:prstGeom prst="roundRect">
            <a:avLst>
              <a:gd name="adj" fmla="val 9388"/>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1583824" y="1552253"/>
            <a:ext cx="5976443" cy="646331"/>
          </a:xfrm>
          <a:prstGeom prst="rect">
            <a:avLst/>
          </a:prstGeom>
          <a:noFill/>
        </p:spPr>
        <p:txBody>
          <a:bodyPr wrap="none" rtlCol="0">
            <a:spAutoFit/>
          </a:bodyPr>
          <a:lstStyle/>
          <a:p>
            <a:pPr algn="ctr"/>
            <a:r>
              <a:rPr lang="en-US" b="1" dirty="0" smtClean="0">
                <a:solidFill>
                  <a:srgbClr val="00B050"/>
                </a:solidFill>
              </a:rPr>
              <a:t>Absorb China vs. Absorb Japan vs. Absorb III (ITT Population)</a:t>
            </a:r>
            <a:br>
              <a:rPr lang="en-US" b="1" dirty="0" smtClean="0">
                <a:solidFill>
                  <a:srgbClr val="00B050"/>
                </a:solidFill>
              </a:rPr>
            </a:br>
            <a:r>
              <a:rPr lang="en-US" b="1" dirty="0" smtClean="0">
                <a:solidFill>
                  <a:srgbClr val="00B050"/>
                </a:solidFill>
              </a:rPr>
              <a:t>Difference between visual assessment and QCA for RVD*</a:t>
            </a:r>
          </a:p>
        </p:txBody>
      </p:sp>
      <p:sp>
        <p:nvSpPr>
          <p:cNvPr id="17" name="TextBox 16"/>
          <p:cNvSpPr txBox="1"/>
          <p:nvPr/>
        </p:nvSpPr>
        <p:spPr>
          <a:xfrm>
            <a:off x="746142" y="4352462"/>
            <a:ext cx="2042547" cy="230832"/>
          </a:xfrm>
          <a:prstGeom prst="rect">
            <a:avLst/>
          </a:prstGeom>
          <a:noFill/>
        </p:spPr>
        <p:txBody>
          <a:bodyPr wrap="none" rtlCol="0">
            <a:spAutoFit/>
          </a:bodyPr>
          <a:lstStyle/>
          <a:p>
            <a:r>
              <a:rPr lang="fr-FR" sz="900" dirty="0" smtClean="0"/>
              <a:t>*</a:t>
            </a:r>
            <a:r>
              <a:rPr lang="fr-FR" sz="900" dirty="0" err="1" smtClean="0"/>
              <a:t>Difference</a:t>
            </a:r>
            <a:r>
              <a:rPr lang="fr-FR" sz="900" dirty="0" smtClean="0"/>
              <a:t> = Visual </a:t>
            </a:r>
            <a:r>
              <a:rPr lang="fr-FR" sz="900" dirty="0" err="1" smtClean="0"/>
              <a:t>Assessment</a:t>
            </a:r>
            <a:r>
              <a:rPr lang="fr-FR" sz="900" dirty="0" smtClean="0"/>
              <a:t> – QCA</a:t>
            </a:r>
            <a:endParaRPr lang="en-US" sz="900" dirty="0" err="1" smtClean="0"/>
          </a:p>
        </p:txBody>
      </p:sp>
      <p:sp>
        <p:nvSpPr>
          <p:cNvPr id="18" name="Action Button: Home 17">
            <a:hlinkClick r:id="rId3"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1667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02920" y="735508"/>
            <a:ext cx="8641080" cy="801687"/>
          </a:xfrm>
        </p:spPr>
        <p:txBody>
          <a:bodyPr/>
          <a:lstStyle/>
          <a:p>
            <a:r>
              <a:rPr lang="en-US" dirty="0" smtClean="0"/>
              <a:t>DATA supports need for proper implantation technique to ensure good clinical outcomes</a:t>
            </a:r>
            <a:endParaRPr lang="en-US" dirty="0"/>
          </a:p>
        </p:txBody>
      </p:sp>
      <p:sp>
        <p:nvSpPr>
          <p:cNvPr id="3" name="Text Placeholder 2"/>
          <p:cNvSpPr>
            <a:spLocks noGrp="1"/>
          </p:cNvSpPr>
          <p:nvPr>
            <p:ph type="body" sz="quarter" idx="13"/>
          </p:nvPr>
        </p:nvSpPr>
        <p:spPr/>
        <p:txBody>
          <a:bodyPr/>
          <a:lstStyle/>
          <a:p>
            <a:r>
              <a:rPr lang="en-US" dirty="0" smtClean="0"/>
              <a:t>Absorb Clinical Results</a:t>
            </a:r>
            <a:endParaRPr lang="en-US" dirty="0"/>
          </a:p>
        </p:txBody>
      </p:sp>
      <p:sp>
        <p:nvSpPr>
          <p:cNvPr id="8" name="Rectangle 7"/>
          <p:cNvSpPr/>
          <p:nvPr/>
        </p:nvSpPr>
        <p:spPr>
          <a:xfrm>
            <a:off x="1741738" y="4798793"/>
            <a:ext cx="5660524" cy="1061829"/>
          </a:xfrm>
          <a:prstGeom prst="rect">
            <a:avLst/>
          </a:prstGeom>
          <a:noFill/>
        </p:spPr>
        <p:txBody>
          <a:bodyPr wrap="none" anchor="b" anchorCtr="0">
            <a:spAutoFit/>
          </a:bodyPr>
          <a:lstStyle/>
          <a:p>
            <a:r>
              <a:rPr lang="en-US" sz="1050" b="0" i="0" dirty="0" smtClean="0">
                <a:ea typeface="+mn-ea"/>
              </a:rPr>
              <a:t>*</a:t>
            </a:r>
            <a:r>
              <a:rPr lang="en-US" sz="1050" b="0" i="0" dirty="0">
                <a:ea typeface="+mn-ea"/>
              </a:rPr>
              <a:t>PSP </a:t>
            </a:r>
            <a:r>
              <a:rPr lang="en-US" sz="1050" b="0" i="0" dirty="0" smtClean="0">
                <a:ea typeface="+mn-ea"/>
              </a:rPr>
              <a:t>analysis (all </a:t>
            </a:r>
            <a:r>
              <a:rPr lang="en-US" sz="1050" b="0" i="0" dirty="0">
                <a:ea typeface="+mn-ea"/>
              </a:rPr>
              <a:t>lesions must satisfy all the criteria below) </a:t>
            </a:r>
            <a:r>
              <a:rPr lang="en-US" sz="1050" b="0" i="0" dirty="0" smtClean="0">
                <a:ea typeface="+mn-ea"/>
              </a:rPr>
              <a:t>based on As-treated population</a:t>
            </a:r>
            <a:r>
              <a:rPr lang="en-US" sz="1050" b="0" i="0" dirty="0">
                <a:ea typeface="+mn-ea"/>
              </a:rPr>
              <a:t>:</a:t>
            </a:r>
          </a:p>
          <a:p>
            <a:pPr marL="225425" lvl="1" indent="-166688">
              <a:buFont typeface="Arial" panose="020B0604020202020204" pitchFamily="34" charset="0"/>
              <a:buChar char="•"/>
            </a:pPr>
            <a:r>
              <a:rPr lang="en-US" sz="1050" b="0" i="0" u="sng" dirty="0">
                <a:ea typeface="+mn-ea"/>
              </a:rPr>
              <a:t>P</a:t>
            </a:r>
            <a:r>
              <a:rPr lang="en-US" sz="1050" b="0" i="0" dirty="0">
                <a:ea typeface="+mn-ea"/>
              </a:rPr>
              <a:t>re-dilatation</a:t>
            </a:r>
          </a:p>
          <a:p>
            <a:pPr marL="225425" lvl="1" indent="-166688">
              <a:buFont typeface="Arial" panose="020B0604020202020204" pitchFamily="34" charset="0"/>
              <a:buChar char="•"/>
            </a:pPr>
            <a:r>
              <a:rPr lang="en-US" sz="1050" b="0" i="0" u="sng" dirty="0">
                <a:ea typeface="+mn-ea"/>
              </a:rPr>
              <a:t>S</a:t>
            </a:r>
            <a:r>
              <a:rPr lang="en-US" sz="1050" b="0" i="0" dirty="0">
                <a:ea typeface="+mn-ea"/>
              </a:rPr>
              <a:t>izing (vessel): 2.25mm ≤ QCA RVD ≤ 3.5 mm</a:t>
            </a:r>
          </a:p>
          <a:p>
            <a:pPr marL="225425" lvl="1" indent="-166688">
              <a:buFont typeface="Arial" panose="020B0604020202020204" pitchFamily="34" charset="0"/>
              <a:buChar char="•"/>
            </a:pPr>
            <a:r>
              <a:rPr lang="en-US" sz="1050" b="0" i="0" u="sng" dirty="0" smtClean="0">
                <a:ea typeface="+mn-ea"/>
              </a:rPr>
              <a:t>P</a:t>
            </a:r>
            <a:r>
              <a:rPr lang="en-US" sz="1050" b="0" i="0" dirty="0" smtClean="0">
                <a:ea typeface="+mn-ea"/>
              </a:rPr>
              <a:t>ost-dilatation:</a:t>
            </a:r>
          </a:p>
          <a:p>
            <a:pPr marL="403225" lvl="2" indent="-171450">
              <a:buFont typeface="Arial" panose="020B0604020202020204" pitchFamily="34" charset="0"/>
              <a:buChar char="–"/>
            </a:pPr>
            <a:r>
              <a:rPr lang="en-US" sz="1050" b="0" i="0" dirty="0" smtClean="0">
                <a:ea typeface="+mn-ea"/>
              </a:rPr>
              <a:t>Pressure </a:t>
            </a:r>
            <a:r>
              <a:rPr lang="en-US" sz="1050" b="0" i="0" dirty="0">
                <a:ea typeface="+mn-ea"/>
              </a:rPr>
              <a:t>&gt; 16 </a:t>
            </a:r>
            <a:r>
              <a:rPr lang="en-US" sz="1050" b="0" i="0" dirty="0" err="1" smtClean="0">
                <a:ea typeface="+mn-ea"/>
              </a:rPr>
              <a:t>atm</a:t>
            </a:r>
            <a:endParaRPr lang="en-US" sz="1050" dirty="0"/>
          </a:p>
          <a:p>
            <a:pPr marL="403225" lvl="2" indent="-171450">
              <a:buFont typeface="Arial" panose="020B0604020202020204" pitchFamily="34" charset="0"/>
              <a:buChar char="–"/>
            </a:pPr>
            <a:r>
              <a:rPr lang="en-US" sz="1050" b="0" i="0" dirty="0" smtClean="0">
                <a:ea typeface="+mn-ea"/>
              </a:rPr>
              <a:t>Balloon diameter: scaffold </a:t>
            </a:r>
            <a:r>
              <a:rPr lang="en-US" sz="1050" b="0" i="0" dirty="0">
                <a:ea typeface="+mn-ea"/>
              </a:rPr>
              <a:t>diameter &gt; 1:1 and balloon diameter ≤ scaffold diameter + 0.5mm</a:t>
            </a:r>
          </a:p>
        </p:txBody>
      </p:sp>
      <p:sp>
        <p:nvSpPr>
          <p:cNvPr id="11" name="TextBox 10"/>
          <p:cNvSpPr txBox="1"/>
          <p:nvPr/>
        </p:nvSpPr>
        <p:spPr>
          <a:xfrm>
            <a:off x="437878" y="6205506"/>
            <a:ext cx="2087431" cy="230832"/>
          </a:xfrm>
          <a:prstGeom prst="rect">
            <a:avLst/>
          </a:prstGeom>
          <a:noFill/>
        </p:spPr>
        <p:txBody>
          <a:bodyPr wrap="none" rtlCol="0">
            <a:spAutoFit/>
          </a:bodyPr>
          <a:lstStyle/>
          <a:p>
            <a:r>
              <a:rPr lang="fr-FR" sz="900" dirty="0" smtClean="0">
                <a:solidFill>
                  <a:schemeClr val="tx2"/>
                </a:solidFill>
              </a:rPr>
              <a:t>Gao, R., ABSORB China 2-Year, TCT 2016.</a:t>
            </a:r>
            <a:endParaRPr lang="en-US" sz="900" dirty="0" err="1" smtClean="0">
              <a:solidFill>
                <a:schemeClr val="tx2"/>
              </a:solidFill>
            </a:endParaRPr>
          </a:p>
        </p:txBody>
      </p:sp>
      <p:sp>
        <p:nvSpPr>
          <p:cNvPr id="12" name="TextBox 11"/>
          <p:cNvSpPr txBox="1"/>
          <p:nvPr/>
        </p:nvSpPr>
        <p:spPr>
          <a:xfrm>
            <a:off x="4916694" y="6221426"/>
            <a:ext cx="3443571" cy="230832"/>
          </a:xfrm>
          <a:prstGeom prst="rect">
            <a:avLst/>
          </a:prstGeom>
          <a:noFill/>
        </p:spPr>
        <p:txBody>
          <a:bodyPr wrap="none" rtlCol="0">
            <a:spAutoFit/>
          </a:bodyPr>
          <a:lstStyle/>
          <a:p>
            <a:r>
              <a:rPr lang="fr-FR" sz="900" dirty="0" err="1" smtClean="0"/>
              <a:t>Study</a:t>
            </a:r>
            <a:r>
              <a:rPr lang="fr-FR" sz="900" dirty="0" smtClean="0"/>
              <a:t> </a:t>
            </a:r>
            <a:r>
              <a:rPr lang="fr-FR" sz="900" dirty="0" err="1" smtClean="0"/>
              <a:t>is</a:t>
            </a:r>
            <a:r>
              <a:rPr lang="fr-FR" sz="900" dirty="0" smtClean="0"/>
              <a:t> not </a:t>
            </a:r>
            <a:r>
              <a:rPr lang="fr-FR" sz="900" dirty="0" err="1" smtClean="0"/>
              <a:t>powered</a:t>
            </a:r>
            <a:r>
              <a:rPr lang="fr-FR" sz="900" dirty="0" smtClean="0"/>
              <a:t> to </a:t>
            </a:r>
            <a:r>
              <a:rPr lang="fr-FR" sz="900" dirty="0" err="1" smtClean="0"/>
              <a:t>detect</a:t>
            </a:r>
            <a:r>
              <a:rPr lang="fr-FR" sz="900" dirty="0" smtClean="0"/>
              <a:t> </a:t>
            </a:r>
            <a:r>
              <a:rPr lang="fr-FR" sz="900" dirty="0" err="1" smtClean="0"/>
              <a:t>small</a:t>
            </a:r>
            <a:r>
              <a:rPr lang="fr-FR" sz="900" dirty="0" smtClean="0"/>
              <a:t> </a:t>
            </a:r>
            <a:r>
              <a:rPr lang="fr-FR" sz="900" dirty="0" err="1" smtClean="0"/>
              <a:t>differences</a:t>
            </a:r>
            <a:r>
              <a:rPr lang="fr-FR" sz="900" dirty="0" smtClean="0"/>
              <a:t> in </a:t>
            </a:r>
            <a:r>
              <a:rPr lang="fr-FR" sz="900" dirty="0" err="1" smtClean="0"/>
              <a:t>clinical</a:t>
            </a:r>
            <a:r>
              <a:rPr lang="fr-FR" sz="900" dirty="0" smtClean="0"/>
              <a:t> </a:t>
            </a:r>
            <a:r>
              <a:rPr lang="fr-FR" sz="900" dirty="0" err="1" smtClean="0"/>
              <a:t>endpoints</a:t>
            </a:r>
            <a:r>
              <a:rPr lang="fr-FR" sz="900" dirty="0" smtClean="0"/>
              <a:t>.</a:t>
            </a:r>
            <a:endParaRPr lang="en-US" sz="900" dirty="0" err="1" smtClean="0"/>
          </a:p>
        </p:txBody>
      </p:sp>
      <p:sp>
        <p:nvSpPr>
          <p:cNvPr id="13" name="TextBox 12"/>
          <p:cNvSpPr txBox="1"/>
          <p:nvPr/>
        </p:nvSpPr>
        <p:spPr>
          <a:xfrm>
            <a:off x="3192892" y="1552253"/>
            <a:ext cx="2758320" cy="369332"/>
          </a:xfrm>
          <a:prstGeom prst="rect">
            <a:avLst/>
          </a:prstGeom>
          <a:noFill/>
        </p:spPr>
        <p:txBody>
          <a:bodyPr wrap="none" rtlCol="0">
            <a:spAutoFit/>
          </a:bodyPr>
          <a:lstStyle/>
          <a:p>
            <a:pPr algn="ctr"/>
            <a:r>
              <a:rPr lang="en-US" b="1" dirty="0" smtClean="0">
                <a:solidFill>
                  <a:srgbClr val="00B050"/>
                </a:solidFill>
              </a:rPr>
              <a:t>PSP Analysis for TLF and ST</a:t>
            </a:r>
          </a:p>
        </p:txBody>
      </p:sp>
      <p:graphicFrame>
        <p:nvGraphicFramePr>
          <p:cNvPr id="16" name="Group 58"/>
          <p:cNvGraphicFramePr>
            <a:graphicFrameLocks noGrp="1"/>
          </p:cNvGraphicFramePr>
          <p:nvPr>
            <p:extLst>
              <p:ext uri="{D42A27DB-BD31-4B8C-83A1-F6EECF244321}">
                <p14:modId xmlns:p14="http://schemas.microsoft.com/office/powerpoint/2010/main" val="2709248663"/>
              </p:ext>
            </p:extLst>
          </p:nvPr>
        </p:nvGraphicFramePr>
        <p:xfrm>
          <a:off x="633846" y="2244437"/>
          <a:ext cx="7904097" cy="1971775"/>
        </p:xfrm>
        <a:graphic>
          <a:graphicData uri="http://schemas.openxmlformats.org/drawingml/2006/table">
            <a:tbl>
              <a:tblPr/>
              <a:tblGrid>
                <a:gridCol w="2026227"/>
                <a:gridCol w="1922318"/>
                <a:gridCol w="1995054"/>
                <a:gridCol w="1960498"/>
              </a:tblGrid>
              <a:tr h="452587">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defRPr/>
                      </a:pPr>
                      <a:endParaRPr kumimoji="0" lang="en-US" sz="1400" b="1" i="0" u="none" strike="noStrike" kern="1200" cap="none" normalizeH="0" baseline="0" dirty="0" smtClean="0">
                        <a:ln>
                          <a:noFill/>
                        </a:ln>
                        <a:solidFill>
                          <a:srgbClr val="606060"/>
                        </a:solidFill>
                        <a:effectLst/>
                        <a:latin typeface="+mn-lt"/>
                        <a:ea typeface="MS PGothic" pitchFamily="34" charset="-128"/>
                        <a:cs typeface="Arial" charset="0"/>
                      </a:endParaRP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rgbClr val="606060"/>
                        </a:solidFill>
                        <a:effectLst/>
                        <a:latin typeface="+mn-lt"/>
                        <a:ea typeface="MS PGothic" pitchFamily="34" charset="-128"/>
                        <a:cs typeface="Arial" charset="0"/>
                      </a:endParaRP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Complete PSP*</a:t>
                      </a: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No PSP</a:t>
                      </a:r>
                    </a:p>
                  </a:txBody>
                  <a:tcPr marL="0" marR="0" marT="45719" marB="45719"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r>
              <a:tr h="379797">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kern="1200" cap="none" normalizeH="0" baseline="0" dirty="0" smtClean="0">
                          <a:ln>
                            <a:noFill/>
                          </a:ln>
                          <a:solidFill>
                            <a:schemeClr val="accent1"/>
                          </a:solidFill>
                          <a:effectLst/>
                          <a:latin typeface="+mn-lt"/>
                          <a:ea typeface="MS PGothic" pitchFamily="34" charset="-128"/>
                          <a:cs typeface="Arial" charset="0"/>
                        </a:rPr>
                        <a:t>TLF</a:t>
                      </a:r>
                      <a:endParaRPr kumimoji="0" lang="en-US" sz="1200" b="1" i="0" u="none" strike="noStrike" kern="1200" cap="none" normalizeH="0" baseline="0" dirty="0" smtClean="0">
                        <a:ln>
                          <a:noFill/>
                        </a:ln>
                        <a:solidFill>
                          <a:schemeClr val="accent1"/>
                        </a:solidFill>
                        <a:effectLst/>
                        <a:latin typeface="+mn-lt"/>
                        <a:ea typeface="MS PGothic" pitchFamily="34" charset="-128"/>
                        <a:cs typeface="Arial" charset="0"/>
                      </a:endParaRP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0-1 Year</a:t>
                      </a:r>
                      <a:endParaRPr kumimoji="0" lang="en-US" sz="1200" b="0" i="0" u="none" strike="noStrike" cap="none" normalizeH="0" baseline="0" dirty="0" smtClean="0">
                        <a:ln>
                          <a:noFill/>
                        </a:ln>
                        <a:solidFill>
                          <a:srgbClr val="606060"/>
                        </a:solidFill>
                        <a:effectLst/>
                        <a:latin typeface="+mn-lt"/>
                        <a:ea typeface="MS PGothic" pitchFamily="34" charset="-128"/>
                        <a:cs typeface="Arial" charset="0"/>
                      </a:endParaRP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 (0/32)</a:t>
                      </a: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3.9% (8/205)</a:t>
                      </a:r>
                    </a:p>
                  </a:txBody>
                  <a:tcPr marL="0" marR="0" marT="45719" marB="45719"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r>
              <a:tr h="379797">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kern="1200" cap="none" normalizeH="0" baseline="0" dirty="0" smtClean="0">
                        <a:ln>
                          <a:noFill/>
                        </a:ln>
                        <a:solidFill>
                          <a:schemeClr val="accent1"/>
                        </a:solidFill>
                        <a:effectLst/>
                        <a:latin typeface="+mn-lt"/>
                        <a:ea typeface="MS PGothic" pitchFamily="34" charset="-128"/>
                        <a:cs typeface="Arial" charset="0"/>
                      </a:endParaRP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1-2 Years</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 (0/32)</a:t>
                      </a:r>
                      <a:endParaRPr kumimoji="0" lang="en-US" sz="1200" b="0" i="0" u="none" strike="noStrike" cap="none" normalizeH="0" baseline="0" dirty="0" smtClean="0">
                        <a:ln>
                          <a:noFill/>
                        </a:ln>
                        <a:solidFill>
                          <a:srgbClr val="606060"/>
                        </a:solidFill>
                        <a:effectLst/>
                        <a:latin typeface="+mn-lt"/>
                        <a:ea typeface="MS PGothic" pitchFamily="34" charset="-128"/>
                        <a:cs typeface="Arial" charset="0"/>
                      </a:endParaRP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1.5% (3/204)</a:t>
                      </a:r>
                    </a:p>
                  </a:txBody>
                  <a:tcPr marL="0" marR="0" marT="45719" marB="45719" anchor="ctr" horzOverflow="overflow">
                    <a:lnL>
                      <a:noFill/>
                    </a:lnL>
                    <a:lnR>
                      <a:noFill/>
                    </a:lnR>
                    <a:lnT>
                      <a:noFill/>
                    </a:lnT>
                    <a:lnB>
                      <a:noFill/>
                    </a:lnB>
                    <a:lnTlToBr>
                      <a:noFill/>
                    </a:lnTlToBr>
                    <a:lnBlToTr>
                      <a:noFill/>
                    </a:lnBlToTr>
                    <a:noFill/>
                  </a:tcPr>
                </a:tc>
              </a:tr>
              <a:tr h="379797">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kern="1200" cap="none" normalizeH="0" baseline="0" dirty="0" smtClean="0">
                          <a:ln>
                            <a:noFill/>
                          </a:ln>
                          <a:solidFill>
                            <a:schemeClr val="accent1"/>
                          </a:solidFill>
                          <a:effectLst/>
                          <a:latin typeface="+mn-lt"/>
                          <a:ea typeface="MS PGothic" pitchFamily="34" charset="-128"/>
                          <a:cs typeface="Arial" charset="0"/>
                        </a:rPr>
                        <a:t>ST</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0-1 Year</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0% (0/32)</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0.5% (1/205)</a:t>
                      </a:r>
                    </a:p>
                  </a:txBody>
                  <a:tcPr marL="0" marR="0" marT="45719" marB="45719" anchor="ctr" horzOverflow="overflow">
                    <a:lnL>
                      <a:noFill/>
                    </a:lnL>
                    <a:lnR>
                      <a:noFill/>
                    </a:lnR>
                    <a:lnT>
                      <a:noFill/>
                    </a:lnT>
                    <a:lnB>
                      <a:noFill/>
                    </a:lnB>
                    <a:lnTlToBr>
                      <a:noFill/>
                    </a:lnTlToBr>
                    <a:lnBlToTr>
                      <a:noFill/>
                    </a:lnBlToTr>
                    <a:noFill/>
                  </a:tcPr>
                </a:tc>
              </a:tr>
              <a:tr h="379797">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kern="1200" cap="none" normalizeH="0" baseline="0" dirty="0" smtClean="0">
                        <a:ln>
                          <a:noFill/>
                        </a:ln>
                        <a:solidFill>
                          <a:schemeClr val="accent1"/>
                        </a:solidFill>
                        <a:effectLst/>
                        <a:latin typeface="+mn-lt"/>
                        <a:ea typeface="MS PGothic" pitchFamily="34" charset="-128"/>
                        <a:cs typeface="Arial" charset="0"/>
                      </a:endParaRP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1-2 Years</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0% (0/32)</a:t>
                      </a:r>
                    </a:p>
                  </a:txBody>
                  <a:tcPr marL="0" marR="0" marT="45719" marB="45719"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0.5% (1/204)</a:t>
                      </a:r>
                    </a:p>
                  </a:txBody>
                  <a:tcPr marL="0" marR="0" marT="45719" marB="45719" anchor="ctr" horzOverflow="overflow">
                    <a:lnL>
                      <a:noFill/>
                    </a:lnL>
                    <a:lnR>
                      <a:noFill/>
                    </a:lnR>
                    <a:lnT>
                      <a:noFill/>
                    </a:lnT>
                    <a:lnB>
                      <a:noFill/>
                    </a:lnB>
                    <a:lnTlToBr>
                      <a:noFill/>
                    </a:lnTlToBr>
                    <a:lnBlToTr>
                      <a:noFill/>
                    </a:lnBlToTr>
                    <a:noFill/>
                  </a:tcPr>
                </a:tc>
              </a:tr>
            </a:tbl>
          </a:graphicData>
        </a:graphic>
      </p:graphicFrame>
      <p:sp>
        <p:nvSpPr>
          <p:cNvPr id="17" name="Rounded Rectangle 16"/>
          <p:cNvSpPr/>
          <p:nvPr/>
        </p:nvSpPr>
        <p:spPr>
          <a:xfrm>
            <a:off x="540327" y="2286001"/>
            <a:ext cx="8073737" cy="1963884"/>
          </a:xfrm>
          <a:prstGeom prst="roundRect">
            <a:avLst>
              <a:gd name="adj" fmla="val 9388"/>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extBox 17"/>
          <p:cNvSpPr txBox="1"/>
          <p:nvPr/>
        </p:nvSpPr>
        <p:spPr>
          <a:xfrm>
            <a:off x="746142" y="4352462"/>
            <a:ext cx="2876108" cy="230832"/>
          </a:xfrm>
          <a:prstGeom prst="rect">
            <a:avLst/>
          </a:prstGeom>
          <a:noFill/>
        </p:spPr>
        <p:txBody>
          <a:bodyPr wrap="none" rtlCol="0">
            <a:spAutoFit/>
          </a:bodyPr>
          <a:lstStyle/>
          <a:p>
            <a:r>
              <a:rPr lang="fr-FR" sz="900" dirty="0" smtClean="0"/>
              <a:t>This </a:t>
            </a:r>
            <a:r>
              <a:rPr lang="fr-FR" sz="900" dirty="0" err="1" smtClean="0"/>
              <a:t>is</a:t>
            </a:r>
            <a:r>
              <a:rPr lang="fr-FR" sz="900" dirty="0" smtClean="0"/>
              <a:t> a post-hoc </a:t>
            </a:r>
            <a:r>
              <a:rPr lang="fr-FR" sz="900" dirty="0" err="1" smtClean="0"/>
              <a:t>analysis</a:t>
            </a:r>
            <a:r>
              <a:rPr lang="fr-FR" sz="900" dirty="0" smtClean="0"/>
              <a:t> for </a:t>
            </a:r>
            <a:r>
              <a:rPr lang="fr-FR" sz="900" dirty="0" err="1" smtClean="0"/>
              <a:t>hypothesis-generating</a:t>
            </a:r>
            <a:r>
              <a:rPr lang="fr-FR" sz="900" dirty="0" smtClean="0"/>
              <a:t> </a:t>
            </a:r>
            <a:r>
              <a:rPr lang="fr-FR" sz="900" dirty="0" err="1" smtClean="0"/>
              <a:t>only</a:t>
            </a:r>
            <a:r>
              <a:rPr lang="fr-FR" sz="900" dirty="0" smtClean="0"/>
              <a:t>.</a:t>
            </a:r>
            <a:endParaRPr lang="en-US" sz="900" dirty="0" err="1" smtClean="0"/>
          </a:p>
        </p:txBody>
      </p:sp>
      <p:sp>
        <p:nvSpPr>
          <p:cNvPr id="19" name="Action Button: Home 18">
            <a:hlinkClick r:id="rId3" action="ppaction://hlinksldjump" highlightClick="1"/>
          </p:cNvPr>
          <p:cNvSpPr/>
          <p:nvPr/>
        </p:nvSpPr>
        <p:spPr>
          <a:xfrm>
            <a:off x="8689444" y="238919"/>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2689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ABSORB CHINA</a:t>
            </a:r>
            <a:endParaRPr lang="en-US" dirty="0"/>
          </a:p>
        </p:txBody>
      </p:sp>
      <p:sp>
        <p:nvSpPr>
          <p:cNvPr id="3" name="Rectangle 5"/>
          <p:cNvSpPr>
            <a:spLocks noChangeArrowheads="1"/>
          </p:cNvSpPr>
          <p:nvPr/>
        </p:nvSpPr>
        <p:spPr bwMode="hidden">
          <a:xfrm>
            <a:off x="495300" y="990499"/>
            <a:ext cx="8153400" cy="5279672"/>
          </a:xfrm>
          <a:prstGeom prst="rect">
            <a:avLst/>
          </a:prstGeom>
          <a:solidFill>
            <a:schemeClr val="bg1">
              <a:alpha val="87057"/>
            </a:schemeClr>
          </a:solidFill>
          <a:ln w="9525">
            <a:solidFill>
              <a:schemeClr val="accent6">
                <a:lumMod val="50000"/>
              </a:schemeClr>
            </a:solidFill>
            <a:miter lim="800000"/>
            <a:headEnd/>
            <a:tailEnd/>
          </a:ln>
        </p:spPr>
        <p:txBody>
          <a:bodyPr wrap="none" lIns="182880" rIns="182880" anchor="t" anchorCtr="0"/>
          <a:lstStyle/>
          <a:p>
            <a:pPr fontAlgn="base">
              <a:spcBef>
                <a:spcPct val="0"/>
              </a:spcBef>
              <a:spcAft>
                <a:spcPct val="0"/>
              </a:spcAft>
            </a:pPr>
            <a:endParaRPr lang="en-US" sz="3200" dirty="0">
              <a:solidFill>
                <a:srgbClr val="FFFFFF"/>
              </a:solidFill>
              <a:effectLst>
                <a:outerShdw blurRad="38100" dist="38100" dir="2700000" algn="tl">
                  <a:srgbClr val="000000">
                    <a:alpha val="43137"/>
                  </a:srgbClr>
                </a:outerShdw>
              </a:effectLst>
              <a:cs typeface="Arial" charset="0"/>
            </a:endParaRPr>
          </a:p>
        </p:txBody>
      </p:sp>
      <p:sp>
        <p:nvSpPr>
          <p:cNvPr id="4" name="TextBox 3"/>
          <p:cNvSpPr txBox="1"/>
          <p:nvPr/>
        </p:nvSpPr>
        <p:spPr>
          <a:xfrm>
            <a:off x="554457" y="1062654"/>
            <a:ext cx="8153400" cy="5022914"/>
          </a:xfrm>
          <a:prstGeom prst="rect">
            <a:avLst/>
          </a:prstGeom>
          <a:noFill/>
        </p:spPr>
        <p:txBody>
          <a:bodyPr wrap="square" rtlCol="0">
            <a:spAutoFit/>
          </a:bodyPr>
          <a:lstStyle/>
          <a:p>
            <a:pPr marL="233363" indent="-233363" fontAlgn="base">
              <a:lnSpc>
                <a:spcPct val="110000"/>
              </a:lnSpc>
              <a:spcBef>
                <a:spcPts val="1800"/>
              </a:spcBef>
              <a:spcAft>
                <a:spcPts val="600"/>
              </a:spcAft>
              <a:buFont typeface="Arial" panose="020B0604020202020204" pitchFamily="34" charset="0"/>
              <a:buChar char="•"/>
            </a:pPr>
            <a:r>
              <a:rPr lang="en-GB" sz="2400" dirty="0" smtClean="0">
                <a:cs typeface="Arial" charset="0"/>
              </a:rPr>
              <a:t>ABSORB China achieved a better vessel sizing as demonstrated by the smallest difference between visual assessment and QCA and the lowest percentage of small vessel treatment among the ABSORB RCTs.</a:t>
            </a:r>
          </a:p>
          <a:p>
            <a:pPr marL="233363" indent="-233363" fontAlgn="base">
              <a:lnSpc>
                <a:spcPct val="110000"/>
              </a:lnSpc>
              <a:spcBef>
                <a:spcPts val="300"/>
              </a:spcBef>
              <a:spcAft>
                <a:spcPts val="2400"/>
              </a:spcAft>
              <a:buFont typeface="Arial" panose="020B0604020202020204" pitchFamily="34" charset="0"/>
              <a:buChar char="•"/>
            </a:pPr>
            <a:r>
              <a:rPr lang="en-US" sz="2400" dirty="0" smtClean="0">
                <a:cs typeface="Arial" charset="0"/>
              </a:rPr>
              <a:t>Procedural compliance of PSP is important of good clinical outcomes of ABSORB BVS.</a:t>
            </a:r>
          </a:p>
          <a:p>
            <a:pPr marL="233363" lvl="1" indent="-233363" fontAlgn="base">
              <a:lnSpc>
                <a:spcPct val="110000"/>
              </a:lnSpc>
              <a:spcBef>
                <a:spcPts val="300"/>
              </a:spcBef>
              <a:spcAft>
                <a:spcPts val="2400"/>
              </a:spcAft>
              <a:buFont typeface="Arial" panose="020B0604020202020204" pitchFamily="34" charset="0"/>
              <a:buChar char="•"/>
            </a:pPr>
            <a:r>
              <a:rPr lang="en-US" sz="2400" dirty="0">
                <a:cs typeface="Arial" panose="020B0604020202020204" pitchFamily="34" charset="0"/>
              </a:rPr>
              <a:t>ABSORB CHINA shows highly comparable clinical results to XIENCE, and had the lowest percent of very small vessels (RVD&lt;2.25 mm) enrolled across all the RCTs. Both ABSORB-II and ABSORB-China were powered for imaging-based primary endpoints, and underpowered for clinical assessments. </a:t>
            </a:r>
            <a:endParaRPr lang="en-US" dirty="0">
              <a:cs typeface="Arial" charset="0"/>
            </a:endParaRPr>
          </a:p>
        </p:txBody>
      </p:sp>
      <p:sp>
        <p:nvSpPr>
          <p:cNvPr id="6" name="TextBox 5"/>
          <p:cNvSpPr txBox="1"/>
          <p:nvPr/>
        </p:nvSpPr>
        <p:spPr>
          <a:xfrm>
            <a:off x="5733209" y="6316697"/>
            <a:ext cx="2087431" cy="230832"/>
          </a:xfrm>
          <a:prstGeom prst="rect">
            <a:avLst/>
          </a:prstGeom>
          <a:noFill/>
        </p:spPr>
        <p:txBody>
          <a:bodyPr wrap="none" rtlCol="0">
            <a:spAutoFit/>
          </a:bodyPr>
          <a:lstStyle/>
          <a:p>
            <a:r>
              <a:rPr lang="fr-FR" sz="900" dirty="0" smtClean="0"/>
              <a:t>Gao, R., ABSORB China 2-Year, TCT 2016.</a:t>
            </a:r>
            <a:endParaRPr lang="en-US" sz="900" dirty="0" err="1" smtClean="0"/>
          </a:p>
        </p:txBody>
      </p:sp>
    </p:spTree>
    <p:extLst>
      <p:ext uri="{BB962C8B-B14F-4D97-AF65-F5344CB8AC3E}">
        <p14:creationId xmlns:p14="http://schemas.microsoft.com/office/powerpoint/2010/main" val="338185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02920" y="3092450"/>
            <a:ext cx="3564255" cy="429028"/>
          </a:xfrm>
        </p:spPr>
        <p:txBody>
          <a:bodyPr/>
          <a:lstStyle/>
          <a:p>
            <a:r>
              <a:rPr lang="en-GB" dirty="0" smtClean="0">
                <a:cs typeface="Helvetica" pitchFamily="34" charset="0"/>
              </a:rPr>
              <a:t>PSP ANALYSIS</a:t>
            </a:r>
            <a:endParaRPr lang="en-GB" dirty="0"/>
          </a:p>
        </p:txBody>
      </p:sp>
      <p:sp>
        <p:nvSpPr>
          <p:cNvPr id="6" name="Segnaposto testo 5"/>
          <p:cNvSpPr>
            <a:spLocks noGrp="1"/>
          </p:cNvSpPr>
          <p:nvPr>
            <p:ph type="body" idx="1"/>
          </p:nvPr>
        </p:nvSpPr>
        <p:spPr/>
        <p:txBody>
          <a:bodyPr/>
          <a:lstStyle/>
          <a:p>
            <a:r>
              <a:rPr lang="en-US" dirty="0" smtClean="0"/>
              <a:t>Absorb clinical results</a:t>
            </a:r>
            <a:endParaRPr lang="en-US" dirty="0"/>
          </a:p>
        </p:txBody>
      </p:sp>
      <p:sp>
        <p:nvSpPr>
          <p:cNvPr id="4" name="Slide Number Placeholder 3"/>
          <p:cNvSpPr>
            <a:spLocks noGrp="1"/>
          </p:cNvSpPr>
          <p:nvPr>
            <p:ph type="sldNum" sz="quarter" idx="12"/>
          </p:nvPr>
        </p:nvSpPr>
        <p:spPr>
          <a:xfrm>
            <a:off x="8606290" y="6428232"/>
            <a:ext cx="292608" cy="283464"/>
          </a:xfrm>
        </p:spPr>
        <p:txBody>
          <a:bodyPr/>
          <a:lstStyle/>
          <a:p>
            <a:fld id="{A2885E78-1F86-4A3D-9EE1-B0103B1CEF15}" type="slidenum">
              <a:rPr lang="en-US" smtClean="0"/>
              <a:pPr/>
              <a:t>25</a:t>
            </a:fld>
            <a:endParaRPr lang="en-US" dirty="0"/>
          </a:p>
        </p:txBody>
      </p:sp>
      <p:sp>
        <p:nvSpPr>
          <p:cNvPr id="2" name="Rectangle 1"/>
          <p:cNvSpPr/>
          <p:nvPr/>
        </p:nvSpPr>
        <p:spPr>
          <a:xfrm>
            <a:off x="6859738" y="4775264"/>
            <a:ext cx="2223782" cy="556563"/>
          </a:xfrm>
          <a:prstGeom prst="rect">
            <a:avLst/>
          </a:prstGeom>
        </p:spPr>
        <p:txBody>
          <a:bodyPr wrap="square">
            <a:spAutoFit/>
          </a:bodyPr>
          <a:lstStyle/>
          <a:p>
            <a:pPr>
              <a:lnSpc>
                <a:spcPts val="1800"/>
              </a:lnSpc>
            </a:pPr>
            <a:r>
              <a:rPr lang="en-US" sz="1600" dirty="0" smtClean="0">
                <a:solidFill>
                  <a:schemeClr val="bg2"/>
                </a:solidFill>
              </a:rPr>
              <a:t>HAVING NOTHING </a:t>
            </a:r>
            <a:br>
              <a:rPr lang="en-US" sz="1600" dirty="0" smtClean="0">
                <a:solidFill>
                  <a:schemeClr val="bg2"/>
                </a:solidFill>
              </a:rPr>
            </a:br>
            <a:r>
              <a:rPr lang="en-US" sz="1600" dirty="0" smtClean="0">
                <a:solidFill>
                  <a:schemeClr val="bg2"/>
                </a:solidFill>
              </a:rPr>
              <a:t>CAN MEAN EVERYTHING</a:t>
            </a:r>
            <a:endParaRPr lang="en-GB" sz="1600" dirty="0">
              <a:solidFill>
                <a:schemeClr val="bg2"/>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1" y="5453157"/>
            <a:ext cx="1255327" cy="99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ction Button: Home 8">
            <a:hlinkClick r:id="rId3" action="ppaction://hlinksldjump" highlightClick="1"/>
          </p:cNvPr>
          <p:cNvSpPr/>
          <p:nvPr/>
        </p:nvSpPr>
        <p:spPr>
          <a:xfrm>
            <a:off x="8681311" y="0"/>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136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OBJECTIVES</a:t>
            </a:r>
            <a:endParaRPr lang="en-US" dirty="0"/>
          </a:p>
        </p:txBody>
      </p:sp>
      <p:sp>
        <p:nvSpPr>
          <p:cNvPr id="19" name="Oval 18"/>
          <p:cNvSpPr/>
          <p:nvPr/>
        </p:nvSpPr>
        <p:spPr>
          <a:xfrm>
            <a:off x="495148" y="527181"/>
            <a:ext cx="458787" cy="458788"/>
          </a:xfrm>
          <a:prstGeom prst="ellipse">
            <a:avLst/>
          </a:prstGeom>
          <a:solidFill>
            <a:srgbClr val="DD52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3200" b="1" dirty="0">
                <a:latin typeface="+mj-lt"/>
                <a:ea typeface="Adobe Song Std L" pitchFamily="18" charset="-128"/>
              </a:rPr>
              <a:t>P</a:t>
            </a:r>
          </a:p>
        </p:txBody>
      </p:sp>
      <p:sp>
        <p:nvSpPr>
          <p:cNvPr id="20" name="Oval 19"/>
          <p:cNvSpPr/>
          <p:nvPr/>
        </p:nvSpPr>
        <p:spPr>
          <a:xfrm>
            <a:off x="984098" y="527181"/>
            <a:ext cx="458787" cy="458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3200" b="1" dirty="0">
                <a:latin typeface="+mj-lt"/>
                <a:ea typeface="Adobe Song Std L" pitchFamily="18" charset="-128"/>
              </a:rPr>
              <a:t>S</a:t>
            </a:r>
          </a:p>
        </p:txBody>
      </p:sp>
      <p:sp>
        <p:nvSpPr>
          <p:cNvPr id="21" name="Oval 20"/>
          <p:cNvSpPr/>
          <p:nvPr/>
        </p:nvSpPr>
        <p:spPr>
          <a:xfrm>
            <a:off x="1487335" y="527181"/>
            <a:ext cx="458788" cy="458788"/>
          </a:xfrm>
          <a:prstGeom prst="ellipse">
            <a:avLst/>
          </a:prstGeom>
          <a:solidFill>
            <a:srgbClr val="009A1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3200" b="1" dirty="0">
                <a:latin typeface="+mj-lt"/>
                <a:ea typeface="Adobe Song Std L" pitchFamily="18" charset="-128"/>
              </a:rPr>
              <a:t>P</a:t>
            </a:r>
          </a:p>
        </p:txBody>
      </p:sp>
      <p:sp>
        <p:nvSpPr>
          <p:cNvPr id="163850" name="Text Box 6"/>
          <p:cNvSpPr txBox="1">
            <a:spLocks noChangeArrowheads="1"/>
          </p:cNvSpPr>
          <p:nvPr/>
        </p:nvSpPr>
        <p:spPr bwMode="auto">
          <a:xfrm>
            <a:off x="438150" y="6040604"/>
            <a:ext cx="8474075" cy="369888"/>
          </a:xfrm>
          <a:prstGeom prst="rect">
            <a:avLst/>
          </a:prstGeom>
          <a:noFill/>
          <a:ln>
            <a:noFill/>
          </a:ln>
          <a:effectLst>
            <a:prstShdw prst="shdw17" dist="17961" dir="2700000">
              <a:srgbClr val="316B3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Font typeface="Arial" charset="0"/>
              <a:defRPr sz="2000">
                <a:solidFill>
                  <a:schemeClr val="tx1"/>
                </a:solidFill>
                <a:latin typeface="Calibri" pitchFamily="34" charset="0"/>
                <a:ea typeface="MS PGothic" pitchFamily="34" charset="-128"/>
              </a:defRPr>
            </a:lvl1pPr>
            <a:lvl2pPr marL="742950" indent="-285750" eaLnBrk="0" hangingPunct="0">
              <a:lnSpc>
                <a:spcPct val="95000"/>
              </a:lnSpc>
              <a:spcBef>
                <a:spcPts val="900"/>
              </a:spcBef>
              <a:buFont typeface="Arial" charset="0"/>
              <a:buChar char="•"/>
              <a:defRPr>
                <a:solidFill>
                  <a:schemeClr val="tx1"/>
                </a:solidFill>
                <a:latin typeface="Calibri" pitchFamily="34" charset="0"/>
                <a:ea typeface="MS PGothic" pitchFamily="34" charset="-128"/>
              </a:defRPr>
            </a:lvl2pPr>
            <a:lvl3pPr marL="1143000" indent="-228600" eaLnBrk="0" hangingPunct="0">
              <a:lnSpc>
                <a:spcPct val="95000"/>
              </a:lnSpc>
              <a:spcBef>
                <a:spcPts val="400"/>
              </a:spcBef>
              <a:buFont typeface="Arial" charset="0"/>
              <a:buChar char="–"/>
              <a:defRPr sz="1600">
                <a:solidFill>
                  <a:schemeClr val="tx1"/>
                </a:solidFill>
                <a:latin typeface="Calibri" pitchFamily="34" charset="0"/>
                <a:ea typeface="MS PGothic" pitchFamily="34" charset="-128"/>
              </a:defRPr>
            </a:lvl3pPr>
            <a:lvl4pPr marL="1600200" indent="-228600" eaLnBrk="0" hangingPunct="0">
              <a:lnSpc>
                <a:spcPct val="95000"/>
              </a:lnSpc>
              <a:spcBef>
                <a:spcPts val="400"/>
              </a:spcBef>
              <a:buFont typeface="Arial" charset="0"/>
              <a:buChar char="•"/>
              <a:defRPr sz="1400">
                <a:solidFill>
                  <a:schemeClr val="tx1"/>
                </a:solidFill>
                <a:latin typeface="Calibri" pitchFamily="34" charset="0"/>
                <a:ea typeface="MS PGothic" pitchFamily="34" charset="-128"/>
              </a:defRPr>
            </a:lvl4pPr>
            <a:lvl5pPr marL="2057400" indent="-228600" eaLnBrk="0" hangingPunct="0">
              <a:lnSpc>
                <a:spcPct val="95000"/>
              </a:lnSpc>
              <a:spcBef>
                <a:spcPts val="400"/>
              </a:spcBef>
              <a:buFont typeface="Arial" charset="0"/>
              <a:buChar char="»"/>
              <a:defRPr sz="1400">
                <a:solidFill>
                  <a:schemeClr val="tx1"/>
                </a:solidFill>
                <a:latin typeface="Calibri" pitchFamily="34" charset="0"/>
                <a:ea typeface="MS PGothic" pitchFamily="34" charset="-128"/>
              </a:defRPr>
            </a:lvl5pPr>
            <a:lvl6pPr marL="2514600" indent="-228600" eaLnBrk="0" fontAlgn="base" hangingPunct="0">
              <a:lnSpc>
                <a:spcPct val="95000"/>
              </a:lnSpc>
              <a:spcBef>
                <a:spcPts val="400"/>
              </a:spcBef>
              <a:spcAft>
                <a:spcPct val="0"/>
              </a:spcAft>
              <a:buFont typeface="Arial" charset="0"/>
              <a:buChar char="»"/>
              <a:defRPr sz="1400">
                <a:solidFill>
                  <a:schemeClr val="tx1"/>
                </a:solidFill>
                <a:latin typeface="Calibri" pitchFamily="34" charset="0"/>
                <a:ea typeface="MS PGothic" pitchFamily="34" charset="-128"/>
              </a:defRPr>
            </a:lvl6pPr>
            <a:lvl7pPr marL="2971800" indent="-228600" eaLnBrk="0" fontAlgn="base" hangingPunct="0">
              <a:lnSpc>
                <a:spcPct val="95000"/>
              </a:lnSpc>
              <a:spcBef>
                <a:spcPts val="400"/>
              </a:spcBef>
              <a:spcAft>
                <a:spcPct val="0"/>
              </a:spcAft>
              <a:buFont typeface="Arial" charset="0"/>
              <a:buChar char="»"/>
              <a:defRPr sz="1400">
                <a:solidFill>
                  <a:schemeClr val="tx1"/>
                </a:solidFill>
                <a:latin typeface="Calibri" pitchFamily="34" charset="0"/>
                <a:ea typeface="MS PGothic" pitchFamily="34" charset="-128"/>
              </a:defRPr>
            </a:lvl7pPr>
            <a:lvl8pPr marL="3429000" indent="-228600" eaLnBrk="0" fontAlgn="base" hangingPunct="0">
              <a:lnSpc>
                <a:spcPct val="95000"/>
              </a:lnSpc>
              <a:spcBef>
                <a:spcPts val="400"/>
              </a:spcBef>
              <a:spcAft>
                <a:spcPct val="0"/>
              </a:spcAft>
              <a:buFont typeface="Arial" charset="0"/>
              <a:buChar char="»"/>
              <a:defRPr sz="1400">
                <a:solidFill>
                  <a:schemeClr val="tx1"/>
                </a:solidFill>
                <a:latin typeface="Calibri" pitchFamily="34" charset="0"/>
                <a:ea typeface="MS PGothic" pitchFamily="34" charset="-128"/>
              </a:defRPr>
            </a:lvl8pPr>
            <a:lvl9pPr marL="3886200" indent="-228600" eaLnBrk="0" fontAlgn="base" hangingPunct="0">
              <a:lnSpc>
                <a:spcPct val="95000"/>
              </a:lnSpc>
              <a:spcBef>
                <a:spcPts val="400"/>
              </a:spcBef>
              <a:spcAft>
                <a:spcPct val="0"/>
              </a:spcAft>
              <a:buFont typeface="Arial" charset="0"/>
              <a:buChar char="»"/>
              <a:defRPr sz="1400">
                <a:solidFill>
                  <a:schemeClr val="tx1"/>
                </a:solidFill>
                <a:latin typeface="Calibri" pitchFamily="34" charset="0"/>
                <a:ea typeface="MS PGothic" pitchFamily="34" charset="-128"/>
              </a:defRPr>
            </a:lvl9pPr>
          </a:lstStyle>
          <a:p>
            <a:pPr eaLnBrk="1" hangingPunct="1">
              <a:lnSpc>
                <a:spcPct val="100000"/>
              </a:lnSpc>
              <a:spcBef>
                <a:spcPct val="0"/>
              </a:spcBef>
              <a:buFontTx/>
              <a:buNone/>
            </a:pPr>
            <a:r>
              <a:rPr lang="en-US" altLang="en-US" sz="900" dirty="0">
                <a:solidFill>
                  <a:schemeClr val="tx2"/>
                </a:solidFill>
                <a:latin typeface="+mn-lt"/>
              </a:rPr>
              <a:t>Wright, RS, et al., Circulation.  2011; 123:  2022-2060. / </a:t>
            </a:r>
            <a:r>
              <a:rPr lang="en-US" altLang="en-US" sz="900" dirty="0" err="1">
                <a:solidFill>
                  <a:schemeClr val="tx2"/>
                </a:solidFill>
                <a:latin typeface="+mn-lt"/>
              </a:rPr>
              <a:t>Wijns</a:t>
            </a:r>
            <a:r>
              <a:rPr lang="en-US" altLang="en-US" sz="900" dirty="0">
                <a:solidFill>
                  <a:schemeClr val="tx2"/>
                </a:solidFill>
                <a:latin typeface="+mn-lt"/>
              </a:rPr>
              <a:t>, W, et al., European Heart Journal.  2010; 31:  2501-2555. / Levine, GN, et al., Circulation.  2011; 124:  2574-2651. / </a:t>
            </a:r>
            <a:r>
              <a:rPr lang="en-US" altLang="en-US" sz="900" dirty="0" err="1">
                <a:solidFill>
                  <a:schemeClr val="tx2"/>
                </a:solidFill>
                <a:latin typeface="+mn-lt"/>
              </a:rPr>
              <a:t>Steg</a:t>
            </a:r>
            <a:r>
              <a:rPr lang="en-US" altLang="en-US" sz="900" dirty="0">
                <a:solidFill>
                  <a:schemeClr val="tx2"/>
                </a:solidFill>
                <a:latin typeface="+mn-lt"/>
              </a:rPr>
              <a:t>, PG, et al., European Heart Journal.  2012; 33:  2569-2619. / </a:t>
            </a:r>
            <a:r>
              <a:rPr lang="fr-FR" altLang="en-US" sz="900" dirty="0" err="1">
                <a:solidFill>
                  <a:schemeClr val="tx2"/>
                </a:solidFill>
                <a:latin typeface="+mn-lt"/>
              </a:rPr>
              <a:t>O’Gara</a:t>
            </a:r>
            <a:r>
              <a:rPr lang="fr-FR" altLang="en-US" sz="900" dirty="0">
                <a:solidFill>
                  <a:schemeClr val="tx2"/>
                </a:solidFill>
                <a:latin typeface="+mn-lt"/>
              </a:rPr>
              <a:t>, PT, et al., Circulation.  </a:t>
            </a:r>
            <a:r>
              <a:rPr lang="fr-FR" altLang="en-US" sz="900" dirty="0" smtClean="0">
                <a:solidFill>
                  <a:schemeClr val="tx2"/>
                </a:solidFill>
                <a:latin typeface="+mn-lt"/>
              </a:rPr>
              <a:t>2013; </a:t>
            </a:r>
            <a:r>
              <a:rPr lang="fr-FR" altLang="en-US" sz="900" dirty="0">
                <a:solidFill>
                  <a:schemeClr val="tx2"/>
                </a:solidFill>
                <a:latin typeface="+mn-lt"/>
              </a:rPr>
              <a:t>127:  </a:t>
            </a:r>
            <a:r>
              <a:rPr lang="fr-FR" altLang="en-US" sz="900" dirty="0" smtClean="0">
                <a:solidFill>
                  <a:schemeClr val="tx2"/>
                </a:solidFill>
                <a:latin typeface="+mn-lt"/>
              </a:rPr>
              <a:t>529-555.</a:t>
            </a:r>
            <a:endParaRPr lang="fr-FR" altLang="en-US" sz="900" dirty="0">
              <a:solidFill>
                <a:schemeClr val="tx2"/>
              </a:solidFill>
              <a:latin typeface="+mn-lt"/>
            </a:endParaRPr>
          </a:p>
        </p:txBody>
      </p:sp>
      <p:sp>
        <p:nvSpPr>
          <p:cNvPr id="9" name="TextBox 8"/>
          <p:cNvSpPr txBox="1"/>
          <p:nvPr/>
        </p:nvSpPr>
        <p:spPr>
          <a:xfrm>
            <a:off x="506173" y="1064522"/>
            <a:ext cx="8073877" cy="338554"/>
          </a:xfrm>
          <a:prstGeom prst="rect">
            <a:avLst/>
          </a:prstGeom>
          <a:noFill/>
        </p:spPr>
        <p:txBody>
          <a:bodyPr wrap="none" rtlCol="0">
            <a:spAutoFit/>
          </a:bodyPr>
          <a:lstStyle/>
          <a:p>
            <a:r>
              <a:rPr lang="en-US" sz="1600" b="1" dirty="0" smtClean="0">
                <a:solidFill>
                  <a:schemeClr val="accent1"/>
                </a:solidFill>
                <a:latin typeface="+mn-lt"/>
              </a:rPr>
              <a:t>Comparable results to best in class DES can be achieved with optimal implantation technique</a:t>
            </a:r>
          </a:p>
        </p:txBody>
      </p:sp>
      <p:sp>
        <p:nvSpPr>
          <p:cNvPr id="22" name="Slide Number Placeholder 3"/>
          <p:cNvSpPr txBox="1">
            <a:spLocks/>
          </p:cNvSpPr>
          <p:nvPr/>
        </p:nvSpPr>
        <p:spPr bwMode="auto">
          <a:xfrm>
            <a:off x="8851502" y="6581422"/>
            <a:ext cx="293687"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b" anchorCtr="0" compatLnSpc="1">
            <a:prstTxWarp prst="textNoShape">
              <a:avLst/>
            </a:prstTxWarp>
          </a:bodyPr>
          <a:lstStyle>
            <a:defPPr>
              <a:defRPr lang="en-US"/>
            </a:defPPr>
            <a:lvl1pPr marL="0" algn="l" defTabSz="914400" rtl="0" eaLnBrk="0" latinLnBrk="0" hangingPunct="0">
              <a:lnSpc>
                <a:spcPct val="95000"/>
              </a:lnSpc>
              <a:spcBef>
                <a:spcPts val="900"/>
              </a:spcBef>
              <a:buFont typeface="Arial" pitchFamily="34" charset="0"/>
              <a:defRPr sz="2000" b="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0" latinLnBrk="0" hangingPunct="0">
              <a:lnSpc>
                <a:spcPct val="95000"/>
              </a:lnSpc>
              <a:spcBef>
                <a:spcPts val="900"/>
              </a:spcBef>
              <a:buFont typeface="Arial" pitchFamily="34" charset="0"/>
              <a:buChar char="•"/>
              <a:defRPr sz="1800" kern="1200">
                <a:solidFill>
                  <a:schemeClr val="tx1"/>
                </a:solidFill>
                <a:latin typeface="Calibri" pitchFamily="34" charset="0"/>
                <a:ea typeface="+mn-ea"/>
                <a:cs typeface="+mn-cs"/>
              </a:defRPr>
            </a:lvl2pPr>
            <a:lvl3pPr marL="1143000" indent="-228600" algn="l" defTabSz="914400" rtl="0" eaLnBrk="0" latinLnBrk="0" hangingPunct="0">
              <a:lnSpc>
                <a:spcPct val="95000"/>
              </a:lnSpc>
              <a:spcBef>
                <a:spcPts val="400"/>
              </a:spcBef>
              <a:buFont typeface="Arial" pitchFamily="34" charset="0"/>
              <a:buChar char="–"/>
              <a:defRPr sz="1600" kern="1200">
                <a:solidFill>
                  <a:schemeClr val="tx1"/>
                </a:solidFill>
                <a:latin typeface="Calibri" pitchFamily="34" charset="0"/>
                <a:ea typeface="+mn-ea"/>
                <a:cs typeface="+mn-cs"/>
              </a:defRPr>
            </a:lvl3pPr>
            <a:lvl4pPr marL="1600200" indent="-228600" algn="l" defTabSz="914400" rtl="0" eaLnBrk="0" latinLnBrk="0" hangingPunct="0">
              <a:lnSpc>
                <a:spcPct val="95000"/>
              </a:lnSpc>
              <a:spcBef>
                <a:spcPts val="400"/>
              </a:spcBef>
              <a:buFont typeface="Arial" pitchFamily="34" charset="0"/>
              <a:buChar char="•"/>
              <a:defRPr sz="1400" kern="1200">
                <a:solidFill>
                  <a:schemeClr val="tx1"/>
                </a:solidFill>
                <a:latin typeface="Calibri" pitchFamily="34" charset="0"/>
                <a:ea typeface="+mn-ea"/>
                <a:cs typeface="+mn-cs"/>
              </a:defRPr>
            </a:lvl4pPr>
            <a:lvl5pPr marL="2057400" indent="-228600" algn="l" defTabSz="914400" rtl="0" eaLnBrk="0" latinLnBrk="0" hangingPunct="0">
              <a:lnSpc>
                <a:spcPct val="95000"/>
              </a:lnSpc>
              <a:spcBef>
                <a:spcPts val="400"/>
              </a:spcBef>
              <a:buFont typeface="Arial" pitchFamily="34"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lnSpc>
                <a:spcPct val="95000"/>
              </a:lnSpc>
              <a:spcBef>
                <a:spcPts val="400"/>
              </a:spcBef>
              <a:spcAft>
                <a:spcPct val="0"/>
              </a:spcAft>
              <a:buFont typeface="Arial" pitchFamily="34" charset="0"/>
              <a:buChar char="»"/>
              <a:defRPr sz="1400" kern="1200">
                <a:solidFill>
                  <a:schemeClr val="tx1"/>
                </a:solidFill>
                <a:latin typeface="Calibri" pitchFamily="34" charset="0"/>
                <a:ea typeface="+mn-ea"/>
                <a:cs typeface="+mn-cs"/>
              </a:defRPr>
            </a:lvl6pPr>
            <a:lvl7pPr marL="2971800" indent="-228600" algn="l" defTabSz="914400" rtl="0" eaLnBrk="0" fontAlgn="base" latinLnBrk="0" hangingPunct="0">
              <a:lnSpc>
                <a:spcPct val="95000"/>
              </a:lnSpc>
              <a:spcBef>
                <a:spcPts val="400"/>
              </a:spcBef>
              <a:spcAft>
                <a:spcPct val="0"/>
              </a:spcAft>
              <a:buFont typeface="Arial" pitchFamily="34" charset="0"/>
              <a:buChar char="»"/>
              <a:defRPr sz="1400" kern="1200">
                <a:solidFill>
                  <a:schemeClr val="tx1"/>
                </a:solidFill>
                <a:latin typeface="Calibri" pitchFamily="34" charset="0"/>
                <a:ea typeface="+mn-ea"/>
                <a:cs typeface="+mn-cs"/>
              </a:defRPr>
            </a:lvl7pPr>
            <a:lvl8pPr marL="3429000" indent="-228600" algn="l" defTabSz="914400" rtl="0" eaLnBrk="0" fontAlgn="base" latinLnBrk="0" hangingPunct="0">
              <a:lnSpc>
                <a:spcPct val="95000"/>
              </a:lnSpc>
              <a:spcBef>
                <a:spcPts val="400"/>
              </a:spcBef>
              <a:spcAft>
                <a:spcPct val="0"/>
              </a:spcAft>
              <a:buFont typeface="Arial" pitchFamily="34" charset="0"/>
              <a:buChar char="»"/>
              <a:defRPr sz="1400" kern="1200">
                <a:solidFill>
                  <a:schemeClr val="tx1"/>
                </a:solidFill>
                <a:latin typeface="Calibri" pitchFamily="34" charset="0"/>
                <a:ea typeface="+mn-ea"/>
                <a:cs typeface="+mn-cs"/>
              </a:defRPr>
            </a:lvl8pPr>
            <a:lvl9pPr marL="3886200" indent="-228600" algn="l" defTabSz="914400" rtl="0" eaLnBrk="0" fontAlgn="base" latinLnBrk="0" hangingPunct="0">
              <a:lnSpc>
                <a:spcPct val="95000"/>
              </a:lnSpc>
              <a:spcBef>
                <a:spcPts val="400"/>
              </a:spcBef>
              <a:spcAft>
                <a:spcPct val="0"/>
              </a:spcAft>
              <a:buFont typeface="Arial" pitchFamily="34" charset="0"/>
              <a:buChar char="»"/>
              <a:defRPr sz="1400" kern="1200">
                <a:solidFill>
                  <a:schemeClr val="tx1"/>
                </a:solidFill>
                <a:latin typeface="Calibri" pitchFamily="34" charset="0"/>
                <a:ea typeface="+mn-ea"/>
                <a:cs typeface="+mn-cs"/>
              </a:defRPr>
            </a:lvl9pPr>
          </a:lstStyle>
          <a:p>
            <a:pPr eaLnBrk="1" fontAlgn="base" hangingPunct="1">
              <a:lnSpc>
                <a:spcPct val="100000"/>
              </a:lnSpc>
              <a:spcBef>
                <a:spcPct val="0"/>
              </a:spcBef>
              <a:spcAft>
                <a:spcPct val="0"/>
              </a:spcAft>
              <a:buFontTx/>
              <a:buNone/>
            </a:pPr>
            <a:fld id="{5FACF262-EE6E-4E03-B6E7-99235B32748A}" type="slidenum">
              <a:rPr lang="en-US" altLang="en-US" sz="900" smtClean="0">
                <a:solidFill>
                  <a:srgbClr val="000000"/>
                </a:solidFill>
              </a:rPr>
              <a:pPr eaLnBrk="1" fontAlgn="base" hangingPunct="1">
                <a:lnSpc>
                  <a:spcPct val="100000"/>
                </a:lnSpc>
                <a:spcBef>
                  <a:spcPct val="0"/>
                </a:spcBef>
                <a:spcAft>
                  <a:spcPct val="0"/>
                </a:spcAft>
                <a:buFontTx/>
                <a:buNone/>
              </a:pPr>
              <a:t>26</a:t>
            </a:fld>
            <a:endParaRPr lang="en-US" altLang="en-US" sz="900" dirty="0" smtClean="0">
              <a:solidFill>
                <a:srgbClr val="000000"/>
              </a:solidFill>
            </a:endParaRPr>
          </a:p>
        </p:txBody>
      </p:sp>
      <p:sp>
        <p:nvSpPr>
          <p:cNvPr id="23" name="TextBox 17"/>
          <p:cNvSpPr txBox="1">
            <a:spLocks noChangeArrowheads="1"/>
          </p:cNvSpPr>
          <p:nvPr/>
        </p:nvSpPr>
        <p:spPr bwMode="auto">
          <a:xfrm>
            <a:off x="619125" y="5011693"/>
            <a:ext cx="76295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lnSpc>
                <a:spcPct val="95000"/>
              </a:lnSpc>
              <a:spcBef>
                <a:spcPts val="900"/>
              </a:spcBef>
              <a:buFont typeface="Arial" pitchFamily="34" charset="0"/>
              <a:defRPr sz="2000">
                <a:solidFill>
                  <a:schemeClr val="tx1"/>
                </a:solidFill>
                <a:latin typeface="Calibri" pitchFamily="34" charset="0"/>
              </a:defRPr>
            </a:lvl1pPr>
            <a:lvl2pPr marL="742950" indent="-285750" eaLnBrk="0" hangingPunct="0">
              <a:lnSpc>
                <a:spcPct val="95000"/>
              </a:lnSpc>
              <a:spcBef>
                <a:spcPts val="900"/>
              </a:spcBef>
              <a:buFont typeface="Arial" pitchFamily="34" charset="0"/>
              <a:buChar char="•"/>
              <a:defRPr>
                <a:solidFill>
                  <a:schemeClr val="tx1"/>
                </a:solidFill>
                <a:latin typeface="Calibri" pitchFamily="34" charset="0"/>
              </a:defRPr>
            </a:lvl2pPr>
            <a:lvl3pPr marL="1143000" indent="-228600" eaLnBrk="0" hangingPunct="0">
              <a:lnSpc>
                <a:spcPct val="95000"/>
              </a:lnSpc>
              <a:spcBef>
                <a:spcPts val="400"/>
              </a:spcBef>
              <a:buFont typeface="Arial" pitchFamily="34" charset="0"/>
              <a:buChar char="–"/>
              <a:defRPr sz="1600">
                <a:solidFill>
                  <a:schemeClr val="tx1"/>
                </a:solidFill>
                <a:latin typeface="Calibri" pitchFamily="34" charset="0"/>
              </a:defRPr>
            </a:lvl3pPr>
            <a:lvl4pPr marL="1600200" indent="-228600" eaLnBrk="0" hangingPunct="0">
              <a:lnSpc>
                <a:spcPct val="95000"/>
              </a:lnSpc>
              <a:spcBef>
                <a:spcPts val="400"/>
              </a:spcBef>
              <a:buFont typeface="Arial" pitchFamily="34" charset="0"/>
              <a:buChar char="•"/>
              <a:defRPr sz="1400">
                <a:solidFill>
                  <a:schemeClr val="tx1"/>
                </a:solidFill>
                <a:latin typeface="Calibri" pitchFamily="34" charset="0"/>
              </a:defRPr>
            </a:lvl4pPr>
            <a:lvl5pPr marL="2057400" indent="-228600" eaLnBrk="0" hangingPunct="0">
              <a:lnSpc>
                <a:spcPct val="95000"/>
              </a:lnSpc>
              <a:spcBef>
                <a:spcPts val="400"/>
              </a:spcBef>
              <a:buFont typeface="Arial" pitchFamily="34" charset="0"/>
              <a:buChar char="»"/>
              <a:defRPr sz="1400">
                <a:solidFill>
                  <a:schemeClr val="tx1"/>
                </a:solidFill>
                <a:latin typeface="Calibri" pitchFamily="34" charset="0"/>
              </a:defRPr>
            </a:lvl5pPr>
            <a:lvl6pPr marL="25146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6pPr>
            <a:lvl7pPr marL="29718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7pPr>
            <a:lvl8pPr marL="34290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8pPr>
            <a:lvl9pPr marL="38862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9pPr>
          </a:lstStyle>
          <a:p>
            <a:pPr eaLnBrk="1" hangingPunct="1">
              <a:lnSpc>
                <a:spcPct val="100000"/>
              </a:lnSpc>
              <a:spcBef>
                <a:spcPct val="0"/>
              </a:spcBef>
              <a:buFontTx/>
              <a:buNone/>
            </a:pPr>
            <a:r>
              <a:rPr lang="en-US" altLang="en-US" sz="1600" b="1" dirty="0">
                <a:solidFill>
                  <a:srgbClr val="F26722"/>
                </a:solidFill>
                <a:latin typeface="Arial" pitchFamily="34" charset="0"/>
              </a:rPr>
              <a:t>PRESCRIBE DAPT</a:t>
            </a:r>
          </a:p>
          <a:p>
            <a:pPr eaLnBrk="1" hangingPunct="1">
              <a:lnSpc>
                <a:spcPct val="100000"/>
              </a:lnSpc>
              <a:spcBef>
                <a:spcPct val="0"/>
              </a:spcBef>
              <a:buClr>
                <a:srgbClr val="F26722"/>
              </a:buClr>
              <a:buFontTx/>
              <a:buNone/>
            </a:pPr>
            <a:r>
              <a:rPr lang="en-US" altLang="en-US" sz="1000" dirty="0">
                <a:solidFill>
                  <a:srgbClr val="676970"/>
                </a:solidFill>
                <a:latin typeface="Georgia" pitchFamily="18" charset="0"/>
              </a:rPr>
              <a:t>Consider current ACC/AHA and ESC DAPT guidelines:  Aspirin (</a:t>
            </a:r>
            <a:r>
              <a:rPr lang="en-US" altLang="en-US" sz="1000" i="1" dirty="0">
                <a:solidFill>
                  <a:srgbClr val="676970"/>
                </a:solidFill>
                <a:latin typeface="Georgia" pitchFamily="18" charset="0"/>
              </a:rPr>
              <a:t>minimum 81 mg PO QD</a:t>
            </a:r>
            <a:r>
              <a:rPr lang="en-US" altLang="en-US" sz="1000" dirty="0">
                <a:solidFill>
                  <a:srgbClr val="676970"/>
                </a:solidFill>
                <a:latin typeface="Georgia" pitchFamily="18" charset="0"/>
              </a:rPr>
              <a:t>), Clopidogrel (</a:t>
            </a:r>
            <a:r>
              <a:rPr lang="en-US" altLang="en-US" sz="1000" i="1" dirty="0">
                <a:solidFill>
                  <a:srgbClr val="676970"/>
                </a:solidFill>
                <a:latin typeface="Georgia" pitchFamily="18" charset="0"/>
              </a:rPr>
              <a:t>minimum 300 mg load at procedure and 75 mg PO QD</a:t>
            </a:r>
            <a:r>
              <a:rPr lang="en-US" altLang="en-US" sz="1000" dirty="0">
                <a:solidFill>
                  <a:srgbClr val="676970"/>
                </a:solidFill>
                <a:latin typeface="Georgia" pitchFamily="18" charset="0"/>
              </a:rPr>
              <a:t>)</a:t>
            </a:r>
          </a:p>
          <a:p>
            <a:pPr eaLnBrk="1" hangingPunct="1">
              <a:lnSpc>
                <a:spcPct val="100000"/>
              </a:lnSpc>
              <a:spcBef>
                <a:spcPct val="0"/>
              </a:spcBef>
              <a:buClr>
                <a:srgbClr val="F26722"/>
              </a:buClr>
              <a:buFontTx/>
              <a:buNone/>
            </a:pPr>
            <a:r>
              <a:rPr lang="en-US" altLang="en-US" sz="1000" dirty="0">
                <a:solidFill>
                  <a:srgbClr val="676970"/>
                </a:solidFill>
                <a:latin typeface="Georgia" pitchFamily="18" charset="0"/>
              </a:rPr>
              <a:t>As with any DES procedure, patients should be selected who will be able to comply with DAPT for the duration prescribed by their physician; the Absorb GT1 Instructions For Use (IFU) recommends a minimum of 6 months DAPT</a:t>
            </a:r>
          </a:p>
        </p:txBody>
      </p:sp>
      <p:grpSp>
        <p:nvGrpSpPr>
          <p:cNvPr id="24" name="Group 8"/>
          <p:cNvGrpSpPr>
            <a:grpSpLocks/>
          </p:cNvGrpSpPr>
          <p:nvPr/>
        </p:nvGrpSpPr>
        <p:grpSpPr bwMode="auto">
          <a:xfrm>
            <a:off x="457200" y="1646193"/>
            <a:ext cx="8281988" cy="3487737"/>
            <a:chOff x="457232" y="1509815"/>
            <a:chExt cx="8282343" cy="3487687"/>
          </a:xfrm>
        </p:grpSpPr>
        <p:pic>
          <p:nvPicPr>
            <p:cNvPr id="25" name="Picture 13"/>
            <p:cNvPicPr>
              <a:picLocks noChangeAspect="1" noChangeArrowheads="1"/>
            </p:cNvPicPr>
            <p:nvPr/>
          </p:nvPicPr>
          <p:blipFill>
            <a:blip r:embed="rId3">
              <a:extLst>
                <a:ext uri="{28A0092B-C50C-407E-A947-70E740481C1C}">
                  <a14:useLocalDpi xmlns:a14="http://schemas.microsoft.com/office/drawing/2010/main" val="0"/>
                </a:ext>
              </a:extLst>
            </a:blip>
            <a:srcRect r="62553"/>
            <a:stretch>
              <a:fillRect/>
            </a:stretch>
          </p:blipFill>
          <p:spPr bwMode="auto">
            <a:xfrm>
              <a:off x="457232" y="1509815"/>
              <a:ext cx="3010363" cy="342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16B3E"/>
                    </a:outerShdw>
                  </a:effectLst>
                </a14:hiddenEffects>
              </a:ext>
            </a:extLst>
          </p:spPr>
        </p:pic>
        <p:grpSp>
          <p:nvGrpSpPr>
            <p:cNvPr id="26" name="Group 10"/>
            <p:cNvGrpSpPr>
              <a:grpSpLocks/>
            </p:cNvGrpSpPr>
            <p:nvPr/>
          </p:nvGrpSpPr>
          <p:grpSpPr bwMode="auto">
            <a:xfrm>
              <a:off x="3894151" y="1701429"/>
              <a:ext cx="4838687" cy="1257136"/>
              <a:chOff x="3894151" y="252679"/>
              <a:chExt cx="4838687" cy="1257136"/>
            </a:xfrm>
          </p:grpSpPr>
          <p:sp>
            <p:nvSpPr>
              <p:cNvPr id="33" name="Rounded Rectangle 32"/>
              <p:cNvSpPr/>
              <p:nvPr/>
            </p:nvSpPr>
            <p:spPr>
              <a:xfrm>
                <a:off x="3894317" y="253149"/>
                <a:ext cx="4838907" cy="1257282"/>
              </a:xfrm>
              <a:prstGeom prst="roundRect">
                <a:avLst/>
              </a:prstGeom>
              <a:solidFill>
                <a:srgbClr val="F2642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4" name="TextBox 33"/>
              <p:cNvSpPr txBox="1"/>
              <p:nvPr/>
            </p:nvSpPr>
            <p:spPr>
              <a:xfrm>
                <a:off x="3956232" y="292836"/>
                <a:ext cx="4729365" cy="1200133"/>
              </a:xfrm>
              <a:prstGeom prst="rect">
                <a:avLst/>
              </a:prstGeom>
              <a:noFill/>
            </p:spPr>
            <p:txBody>
              <a:bodyPr>
                <a:spAutoFit/>
              </a:bodyPr>
              <a:lstStyle/>
              <a:p>
                <a:pPr>
                  <a:defRPr/>
                </a:pPr>
                <a:r>
                  <a:rPr lang="en-US" sz="1600" b="1" dirty="0">
                    <a:solidFill>
                      <a:srgbClr val="F26422"/>
                    </a:solidFill>
                    <a:latin typeface="+mn-lt"/>
                  </a:rPr>
                  <a:t>OBJECTIVE</a:t>
                </a:r>
              </a:p>
              <a:p>
                <a:pPr marL="285750" indent="-285750">
                  <a:buClr>
                    <a:srgbClr val="F26422"/>
                  </a:buClr>
                  <a:buFont typeface="Arial" panose="020B0604020202020204" pitchFamily="34" charset="0"/>
                  <a:buChar char="•"/>
                  <a:defRPr/>
                </a:pPr>
                <a:r>
                  <a:rPr lang="en-US" sz="1400" dirty="0">
                    <a:solidFill>
                      <a:schemeClr val="tx1">
                        <a:lumMod val="50000"/>
                        <a:lumOff val="50000"/>
                      </a:schemeClr>
                    </a:solidFill>
                    <a:latin typeface="+mn-lt"/>
                  </a:rPr>
                  <a:t>Prepare lesion to receive scaffold</a:t>
                </a:r>
              </a:p>
              <a:p>
                <a:pPr marL="285750" indent="-285750">
                  <a:buClr>
                    <a:srgbClr val="F26422"/>
                  </a:buClr>
                  <a:buFont typeface="Arial" panose="020B0604020202020204" pitchFamily="34" charset="0"/>
                  <a:buChar char="•"/>
                  <a:defRPr/>
                </a:pPr>
                <a:r>
                  <a:rPr lang="en-US" sz="1400" dirty="0">
                    <a:solidFill>
                      <a:schemeClr val="tx1">
                        <a:lumMod val="50000"/>
                        <a:lumOff val="50000"/>
                      </a:schemeClr>
                    </a:solidFill>
                    <a:latin typeface="+mn-lt"/>
                  </a:rPr>
                  <a:t>Facilitate delivery</a:t>
                </a:r>
              </a:p>
              <a:p>
                <a:pPr marL="285750" indent="-285750">
                  <a:buClr>
                    <a:srgbClr val="F26422"/>
                  </a:buClr>
                  <a:buFont typeface="Arial" panose="020B0604020202020204" pitchFamily="34" charset="0"/>
                  <a:buChar char="•"/>
                  <a:defRPr/>
                </a:pPr>
                <a:r>
                  <a:rPr lang="en-US" sz="1400" dirty="0">
                    <a:solidFill>
                      <a:schemeClr val="tx1">
                        <a:lumMod val="50000"/>
                        <a:lumOff val="50000"/>
                      </a:schemeClr>
                    </a:solidFill>
                    <a:latin typeface="+mn-lt"/>
                  </a:rPr>
                  <a:t>Enable full expansion of pre-dilatation balloon to facilitate full scaffold expansion</a:t>
                </a:r>
              </a:p>
            </p:txBody>
          </p:sp>
        </p:grpSp>
        <p:grpSp>
          <p:nvGrpSpPr>
            <p:cNvPr id="27" name="Group 11"/>
            <p:cNvGrpSpPr>
              <a:grpSpLocks/>
            </p:cNvGrpSpPr>
            <p:nvPr/>
          </p:nvGrpSpPr>
          <p:grpSpPr bwMode="auto">
            <a:xfrm>
              <a:off x="3900888" y="3065145"/>
              <a:ext cx="4838687" cy="913082"/>
              <a:chOff x="6525263" y="2827645"/>
              <a:chExt cx="4838687" cy="913082"/>
            </a:xfrm>
          </p:grpSpPr>
          <p:sp>
            <p:nvSpPr>
              <p:cNvPr id="31" name="Rounded Rectangle 30"/>
              <p:cNvSpPr/>
              <p:nvPr/>
            </p:nvSpPr>
            <p:spPr>
              <a:xfrm>
                <a:off x="6525043" y="2828043"/>
                <a:ext cx="4838907" cy="912799"/>
              </a:xfrm>
              <a:prstGeom prst="round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2" name="TextBox 31"/>
              <p:cNvSpPr txBox="1"/>
              <p:nvPr/>
            </p:nvSpPr>
            <p:spPr>
              <a:xfrm>
                <a:off x="6586958" y="2867729"/>
                <a:ext cx="4729365" cy="769927"/>
              </a:xfrm>
              <a:prstGeom prst="rect">
                <a:avLst/>
              </a:prstGeom>
              <a:noFill/>
            </p:spPr>
            <p:txBody>
              <a:bodyPr>
                <a:spAutoFit/>
              </a:bodyPr>
              <a:lstStyle/>
              <a:p>
                <a:pPr>
                  <a:defRPr/>
                </a:pPr>
                <a:r>
                  <a:rPr lang="en-US" sz="1600" b="1" dirty="0">
                    <a:solidFill>
                      <a:srgbClr val="0070C0"/>
                    </a:solidFill>
                    <a:latin typeface="+mn-lt"/>
                  </a:rPr>
                  <a:t>OBJECTIVE</a:t>
                </a:r>
              </a:p>
              <a:p>
                <a:pPr marL="285750" indent="-285750">
                  <a:buClr>
                    <a:srgbClr val="0070C0"/>
                  </a:buClr>
                  <a:buFont typeface="Arial" panose="020B0604020202020204" pitchFamily="34" charset="0"/>
                  <a:buChar char="•"/>
                  <a:defRPr/>
                </a:pPr>
                <a:r>
                  <a:rPr lang="en-US" sz="1400" dirty="0">
                    <a:solidFill>
                      <a:schemeClr val="tx1">
                        <a:lumMod val="50000"/>
                        <a:lumOff val="50000"/>
                      </a:schemeClr>
                    </a:solidFill>
                    <a:latin typeface="+mn-lt"/>
                  </a:rPr>
                  <a:t>Accurately size the vessel</a:t>
                </a:r>
              </a:p>
              <a:p>
                <a:pPr marL="285750" indent="-285750">
                  <a:buClr>
                    <a:srgbClr val="0070C0"/>
                  </a:buClr>
                  <a:buFont typeface="Arial" panose="020B0604020202020204" pitchFamily="34" charset="0"/>
                  <a:buChar char="•"/>
                  <a:defRPr/>
                </a:pPr>
                <a:r>
                  <a:rPr lang="en-US" sz="1400" dirty="0">
                    <a:solidFill>
                      <a:schemeClr val="tx1">
                        <a:lumMod val="50000"/>
                        <a:lumOff val="50000"/>
                      </a:schemeClr>
                    </a:solidFill>
                    <a:latin typeface="+mn-lt"/>
                  </a:rPr>
                  <a:t>Select appropriate scaffold for “best fit”</a:t>
                </a:r>
              </a:p>
            </p:txBody>
          </p:sp>
        </p:grpSp>
        <p:grpSp>
          <p:nvGrpSpPr>
            <p:cNvPr id="28" name="Group 12"/>
            <p:cNvGrpSpPr>
              <a:grpSpLocks/>
            </p:cNvGrpSpPr>
            <p:nvPr/>
          </p:nvGrpSpPr>
          <p:grpSpPr bwMode="auto">
            <a:xfrm>
              <a:off x="3898913" y="4084420"/>
              <a:ext cx="4838687" cy="913082"/>
              <a:chOff x="6677663" y="4036920"/>
              <a:chExt cx="4838687" cy="913082"/>
            </a:xfrm>
          </p:grpSpPr>
          <p:sp>
            <p:nvSpPr>
              <p:cNvPr id="29" name="Rounded Rectangle 28"/>
              <p:cNvSpPr/>
              <p:nvPr/>
            </p:nvSpPr>
            <p:spPr>
              <a:xfrm>
                <a:off x="6677830" y="4037203"/>
                <a:ext cx="4838907" cy="912799"/>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0" name="TextBox 29"/>
              <p:cNvSpPr txBox="1"/>
              <p:nvPr/>
            </p:nvSpPr>
            <p:spPr>
              <a:xfrm>
                <a:off x="6739746" y="4076889"/>
                <a:ext cx="4729364" cy="769927"/>
              </a:xfrm>
              <a:prstGeom prst="rect">
                <a:avLst/>
              </a:prstGeom>
              <a:noFill/>
            </p:spPr>
            <p:txBody>
              <a:bodyPr>
                <a:spAutoFit/>
              </a:bodyPr>
              <a:lstStyle/>
              <a:p>
                <a:pPr>
                  <a:defRPr/>
                </a:pPr>
                <a:r>
                  <a:rPr lang="en-US" sz="1600" b="1" dirty="0">
                    <a:solidFill>
                      <a:srgbClr val="00B050"/>
                    </a:solidFill>
                    <a:latin typeface="+mn-lt"/>
                  </a:rPr>
                  <a:t>OBJECTIVE</a:t>
                </a:r>
              </a:p>
              <a:p>
                <a:pPr marL="285750" indent="-285750">
                  <a:buClr>
                    <a:srgbClr val="00B050"/>
                  </a:buClr>
                  <a:buFont typeface="Arial" panose="020B0604020202020204" pitchFamily="34" charset="0"/>
                  <a:buChar char="•"/>
                  <a:defRPr/>
                </a:pPr>
                <a:r>
                  <a:rPr lang="en-US" sz="1400" dirty="0">
                    <a:solidFill>
                      <a:schemeClr val="tx1">
                        <a:lumMod val="50000"/>
                        <a:lumOff val="50000"/>
                      </a:schemeClr>
                    </a:solidFill>
                    <a:latin typeface="+mn-lt"/>
                  </a:rPr>
                  <a:t>Achieve </a:t>
                </a:r>
                <a:r>
                  <a:rPr lang="en-US" sz="1400" b="1" dirty="0">
                    <a:solidFill>
                      <a:srgbClr val="FF0000"/>
                    </a:solidFill>
                    <a:latin typeface="+mn-lt"/>
                  </a:rPr>
                  <a:t>&lt;10% final residual stenosis</a:t>
                </a:r>
              </a:p>
              <a:p>
                <a:pPr marL="285750" indent="-285750">
                  <a:buClr>
                    <a:srgbClr val="00B050"/>
                  </a:buClr>
                  <a:buFont typeface="Arial" panose="020B0604020202020204" pitchFamily="34" charset="0"/>
                  <a:buChar char="•"/>
                  <a:defRPr/>
                </a:pPr>
                <a:r>
                  <a:rPr lang="en-US" sz="1400" dirty="0">
                    <a:solidFill>
                      <a:schemeClr val="tx1">
                        <a:lumMod val="50000"/>
                        <a:lumOff val="50000"/>
                      </a:schemeClr>
                    </a:solidFill>
                    <a:latin typeface="+mn-lt"/>
                  </a:rPr>
                  <a:t>Ensure full strut apposition</a:t>
                </a:r>
              </a:p>
            </p:txBody>
          </p:sp>
        </p:grpSp>
      </p:grpSp>
      <p:sp>
        <p:nvSpPr>
          <p:cNvPr id="39" name="Action Button: Home 38">
            <a:hlinkClick r:id="rId4"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069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a:graphicFrameLocks/>
          </p:cNvGraphicFramePr>
          <p:nvPr>
            <p:extLst>
              <p:ext uri="{D42A27DB-BD31-4B8C-83A1-F6EECF244321}">
                <p14:modId xmlns:p14="http://schemas.microsoft.com/office/powerpoint/2010/main" val="1213172999"/>
              </p:ext>
            </p:extLst>
          </p:nvPr>
        </p:nvGraphicFramePr>
        <p:xfrm>
          <a:off x="1780265" y="2621279"/>
          <a:ext cx="4940575" cy="33564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6364" y="6167637"/>
            <a:ext cx="8409904" cy="230832"/>
          </a:xfrm>
          <a:prstGeom prst="rect">
            <a:avLst/>
          </a:prstGeom>
          <a:noFill/>
        </p:spPr>
        <p:txBody>
          <a:bodyPr wrap="square" rtlCol="0">
            <a:spAutoFit/>
          </a:bodyPr>
          <a:lstStyle/>
          <a:p>
            <a:r>
              <a:rPr lang="en-US" sz="900" dirty="0" smtClean="0"/>
              <a:t>Brugaletta, S., GHOST-EU PSP Analysis, TCT 2016.</a:t>
            </a:r>
          </a:p>
        </p:txBody>
      </p:sp>
      <p:sp>
        <p:nvSpPr>
          <p:cNvPr id="9" name="TextBox 8"/>
          <p:cNvSpPr txBox="1"/>
          <p:nvPr/>
        </p:nvSpPr>
        <p:spPr>
          <a:xfrm>
            <a:off x="1328176" y="2044015"/>
            <a:ext cx="6818085" cy="369332"/>
          </a:xfrm>
          <a:prstGeom prst="rect">
            <a:avLst/>
          </a:prstGeom>
          <a:noFill/>
        </p:spPr>
        <p:txBody>
          <a:bodyPr wrap="none" rtlCol="0">
            <a:spAutoFit/>
          </a:bodyPr>
          <a:lstStyle/>
          <a:p>
            <a:r>
              <a:rPr lang="en-US" b="1" dirty="0" smtClean="0"/>
              <a:t>1-Year GHOST-EU Data Analysis: Complete PSP versus Incomplete PSP</a:t>
            </a:r>
            <a:endParaRPr lang="en-US" b="1" dirty="0"/>
          </a:p>
        </p:txBody>
      </p:sp>
      <p:sp>
        <p:nvSpPr>
          <p:cNvPr id="20" name="TextBox 19"/>
          <p:cNvSpPr txBox="1"/>
          <p:nvPr/>
        </p:nvSpPr>
        <p:spPr>
          <a:xfrm>
            <a:off x="3437243" y="5117946"/>
            <a:ext cx="367408" cy="261610"/>
          </a:xfrm>
          <a:prstGeom prst="rect">
            <a:avLst/>
          </a:prstGeom>
          <a:noFill/>
        </p:spPr>
        <p:txBody>
          <a:bodyPr wrap="none" rtlCol="0">
            <a:spAutoFit/>
          </a:bodyPr>
          <a:lstStyle/>
          <a:p>
            <a:r>
              <a:rPr lang="en-US" sz="1100" b="1" dirty="0" smtClean="0">
                <a:solidFill>
                  <a:schemeClr val="bg1"/>
                </a:solidFill>
                <a:latin typeface="+mn-lt"/>
              </a:rPr>
              <a:t>1.5</a:t>
            </a:r>
          </a:p>
        </p:txBody>
      </p:sp>
      <p:sp>
        <p:nvSpPr>
          <p:cNvPr id="21" name="TextBox 20"/>
          <p:cNvSpPr txBox="1"/>
          <p:nvPr/>
        </p:nvSpPr>
        <p:spPr>
          <a:xfrm>
            <a:off x="2821625" y="3040681"/>
            <a:ext cx="367408" cy="261610"/>
          </a:xfrm>
          <a:prstGeom prst="rect">
            <a:avLst/>
          </a:prstGeom>
          <a:noFill/>
        </p:spPr>
        <p:txBody>
          <a:bodyPr wrap="none" rtlCol="0">
            <a:spAutoFit/>
          </a:bodyPr>
          <a:lstStyle/>
          <a:p>
            <a:r>
              <a:rPr lang="en-US" sz="1100" b="1" dirty="0" smtClean="0">
                <a:latin typeface="+mn-lt"/>
              </a:rPr>
              <a:t>7.4</a:t>
            </a:r>
          </a:p>
        </p:txBody>
      </p:sp>
      <p:sp>
        <p:nvSpPr>
          <p:cNvPr id="23" name="TextBox 22"/>
          <p:cNvSpPr txBox="1"/>
          <p:nvPr/>
        </p:nvSpPr>
        <p:spPr>
          <a:xfrm>
            <a:off x="5634177" y="5381803"/>
            <a:ext cx="367408" cy="261610"/>
          </a:xfrm>
          <a:prstGeom prst="rect">
            <a:avLst/>
          </a:prstGeom>
          <a:noFill/>
        </p:spPr>
        <p:txBody>
          <a:bodyPr wrap="none" rtlCol="0">
            <a:spAutoFit/>
          </a:bodyPr>
          <a:lstStyle/>
          <a:p>
            <a:r>
              <a:rPr lang="en-US" sz="1100" b="1" dirty="0" smtClean="0">
                <a:solidFill>
                  <a:srgbClr val="009A17"/>
                </a:solidFill>
                <a:latin typeface="+mn-lt"/>
              </a:rPr>
              <a:t>0.0</a:t>
            </a:r>
          </a:p>
        </p:txBody>
      </p:sp>
      <p:sp>
        <p:nvSpPr>
          <p:cNvPr id="29" name="TextBox 28"/>
          <p:cNvSpPr txBox="1"/>
          <p:nvPr/>
        </p:nvSpPr>
        <p:spPr>
          <a:xfrm>
            <a:off x="5011145" y="4843708"/>
            <a:ext cx="367408" cy="261610"/>
          </a:xfrm>
          <a:prstGeom prst="rect">
            <a:avLst/>
          </a:prstGeom>
          <a:noFill/>
        </p:spPr>
        <p:txBody>
          <a:bodyPr wrap="none" rtlCol="0">
            <a:spAutoFit/>
          </a:bodyPr>
          <a:lstStyle/>
          <a:p>
            <a:r>
              <a:rPr lang="en-US" sz="1100" b="1" dirty="0" smtClean="0">
                <a:latin typeface="+mn-lt"/>
              </a:rPr>
              <a:t>2.3</a:t>
            </a:r>
          </a:p>
        </p:txBody>
      </p:sp>
      <p:sp>
        <p:nvSpPr>
          <p:cNvPr id="30" name="Title 1"/>
          <p:cNvSpPr>
            <a:spLocks noGrp="1"/>
          </p:cNvSpPr>
          <p:nvPr>
            <p:ph type="title"/>
          </p:nvPr>
        </p:nvSpPr>
        <p:spPr>
          <a:xfrm>
            <a:off x="502920" y="442900"/>
            <a:ext cx="8229600" cy="801687"/>
          </a:xfrm>
        </p:spPr>
        <p:txBody>
          <a:bodyPr/>
          <a:lstStyle/>
          <a:p>
            <a:r>
              <a:rPr lang="en-US" sz="2400" dirty="0" smtClean="0"/>
              <a:t>ABSORB achieves COMPARABLE RESULTS TO BEST IN CLASS DES WHEN IMPLANTED PROPERLY (</a:t>
            </a:r>
            <a:r>
              <a:rPr lang="en-US" sz="2400" dirty="0" err="1" smtClean="0"/>
              <a:t>psp</a:t>
            </a:r>
            <a:r>
              <a:rPr lang="en-US" sz="2400" dirty="0" smtClean="0"/>
              <a:t>)</a:t>
            </a:r>
            <a:endParaRPr lang="en-US" sz="2400" dirty="0"/>
          </a:p>
        </p:txBody>
      </p:sp>
      <p:sp>
        <p:nvSpPr>
          <p:cNvPr id="31" name="TextBox 30"/>
          <p:cNvSpPr txBox="1"/>
          <p:nvPr/>
        </p:nvSpPr>
        <p:spPr>
          <a:xfrm>
            <a:off x="1251228" y="1343423"/>
            <a:ext cx="6206594" cy="646331"/>
          </a:xfrm>
          <a:prstGeom prst="rect">
            <a:avLst/>
          </a:prstGeom>
          <a:noFill/>
        </p:spPr>
        <p:txBody>
          <a:bodyPr wrap="square" rtlCol="0">
            <a:spAutoFit/>
          </a:bodyPr>
          <a:lstStyle/>
          <a:p>
            <a:pPr algn="ctr"/>
            <a:r>
              <a:rPr lang="en-US" b="1" dirty="0">
                <a:solidFill>
                  <a:srgbClr val="00B050"/>
                </a:solidFill>
              </a:rPr>
              <a:t>O</a:t>
            </a:r>
            <a:r>
              <a:rPr lang="en-US" b="1" dirty="0" smtClean="0">
                <a:solidFill>
                  <a:srgbClr val="00B050"/>
                </a:solidFill>
              </a:rPr>
              <a:t>ptimal implantation technique substantially reduces adverse events, now confirmed in GHOST-EU analysis</a:t>
            </a:r>
            <a:endParaRPr lang="en-US" b="1" dirty="0">
              <a:solidFill>
                <a:srgbClr val="00B050"/>
              </a:solidFill>
            </a:endParaRPr>
          </a:p>
        </p:txBody>
      </p:sp>
      <p:sp>
        <p:nvSpPr>
          <p:cNvPr id="32" name="TextBox 6"/>
          <p:cNvSpPr txBox="1"/>
          <p:nvPr/>
        </p:nvSpPr>
        <p:spPr>
          <a:xfrm rot="16200000">
            <a:off x="787821" y="3796742"/>
            <a:ext cx="134266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a:ea typeface="+mn-ea"/>
                <a:cs typeface="+mn-cs"/>
              </a:rPr>
              <a:t>Event Rate %</a:t>
            </a:r>
          </a:p>
        </p:txBody>
      </p:sp>
      <p:sp>
        <p:nvSpPr>
          <p:cNvPr id="33" name="Down Arrow 32">
            <a:hlinkClick r:id="rId4" action="ppaction://hlinksldjump"/>
          </p:cNvPr>
          <p:cNvSpPr/>
          <p:nvPr/>
        </p:nvSpPr>
        <p:spPr>
          <a:xfrm rot="16200000">
            <a:off x="8625840" y="181355"/>
            <a:ext cx="485394" cy="48920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TextBox 2"/>
          <p:cNvSpPr txBox="1"/>
          <p:nvPr/>
        </p:nvSpPr>
        <p:spPr>
          <a:xfrm>
            <a:off x="3437243" y="3830002"/>
            <a:ext cx="609462" cy="246221"/>
          </a:xfrm>
          <a:prstGeom prst="rect">
            <a:avLst/>
          </a:prstGeom>
          <a:noFill/>
        </p:spPr>
        <p:txBody>
          <a:bodyPr wrap="none" rtlCol="0">
            <a:spAutoFit/>
          </a:bodyPr>
          <a:lstStyle/>
          <a:p>
            <a:r>
              <a:rPr lang="en-US" sz="1000" dirty="0" smtClean="0">
                <a:solidFill>
                  <a:schemeClr val="tx1">
                    <a:lumMod val="75000"/>
                    <a:lumOff val="25000"/>
                  </a:schemeClr>
                </a:solidFill>
                <a:latin typeface="+mn-lt"/>
              </a:rPr>
              <a:t>P=0.037</a:t>
            </a:r>
          </a:p>
        </p:txBody>
      </p:sp>
      <p:sp>
        <p:nvSpPr>
          <p:cNvPr id="35" name="TextBox 34"/>
          <p:cNvSpPr txBox="1"/>
          <p:nvPr/>
        </p:nvSpPr>
        <p:spPr>
          <a:xfrm>
            <a:off x="5513150" y="4621962"/>
            <a:ext cx="609462" cy="246221"/>
          </a:xfrm>
          <a:prstGeom prst="rect">
            <a:avLst/>
          </a:prstGeom>
          <a:noFill/>
        </p:spPr>
        <p:txBody>
          <a:bodyPr wrap="none" rtlCol="0">
            <a:spAutoFit/>
          </a:bodyPr>
          <a:lstStyle/>
          <a:p>
            <a:r>
              <a:rPr lang="en-US" sz="1000" dirty="0" smtClean="0">
                <a:solidFill>
                  <a:schemeClr val="tx1">
                    <a:lumMod val="75000"/>
                    <a:lumOff val="25000"/>
                  </a:schemeClr>
                </a:solidFill>
              </a:rPr>
              <a:t>P=0.095</a:t>
            </a:r>
            <a:endParaRPr lang="en-US" sz="1000"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1696668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ABSORB achieves COMPARABLE SHORT AND LONG TERM RESULTS TO BEST-IN-CLASS DES WHEN IMPLANTED PROPERLY (</a:t>
            </a:r>
            <a:r>
              <a:rPr lang="en-US" dirty="0" err="1" smtClean="0"/>
              <a:t>psp</a:t>
            </a:r>
            <a:r>
              <a:rPr lang="en-US" dirty="0" smtClean="0"/>
              <a:t>)</a:t>
            </a:r>
            <a:endParaRPr lang="en-US" dirty="0"/>
          </a:p>
        </p:txBody>
      </p:sp>
      <p:sp>
        <p:nvSpPr>
          <p:cNvPr id="5" name="TextBox 4"/>
          <p:cNvSpPr txBox="1"/>
          <p:nvPr/>
        </p:nvSpPr>
        <p:spPr>
          <a:xfrm>
            <a:off x="88398" y="6288316"/>
            <a:ext cx="8409904" cy="230832"/>
          </a:xfrm>
          <a:prstGeom prst="rect">
            <a:avLst/>
          </a:prstGeom>
          <a:noFill/>
        </p:spPr>
        <p:txBody>
          <a:bodyPr wrap="square" rtlCol="0">
            <a:spAutoFit/>
          </a:bodyPr>
          <a:lstStyle/>
          <a:p>
            <a:r>
              <a:rPr lang="en-US" sz="900" dirty="0" err="1" smtClean="0">
                <a:solidFill>
                  <a:schemeClr val="tx2"/>
                </a:solidFill>
              </a:rPr>
              <a:t>Rizik</a:t>
            </a:r>
            <a:r>
              <a:rPr lang="en-US" sz="900" dirty="0" smtClean="0">
                <a:solidFill>
                  <a:schemeClr val="tx2"/>
                </a:solidFill>
              </a:rPr>
              <a:t>, </a:t>
            </a:r>
            <a:r>
              <a:rPr lang="en-US" sz="900" dirty="0">
                <a:solidFill>
                  <a:schemeClr val="tx2"/>
                </a:solidFill>
              </a:rPr>
              <a:t>D</a:t>
            </a:r>
            <a:r>
              <a:rPr lang="en-US" sz="900" dirty="0" smtClean="0">
                <a:solidFill>
                  <a:schemeClr val="tx2"/>
                </a:solidFill>
              </a:rPr>
              <a:t>., ABSORB PSP Analysis, TCT 2016.</a:t>
            </a:r>
          </a:p>
        </p:txBody>
      </p:sp>
      <p:sp>
        <p:nvSpPr>
          <p:cNvPr id="28" name="TextBox 27"/>
          <p:cNvSpPr txBox="1"/>
          <p:nvPr/>
        </p:nvSpPr>
        <p:spPr>
          <a:xfrm>
            <a:off x="1121730" y="1829276"/>
            <a:ext cx="6900542" cy="646331"/>
          </a:xfrm>
          <a:prstGeom prst="rect">
            <a:avLst/>
          </a:prstGeom>
          <a:noFill/>
        </p:spPr>
        <p:txBody>
          <a:bodyPr wrap="none" rtlCol="0">
            <a:spAutoFit/>
          </a:bodyPr>
          <a:lstStyle>
            <a:defPPr>
              <a:defRPr lang="en-US"/>
            </a:defPPr>
            <a:lvl1pPr algn="ctr">
              <a:defRPr b="1">
                <a:solidFill>
                  <a:schemeClr val="accent1"/>
                </a:solidFill>
              </a:defRPr>
            </a:lvl1pPr>
          </a:lstStyle>
          <a:p>
            <a:r>
              <a:rPr lang="en-US" dirty="0"/>
              <a:t>Optimal implantation technique substantially reduces adverse events, </a:t>
            </a:r>
            <a:r>
              <a:rPr lang="en-US" dirty="0" smtClean="0"/>
              <a:t/>
            </a:r>
            <a:br>
              <a:rPr lang="en-US" dirty="0" smtClean="0"/>
            </a:br>
            <a:r>
              <a:rPr lang="en-US" dirty="0" smtClean="0"/>
              <a:t>now </a:t>
            </a:r>
            <a:r>
              <a:rPr lang="en-US" dirty="0"/>
              <a:t>confirmed in analysis of ABSORB trials</a:t>
            </a:r>
          </a:p>
        </p:txBody>
      </p:sp>
      <p:graphicFrame>
        <p:nvGraphicFramePr>
          <p:cNvPr id="30" name="Chart 29"/>
          <p:cNvGraphicFramePr/>
          <p:nvPr>
            <p:extLst>
              <p:ext uri="{D42A27DB-BD31-4B8C-83A1-F6EECF244321}">
                <p14:modId xmlns:p14="http://schemas.microsoft.com/office/powerpoint/2010/main" val="2679837247"/>
              </p:ext>
            </p:extLst>
          </p:nvPr>
        </p:nvGraphicFramePr>
        <p:xfrm>
          <a:off x="381000" y="2511215"/>
          <a:ext cx="8176146" cy="2083983"/>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2326225" y="4669428"/>
            <a:ext cx="4491551" cy="338554"/>
          </a:xfrm>
          <a:prstGeom prst="rect">
            <a:avLst/>
          </a:prstGeom>
          <a:noFill/>
        </p:spPr>
        <p:txBody>
          <a:bodyPr wrap="none" rtlCol="0">
            <a:spAutoFit/>
          </a:bodyPr>
          <a:lstStyle>
            <a:defPPr>
              <a:defRPr lang="en-US"/>
            </a:defPPr>
            <a:lvl1pPr algn="ctr">
              <a:defRPr sz="1600" b="1">
                <a:solidFill>
                  <a:schemeClr val="tx2"/>
                </a:solidFill>
              </a:defRPr>
            </a:lvl1pPr>
          </a:lstStyle>
          <a:p>
            <a:r>
              <a:rPr lang="en-US" dirty="0"/>
              <a:t>1-3-Year ABSORB Data Analysis: PSP versus No PSP</a:t>
            </a:r>
          </a:p>
        </p:txBody>
      </p:sp>
      <p:graphicFrame>
        <p:nvGraphicFramePr>
          <p:cNvPr id="32" name="Group 58"/>
          <p:cNvGraphicFramePr>
            <a:graphicFrameLocks noGrp="1"/>
          </p:cNvGraphicFramePr>
          <p:nvPr>
            <p:extLst>
              <p:ext uri="{D42A27DB-BD31-4B8C-83A1-F6EECF244321}">
                <p14:modId xmlns:p14="http://schemas.microsoft.com/office/powerpoint/2010/main" val="290018323"/>
              </p:ext>
            </p:extLst>
          </p:nvPr>
        </p:nvGraphicFramePr>
        <p:xfrm>
          <a:off x="633846" y="5207844"/>
          <a:ext cx="7904097" cy="950976"/>
        </p:xfrm>
        <a:graphic>
          <a:graphicData uri="http://schemas.openxmlformats.org/drawingml/2006/table">
            <a:tbl>
              <a:tblPr/>
              <a:tblGrid>
                <a:gridCol w="758536"/>
                <a:gridCol w="4381097"/>
                <a:gridCol w="1626781"/>
                <a:gridCol w="1137683"/>
              </a:tblGrid>
              <a:tr h="0">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defRPr/>
                      </a:pPr>
                      <a:endParaRPr kumimoji="0" lang="en-US" sz="12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marT="27432" marB="27432"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200" b="1" i="0" u="none" strike="noStrike" cap="none" normalizeH="0" baseline="0" dirty="0" smtClean="0">
                        <a:ln>
                          <a:noFill/>
                        </a:ln>
                        <a:solidFill>
                          <a:srgbClr val="606060"/>
                        </a:solidFill>
                        <a:effectLst/>
                        <a:latin typeface="+mn-lt"/>
                        <a:ea typeface="MS PGothic" pitchFamily="34" charset="-128"/>
                        <a:cs typeface="Arial" charset="0"/>
                      </a:endParaRPr>
                    </a:p>
                  </a:txBody>
                  <a:tcPr marL="0" marR="0" marT="27432" marB="27432"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1" i="0" u="none" strike="noStrike" cap="none" normalizeH="0" baseline="0" dirty="0" smtClean="0">
                          <a:ln>
                            <a:noFill/>
                          </a:ln>
                          <a:solidFill>
                            <a:srgbClr val="606060"/>
                          </a:solidFill>
                          <a:effectLst/>
                          <a:latin typeface="+mn-lt"/>
                          <a:ea typeface="MS PGothic" pitchFamily="34" charset="-128"/>
                          <a:cs typeface="Arial" charset="0"/>
                        </a:rPr>
                        <a:t>No PSP</a:t>
                      </a:r>
                    </a:p>
                  </a:txBody>
                  <a:tcPr marL="0" marR="0" marT="27432" marB="27432"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0"/>
                        </a:spcBef>
                        <a:spcAft>
                          <a:spcPct val="0"/>
                        </a:spcAft>
                        <a:buClr>
                          <a:srgbClr val="ABD6F5"/>
                        </a:buClr>
                        <a:buSzTx/>
                        <a:buFont typeface="Arial" charset="0"/>
                        <a:buNone/>
                        <a:tabLst/>
                      </a:pPr>
                      <a:r>
                        <a:rPr kumimoji="0" lang="en-US" sz="1200" b="1" i="0" u="none" strike="noStrike" cap="none" normalizeH="0" baseline="0" dirty="0" smtClean="0">
                          <a:ln>
                            <a:noFill/>
                          </a:ln>
                          <a:solidFill>
                            <a:srgbClr val="606060"/>
                          </a:solidFill>
                          <a:effectLst/>
                          <a:latin typeface="+mn-lt"/>
                          <a:ea typeface="MS PGothic" pitchFamily="34" charset="-128"/>
                          <a:cs typeface="Arial" charset="0"/>
                        </a:rPr>
                        <a:t>PSP</a:t>
                      </a:r>
                    </a:p>
                  </a:txBody>
                  <a:tcPr marL="0" marR="0" marT="27432" marB="27432"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r>
              <a:tr h="0">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1" i="0" u="none" strike="noStrike" cap="none" normalizeH="0" baseline="0" dirty="0" smtClean="0">
                          <a:ln>
                            <a:noFill/>
                          </a:ln>
                          <a:solidFill>
                            <a:schemeClr val="accent1"/>
                          </a:solidFill>
                          <a:effectLst/>
                          <a:latin typeface="+mn-lt"/>
                          <a:ea typeface="MS PGothic" pitchFamily="34" charset="-128"/>
                          <a:cs typeface="Arial" charset="0"/>
                        </a:rPr>
                        <a:t>0-1Y</a:t>
                      </a:r>
                    </a:p>
                  </a:txBody>
                  <a:tcPr marL="0" marR="0" marT="27432" marB="27432"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Absorb Extend, Absorb II, Absorb Japan, Absorb China, Absorb III</a:t>
                      </a:r>
                    </a:p>
                  </a:txBody>
                  <a:tcPr marL="0" marR="0" marT="27432" marB="27432"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N=2549</a:t>
                      </a:r>
                    </a:p>
                  </a:txBody>
                  <a:tcPr marL="0" marR="0" marT="27432" marB="27432"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N=297</a:t>
                      </a:r>
                    </a:p>
                  </a:txBody>
                  <a:tcPr marL="0" marR="0" marT="27432" marB="27432" anchor="ctr" horzOverflow="overflow">
                    <a:lnL>
                      <a:noFill/>
                    </a:lnL>
                    <a:lnR>
                      <a:noFill/>
                    </a:lnR>
                    <a:lnT w="19050" cap="flat" cmpd="sng" algn="ctr">
                      <a:solidFill>
                        <a:schemeClr val="accent1"/>
                      </a:solidFill>
                      <a:prstDash val="solid"/>
                      <a:round/>
                      <a:headEnd type="none" w="med" len="med"/>
                      <a:tailEnd type="none" w="med" len="med"/>
                    </a:lnT>
                    <a:lnB>
                      <a:noFill/>
                    </a:lnB>
                    <a:lnTlToBr>
                      <a:noFill/>
                    </a:lnTlToBr>
                    <a:lnBlToTr>
                      <a:noFill/>
                    </a:lnBlToTr>
                    <a:noFill/>
                  </a:tcPr>
                </a:tc>
              </a:tr>
              <a:tr h="0">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defRPr/>
                      </a:pPr>
                      <a:r>
                        <a:rPr kumimoji="0" lang="en-US" sz="1200" b="1" i="0" u="none" strike="noStrike" kern="1200" cap="none" normalizeH="0" baseline="0" dirty="0" smtClean="0">
                          <a:ln>
                            <a:noFill/>
                          </a:ln>
                          <a:solidFill>
                            <a:schemeClr val="accent1"/>
                          </a:solidFill>
                          <a:effectLst/>
                          <a:latin typeface="+mn-lt"/>
                          <a:ea typeface="MS PGothic" pitchFamily="34" charset="-128"/>
                          <a:cs typeface="Arial" charset="0"/>
                        </a:rPr>
                        <a:t>1-2Y</a:t>
                      </a:r>
                    </a:p>
                  </a:txBody>
                  <a:tcPr marL="0" marR="0" marT="27432" marB="27432"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Absorb Extend, Absorb II, Absorb Japan, Absorb China</a:t>
                      </a:r>
                    </a:p>
                  </a:txBody>
                  <a:tcPr marL="0" marR="0" marT="27432" marB="27432"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N=1405</a:t>
                      </a:r>
                    </a:p>
                  </a:txBody>
                  <a:tcPr marL="0" marR="0" marT="27432" marB="27432"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N=199</a:t>
                      </a:r>
                    </a:p>
                  </a:txBody>
                  <a:tcPr marL="0" marR="0" marT="27432" marB="27432" anchor="ctr" horzOverflow="overflow">
                    <a:lnL>
                      <a:noFill/>
                    </a:lnL>
                    <a:lnR>
                      <a:noFill/>
                    </a:lnR>
                    <a:lnT>
                      <a:noFill/>
                    </a:lnT>
                    <a:lnB>
                      <a:noFill/>
                    </a:lnB>
                    <a:lnTlToBr>
                      <a:noFill/>
                    </a:lnTlToBr>
                    <a:lnBlToTr>
                      <a:noFill/>
                    </a:lnBlToTr>
                    <a:noFill/>
                  </a:tcPr>
                </a:tc>
              </a:tr>
              <a:tr h="0">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1" i="0" u="none" strike="noStrike" cap="none" normalizeH="0" baseline="0" dirty="0" smtClean="0">
                          <a:ln>
                            <a:noFill/>
                          </a:ln>
                          <a:solidFill>
                            <a:schemeClr val="accent1"/>
                          </a:solidFill>
                          <a:effectLst/>
                          <a:latin typeface="+mn-lt"/>
                          <a:ea typeface="MS PGothic" pitchFamily="34" charset="-128"/>
                          <a:cs typeface="Arial" charset="0"/>
                        </a:rPr>
                        <a:t>1-3Y</a:t>
                      </a:r>
                    </a:p>
                  </a:txBody>
                  <a:tcPr marL="0" marR="0" marT="27432" marB="27432"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Absorb II</a:t>
                      </a:r>
                    </a:p>
                  </a:txBody>
                  <a:tcPr marL="0" marR="0" marT="27432" marB="27432"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N=307</a:t>
                      </a:r>
                    </a:p>
                  </a:txBody>
                  <a:tcPr marL="0" marR="0" marT="27432" marB="27432"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200" b="0" i="0" u="none" strike="noStrike" cap="none" normalizeH="0" baseline="0" dirty="0" smtClean="0">
                          <a:ln>
                            <a:noFill/>
                          </a:ln>
                          <a:solidFill>
                            <a:srgbClr val="606060"/>
                          </a:solidFill>
                          <a:effectLst/>
                          <a:latin typeface="+mn-lt"/>
                          <a:ea typeface="MS PGothic" pitchFamily="34" charset="-128"/>
                          <a:cs typeface="Arial" charset="0"/>
                        </a:rPr>
                        <a:t>N=23</a:t>
                      </a:r>
                    </a:p>
                  </a:txBody>
                  <a:tcPr marL="0" marR="0" marT="27432" marB="27432" anchor="ctr" horzOverflow="overflow">
                    <a:lnL>
                      <a:noFill/>
                    </a:lnL>
                    <a:lnR>
                      <a:noFill/>
                    </a:lnR>
                    <a:lnT>
                      <a:noFill/>
                    </a:lnT>
                    <a:lnB>
                      <a:noFill/>
                    </a:lnB>
                    <a:lnTlToBr>
                      <a:noFill/>
                    </a:lnTlToBr>
                    <a:lnBlToTr>
                      <a:noFill/>
                    </a:lnBlToTr>
                    <a:noFill/>
                  </a:tcPr>
                </a:tc>
              </a:tr>
            </a:tbl>
          </a:graphicData>
        </a:graphic>
      </p:graphicFrame>
      <p:sp>
        <p:nvSpPr>
          <p:cNvPr id="33" name="Rounded Rectangle 32"/>
          <p:cNvSpPr/>
          <p:nvPr/>
        </p:nvSpPr>
        <p:spPr>
          <a:xfrm>
            <a:off x="540327" y="5161382"/>
            <a:ext cx="8073737" cy="1073163"/>
          </a:xfrm>
          <a:prstGeom prst="roundRect">
            <a:avLst>
              <a:gd name="adj" fmla="val 13847"/>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1" name="Text Placeholder 5"/>
          <p:cNvSpPr>
            <a:spLocks noGrp="1"/>
          </p:cNvSpPr>
          <p:nvPr>
            <p:ph type="body" sz="quarter" idx="13"/>
          </p:nvPr>
        </p:nvSpPr>
        <p:spPr>
          <a:xfrm>
            <a:off x="502920" y="503832"/>
            <a:ext cx="4297680" cy="153888"/>
          </a:xfrm>
        </p:spPr>
        <p:txBody>
          <a:bodyPr/>
          <a:lstStyle/>
          <a:p>
            <a:r>
              <a:rPr lang="en-US" dirty="0" smtClean="0"/>
              <a:t>Absorb Clinical Results</a:t>
            </a:r>
            <a:endParaRPr lang="en-US" dirty="0"/>
          </a:p>
        </p:txBody>
      </p:sp>
      <p:sp>
        <p:nvSpPr>
          <p:cNvPr id="13" name="Action Button: Home 12">
            <a:hlinkClick r:id="rId4"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7260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of Individual Components of PSP</a:t>
            </a:r>
            <a:endParaRPr lang="en-US" dirty="0"/>
          </a:p>
        </p:txBody>
      </p:sp>
      <p:sp>
        <p:nvSpPr>
          <p:cNvPr id="14" name="TextBox 13"/>
          <p:cNvSpPr txBox="1"/>
          <p:nvPr/>
        </p:nvSpPr>
        <p:spPr>
          <a:xfrm>
            <a:off x="95556" y="6291636"/>
            <a:ext cx="2305439" cy="230832"/>
          </a:xfrm>
          <a:prstGeom prst="rect">
            <a:avLst/>
          </a:prstGeom>
          <a:noFill/>
        </p:spPr>
        <p:txBody>
          <a:bodyPr wrap="none" rtlCol="0">
            <a:spAutoFit/>
          </a:bodyPr>
          <a:lstStyle/>
          <a:p>
            <a:r>
              <a:rPr lang="en-US" sz="900" dirty="0" smtClean="0">
                <a:solidFill>
                  <a:schemeClr val="tx2"/>
                </a:solidFill>
                <a:latin typeface="+mn-lt"/>
              </a:rPr>
              <a:t>Ellis, S., ABSORB Trials PSP Analysis, TCT 2016</a:t>
            </a:r>
          </a:p>
        </p:txBody>
      </p:sp>
      <p:graphicFrame>
        <p:nvGraphicFramePr>
          <p:cNvPr id="16" name="Group 58"/>
          <p:cNvGraphicFramePr>
            <a:graphicFrameLocks noGrp="1"/>
          </p:cNvGraphicFramePr>
          <p:nvPr>
            <p:extLst>
              <p:ext uri="{D42A27DB-BD31-4B8C-83A1-F6EECF244321}">
                <p14:modId xmlns:p14="http://schemas.microsoft.com/office/powerpoint/2010/main" val="2029680808"/>
              </p:ext>
            </p:extLst>
          </p:nvPr>
        </p:nvGraphicFramePr>
        <p:xfrm>
          <a:off x="633846" y="1989565"/>
          <a:ext cx="7904098" cy="3962400"/>
        </p:xfrm>
        <a:graphic>
          <a:graphicData uri="http://schemas.openxmlformats.org/drawingml/2006/table">
            <a:tbl>
              <a:tblPr/>
              <a:tblGrid>
                <a:gridCol w="820881"/>
                <a:gridCol w="2618509"/>
                <a:gridCol w="1652155"/>
                <a:gridCol w="1475509"/>
                <a:gridCol w="1337044"/>
              </a:tblGrid>
              <a:tr h="262599">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defRPr/>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Time</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PSP Component</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Yes PSP</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No PSP</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P-value</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r>
              <a:tr h="154470">
                <a:tc rowSpan="4">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0-1 Year</a:t>
                      </a:r>
                    </a:p>
                  </a:txBody>
                  <a:tcPr marL="0" marR="0" anchor="ctr" horzOverflow="overflow">
                    <a:lnL>
                      <a:noFill/>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2.25mm </a:t>
                      </a:r>
                      <a:r>
                        <a:rPr kumimoji="0" lang="en-US" sz="1400" b="0" i="0" u="none" strike="noStrike" cap="none" normalizeH="0" baseline="0" dirty="0" smtClean="0">
                          <a:ln>
                            <a:noFill/>
                          </a:ln>
                          <a:solidFill>
                            <a:schemeClr val="accent5"/>
                          </a:solidFill>
                          <a:effectLst/>
                          <a:latin typeface="+mn-lt"/>
                          <a:ea typeface="MS PGothic" pitchFamily="34" charset="-128"/>
                          <a:cs typeface="Arial" charset="0"/>
                          <a:sym typeface="Symbol"/>
                        </a:rPr>
                        <a:t> QCA RVD  3.5mm</a:t>
                      </a:r>
                      <a:endParaRPr kumimoji="0" lang="en-US" sz="1400" b="0" i="0" u="none" strike="noStrike" cap="none" normalizeH="0" baseline="0" dirty="0" smtClean="0">
                        <a:ln>
                          <a:noFill/>
                        </a:ln>
                        <a:solidFill>
                          <a:schemeClr val="accent5"/>
                        </a:solidFill>
                        <a:effectLst/>
                        <a:latin typeface="+mn-lt"/>
                        <a:ea typeface="MS PGothic" pitchFamily="34" charset="-128"/>
                        <a:cs typeface="Arial" charset="0"/>
                      </a:endParaRPr>
                    </a:p>
                  </a:txBody>
                  <a:tcPr marL="0" marR="0" anchor="ctr" horzOverflow="overflow">
                    <a:lnL w="19050" cap="flat" cmpd="sng" algn="ctr">
                      <a:noFill/>
                      <a:prstDash val="solid"/>
                      <a:round/>
                      <a:headEnd type="none" w="med" len="med"/>
                      <a:tailEnd type="none" w="med" len="med"/>
                    </a:lnL>
                    <a:lnR>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0.8% (18/2235)</a:t>
                      </a:r>
                    </a:p>
                  </a:txBody>
                  <a:tcPr marL="0" marR="0" anchor="ctr" horzOverflow="overflow">
                    <a:lnL>
                      <a:noFill/>
                    </a:lnL>
                    <a:lnR>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2.6% (15/585)</a:t>
                      </a:r>
                    </a:p>
                  </a:txBody>
                  <a:tcPr marL="0" marR="0" anchor="ctr" horzOverflow="overflow">
                    <a:lnL>
                      <a:noFill/>
                    </a:lnL>
                    <a:lnR>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0.001</a:t>
                      </a:r>
                    </a:p>
                  </a:txBody>
                  <a:tcPr marL="0" marR="0" anchor="ctr" horzOverflow="overflow">
                    <a:lnL>
                      <a:noFill/>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defRPr/>
                      </a:pPr>
                      <a:endParaRPr kumimoji="0" lang="en-US" sz="1400" b="1" i="0" u="none" strike="noStrike" kern="1200"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a:t>
                      </a:r>
                    </a:p>
                  </a:txBody>
                  <a:tcPr marL="0" marR="0" anchor="ctr" horzOverflow="overflow">
                    <a:lnL>
                      <a:noFill/>
                    </a:lnL>
                    <a:lnR>
                      <a:noFill/>
                    </a:lnR>
                    <a:lnT w="190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1.2% (23/1885)</a:t>
                      </a:r>
                    </a:p>
                  </a:txBody>
                  <a:tcPr marL="0" marR="0" anchor="ctr" horzOverflow="overflow">
                    <a:lnL>
                      <a:noFill/>
                    </a:lnL>
                    <a:lnR>
                      <a:noFill/>
                    </a:lnR>
                    <a:lnT w="190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1.3% (12/954)</a:t>
                      </a:r>
                    </a:p>
                  </a:txBody>
                  <a:tcPr marL="0" marR="0" anchor="ctr" horzOverflow="overflow">
                    <a:lnL>
                      <a:noFill/>
                    </a:lnL>
                    <a:lnR>
                      <a:noFill/>
                    </a:lnR>
                    <a:lnT w="190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0.93</a:t>
                      </a:r>
                    </a:p>
                  </a:txBody>
                  <a:tcPr marL="0" marR="0" anchor="ctr" horzOverflow="overflow">
                    <a:lnL>
                      <a:noFill/>
                    </a:lnL>
                    <a:lnR>
                      <a:noFill/>
                    </a:lnR>
                    <a:lnT w="19050" cap="flat" cmpd="sng" algn="ctr">
                      <a:noFill/>
                      <a:prstDash val="solid"/>
                      <a:round/>
                      <a:headEnd type="none" w="med" len="med"/>
                      <a:tailEnd type="none" w="med" len="med"/>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1.0% (7/701)</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1.3% (28/2122)</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0.51</a:t>
                      </a:r>
                    </a:p>
                  </a:txBody>
                  <a:tcPr marL="0" marR="0" anchor="ctr" horzOverflow="overflow">
                    <a:lnL>
                      <a:noFill/>
                    </a:lnL>
                    <a:lnR>
                      <a:noFill/>
                    </a:lnR>
                    <a:lnT>
                      <a:noFill/>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 + &gt;1:1</a:t>
                      </a:r>
                    </a:p>
                  </a:txBody>
                  <a:tcPr marL="0" marR="0" anchor="ctr" horzOverflow="overflow">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0.8% (3/360)</a:t>
                      </a:r>
                    </a:p>
                  </a:txBody>
                  <a:tcPr marL="0" marR="0" anchor="ctr" horzOverflow="overflow">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1.3% (32/2456)</a:t>
                      </a:r>
                    </a:p>
                  </a:txBody>
                  <a:tcPr marL="0" marR="0" anchor="ctr" horzOverflow="overflow">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0.46</a:t>
                      </a:r>
                    </a:p>
                  </a:txBody>
                  <a:tcPr marL="0" marR="0" anchor="ctr" horzOverflow="overflow">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r>
              <a:tr h="154470">
                <a:tc rowSpan="4">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1-2 Years</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2.25mm </a:t>
                      </a:r>
                      <a:r>
                        <a:rPr kumimoji="0" lang="en-US" sz="1400" b="0" i="0" u="none" strike="noStrike" cap="none" normalizeH="0" baseline="0" dirty="0" smtClean="0">
                          <a:ln>
                            <a:noFill/>
                          </a:ln>
                          <a:solidFill>
                            <a:srgbClr val="606060"/>
                          </a:solidFill>
                          <a:effectLst/>
                          <a:latin typeface="+mn-lt"/>
                          <a:ea typeface="MS PGothic" pitchFamily="34" charset="-128"/>
                          <a:cs typeface="Arial" charset="0"/>
                          <a:sym typeface="Symbol"/>
                        </a:rPr>
                        <a:t> QCA RVD  3.5mm</a:t>
                      </a:r>
                      <a:endParaRPr kumimoji="0" lang="en-US" sz="1400" b="0" i="0" u="none" strike="noStrike" cap="none" normalizeH="0" baseline="0" dirty="0" smtClean="0">
                        <a:ln>
                          <a:noFill/>
                        </a:ln>
                        <a:solidFill>
                          <a:srgbClr val="606060"/>
                        </a:solidFill>
                        <a:effectLst/>
                        <a:latin typeface="+mn-lt"/>
                        <a:ea typeface="MS PGothic" pitchFamily="34" charset="-128"/>
                        <a:cs typeface="Arial" charset="0"/>
                      </a:endParaRP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0.9% (11/1269)</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0.0% (0/303)</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0.14</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0.6% (6/1080)</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1.0% (5/505)</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0.34</a:t>
                      </a:r>
                    </a:p>
                  </a:txBody>
                  <a:tcPr marL="0" marR="0" anchor="ctr" horzOverflow="overflow">
                    <a:lnL>
                      <a:noFill/>
                    </a:lnL>
                    <a:lnR>
                      <a:noFill/>
                    </a:lnR>
                    <a:lnT>
                      <a:noFill/>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0.5% (2/423)</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0.8% (9/1160)</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0.52</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Post-dilatation + &gt;16atm + &gt;1:1</a:t>
                      </a:r>
                    </a:p>
                  </a:txBody>
                  <a:tcPr marL="0" marR="0" anchor="ctr" horzOverflow="overflow">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0.0% (0/229)</a:t>
                      </a:r>
                    </a:p>
                  </a:txBody>
                  <a:tcPr marL="0" marR="0" anchor="ctr" horzOverflow="overflow">
                    <a:lnL>
                      <a:noFill/>
                    </a:lnL>
                    <a:lnR>
                      <a:noFill/>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0.8% (11/1344)</a:t>
                      </a:r>
                    </a:p>
                  </a:txBody>
                  <a:tcPr marL="0" marR="0" anchor="ctr" horzOverflow="overflow">
                    <a:lnL>
                      <a:noFill/>
                    </a:lnL>
                    <a:lnR>
                      <a:noFill/>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0.38</a:t>
                      </a:r>
                    </a:p>
                  </a:txBody>
                  <a:tcPr marL="0" marR="0" anchor="ctr" horzOverflow="overflow">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r>
              <a:tr h="154470">
                <a:tc rowSpan="4">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1-3 Years</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2.25mm </a:t>
                      </a:r>
                      <a:r>
                        <a:rPr kumimoji="0" lang="en-US" sz="1400" b="0" i="0" u="none" strike="noStrike" cap="none" normalizeH="0" baseline="0" dirty="0" smtClean="0">
                          <a:ln>
                            <a:noFill/>
                          </a:ln>
                          <a:solidFill>
                            <a:srgbClr val="606060"/>
                          </a:solidFill>
                          <a:effectLst/>
                          <a:latin typeface="+mn-lt"/>
                          <a:ea typeface="MS PGothic" pitchFamily="34" charset="-128"/>
                          <a:cs typeface="Arial" charset="0"/>
                          <a:sym typeface="Symbol"/>
                        </a:rPr>
                        <a:t> QCA RVD  3.5mm</a:t>
                      </a:r>
                      <a:endParaRPr kumimoji="0" lang="en-US" sz="1400" b="0" i="0" u="none" strike="noStrike" cap="none" normalizeH="0" baseline="0" dirty="0" smtClean="0">
                        <a:ln>
                          <a:noFill/>
                        </a:ln>
                        <a:solidFill>
                          <a:srgbClr val="606060"/>
                        </a:solidFill>
                        <a:effectLst/>
                        <a:latin typeface="+mn-lt"/>
                        <a:ea typeface="MS PGothic" pitchFamily="34" charset="-128"/>
                        <a:cs typeface="Arial" charset="0"/>
                      </a:endParaRP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2.5% (6/240)</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0.0% (0/75)</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0.34</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1.6% (3/189)</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2.4% (3/126)</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0.62</a:t>
                      </a:r>
                    </a:p>
                  </a:txBody>
                  <a:tcPr marL="0" marR="0" anchor="ctr" horzOverflow="overflow">
                    <a:lnL>
                      <a:noFill/>
                    </a:lnL>
                    <a:lnR>
                      <a:noFill/>
                    </a:lnR>
                    <a:lnT>
                      <a:noFill/>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0.0% (0/49)</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2.3% (6/265)</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0.60</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Post-dilatation + &gt;16atm + &gt;1:1</a:t>
                      </a:r>
                    </a:p>
                  </a:txBody>
                  <a:tcPr marL="0" marR="0" anchor="ctr" horzOverflow="overflow">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0.0% (0/26)</a:t>
                      </a:r>
                    </a:p>
                  </a:txBody>
                  <a:tcPr marL="0" marR="0"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a:rPr>
                        <a:t>2.1% (6/289)</a:t>
                      </a:r>
                      <a:endParaRPr kumimoji="0" lang="en-US" sz="1400" b="0" i="0" u="none" strike="noStrike" cap="none" normalizeH="0" baseline="0" dirty="0" smtClean="0">
                        <a:ln>
                          <a:noFill/>
                        </a:ln>
                        <a:solidFill>
                          <a:schemeClr val="accent5"/>
                        </a:solidFill>
                        <a:effectLst/>
                        <a:latin typeface="+mn-lt"/>
                        <a:ea typeface="MS PGothic" pitchFamily="34" charset="-128"/>
                        <a:cs typeface="Arial" charset="0"/>
                      </a:endParaRPr>
                    </a:p>
                  </a:txBody>
                  <a:tcPr marL="0" marR="0"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&gt;0.99</a:t>
                      </a:r>
                    </a:p>
                  </a:txBody>
                  <a:tcPr marL="0" marR="0" anchor="ctr" horzOverflow="overflow">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bl>
          </a:graphicData>
        </a:graphic>
      </p:graphicFrame>
      <p:sp>
        <p:nvSpPr>
          <p:cNvPr id="18" name="Rounded Rectangle 17"/>
          <p:cNvSpPr/>
          <p:nvPr/>
        </p:nvSpPr>
        <p:spPr>
          <a:xfrm>
            <a:off x="540327" y="1943103"/>
            <a:ext cx="8073737" cy="4073233"/>
          </a:xfrm>
          <a:prstGeom prst="roundRect">
            <a:avLst>
              <a:gd name="adj" fmla="val 416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9" name="TextBox 18"/>
          <p:cNvSpPr txBox="1"/>
          <p:nvPr/>
        </p:nvSpPr>
        <p:spPr>
          <a:xfrm>
            <a:off x="2358766" y="1167867"/>
            <a:ext cx="4426468" cy="646331"/>
          </a:xfrm>
          <a:prstGeom prst="rect">
            <a:avLst/>
          </a:prstGeom>
          <a:noFill/>
        </p:spPr>
        <p:txBody>
          <a:bodyPr wrap="none" rtlCol="0">
            <a:spAutoFit/>
          </a:bodyPr>
          <a:lstStyle>
            <a:defPPr>
              <a:defRPr lang="en-US"/>
            </a:defPPr>
            <a:lvl1pPr algn="ctr">
              <a:defRPr b="1">
                <a:solidFill>
                  <a:schemeClr val="accent1"/>
                </a:solidFill>
              </a:defRPr>
            </a:lvl1pPr>
          </a:lstStyle>
          <a:p>
            <a:r>
              <a:rPr lang="en-US" dirty="0"/>
              <a:t>Sizing Appears to Optimize 1-year ST</a:t>
            </a:r>
            <a:br>
              <a:rPr lang="en-US" dirty="0"/>
            </a:br>
            <a:r>
              <a:rPr lang="en-US" dirty="0"/>
              <a:t>Post-Dilatation Appears to Optimize Later ST</a:t>
            </a:r>
          </a:p>
        </p:txBody>
      </p:sp>
      <p:sp>
        <p:nvSpPr>
          <p:cNvPr id="20" name="TextBox 19"/>
          <p:cNvSpPr txBox="1"/>
          <p:nvPr/>
        </p:nvSpPr>
        <p:spPr>
          <a:xfrm>
            <a:off x="542056" y="1167867"/>
            <a:ext cx="405239" cy="646331"/>
          </a:xfrm>
          <a:prstGeom prst="rect">
            <a:avLst/>
          </a:prstGeom>
          <a:noFill/>
        </p:spPr>
        <p:txBody>
          <a:bodyPr wrap="none" rtlCol="0">
            <a:spAutoFit/>
          </a:bodyPr>
          <a:lstStyle>
            <a:defPPr>
              <a:defRPr lang="en-US"/>
            </a:defPPr>
            <a:lvl1pPr algn="ctr">
              <a:defRPr b="1">
                <a:solidFill>
                  <a:schemeClr val="accent1"/>
                </a:solidFill>
              </a:defRPr>
            </a:lvl1pPr>
          </a:lstStyle>
          <a:p>
            <a:r>
              <a:rPr lang="en-US" dirty="0" smtClean="0">
                <a:solidFill>
                  <a:schemeClr val="tx2"/>
                </a:solidFill>
              </a:rPr>
              <a:t/>
            </a:r>
            <a:br>
              <a:rPr lang="en-US" dirty="0" smtClean="0">
                <a:solidFill>
                  <a:schemeClr val="tx2"/>
                </a:solidFill>
              </a:rPr>
            </a:br>
            <a:r>
              <a:rPr lang="en-US" dirty="0" smtClean="0">
                <a:solidFill>
                  <a:schemeClr val="tx2"/>
                </a:solidFill>
              </a:rPr>
              <a:t>ST</a:t>
            </a:r>
            <a:endParaRPr lang="en-US" dirty="0">
              <a:solidFill>
                <a:schemeClr val="tx2"/>
              </a:solidFill>
            </a:endParaRPr>
          </a:p>
        </p:txBody>
      </p:sp>
      <p:sp>
        <p:nvSpPr>
          <p:cNvPr id="7" name="Rectangle 6"/>
          <p:cNvSpPr/>
          <p:nvPr/>
        </p:nvSpPr>
        <p:spPr>
          <a:xfrm>
            <a:off x="1402773" y="2327559"/>
            <a:ext cx="7138554" cy="22860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 name="Rectangle 20"/>
          <p:cNvSpPr/>
          <p:nvPr/>
        </p:nvSpPr>
        <p:spPr>
          <a:xfrm>
            <a:off x="1402773" y="4467004"/>
            <a:ext cx="7138554" cy="22860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Rectangle 21"/>
          <p:cNvSpPr/>
          <p:nvPr/>
        </p:nvSpPr>
        <p:spPr>
          <a:xfrm>
            <a:off x="1402773" y="5696810"/>
            <a:ext cx="7138554" cy="22860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ext Placeholder 5"/>
          <p:cNvSpPr>
            <a:spLocks noGrp="1"/>
          </p:cNvSpPr>
          <p:nvPr>
            <p:ph type="body" sz="quarter" idx="13"/>
          </p:nvPr>
        </p:nvSpPr>
        <p:spPr>
          <a:xfrm>
            <a:off x="502920" y="503832"/>
            <a:ext cx="4297680" cy="153888"/>
          </a:xfrm>
        </p:spPr>
        <p:txBody>
          <a:bodyPr/>
          <a:lstStyle/>
          <a:p>
            <a:r>
              <a:rPr lang="en-US" dirty="0" smtClean="0"/>
              <a:t>Absorb Clinical Results</a:t>
            </a:r>
            <a:endParaRPr lang="en-US" dirty="0"/>
          </a:p>
        </p:txBody>
      </p:sp>
      <p:sp>
        <p:nvSpPr>
          <p:cNvPr id="15" name="Action Button: Home 14">
            <a:hlinkClick r:id="rId3"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368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02920" y="3092450"/>
            <a:ext cx="3564255" cy="1255728"/>
          </a:xfrm>
        </p:spPr>
        <p:txBody>
          <a:bodyPr/>
          <a:lstStyle/>
          <a:p>
            <a:r>
              <a:rPr lang="en-GB" dirty="0" smtClean="0">
                <a:cs typeface="Helvetica" pitchFamily="34" charset="0"/>
              </a:rPr>
              <a:t>Overview of Absorb Clinical Program</a:t>
            </a:r>
            <a:endParaRPr lang="en-GB" dirty="0"/>
          </a:p>
        </p:txBody>
      </p:sp>
      <p:sp>
        <p:nvSpPr>
          <p:cNvPr id="6" name="Segnaposto testo 5"/>
          <p:cNvSpPr>
            <a:spLocks noGrp="1"/>
          </p:cNvSpPr>
          <p:nvPr>
            <p:ph type="body" idx="1"/>
          </p:nvPr>
        </p:nvSpPr>
        <p:spPr/>
        <p:txBody>
          <a:bodyPr/>
          <a:lstStyle/>
          <a:p>
            <a:r>
              <a:rPr lang="en-US" dirty="0" smtClean="0"/>
              <a:t>Absorb clinical results</a:t>
            </a:r>
            <a:endParaRPr lang="en-US" dirty="0"/>
          </a:p>
        </p:txBody>
      </p:sp>
      <p:sp>
        <p:nvSpPr>
          <p:cNvPr id="4" name="Slide Number Placeholder 3"/>
          <p:cNvSpPr>
            <a:spLocks noGrp="1"/>
          </p:cNvSpPr>
          <p:nvPr>
            <p:ph type="sldNum" sz="quarter" idx="12"/>
          </p:nvPr>
        </p:nvSpPr>
        <p:spPr>
          <a:xfrm>
            <a:off x="8606290" y="6428232"/>
            <a:ext cx="292608" cy="283464"/>
          </a:xfrm>
        </p:spPr>
        <p:txBody>
          <a:bodyPr/>
          <a:lstStyle/>
          <a:p>
            <a:fld id="{A2885E78-1F86-4A3D-9EE1-B0103B1CEF15}" type="slidenum">
              <a:rPr lang="en-US" smtClean="0">
                <a:solidFill>
                  <a:prstClr val="white"/>
                </a:solidFill>
              </a:rPr>
              <a:pPr/>
              <a:t>3</a:t>
            </a:fld>
            <a:endParaRPr lang="en-US" dirty="0">
              <a:solidFill>
                <a:prstClr val="white"/>
              </a:solidFill>
            </a:endParaRPr>
          </a:p>
        </p:txBody>
      </p:sp>
      <p:sp>
        <p:nvSpPr>
          <p:cNvPr id="2" name="Rectangle 1"/>
          <p:cNvSpPr/>
          <p:nvPr/>
        </p:nvSpPr>
        <p:spPr>
          <a:xfrm>
            <a:off x="6859738" y="4775264"/>
            <a:ext cx="2223782" cy="556563"/>
          </a:xfrm>
          <a:prstGeom prst="rect">
            <a:avLst/>
          </a:prstGeom>
        </p:spPr>
        <p:txBody>
          <a:bodyPr wrap="square">
            <a:spAutoFit/>
          </a:bodyPr>
          <a:lstStyle/>
          <a:p>
            <a:pPr>
              <a:lnSpc>
                <a:spcPts val="1800"/>
              </a:lnSpc>
            </a:pPr>
            <a:r>
              <a:rPr lang="en-US" sz="1600" dirty="0">
                <a:solidFill>
                  <a:srgbClr val="F2F2F2"/>
                </a:solidFill>
              </a:rPr>
              <a:t>HAVING NOTHING </a:t>
            </a:r>
            <a:br>
              <a:rPr lang="en-US" sz="1600" dirty="0">
                <a:solidFill>
                  <a:srgbClr val="F2F2F2"/>
                </a:solidFill>
              </a:rPr>
            </a:br>
            <a:r>
              <a:rPr lang="en-US" sz="1600" dirty="0">
                <a:solidFill>
                  <a:srgbClr val="F2F2F2"/>
                </a:solidFill>
              </a:rPr>
              <a:t>CAN MEAN EVERYTHING</a:t>
            </a:r>
            <a:endParaRPr lang="en-GB" sz="1600" dirty="0">
              <a:solidFill>
                <a:srgbClr val="F2F2F2"/>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1" y="5453157"/>
            <a:ext cx="1255327" cy="99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ction Button: Home 6">
            <a:hlinkClick r:id="rId3" action="ppaction://hlinksldjump" highlightClick="1"/>
          </p:cNvPr>
          <p:cNvSpPr/>
          <p:nvPr/>
        </p:nvSpPr>
        <p:spPr>
          <a:xfrm>
            <a:off x="8691563" y="0"/>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7553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of Individual Components of PSP</a:t>
            </a:r>
            <a:endParaRPr lang="en-US" dirty="0"/>
          </a:p>
        </p:txBody>
      </p:sp>
      <p:sp>
        <p:nvSpPr>
          <p:cNvPr id="5" name="TextBox 4"/>
          <p:cNvSpPr txBox="1"/>
          <p:nvPr/>
        </p:nvSpPr>
        <p:spPr>
          <a:xfrm>
            <a:off x="95556" y="6291636"/>
            <a:ext cx="2305439" cy="230832"/>
          </a:xfrm>
          <a:prstGeom prst="rect">
            <a:avLst/>
          </a:prstGeom>
          <a:noFill/>
        </p:spPr>
        <p:txBody>
          <a:bodyPr wrap="none" rtlCol="0">
            <a:spAutoFit/>
          </a:bodyPr>
          <a:lstStyle/>
          <a:p>
            <a:r>
              <a:rPr lang="en-US" sz="900" dirty="0" smtClean="0">
                <a:solidFill>
                  <a:schemeClr val="tx2"/>
                </a:solidFill>
                <a:latin typeface="+mn-lt"/>
              </a:rPr>
              <a:t>Ellis, S., ABSORB Trials PSP Analysis, TCT 2016</a:t>
            </a:r>
          </a:p>
        </p:txBody>
      </p:sp>
      <p:graphicFrame>
        <p:nvGraphicFramePr>
          <p:cNvPr id="14" name="Group 58"/>
          <p:cNvGraphicFramePr>
            <a:graphicFrameLocks noGrp="1"/>
          </p:cNvGraphicFramePr>
          <p:nvPr>
            <p:extLst>
              <p:ext uri="{D42A27DB-BD31-4B8C-83A1-F6EECF244321}">
                <p14:modId xmlns:p14="http://schemas.microsoft.com/office/powerpoint/2010/main" val="2268508553"/>
              </p:ext>
            </p:extLst>
          </p:nvPr>
        </p:nvGraphicFramePr>
        <p:xfrm>
          <a:off x="633846" y="1989565"/>
          <a:ext cx="7904098" cy="3962400"/>
        </p:xfrm>
        <a:graphic>
          <a:graphicData uri="http://schemas.openxmlformats.org/drawingml/2006/table">
            <a:tbl>
              <a:tblPr/>
              <a:tblGrid>
                <a:gridCol w="820881"/>
                <a:gridCol w="2618509"/>
                <a:gridCol w="1652155"/>
                <a:gridCol w="1475509"/>
                <a:gridCol w="1337044"/>
              </a:tblGrid>
              <a:tr h="262599">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defRPr/>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Time</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PSP Component</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Yes PSP</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No PSP</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0"/>
                        </a:spcBef>
                        <a:spcAft>
                          <a:spcPct val="0"/>
                        </a:spcAft>
                        <a:buClr>
                          <a:srgbClr val="ABD6F5"/>
                        </a:buClr>
                        <a:buSzTx/>
                        <a:buFont typeface="Arial" charset="0"/>
                        <a:buNone/>
                        <a:tabLst/>
                      </a:pPr>
                      <a:r>
                        <a:rPr kumimoji="0" lang="en-US" sz="1400" b="1" i="0" u="none" strike="noStrike" cap="none" normalizeH="0" baseline="0" dirty="0" smtClean="0">
                          <a:ln>
                            <a:noFill/>
                          </a:ln>
                          <a:solidFill>
                            <a:srgbClr val="606060"/>
                          </a:solidFill>
                          <a:effectLst/>
                          <a:latin typeface="+mn-lt"/>
                          <a:ea typeface="MS PGothic" pitchFamily="34" charset="-128"/>
                          <a:cs typeface="Arial" charset="0"/>
                        </a:rPr>
                        <a:t>P-value</a:t>
                      </a:r>
                    </a:p>
                  </a:txBody>
                  <a:tcPr marL="0" marR="0" anchor="b" horzOverflow="overflow">
                    <a:lnL>
                      <a:noFill/>
                    </a:lnL>
                    <a:lnR>
                      <a:noFill/>
                    </a:lnR>
                    <a:lnT>
                      <a:noFill/>
                    </a:lnT>
                    <a:lnB w="19050" cap="flat" cmpd="sng" algn="ctr">
                      <a:solidFill>
                        <a:schemeClr val="accent1"/>
                      </a:solidFill>
                      <a:prstDash val="solid"/>
                      <a:round/>
                      <a:headEnd type="none" w="med" len="med"/>
                      <a:tailEnd type="none" w="med" len="med"/>
                    </a:lnB>
                    <a:lnTlToBr>
                      <a:noFill/>
                    </a:lnTlToBr>
                    <a:lnBlToTr>
                      <a:noFill/>
                    </a:lnBlToTr>
                    <a:noFill/>
                  </a:tcPr>
                </a:tc>
              </a:tr>
              <a:tr h="154470">
                <a:tc rowSpan="4">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0-1 Year</a:t>
                      </a:r>
                    </a:p>
                  </a:txBody>
                  <a:tcPr marL="0" marR="0" anchor="ctr" horzOverflow="overflow">
                    <a:lnL>
                      <a:noFill/>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2.25mm </a:t>
                      </a:r>
                      <a:r>
                        <a:rPr kumimoji="0" lang="en-US" sz="1400" b="0" i="0" u="none" strike="noStrike" cap="none" normalizeH="0" baseline="0" dirty="0" smtClean="0">
                          <a:ln>
                            <a:noFill/>
                          </a:ln>
                          <a:solidFill>
                            <a:schemeClr val="accent5"/>
                          </a:solidFill>
                          <a:effectLst/>
                          <a:latin typeface="+mn-lt"/>
                          <a:ea typeface="MS PGothic" pitchFamily="34" charset="-128"/>
                          <a:cs typeface="Arial" charset="0"/>
                          <a:sym typeface="Symbol"/>
                        </a:rPr>
                        <a:t> QCA RVD  3.5mm</a:t>
                      </a:r>
                      <a:endParaRPr kumimoji="0" lang="en-US" sz="1400" b="0" i="0" u="none" strike="noStrike" cap="none" normalizeH="0" baseline="0" dirty="0" smtClean="0">
                        <a:ln>
                          <a:noFill/>
                        </a:ln>
                        <a:solidFill>
                          <a:schemeClr val="accent5"/>
                        </a:solidFill>
                        <a:effectLst/>
                        <a:latin typeface="+mn-lt"/>
                        <a:ea typeface="MS PGothic" pitchFamily="34" charset="-128"/>
                        <a:cs typeface="Arial" charset="0"/>
                      </a:endParaRPr>
                    </a:p>
                  </a:txBody>
                  <a:tcPr marL="0" marR="0" anchor="ctr" horzOverflow="overflow">
                    <a:lnL w="19050" cap="flat" cmpd="sng" algn="ctr">
                      <a:noFill/>
                      <a:prstDash val="solid"/>
                      <a:round/>
                      <a:headEnd type="none" w="med" len="med"/>
                      <a:tailEnd type="none" w="med" len="med"/>
                    </a:lnL>
                    <a:lnR>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5.3% (120/2250)</a:t>
                      </a:r>
                    </a:p>
                  </a:txBody>
                  <a:tcPr marL="0" marR="0" anchor="ctr" horzOverflow="overflow">
                    <a:lnL>
                      <a:noFill/>
                    </a:lnL>
                    <a:lnR>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5.8% (56/959)</a:t>
                      </a:r>
                    </a:p>
                  </a:txBody>
                  <a:tcPr marL="0" marR="0" anchor="ctr" horzOverflow="overflow">
                    <a:lnL>
                      <a:noFill/>
                    </a:lnL>
                    <a:lnR>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0.001</a:t>
                      </a:r>
                    </a:p>
                  </a:txBody>
                  <a:tcPr marL="0" marR="0" anchor="ctr" horzOverflow="overflow">
                    <a:lnL>
                      <a:noFill/>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defRPr/>
                      </a:pPr>
                      <a:endParaRPr kumimoji="0" lang="en-US" sz="1400" b="1" i="0" u="none" strike="noStrike" kern="1200"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a:t>
                      </a:r>
                    </a:p>
                  </a:txBody>
                  <a:tcPr marL="0" marR="0" anchor="ctr" horzOverflow="overflow">
                    <a:lnL>
                      <a:noFill/>
                    </a:lnL>
                    <a:lnR>
                      <a:noFill/>
                    </a:lnR>
                    <a:lnT w="190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6.3% (119/1899)</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90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5.8% (56/959)</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90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0.65</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9050" cap="flat" cmpd="sng" algn="ctr">
                      <a:noFill/>
                      <a:prstDash val="solid"/>
                      <a:round/>
                      <a:headEnd type="none" w="med" len="med"/>
                      <a:tailEnd type="none" w="med" len="med"/>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6.5% (46/705)</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6.0% (129/2137)</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0.64</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 + &gt;1:1</a:t>
                      </a:r>
                    </a:p>
                  </a:txBody>
                  <a:tcPr marL="0" marR="0" anchor="ctr" horzOverflow="overflow">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5.8% (21/362)</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6.2% (153/2473)</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0.78</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r>
              <a:tr h="154470">
                <a:tc rowSpan="4">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1-2 Years</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2.25mm </a:t>
                      </a:r>
                      <a:r>
                        <a:rPr kumimoji="0" lang="en-US" sz="1400" b="0" i="0" u="none" strike="noStrike" cap="none" normalizeH="0" baseline="0" dirty="0" smtClean="0">
                          <a:ln>
                            <a:noFill/>
                          </a:ln>
                          <a:solidFill>
                            <a:srgbClr val="606060"/>
                          </a:solidFill>
                          <a:effectLst/>
                          <a:latin typeface="+mn-lt"/>
                          <a:ea typeface="MS PGothic" pitchFamily="34" charset="-128"/>
                          <a:cs typeface="Arial" charset="0"/>
                          <a:sym typeface="Symbol"/>
                        </a:rPr>
                        <a:t> QCA RVD  3.5mm</a:t>
                      </a:r>
                      <a:endParaRPr kumimoji="0" lang="en-US" sz="1400" b="0" i="0" u="none" strike="noStrike" cap="none" normalizeH="0" baseline="0" dirty="0" smtClean="0">
                        <a:ln>
                          <a:noFill/>
                        </a:ln>
                        <a:solidFill>
                          <a:srgbClr val="606060"/>
                        </a:solidFill>
                        <a:effectLst/>
                        <a:latin typeface="+mn-lt"/>
                        <a:ea typeface="MS PGothic" pitchFamily="34" charset="-128"/>
                        <a:cs typeface="Arial" charset="0"/>
                      </a:endParaRP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3.0% (38/1272)</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2.6% (8/304)</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0.74</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2.9% (31/1081)</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3.0% (15/508)</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0.92</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2.1% (9/423)</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3.2% (37/1164)</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0.27</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9050" cap="flat" cmpd="sng" algn="ctr">
                      <a:noFill/>
                      <a:prstDash val="solid"/>
                      <a:round/>
                      <a:headEnd type="none" w="med" len="med"/>
                      <a:tailEnd type="none" w="med" len="med"/>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Post-dilatation + &gt;16atm + &gt;1:1</a:t>
                      </a:r>
                    </a:p>
                  </a:txBody>
                  <a:tcPr marL="0" marR="0" anchor="ctr" horzOverflow="overflow">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chemeClr val="accent5"/>
                          </a:solidFill>
                          <a:effectLst/>
                          <a:latin typeface="+mn-lt"/>
                          <a:ea typeface="MS PGothic" pitchFamily="34" charset="-128"/>
                          <a:cs typeface="Arial" charset="0"/>
                        </a:rPr>
                        <a:t>0.9% (2/229)</a:t>
                      </a:r>
                      <a:endParaRPr kumimoji="0" lang="en-US" sz="1400" b="0" i="0" u="none" strike="noStrike" kern="1200" cap="none" normalizeH="0" baseline="0" dirty="0">
                        <a:ln>
                          <a:noFill/>
                        </a:ln>
                        <a:solidFill>
                          <a:schemeClr val="accent5"/>
                        </a:solidFill>
                        <a:effectLst/>
                        <a:latin typeface="+mn-lt"/>
                        <a:ea typeface="MS PGothic" pitchFamily="34" charset="-128"/>
                        <a:cs typeface="Arial" charset="0"/>
                      </a:endParaRPr>
                    </a:p>
                  </a:txBody>
                  <a:tcPr>
                    <a:lnL>
                      <a:noFill/>
                    </a:lnL>
                    <a:lnR>
                      <a:noFill/>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chemeClr val="accent5"/>
                          </a:solidFill>
                          <a:effectLst/>
                          <a:latin typeface="+mn-lt"/>
                          <a:ea typeface="MS PGothic" pitchFamily="34" charset="-128"/>
                          <a:cs typeface="Arial" charset="0"/>
                        </a:rPr>
                        <a:t>3.3% (44/1348)</a:t>
                      </a:r>
                      <a:endParaRPr kumimoji="0" lang="en-US" sz="1400" b="0" i="0" u="none" strike="noStrike" kern="1200" cap="none" normalizeH="0" baseline="0" dirty="0">
                        <a:ln>
                          <a:noFill/>
                        </a:ln>
                        <a:solidFill>
                          <a:schemeClr val="accent5"/>
                        </a:solidFill>
                        <a:effectLst/>
                        <a:latin typeface="+mn-lt"/>
                        <a:ea typeface="MS PGothic" pitchFamily="34" charset="-128"/>
                        <a:cs typeface="Arial" charset="0"/>
                      </a:endParaRPr>
                    </a:p>
                  </a:txBody>
                  <a:tcPr>
                    <a:lnL>
                      <a:noFill/>
                    </a:lnL>
                    <a:lnR>
                      <a:noFill/>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chemeClr val="accent5"/>
                          </a:solidFill>
                          <a:effectLst/>
                          <a:latin typeface="+mn-lt"/>
                          <a:ea typeface="MS PGothic" pitchFamily="34" charset="-128"/>
                          <a:cs typeface="Arial" charset="0"/>
                        </a:rPr>
                        <a:t>0.06</a:t>
                      </a:r>
                      <a:endParaRPr kumimoji="0" lang="en-US" sz="1400" b="0" i="0" u="none" strike="noStrike" kern="1200" cap="none" normalizeH="0" baseline="0" dirty="0">
                        <a:ln>
                          <a:noFill/>
                        </a:ln>
                        <a:solidFill>
                          <a:schemeClr val="accent5"/>
                        </a:solidFill>
                        <a:effectLst/>
                        <a:latin typeface="+mn-lt"/>
                        <a:ea typeface="MS PGothic" pitchFamily="34" charset="-128"/>
                        <a:cs typeface="Arial" charset="0"/>
                      </a:endParaRPr>
                    </a:p>
                  </a:txBody>
                  <a:tcP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r>
              <a:tr h="154470">
                <a:tc rowSpan="4">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1" i="0" u="none" strike="noStrike" cap="none" normalizeH="0" baseline="0" dirty="0" smtClean="0">
                          <a:ln>
                            <a:noFill/>
                          </a:ln>
                          <a:solidFill>
                            <a:schemeClr val="accent1"/>
                          </a:solidFill>
                          <a:effectLst/>
                          <a:latin typeface="+mn-lt"/>
                          <a:ea typeface="MS PGothic" pitchFamily="34" charset="-128"/>
                          <a:cs typeface="Arial" charset="0"/>
                        </a:rPr>
                        <a:t>1-3 Years</a:t>
                      </a: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2.25mm </a:t>
                      </a:r>
                      <a:r>
                        <a:rPr kumimoji="0" lang="en-US" sz="1400" b="0" i="0" u="none" strike="noStrike" cap="none" normalizeH="0" baseline="0" dirty="0" smtClean="0">
                          <a:ln>
                            <a:noFill/>
                          </a:ln>
                          <a:solidFill>
                            <a:srgbClr val="606060"/>
                          </a:solidFill>
                          <a:effectLst/>
                          <a:latin typeface="+mn-lt"/>
                          <a:ea typeface="MS PGothic" pitchFamily="34" charset="-128"/>
                          <a:cs typeface="Arial" charset="0"/>
                          <a:sym typeface="Symbol"/>
                        </a:rPr>
                        <a:t> QCA RVD  3.5mm</a:t>
                      </a:r>
                      <a:endParaRPr kumimoji="0" lang="en-US" sz="1400" b="0" i="0" u="none" strike="noStrike" cap="none" normalizeH="0" baseline="0" dirty="0" smtClean="0">
                        <a:ln>
                          <a:noFill/>
                        </a:ln>
                        <a:solidFill>
                          <a:srgbClr val="606060"/>
                        </a:solidFill>
                        <a:effectLst/>
                        <a:latin typeface="+mn-lt"/>
                        <a:ea typeface="MS PGothic" pitchFamily="34" charset="-128"/>
                        <a:cs typeface="Arial" charset="0"/>
                      </a:endParaRPr>
                    </a:p>
                  </a:txBody>
                  <a:tcPr marL="0" marR="0" anchor="ctr" horzOverflow="overflow">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7.0% (17/243) </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5.3% (4/75) </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0.61</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w="12700" cap="flat" cmpd="sng" algn="ctr">
                      <a:solidFill>
                        <a:schemeClr val="tx2">
                          <a:lumMod val="60000"/>
                          <a:lumOff val="40000"/>
                        </a:schemeClr>
                      </a:solidFill>
                      <a:prstDash val="solid"/>
                      <a:round/>
                      <a:headEnd type="none" w="med" len="med"/>
                      <a:tailEnd type="none" w="med" len="med"/>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5.8% (11/189) </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7.8% (10/129) </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0.50</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a:noFill/>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rgbClr val="606060"/>
                          </a:solidFill>
                          <a:effectLst/>
                          <a:latin typeface="+mn-lt"/>
                          <a:ea typeface="MS PGothic" pitchFamily="34" charset="-128"/>
                          <a:cs typeface="Arial" charset="0"/>
                        </a:rPr>
                        <a:t>Post-dilatation + &gt;16atm</a:t>
                      </a:r>
                    </a:p>
                  </a:txBody>
                  <a:tcPr marL="0" marR="0" anchor="ctr" horzOverflow="overflow">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4.1% (2/49) </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7.1% (19/268) </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rgbClr val="606060"/>
                          </a:solidFill>
                          <a:effectLst/>
                          <a:latin typeface="+mn-lt"/>
                          <a:ea typeface="MS PGothic" pitchFamily="34" charset="-128"/>
                          <a:cs typeface="Arial" charset="0"/>
                        </a:rPr>
                        <a:t>0.44</a:t>
                      </a:r>
                      <a:endParaRPr kumimoji="0" lang="en-US" sz="1400" b="0" i="0" u="none" strike="noStrike" kern="1200" cap="none" normalizeH="0" baseline="0" dirty="0">
                        <a:ln>
                          <a:noFill/>
                        </a:ln>
                        <a:solidFill>
                          <a:srgbClr val="606060"/>
                        </a:solidFill>
                        <a:effectLst/>
                        <a:latin typeface="+mn-lt"/>
                        <a:ea typeface="MS PGothic" pitchFamily="34" charset="-128"/>
                        <a:cs typeface="Arial" charset="0"/>
                      </a:endParaRPr>
                    </a:p>
                  </a:txBody>
                  <a:tcPr>
                    <a:lnL>
                      <a:noFill/>
                    </a:lnL>
                    <a:lnR>
                      <a:noFill/>
                    </a:lnR>
                    <a:lnT>
                      <a:noFill/>
                    </a:lnT>
                    <a:lnB w="19050" cap="flat" cmpd="sng" algn="ctr">
                      <a:noFill/>
                      <a:prstDash val="solid"/>
                      <a:round/>
                      <a:headEnd type="none" w="med" len="med"/>
                      <a:tailEnd type="none" w="med" len="med"/>
                    </a:lnB>
                    <a:lnTlToBr>
                      <a:noFill/>
                    </a:lnTlToBr>
                    <a:lnBlToTr>
                      <a:noFill/>
                    </a:lnBlToTr>
                    <a:noFill/>
                  </a:tcPr>
                </a:tc>
              </a:tr>
              <a:tr h="154470">
                <a:tc vMerge="1">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endParaRPr kumimoji="0" lang="en-US" sz="1400" b="1" i="0" u="none" strike="noStrike" cap="none" normalizeH="0" baseline="0" dirty="0" smtClean="0">
                        <a:ln>
                          <a:noFill/>
                        </a:ln>
                        <a:solidFill>
                          <a:schemeClr val="accent1"/>
                        </a:solidFill>
                        <a:effectLst/>
                        <a:latin typeface="+mn-lt"/>
                        <a:ea typeface="MS PGothic" pitchFamily="34" charset="-128"/>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cap="none" normalizeH="0" baseline="0" dirty="0" smtClean="0">
                          <a:ln>
                            <a:noFill/>
                          </a:ln>
                          <a:solidFill>
                            <a:schemeClr val="accent5"/>
                          </a:solidFill>
                          <a:effectLst/>
                          <a:latin typeface="+mn-lt"/>
                          <a:ea typeface="MS PGothic" pitchFamily="34" charset="-128"/>
                          <a:cs typeface="Arial" charset="0"/>
                        </a:rPr>
                        <a:t>Post-dilatation + &gt;16atm + &gt;1:1</a:t>
                      </a:r>
                    </a:p>
                  </a:txBody>
                  <a:tcPr marL="0" marR="0" anchor="ctr" horzOverflow="overflow">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chemeClr val="accent5"/>
                          </a:solidFill>
                          <a:effectLst/>
                          <a:latin typeface="+mn-lt"/>
                          <a:ea typeface="MS PGothic" pitchFamily="34" charset="-128"/>
                          <a:cs typeface="Arial"/>
                        </a:rPr>
                        <a:t>0.0% (0/26) </a:t>
                      </a:r>
                      <a:endParaRPr kumimoji="0" lang="en-US" sz="1400" b="0" i="0" u="none" strike="noStrike" kern="1200" cap="none" normalizeH="0" baseline="0" dirty="0">
                        <a:ln>
                          <a:noFill/>
                        </a:ln>
                        <a:solidFill>
                          <a:schemeClr val="accent5"/>
                        </a:solidFill>
                        <a:effectLst/>
                        <a:latin typeface="+mn-lt"/>
                        <a:ea typeface="MS PGothic" pitchFamily="34" charset="-128"/>
                        <a:cs typeface="Arial"/>
                      </a:endParaRPr>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chemeClr val="accent5"/>
                          </a:solidFill>
                          <a:effectLst/>
                          <a:latin typeface="+mn-lt"/>
                          <a:ea typeface="MS PGothic" pitchFamily="34" charset="-128"/>
                          <a:cs typeface="Arial"/>
                        </a:rPr>
                        <a:t>7.2% (21/292) </a:t>
                      </a:r>
                      <a:endParaRPr kumimoji="0" lang="en-US" sz="1400" b="0" i="0" u="none" strike="noStrike" kern="1200" cap="none" normalizeH="0" baseline="0" dirty="0">
                        <a:ln>
                          <a:noFill/>
                        </a:ln>
                        <a:solidFill>
                          <a:schemeClr val="accent5"/>
                        </a:solidFill>
                        <a:effectLst/>
                        <a:latin typeface="+mn-lt"/>
                        <a:ea typeface="MS PGothic" pitchFamily="34" charset="-128"/>
                        <a:cs typeface="Arial"/>
                      </a:endParaRPr>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30000"/>
                        </a:spcBef>
                        <a:spcAft>
                          <a:spcPct val="0"/>
                        </a:spcAft>
                        <a:buClr>
                          <a:srgbClr val="ABD6F5"/>
                        </a:buClr>
                        <a:buSzTx/>
                        <a:buFont typeface="Arial" charset="0"/>
                        <a:buNone/>
                        <a:tabLst/>
                      </a:pPr>
                      <a:r>
                        <a:rPr kumimoji="0" lang="en-US" sz="1400" b="0" i="0" u="none" strike="noStrike" kern="1200" cap="none" normalizeH="0" baseline="0" dirty="0" smtClean="0">
                          <a:ln>
                            <a:noFill/>
                          </a:ln>
                          <a:solidFill>
                            <a:schemeClr val="accent5"/>
                          </a:solidFill>
                          <a:effectLst/>
                          <a:latin typeface="+mn-lt"/>
                          <a:ea typeface="MS PGothic" pitchFamily="34" charset="-128"/>
                          <a:cs typeface="Arial"/>
                        </a:rPr>
                        <a:t>0.24</a:t>
                      </a:r>
                      <a:endParaRPr kumimoji="0" lang="en-US" sz="1400" b="0" i="0" u="none" strike="noStrike" kern="1200" cap="none" normalizeH="0" baseline="0" dirty="0">
                        <a:ln>
                          <a:noFill/>
                        </a:ln>
                        <a:solidFill>
                          <a:schemeClr val="accent5"/>
                        </a:solidFill>
                        <a:effectLst/>
                        <a:latin typeface="+mn-lt"/>
                        <a:ea typeface="MS PGothic" pitchFamily="34" charset="-128"/>
                        <a:cs typeface="Arial"/>
                      </a:endParaRPr>
                    </a:p>
                  </a:txBody>
                  <a:tcP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bl>
          </a:graphicData>
        </a:graphic>
      </p:graphicFrame>
      <p:sp>
        <p:nvSpPr>
          <p:cNvPr id="15" name="Rounded Rectangle 14"/>
          <p:cNvSpPr/>
          <p:nvPr/>
        </p:nvSpPr>
        <p:spPr>
          <a:xfrm>
            <a:off x="540327" y="1943103"/>
            <a:ext cx="8073737" cy="4073233"/>
          </a:xfrm>
          <a:prstGeom prst="roundRect">
            <a:avLst>
              <a:gd name="adj" fmla="val 416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6" name="TextBox 15"/>
          <p:cNvSpPr txBox="1"/>
          <p:nvPr/>
        </p:nvSpPr>
        <p:spPr>
          <a:xfrm>
            <a:off x="2310355" y="1167867"/>
            <a:ext cx="4523291" cy="646331"/>
          </a:xfrm>
          <a:prstGeom prst="rect">
            <a:avLst/>
          </a:prstGeom>
          <a:noFill/>
        </p:spPr>
        <p:txBody>
          <a:bodyPr wrap="none" rtlCol="0">
            <a:spAutoFit/>
          </a:bodyPr>
          <a:lstStyle>
            <a:defPPr>
              <a:defRPr lang="en-US"/>
            </a:defPPr>
            <a:lvl1pPr algn="ctr">
              <a:defRPr b="1">
                <a:solidFill>
                  <a:schemeClr val="accent1"/>
                </a:solidFill>
              </a:defRPr>
            </a:lvl1pPr>
          </a:lstStyle>
          <a:p>
            <a:r>
              <a:rPr lang="en-US" dirty="0"/>
              <a:t>Sizing Appears to Optimize 1-year </a:t>
            </a:r>
            <a:r>
              <a:rPr lang="en-US" dirty="0" smtClean="0"/>
              <a:t>TLF</a:t>
            </a:r>
            <a:r>
              <a:rPr lang="en-US" dirty="0"/>
              <a:t/>
            </a:r>
            <a:br>
              <a:rPr lang="en-US" dirty="0"/>
            </a:br>
            <a:r>
              <a:rPr lang="en-US" dirty="0"/>
              <a:t>Post-Dilatation Appears to Optimize Later </a:t>
            </a:r>
            <a:r>
              <a:rPr lang="en-US" dirty="0" smtClean="0"/>
              <a:t>TLF</a:t>
            </a:r>
            <a:endParaRPr lang="en-US" dirty="0"/>
          </a:p>
        </p:txBody>
      </p:sp>
      <p:sp>
        <p:nvSpPr>
          <p:cNvPr id="17" name="TextBox 16"/>
          <p:cNvSpPr txBox="1"/>
          <p:nvPr/>
        </p:nvSpPr>
        <p:spPr>
          <a:xfrm>
            <a:off x="542056" y="1167867"/>
            <a:ext cx="502061" cy="646331"/>
          </a:xfrm>
          <a:prstGeom prst="rect">
            <a:avLst/>
          </a:prstGeom>
          <a:noFill/>
        </p:spPr>
        <p:txBody>
          <a:bodyPr wrap="none" rtlCol="0">
            <a:spAutoFit/>
          </a:bodyPr>
          <a:lstStyle>
            <a:defPPr>
              <a:defRPr lang="en-US"/>
            </a:defPPr>
            <a:lvl1pPr algn="ctr">
              <a:defRPr b="1">
                <a:solidFill>
                  <a:schemeClr val="accent1"/>
                </a:solidFill>
              </a:defRPr>
            </a:lvl1pPr>
          </a:lstStyle>
          <a:p>
            <a:pPr algn="l"/>
            <a:r>
              <a:rPr lang="en-US" dirty="0" smtClean="0">
                <a:solidFill>
                  <a:schemeClr val="tx2"/>
                </a:solidFill>
              </a:rPr>
              <a:t/>
            </a:r>
            <a:br>
              <a:rPr lang="en-US" dirty="0" smtClean="0">
                <a:solidFill>
                  <a:schemeClr val="tx2"/>
                </a:solidFill>
              </a:rPr>
            </a:br>
            <a:r>
              <a:rPr lang="en-US" dirty="0" smtClean="0">
                <a:solidFill>
                  <a:schemeClr val="tx2"/>
                </a:solidFill>
              </a:rPr>
              <a:t>TLF</a:t>
            </a:r>
            <a:endParaRPr lang="en-US" dirty="0">
              <a:solidFill>
                <a:schemeClr val="tx2"/>
              </a:solidFill>
            </a:endParaRPr>
          </a:p>
        </p:txBody>
      </p:sp>
      <p:sp>
        <p:nvSpPr>
          <p:cNvPr id="18" name="Rectangle 17"/>
          <p:cNvSpPr/>
          <p:nvPr/>
        </p:nvSpPr>
        <p:spPr>
          <a:xfrm>
            <a:off x="1402773" y="2327559"/>
            <a:ext cx="7138554" cy="22860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Rectangle 18"/>
          <p:cNvSpPr/>
          <p:nvPr/>
        </p:nvSpPr>
        <p:spPr>
          <a:xfrm>
            <a:off x="1402773" y="4467004"/>
            <a:ext cx="7138554" cy="22860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Rectangle 19"/>
          <p:cNvSpPr/>
          <p:nvPr/>
        </p:nvSpPr>
        <p:spPr>
          <a:xfrm>
            <a:off x="1402773" y="5696810"/>
            <a:ext cx="7138554" cy="22860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 name="Text Placeholder 5"/>
          <p:cNvSpPr>
            <a:spLocks noGrp="1"/>
          </p:cNvSpPr>
          <p:nvPr>
            <p:ph type="body" sz="quarter" idx="13"/>
          </p:nvPr>
        </p:nvSpPr>
        <p:spPr>
          <a:xfrm>
            <a:off x="502920" y="503832"/>
            <a:ext cx="4297680" cy="153888"/>
          </a:xfrm>
        </p:spPr>
        <p:txBody>
          <a:bodyPr/>
          <a:lstStyle/>
          <a:p>
            <a:r>
              <a:rPr lang="en-US" dirty="0" smtClean="0"/>
              <a:t>Absorb Clinical Results</a:t>
            </a:r>
            <a:endParaRPr lang="en-US" dirty="0"/>
          </a:p>
        </p:txBody>
      </p:sp>
      <p:sp>
        <p:nvSpPr>
          <p:cNvPr id="22" name="Action Button: Home 21">
            <a:hlinkClick r:id="rId3"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439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PSP on TLF and ST Rates</a:t>
            </a:r>
            <a:endParaRPr lang="en-US" dirty="0"/>
          </a:p>
        </p:txBody>
      </p:sp>
      <p:sp>
        <p:nvSpPr>
          <p:cNvPr id="6" name="Text Placeholder 5"/>
          <p:cNvSpPr>
            <a:spLocks noGrp="1"/>
          </p:cNvSpPr>
          <p:nvPr>
            <p:ph type="body" sz="quarter" idx="13"/>
          </p:nvPr>
        </p:nvSpPr>
        <p:spPr/>
        <p:txBody>
          <a:bodyPr/>
          <a:lstStyle/>
          <a:p>
            <a:r>
              <a:rPr lang="en-US" dirty="0" smtClean="0"/>
              <a:t>Absorb Clinical Results</a:t>
            </a:r>
            <a:endParaRPr lang="en-US" dirty="0"/>
          </a:p>
        </p:txBody>
      </p:sp>
      <p:sp>
        <p:nvSpPr>
          <p:cNvPr id="5" name="TextBox 4"/>
          <p:cNvSpPr txBox="1"/>
          <p:nvPr/>
        </p:nvSpPr>
        <p:spPr>
          <a:xfrm>
            <a:off x="95556" y="6291636"/>
            <a:ext cx="2961067" cy="230832"/>
          </a:xfrm>
          <a:prstGeom prst="rect">
            <a:avLst/>
          </a:prstGeom>
          <a:noFill/>
        </p:spPr>
        <p:txBody>
          <a:bodyPr wrap="none" rtlCol="0">
            <a:spAutoFit/>
          </a:bodyPr>
          <a:lstStyle/>
          <a:p>
            <a:r>
              <a:rPr lang="en-US" sz="900" dirty="0" smtClean="0">
                <a:solidFill>
                  <a:schemeClr val="tx2"/>
                </a:solidFill>
                <a:latin typeface="+mn-lt"/>
              </a:rPr>
              <a:t>Adapted from Ellis, S., ABSORB Trials PSP Analysis, TCT 2016</a:t>
            </a:r>
          </a:p>
        </p:txBody>
      </p:sp>
      <p:sp>
        <p:nvSpPr>
          <p:cNvPr id="7" name="Action Button: Home 6">
            <a:hlinkClick r:id="rId3"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50" t="27053" r="54401" b="15686"/>
          <a:stretch/>
        </p:blipFill>
        <p:spPr bwMode="auto">
          <a:xfrm>
            <a:off x="213370" y="1389413"/>
            <a:ext cx="8396128" cy="447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698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499534" y="1930395"/>
            <a:ext cx="8153398" cy="4343405"/>
            <a:chOff x="1015999" y="1930395"/>
            <a:chExt cx="7120467" cy="4343405"/>
          </a:xfrm>
        </p:grpSpPr>
        <p:sp>
          <p:nvSpPr>
            <p:cNvPr id="32" name="Rectangle 31"/>
            <p:cNvSpPr/>
            <p:nvPr/>
          </p:nvSpPr>
          <p:spPr>
            <a:xfrm>
              <a:off x="1015999" y="2269067"/>
              <a:ext cx="6906298" cy="400473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 name="Right Arrow 71"/>
            <p:cNvSpPr/>
            <p:nvPr/>
          </p:nvSpPr>
          <p:spPr>
            <a:xfrm>
              <a:off x="1015999" y="1930395"/>
              <a:ext cx="7120467" cy="49106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7" name="Title 1"/>
          <p:cNvSpPr>
            <a:spLocks noGrp="1"/>
          </p:cNvSpPr>
          <p:nvPr>
            <p:ph type="title"/>
          </p:nvPr>
        </p:nvSpPr>
        <p:spPr/>
        <p:txBody>
          <a:bodyPr/>
          <a:lstStyle/>
          <a:p>
            <a:r>
              <a:rPr lang="en-US" dirty="0" smtClean="0"/>
              <a:t>Learning Curve</a:t>
            </a:r>
            <a:r>
              <a:rPr lang="en-US" cap="none" dirty="0" smtClean="0"/>
              <a:t/>
            </a:r>
            <a:br>
              <a:rPr lang="en-US" cap="none" dirty="0" smtClean="0"/>
            </a:br>
            <a:r>
              <a:rPr lang="en-US" sz="2400" b="0" cap="none" dirty="0" smtClean="0"/>
              <a:t>A BVS-specific implantation strategy can improve outcomes</a:t>
            </a:r>
            <a:endParaRPr lang="en-US" sz="2400" b="0" dirty="0"/>
          </a:p>
        </p:txBody>
      </p:sp>
      <p:sp>
        <p:nvSpPr>
          <p:cNvPr id="29" name="Content Placeholder 2"/>
          <p:cNvSpPr txBox="1">
            <a:spLocks/>
          </p:cNvSpPr>
          <p:nvPr/>
        </p:nvSpPr>
        <p:spPr bwMode="gray">
          <a:xfrm>
            <a:off x="500062" y="6274872"/>
            <a:ext cx="8279953" cy="184666"/>
          </a:xfrm>
          <a:prstGeom prst="rect">
            <a:avLst/>
          </a:prstGeom>
        </p:spPr>
        <p:txBody>
          <a:bodyPr vert="horz" wrap="square" lIns="0" rIns="0" bIns="0" anchor="b" anchorCtr="0">
            <a:spAutoFit/>
          </a:bodyPr>
          <a:lstStyle>
            <a:defPPr>
              <a:defRPr lang="en-US"/>
            </a:defPPr>
            <a:lvl1pPr indent="0" defTabSz="457200">
              <a:spcBef>
                <a:spcPct val="20000"/>
              </a:spcBef>
              <a:buFont typeface="Arial"/>
              <a:buNone/>
              <a:defRPr sz="900">
                <a:solidFill>
                  <a:schemeClr val="tx1">
                    <a:lumMod val="65000"/>
                    <a:lumOff val="35000"/>
                  </a:schemeClr>
                </a:solidFill>
                <a:latin typeface="Calibri" panose="020F0502020204030204" pitchFamily="34" charset="0"/>
                <a:cs typeface="Georgia"/>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fontAlgn="auto">
              <a:spcBef>
                <a:spcPts val="0"/>
              </a:spcBef>
              <a:spcAft>
                <a:spcPts val="0"/>
              </a:spcAft>
              <a:defRPr/>
            </a:pPr>
            <a:r>
              <a:rPr lang="en-US" dirty="0">
                <a:latin typeface="Arial" panose="020B0604020202020204" pitchFamily="34" charset="0"/>
              </a:rPr>
              <a:t>Adapted from Gori, T., </a:t>
            </a:r>
            <a:r>
              <a:rPr lang="en-US" dirty="0" err="1">
                <a:latin typeface="Arial" panose="020B0604020202020204" pitchFamily="34" charset="0"/>
              </a:rPr>
              <a:t>EuroPCR</a:t>
            </a:r>
            <a:r>
              <a:rPr lang="en-US" dirty="0">
                <a:latin typeface="Arial" panose="020B0604020202020204" pitchFamily="34" charset="0"/>
              </a:rPr>
              <a:t> 2015</a:t>
            </a:r>
          </a:p>
        </p:txBody>
      </p:sp>
      <p:sp>
        <p:nvSpPr>
          <p:cNvPr id="34" name="Slide Number Placeholder 5"/>
          <p:cNvSpPr>
            <a:spLocks noGrp="1"/>
          </p:cNvSpPr>
          <p:nvPr>
            <p:ph type="sldNum" sz="quarter" idx="4294967295"/>
          </p:nvPr>
        </p:nvSpPr>
        <p:spPr>
          <a:xfrm>
            <a:off x="8606290" y="6428232"/>
            <a:ext cx="292608" cy="283464"/>
          </a:xfrm>
          <a:prstGeom prst="rect">
            <a:avLst/>
          </a:prstGeom>
        </p:spPr>
        <p:txBody>
          <a:bodyPr vert="horz" lIns="0" tIns="45720" rIns="0" bIns="45720" rtlCol="0" anchor="b" anchorCtr="0"/>
          <a:lstStyle>
            <a:lvl1pPr algn="l">
              <a:defRPr sz="900" b="0">
                <a:solidFill>
                  <a:schemeClr val="tx1"/>
                </a:solidFill>
                <a:latin typeface="Calibri" panose="020F0502020204030204" pitchFamily="34" charset="0"/>
                <a:cs typeface="Calibri" panose="020F0502020204030204" pitchFamily="34" charset="0"/>
              </a:defRPr>
            </a:lvl1pPr>
          </a:lstStyle>
          <a:p>
            <a:endParaRPr lang="en-US" dirty="0">
              <a:solidFill>
                <a:srgbClr val="000000"/>
              </a:solidFill>
            </a:endParaRPr>
          </a:p>
        </p:txBody>
      </p:sp>
      <p:grpSp>
        <p:nvGrpSpPr>
          <p:cNvPr id="91" name="Group 90"/>
          <p:cNvGrpSpPr/>
          <p:nvPr/>
        </p:nvGrpSpPr>
        <p:grpSpPr>
          <a:xfrm>
            <a:off x="1175047" y="3233590"/>
            <a:ext cx="2963254" cy="339932"/>
            <a:chOff x="1170774" y="3268517"/>
            <a:chExt cx="2963254" cy="339932"/>
          </a:xfrm>
        </p:grpSpPr>
        <p:sp>
          <p:nvSpPr>
            <p:cNvPr id="64" name="Down Arrow 63"/>
            <p:cNvSpPr/>
            <p:nvPr/>
          </p:nvSpPr>
          <p:spPr>
            <a:xfrm>
              <a:off x="2533871" y="3423363"/>
              <a:ext cx="237060" cy="18508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63" name="Rectangle 62"/>
            <p:cNvSpPr/>
            <p:nvPr/>
          </p:nvSpPr>
          <p:spPr>
            <a:xfrm>
              <a:off x="1170774" y="3274490"/>
              <a:ext cx="2963254" cy="246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49" name="TextBox 48"/>
            <p:cNvSpPr txBox="1"/>
            <p:nvPr/>
          </p:nvSpPr>
          <p:spPr>
            <a:xfrm>
              <a:off x="2312307" y="3268517"/>
              <a:ext cx="680186" cy="258532"/>
            </a:xfrm>
            <a:prstGeom prst="rect">
              <a:avLst/>
            </a:prstGeom>
            <a:noFill/>
          </p:spPr>
          <p:txBody>
            <a:bodyPr wrap="none" rtlCol="0" anchor="ctr" anchorCtr="1">
              <a:spAutoFit/>
            </a:bodyPr>
            <a:lstStyle/>
            <a:p>
              <a:pPr algn="ctr">
                <a:lnSpc>
                  <a:spcPct val="90000"/>
                </a:lnSpc>
              </a:pPr>
              <a:r>
                <a:rPr lang="en-US" sz="1200" dirty="0" smtClean="0">
                  <a:solidFill>
                    <a:schemeClr val="bg1"/>
                  </a:solidFill>
                  <a:latin typeface="+mn-lt"/>
                </a:rPr>
                <a:t>Nitrates</a:t>
              </a:r>
            </a:p>
          </p:txBody>
        </p:sp>
      </p:grpSp>
      <p:sp>
        <p:nvSpPr>
          <p:cNvPr id="93" name="TextBox 92"/>
          <p:cNvSpPr txBox="1"/>
          <p:nvPr/>
        </p:nvSpPr>
        <p:spPr>
          <a:xfrm>
            <a:off x="1521151" y="2651970"/>
            <a:ext cx="2262498" cy="590931"/>
          </a:xfrm>
          <a:prstGeom prst="rect">
            <a:avLst/>
          </a:prstGeom>
          <a:noFill/>
        </p:spPr>
        <p:txBody>
          <a:bodyPr wrap="square" rtlCol="0" anchor="ctr" anchorCtr="1">
            <a:spAutoFit/>
          </a:bodyPr>
          <a:lstStyle/>
          <a:p>
            <a:pPr algn="ctr">
              <a:lnSpc>
                <a:spcPct val="90000"/>
              </a:lnSpc>
            </a:pPr>
            <a:r>
              <a:rPr lang="en-US" sz="1200" b="1" dirty="0" smtClean="0">
                <a:latin typeface="+mn-lt"/>
              </a:rPr>
              <a:t>4 Cities</a:t>
            </a:r>
            <a:br>
              <a:rPr lang="en-US" sz="1200" b="1" dirty="0" smtClean="0">
                <a:latin typeface="+mn-lt"/>
              </a:rPr>
            </a:br>
            <a:r>
              <a:rPr lang="en-US" sz="1200" dirty="0" smtClean="0">
                <a:latin typeface="+mn-lt"/>
              </a:rPr>
              <a:t>International Registry</a:t>
            </a:r>
          </a:p>
          <a:p>
            <a:pPr algn="ctr">
              <a:lnSpc>
                <a:spcPct val="90000"/>
              </a:lnSpc>
            </a:pPr>
            <a:r>
              <a:rPr lang="en-US" sz="1200" dirty="0" smtClean="0"/>
              <a:t>N ~ 1,300</a:t>
            </a:r>
            <a:endParaRPr lang="en-US" sz="1200" dirty="0" smtClean="0">
              <a:latin typeface="+mn-lt"/>
            </a:endParaRPr>
          </a:p>
        </p:txBody>
      </p:sp>
      <p:grpSp>
        <p:nvGrpSpPr>
          <p:cNvPr id="92" name="Group 91"/>
          <p:cNvGrpSpPr/>
          <p:nvPr/>
        </p:nvGrpSpPr>
        <p:grpSpPr>
          <a:xfrm>
            <a:off x="1175047" y="3619593"/>
            <a:ext cx="2963254" cy="689477"/>
            <a:chOff x="1170774" y="3637097"/>
            <a:chExt cx="2963254" cy="689477"/>
          </a:xfrm>
        </p:grpSpPr>
        <p:sp>
          <p:nvSpPr>
            <p:cNvPr id="60" name="Down Arrow 59"/>
            <p:cNvSpPr/>
            <p:nvPr/>
          </p:nvSpPr>
          <p:spPr>
            <a:xfrm>
              <a:off x="2533871" y="4141487"/>
              <a:ext cx="237060" cy="185087"/>
            </a:xfrm>
            <a:prstGeom prst="downArrow">
              <a:avLst/>
            </a:prstGeom>
            <a:solidFill>
              <a:srgbClr val="3E9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1" name="Rectangle 60"/>
            <p:cNvSpPr/>
            <p:nvPr/>
          </p:nvSpPr>
          <p:spPr>
            <a:xfrm>
              <a:off x="1170774" y="3637097"/>
              <a:ext cx="2963254" cy="598326"/>
            </a:xfrm>
            <a:prstGeom prst="rect">
              <a:avLst/>
            </a:prstGeom>
            <a:solidFill>
              <a:srgbClr val="3E9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50" name="TextBox 49"/>
            <p:cNvSpPr txBox="1"/>
            <p:nvPr/>
          </p:nvSpPr>
          <p:spPr>
            <a:xfrm>
              <a:off x="1445355" y="3640794"/>
              <a:ext cx="2414092" cy="590932"/>
            </a:xfrm>
            <a:prstGeom prst="rect">
              <a:avLst/>
            </a:prstGeom>
            <a:noFill/>
          </p:spPr>
          <p:txBody>
            <a:bodyPr wrap="square" rtlCol="0" anchor="ctr" anchorCtr="1">
              <a:spAutoFit/>
            </a:bodyPr>
            <a:lstStyle/>
            <a:p>
              <a:pPr algn="ctr">
                <a:lnSpc>
                  <a:spcPct val="90000"/>
                </a:lnSpc>
              </a:pPr>
              <a:r>
                <a:rPr lang="en-US" sz="1200" dirty="0" smtClean="0">
                  <a:solidFill>
                    <a:schemeClr val="bg1"/>
                  </a:solidFill>
                  <a:latin typeface="+mn-lt"/>
                </a:rPr>
                <a:t>Pre-dilate</a:t>
              </a:r>
              <a:br>
                <a:rPr lang="en-US" sz="1200" dirty="0" smtClean="0">
                  <a:solidFill>
                    <a:schemeClr val="bg1"/>
                  </a:solidFill>
                  <a:latin typeface="+mn-lt"/>
                </a:rPr>
              </a:br>
              <a:r>
                <a:rPr lang="en-US" sz="1200" dirty="0" smtClean="0">
                  <a:solidFill>
                    <a:schemeClr val="bg1"/>
                  </a:solidFill>
                  <a:latin typeface="+mn-lt"/>
                </a:rPr>
                <a:t>Sizing with balloon (1:1:1)</a:t>
              </a:r>
              <a:br>
                <a:rPr lang="en-US" sz="1200" dirty="0" smtClean="0">
                  <a:solidFill>
                    <a:schemeClr val="bg1"/>
                  </a:solidFill>
                  <a:latin typeface="+mn-lt"/>
                </a:rPr>
              </a:br>
              <a:r>
                <a:rPr lang="en-US" sz="1200" dirty="0" smtClean="0">
                  <a:solidFill>
                    <a:schemeClr val="bg1"/>
                  </a:solidFill>
                  <a:latin typeface="+mn-lt"/>
                </a:rPr>
                <a:t>2 angiographic planes</a:t>
              </a:r>
            </a:p>
          </p:txBody>
        </p:sp>
      </p:grpSp>
      <p:grpSp>
        <p:nvGrpSpPr>
          <p:cNvPr id="94" name="Group 93"/>
          <p:cNvGrpSpPr/>
          <p:nvPr/>
        </p:nvGrpSpPr>
        <p:grpSpPr>
          <a:xfrm>
            <a:off x="1175047" y="4355141"/>
            <a:ext cx="2963254" cy="348037"/>
            <a:chOff x="1170774" y="4394782"/>
            <a:chExt cx="2963254" cy="348037"/>
          </a:xfrm>
        </p:grpSpPr>
        <p:sp>
          <p:nvSpPr>
            <p:cNvPr id="58" name="Down Arrow 57"/>
            <p:cNvSpPr/>
            <p:nvPr/>
          </p:nvSpPr>
          <p:spPr>
            <a:xfrm>
              <a:off x="2533871" y="4557733"/>
              <a:ext cx="237060" cy="185086"/>
            </a:xfrm>
            <a:prstGeom prst="downArrow">
              <a:avLst/>
            </a:prstGeom>
            <a:solidFill>
              <a:srgbClr val="388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9" name="Rectangle 58"/>
            <p:cNvSpPr/>
            <p:nvPr/>
          </p:nvSpPr>
          <p:spPr>
            <a:xfrm>
              <a:off x="1170774" y="4394782"/>
              <a:ext cx="2963254" cy="262893"/>
            </a:xfrm>
            <a:prstGeom prst="rect">
              <a:avLst/>
            </a:prstGeom>
            <a:solidFill>
              <a:srgbClr val="388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51" name="TextBox 50"/>
            <p:cNvSpPr txBox="1"/>
            <p:nvPr/>
          </p:nvSpPr>
          <p:spPr>
            <a:xfrm>
              <a:off x="1264976" y="4396963"/>
              <a:ext cx="2774849" cy="258532"/>
            </a:xfrm>
            <a:prstGeom prst="rect">
              <a:avLst/>
            </a:prstGeom>
            <a:noFill/>
          </p:spPr>
          <p:txBody>
            <a:bodyPr wrap="square" rtlCol="0" anchor="ctr" anchorCtr="1">
              <a:spAutoFit/>
            </a:bodyPr>
            <a:lstStyle/>
            <a:p>
              <a:pPr algn="ctr">
                <a:lnSpc>
                  <a:spcPct val="90000"/>
                </a:lnSpc>
              </a:pPr>
              <a:r>
                <a:rPr lang="en-US" sz="1200" dirty="0" smtClean="0">
                  <a:solidFill>
                    <a:schemeClr val="bg1"/>
                  </a:solidFill>
                  <a:latin typeface="+mn-lt"/>
                </a:rPr>
                <a:t>Low threshold for intravascular imaging</a:t>
              </a:r>
            </a:p>
          </p:txBody>
        </p:sp>
      </p:grpSp>
      <p:grpSp>
        <p:nvGrpSpPr>
          <p:cNvPr id="95" name="Group 94"/>
          <p:cNvGrpSpPr/>
          <p:nvPr/>
        </p:nvGrpSpPr>
        <p:grpSpPr>
          <a:xfrm>
            <a:off x="1175047" y="4749249"/>
            <a:ext cx="2963254" cy="333999"/>
            <a:chOff x="1170774" y="4798244"/>
            <a:chExt cx="2963254" cy="333999"/>
          </a:xfrm>
        </p:grpSpPr>
        <p:sp>
          <p:nvSpPr>
            <p:cNvPr id="84" name="Down Arrow 83"/>
            <p:cNvSpPr/>
            <p:nvPr/>
          </p:nvSpPr>
          <p:spPr>
            <a:xfrm>
              <a:off x="2533871" y="4947157"/>
              <a:ext cx="237060" cy="185086"/>
            </a:xfrm>
            <a:prstGeom prst="downArrow">
              <a:avLst/>
            </a:prstGeom>
            <a:solidFill>
              <a:srgbClr val="2D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57" name="Rectangle 56"/>
            <p:cNvSpPr/>
            <p:nvPr/>
          </p:nvSpPr>
          <p:spPr>
            <a:xfrm>
              <a:off x="1170774" y="4802903"/>
              <a:ext cx="2963254" cy="249208"/>
            </a:xfrm>
            <a:prstGeom prst="rect">
              <a:avLst/>
            </a:prstGeom>
            <a:solidFill>
              <a:srgbClr val="2D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52" name="TextBox 51"/>
            <p:cNvSpPr txBox="1"/>
            <p:nvPr/>
          </p:nvSpPr>
          <p:spPr>
            <a:xfrm>
              <a:off x="1293900" y="4798244"/>
              <a:ext cx="2717002" cy="258533"/>
            </a:xfrm>
            <a:prstGeom prst="rect">
              <a:avLst/>
            </a:prstGeom>
            <a:noFill/>
          </p:spPr>
          <p:txBody>
            <a:bodyPr wrap="square" rtlCol="0" anchor="ctr" anchorCtr="1">
              <a:spAutoFit/>
            </a:bodyPr>
            <a:lstStyle/>
            <a:p>
              <a:pPr algn="ctr">
                <a:lnSpc>
                  <a:spcPct val="90000"/>
                </a:lnSpc>
              </a:pPr>
              <a:r>
                <a:rPr lang="en-US" sz="1200" dirty="0" smtClean="0">
                  <a:solidFill>
                    <a:schemeClr val="bg1"/>
                  </a:solidFill>
                  <a:latin typeface="+mn-lt"/>
                </a:rPr>
                <a:t>Implant following IFU</a:t>
              </a:r>
            </a:p>
          </p:txBody>
        </p:sp>
      </p:grpSp>
      <p:grpSp>
        <p:nvGrpSpPr>
          <p:cNvPr id="205824" name="Group 205823"/>
          <p:cNvGrpSpPr/>
          <p:nvPr/>
        </p:nvGrpSpPr>
        <p:grpSpPr>
          <a:xfrm>
            <a:off x="1175047" y="5129319"/>
            <a:ext cx="2963254" cy="351614"/>
            <a:chOff x="1170774" y="5207015"/>
            <a:chExt cx="2963254" cy="351614"/>
          </a:xfrm>
        </p:grpSpPr>
        <p:sp>
          <p:nvSpPr>
            <p:cNvPr id="56" name="Down Arrow 55"/>
            <p:cNvSpPr/>
            <p:nvPr/>
          </p:nvSpPr>
          <p:spPr>
            <a:xfrm>
              <a:off x="2533871" y="5373541"/>
              <a:ext cx="237060" cy="185088"/>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55" name="Rectangle 54"/>
            <p:cNvSpPr/>
            <p:nvPr/>
          </p:nvSpPr>
          <p:spPr>
            <a:xfrm>
              <a:off x="1170774" y="5207015"/>
              <a:ext cx="2963254" cy="2682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53" name="TextBox 52"/>
            <p:cNvSpPr txBox="1"/>
            <p:nvPr/>
          </p:nvSpPr>
          <p:spPr>
            <a:xfrm>
              <a:off x="1293900" y="5211865"/>
              <a:ext cx="2717002" cy="258532"/>
            </a:xfrm>
            <a:prstGeom prst="rect">
              <a:avLst/>
            </a:prstGeom>
            <a:noFill/>
          </p:spPr>
          <p:txBody>
            <a:bodyPr wrap="square" rtlCol="0" anchor="ctr" anchorCtr="1">
              <a:spAutoFit/>
            </a:bodyPr>
            <a:lstStyle/>
            <a:p>
              <a:pPr algn="ctr">
                <a:lnSpc>
                  <a:spcPct val="90000"/>
                </a:lnSpc>
              </a:pPr>
              <a:r>
                <a:rPr lang="en-US" sz="1200" dirty="0" smtClean="0">
                  <a:solidFill>
                    <a:schemeClr val="bg1"/>
                  </a:solidFill>
                  <a:latin typeface="+mn-lt"/>
                </a:rPr>
                <a:t>NC post-dilation (+0.5mm)</a:t>
              </a:r>
            </a:p>
          </p:txBody>
        </p:sp>
      </p:grpSp>
      <p:grpSp>
        <p:nvGrpSpPr>
          <p:cNvPr id="205825" name="Group 205824"/>
          <p:cNvGrpSpPr/>
          <p:nvPr/>
        </p:nvGrpSpPr>
        <p:grpSpPr>
          <a:xfrm>
            <a:off x="1175047" y="5527003"/>
            <a:ext cx="2963254" cy="590931"/>
            <a:chOff x="1179320" y="5598078"/>
            <a:chExt cx="2963254" cy="590931"/>
          </a:xfrm>
        </p:grpSpPr>
        <p:sp>
          <p:nvSpPr>
            <p:cNvPr id="43" name="Rectangle 42"/>
            <p:cNvSpPr/>
            <p:nvPr/>
          </p:nvSpPr>
          <p:spPr>
            <a:xfrm>
              <a:off x="1179320" y="5617112"/>
              <a:ext cx="2963254" cy="5528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p:txBody>
        </p:sp>
        <p:sp>
          <p:nvSpPr>
            <p:cNvPr id="54" name="TextBox 53"/>
            <p:cNvSpPr txBox="1"/>
            <p:nvPr/>
          </p:nvSpPr>
          <p:spPr>
            <a:xfrm>
              <a:off x="1923730" y="5598078"/>
              <a:ext cx="1474433" cy="590931"/>
            </a:xfrm>
            <a:prstGeom prst="rect">
              <a:avLst/>
            </a:prstGeom>
            <a:noFill/>
          </p:spPr>
          <p:txBody>
            <a:bodyPr wrap="square" rtlCol="0" anchor="ctr" anchorCtr="1">
              <a:spAutoFit/>
            </a:bodyPr>
            <a:lstStyle/>
            <a:p>
              <a:pPr algn="ctr">
                <a:lnSpc>
                  <a:spcPct val="90000"/>
                </a:lnSpc>
              </a:pPr>
              <a:r>
                <a:rPr lang="en-US" sz="1200" b="1" dirty="0" smtClean="0">
                  <a:solidFill>
                    <a:schemeClr val="bg1"/>
                  </a:solidFill>
                </a:rPr>
                <a:t>Do not accept:</a:t>
              </a:r>
              <a:br>
                <a:rPr lang="en-US" sz="1200" b="1" dirty="0" smtClean="0">
                  <a:solidFill>
                    <a:schemeClr val="bg1"/>
                  </a:solidFill>
                </a:rPr>
              </a:br>
              <a:r>
                <a:rPr lang="en-US" sz="1200" dirty="0" smtClean="0">
                  <a:solidFill>
                    <a:schemeClr val="bg1"/>
                  </a:solidFill>
                </a:rPr>
                <a:t>MLD&lt;2.5/2.9mm</a:t>
              </a:r>
              <a:r>
                <a:rPr lang="en-US" sz="1200" dirty="0">
                  <a:solidFill>
                    <a:schemeClr val="bg1"/>
                  </a:solidFill>
                </a:rPr>
                <a:t/>
              </a:r>
              <a:br>
                <a:rPr lang="en-US" sz="1200" dirty="0">
                  <a:solidFill>
                    <a:schemeClr val="bg1"/>
                  </a:solidFill>
                </a:rPr>
              </a:br>
              <a:r>
                <a:rPr lang="en-US" sz="1200" dirty="0" smtClean="0">
                  <a:solidFill>
                    <a:schemeClr val="bg1"/>
                  </a:solidFill>
                </a:rPr>
                <a:t>MLA &lt;4.9/6.6mm </a:t>
              </a:r>
              <a:r>
                <a:rPr lang="en-US" sz="1200" baseline="30000" dirty="0" smtClean="0">
                  <a:solidFill>
                    <a:schemeClr val="bg1"/>
                  </a:solidFill>
                </a:rPr>
                <a:t>2</a:t>
              </a:r>
            </a:p>
          </p:txBody>
        </p:sp>
      </p:grpSp>
      <p:sp>
        <p:nvSpPr>
          <p:cNvPr id="17" name="Oval 16"/>
          <p:cNvSpPr/>
          <p:nvPr/>
        </p:nvSpPr>
        <p:spPr>
          <a:xfrm>
            <a:off x="679863" y="3446470"/>
            <a:ext cx="298450" cy="298450"/>
          </a:xfrm>
          <a:prstGeom prst="ellipse">
            <a:avLst/>
          </a:prstGeom>
          <a:solidFill>
            <a:srgbClr val="DD52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000" b="1" dirty="0">
                <a:ea typeface="Adobe Song Std L" pitchFamily="18" charset="-128"/>
              </a:rPr>
              <a:t>P</a:t>
            </a:r>
          </a:p>
        </p:txBody>
      </p:sp>
      <p:sp>
        <p:nvSpPr>
          <p:cNvPr id="18" name="Oval 17"/>
          <p:cNvSpPr/>
          <p:nvPr/>
        </p:nvSpPr>
        <p:spPr>
          <a:xfrm>
            <a:off x="679863" y="4175132"/>
            <a:ext cx="298450" cy="2984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000" b="1" dirty="0">
                <a:ea typeface="Adobe Song Std L" pitchFamily="18" charset="-128"/>
              </a:rPr>
              <a:t>S</a:t>
            </a:r>
          </a:p>
        </p:txBody>
      </p:sp>
      <p:sp>
        <p:nvSpPr>
          <p:cNvPr id="25" name="Oval 24"/>
          <p:cNvSpPr/>
          <p:nvPr/>
        </p:nvSpPr>
        <p:spPr>
          <a:xfrm>
            <a:off x="679863" y="5343525"/>
            <a:ext cx="298450" cy="298450"/>
          </a:xfrm>
          <a:prstGeom prst="ellipse">
            <a:avLst/>
          </a:prstGeom>
          <a:solidFill>
            <a:srgbClr val="009A1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000" b="1" dirty="0">
                <a:ea typeface="Adobe Song Std L" pitchFamily="18" charset="-128"/>
              </a:rPr>
              <a:t>P</a:t>
            </a:r>
          </a:p>
        </p:txBody>
      </p:sp>
      <p:sp>
        <p:nvSpPr>
          <p:cNvPr id="65" name="Oval 64"/>
          <p:cNvSpPr/>
          <p:nvPr/>
        </p:nvSpPr>
        <p:spPr>
          <a:xfrm>
            <a:off x="473075" y="1491189"/>
            <a:ext cx="438150" cy="438150"/>
          </a:xfrm>
          <a:prstGeom prst="ellipse">
            <a:avLst/>
          </a:prstGeom>
          <a:solidFill>
            <a:srgbClr val="DD52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3200" b="1" dirty="0">
                <a:ea typeface="Adobe Song Std L" pitchFamily="18" charset="-128"/>
              </a:rPr>
              <a:t>P</a:t>
            </a:r>
          </a:p>
        </p:txBody>
      </p:sp>
      <p:sp>
        <p:nvSpPr>
          <p:cNvPr id="66" name="TextBox 65"/>
          <p:cNvSpPr txBox="1"/>
          <p:nvPr/>
        </p:nvSpPr>
        <p:spPr>
          <a:xfrm>
            <a:off x="898525" y="1526114"/>
            <a:ext cx="2201863" cy="368300"/>
          </a:xfrm>
          <a:prstGeom prst="rect">
            <a:avLst/>
          </a:prstGeom>
          <a:noFill/>
        </p:spPr>
        <p:txBody>
          <a:bodyPr wrap="none" anchor="ctr">
            <a:spAutoFit/>
          </a:bodyPr>
          <a:lstStyle/>
          <a:p>
            <a:pPr>
              <a:defRPr/>
            </a:pPr>
            <a:r>
              <a:rPr lang="en-US" b="1" dirty="0">
                <a:solidFill>
                  <a:srgbClr val="DD520D"/>
                </a:solidFill>
                <a:latin typeface="+mj-lt"/>
              </a:rPr>
              <a:t>PREPARE THE LESION</a:t>
            </a:r>
          </a:p>
        </p:txBody>
      </p:sp>
      <p:sp>
        <p:nvSpPr>
          <p:cNvPr id="67" name="Oval 66"/>
          <p:cNvSpPr/>
          <p:nvPr/>
        </p:nvSpPr>
        <p:spPr>
          <a:xfrm>
            <a:off x="3394075" y="1491189"/>
            <a:ext cx="438150" cy="4381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3200" b="1" dirty="0">
                <a:ea typeface="Adobe Song Std L" pitchFamily="18" charset="-128"/>
              </a:rPr>
              <a:t>S</a:t>
            </a:r>
          </a:p>
        </p:txBody>
      </p:sp>
      <p:sp>
        <p:nvSpPr>
          <p:cNvPr id="68" name="TextBox 67"/>
          <p:cNvSpPr txBox="1"/>
          <p:nvPr/>
        </p:nvSpPr>
        <p:spPr>
          <a:xfrm>
            <a:off x="3819525" y="1524526"/>
            <a:ext cx="2159000" cy="369888"/>
          </a:xfrm>
          <a:prstGeom prst="rect">
            <a:avLst/>
          </a:prstGeom>
          <a:noFill/>
        </p:spPr>
        <p:txBody>
          <a:bodyPr wrap="none" anchor="ctr">
            <a:spAutoFit/>
          </a:bodyPr>
          <a:lstStyle/>
          <a:p>
            <a:pPr>
              <a:defRPr/>
            </a:pPr>
            <a:r>
              <a:rPr lang="en-US" b="1" dirty="0">
                <a:solidFill>
                  <a:srgbClr val="0070C0"/>
                </a:solidFill>
                <a:latin typeface="+mj-lt"/>
              </a:rPr>
              <a:t>SIZE APPROPRIATELY</a:t>
            </a:r>
          </a:p>
        </p:txBody>
      </p:sp>
      <p:sp>
        <p:nvSpPr>
          <p:cNvPr id="69" name="Oval 68"/>
          <p:cNvSpPr/>
          <p:nvPr/>
        </p:nvSpPr>
        <p:spPr>
          <a:xfrm>
            <a:off x="6280150" y="1491189"/>
            <a:ext cx="438150" cy="438150"/>
          </a:xfrm>
          <a:prstGeom prst="ellipse">
            <a:avLst/>
          </a:prstGeom>
          <a:solidFill>
            <a:srgbClr val="009A1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3200" b="1" dirty="0">
                <a:ea typeface="Adobe Song Std L" pitchFamily="18" charset="-128"/>
              </a:rPr>
              <a:t>P</a:t>
            </a:r>
          </a:p>
        </p:txBody>
      </p:sp>
      <p:sp>
        <p:nvSpPr>
          <p:cNvPr id="70" name="TextBox 69"/>
          <p:cNvSpPr txBox="1"/>
          <p:nvPr/>
        </p:nvSpPr>
        <p:spPr>
          <a:xfrm>
            <a:off x="6705600" y="1526114"/>
            <a:ext cx="1406525" cy="368300"/>
          </a:xfrm>
          <a:prstGeom prst="rect">
            <a:avLst/>
          </a:prstGeom>
          <a:noFill/>
        </p:spPr>
        <p:txBody>
          <a:bodyPr wrap="none" anchor="ctr">
            <a:spAutoFit/>
          </a:bodyPr>
          <a:lstStyle/>
          <a:p>
            <a:pPr>
              <a:defRPr/>
            </a:pPr>
            <a:r>
              <a:rPr lang="en-US" b="1" dirty="0">
                <a:solidFill>
                  <a:srgbClr val="009A17"/>
                </a:solidFill>
                <a:latin typeface="+mj-lt"/>
              </a:rPr>
              <a:t>POST-DILATE</a:t>
            </a:r>
          </a:p>
        </p:txBody>
      </p:sp>
      <p:sp>
        <p:nvSpPr>
          <p:cNvPr id="75" name="TextBox 74"/>
          <p:cNvSpPr txBox="1"/>
          <p:nvPr/>
        </p:nvSpPr>
        <p:spPr>
          <a:xfrm>
            <a:off x="1034004" y="2013573"/>
            <a:ext cx="550151" cy="307777"/>
          </a:xfrm>
          <a:prstGeom prst="rect">
            <a:avLst/>
          </a:prstGeom>
          <a:noFill/>
        </p:spPr>
        <p:txBody>
          <a:bodyPr wrap="none" anchor="ctr">
            <a:spAutoFit/>
          </a:bodyPr>
          <a:lstStyle/>
          <a:p>
            <a:pPr algn="ctr">
              <a:defRPr/>
            </a:pPr>
            <a:r>
              <a:rPr lang="en-US" sz="1400" b="1" dirty="0" smtClean="0">
                <a:solidFill>
                  <a:schemeClr val="bg1"/>
                </a:solidFill>
                <a:latin typeface="+mj-lt"/>
              </a:rPr>
              <a:t>2011</a:t>
            </a:r>
            <a:endParaRPr lang="en-US" sz="1400" b="1" dirty="0">
              <a:solidFill>
                <a:schemeClr val="bg1"/>
              </a:solidFill>
              <a:latin typeface="+mj-lt"/>
            </a:endParaRPr>
          </a:p>
        </p:txBody>
      </p:sp>
      <p:sp>
        <p:nvSpPr>
          <p:cNvPr id="76" name="TextBox 75"/>
          <p:cNvSpPr txBox="1"/>
          <p:nvPr/>
        </p:nvSpPr>
        <p:spPr>
          <a:xfrm>
            <a:off x="2291935" y="2013573"/>
            <a:ext cx="550151" cy="307777"/>
          </a:xfrm>
          <a:prstGeom prst="rect">
            <a:avLst/>
          </a:prstGeom>
          <a:noFill/>
        </p:spPr>
        <p:txBody>
          <a:bodyPr wrap="none" anchor="ctr">
            <a:spAutoFit/>
          </a:bodyPr>
          <a:lstStyle/>
          <a:p>
            <a:pPr algn="ctr">
              <a:defRPr/>
            </a:pPr>
            <a:r>
              <a:rPr lang="en-US" sz="1400" b="1" dirty="0" smtClean="0">
                <a:solidFill>
                  <a:schemeClr val="bg1"/>
                </a:solidFill>
                <a:latin typeface="+mj-lt"/>
              </a:rPr>
              <a:t>2012</a:t>
            </a:r>
            <a:endParaRPr lang="en-US" sz="1400" b="1" dirty="0">
              <a:solidFill>
                <a:schemeClr val="bg1"/>
              </a:solidFill>
              <a:latin typeface="+mj-lt"/>
            </a:endParaRPr>
          </a:p>
        </p:txBody>
      </p:sp>
      <p:sp>
        <p:nvSpPr>
          <p:cNvPr id="77" name="TextBox 76"/>
          <p:cNvSpPr txBox="1"/>
          <p:nvPr/>
        </p:nvSpPr>
        <p:spPr>
          <a:xfrm>
            <a:off x="3549866" y="2013573"/>
            <a:ext cx="550151" cy="307777"/>
          </a:xfrm>
          <a:prstGeom prst="rect">
            <a:avLst/>
          </a:prstGeom>
          <a:noFill/>
        </p:spPr>
        <p:txBody>
          <a:bodyPr wrap="none" anchor="ctr">
            <a:spAutoFit/>
          </a:bodyPr>
          <a:lstStyle/>
          <a:p>
            <a:pPr algn="ctr">
              <a:defRPr/>
            </a:pPr>
            <a:r>
              <a:rPr lang="en-US" sz="1400" b="1" dirty="0" smtClean="0">
                <a:solidFill>
                  <a:schemeClr val="bg1"/>
                </a:solidFill>
                <a:latin typeface="+mj-lt"/>
              </a:rPr>
              <a:t>2013</a:t>
            </a:r>
            <a:endParaRPr lang="en-US" sz="1400" b="1" dirty="0">
              <a:solidFill>
                <a:schemeClr val="bg1"/>
              </a:solidFill>
              <a:latin typeface="+mj-lt"/>
            </a:endParaRPr>
          </a:p>
        </p:txBody>
      </p:sp>
      <p:sp>
        <p:nvSpPr>
          <p:cNvPr id="78" name="TextBox 77"/>
          <p:cNvSpPr txBox="1"/>
          <p:nvPr/>
        </p:nvSpPr>
        <p:spPr>
          <a:xfrm>
            <a:off x="4807797" y="2013573"/>
            <a:ext cx="550152" cy="307777"/>
          </a:xfrm>
          <a:prstGeom prst="rect">
            <a:avLst/>
          </a:prstGeom>
          <a:noFill/>
        </p:spPr>
        <p:txBody>
          <a:bodyPr wrap="none" anchor="ctr">
            <a:spAutoFit/>
          </a:bodyPr>
          <a:lstStyle/>
          <a:p>
            <a:pPr algn="ctr">
              <a:defRPr/>
            </a:pPr>
            <a:r>
              <a:rPr lang="en-US" sz="1400" b="1" dirty="0" smtClean="0">
                <a:solidFill>
                  <a:schemeClr val="bg1"/>
                </a:solidFill>
                <a:latin typeface="+mj-lt"/>
              </a:rPr>
              <a:t>2014</a:t>
            </a:r>
            <a:endParaRPr lang="en-US" sz="1400" b="1" dirty="0">
              <a:solidFill>
                <a:schemeClr val="bg1"/>
              </a:solidFill>
              <a:latin typeface="+mj-lt"/>
            </a:endParaRPr>
          </a:p>
        </p:txBody>
      </p:sp>
      <p:sp>
        <p:nvSpPr>
          <p:cNvPr id="79" name="TextBox 78"/>
          <p:cNvSpPr txBox="1"/>
          <p:nvPr/>
        </p:nvSpPr>
        <p:spPr>
          <a:xfrm>
            <a:off x="6065729" y="2013573"/>
            <a:ext cx="550152" cy="307777"/>
          </a:xfrm>
          <a:prstGeom prst="rect">
            <a:avLst/>
          </a:prstGeom>
          <a:noFill/>
        </p:spPr>
        <p:txBody>
          <a:bodyPr wrap="none" anchor="ctr">
            <a:spAutoFit/>
          </a:bodyPr>
          <a:lstStyle/>
          <a:p>
            <a:pPr algn="ctr">
              <a:defRPr/>
            </a:pPr>
            <a:r>
              <a:rPr lang="en-US" sz="1400" b="1" dirty="0" smtClean="0">
                <a:solidFill>
                  <a:schemeClr val="bg1"/>
                </a:solidFill>
                <a:latin typeface="+mj-lt"/>
              </a:rPr>
              <a:t>2015</a:t>
            </a:r>
            <a:endParaRPr lang="en-US" sz="1400" b="1" dirty="0">
              <a:solidFill>
                <a:schemeClr val="bg1"/>
              </a:solidFill>
              <a:latin typeface="+mj-lt"/>
            </a:endParaRPr>
          </a:p>
        </p:txBody>
      </p:sp>
      <p:sp>
        <p:nvSpPr>
          <p:cNvPr id="80" name="TextBox 79"/>
          <p:cNvSpPr txBox="1"/>
          <p:nvPr/>
        </p:nvSpPr>
        <p:spPr>
          <a:xfrm>
            <a:off x="7323663" y="2013573"/>
            <a:ext cx="550152" cy="307777"/>
          </a:xfrm>
          <a:prstGeom prst="rect">
            <a:avLst/>
          </a:prstGeom>
          <a:noFill/>
        </p:spPr>
        <p:txBody>
          <a:bodyPr wrap="none" anchor="ctr">
            <a:spAutoFit/>
          </a:bodyPr>
          <a:lstStyle/>
          <a:p>
            <a:pPr algn="ctr">
              <a:defRPr/>
            </a:pPr>
            <a:r>
              <a:rPr lang="en-US" sz="1400" b="1" dirty="0" smtClean="0">
                <a:solidFill>
                  <a:schemeClr val="bg1"/>
                </a:solidFill>
                <a:latin typeface="+mj-lt"/>
              </a:rPr>
              <a:t>2016</a:t>
            </a:r>
            <a:endParaRPr lang="en-US" sz="1400" b="1" dirty="0">
              <a:solidFill>
                <a:schemeClr val="bg1"/>
              </a:solidFill>
              <a:latin typeface="+mj-lt"/>
            </a:endParaRPr>
          </a:p>
        </p:txBody>
      </p:sp>
      <p:grpSp>
        <p:nvGrpSpPr>
          <p:cNvPr id="205827" name="Group 205826"/>
          <p:cNvGrpSpPr/>
          <p:nvPr/>
        </p:nvGrpSpPr>
        <p:grpSpPr>
          <a:xfrm>
            <a:off x="2717799" y="2363644"/>
            <a:ext cx="3773481" cy="258874"/>
            <a:chOff x="2734733" y="2380578"/>
            <a:chExt cx="3773481" cy="258874"/>
          </a:xfrm>
        </p:grpSpPr>
        <p:sp>
          <p:nvSpPr>
            <p:cNvPr id="81" name="Rectangle 80"/>
            <p:cNvSpPr/>
            <p:nvPr/>
          </p:nvSpPr>
          <p:spPr>
            <a:xfrm>
              <a:off x="2734733" y="2420645"/>
              <a:ext cx="3571298" cy="1787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nSpc>
                  <a:spcPct val="95000"/>
                </a:lnSpc>
              </a:pPr>
              <a:r>
                <a:rPr lang="en-US" sz="1100" b="1" dirty="0">
                  <a:solidFill>
                    <a:srgbClr val="58595B"/>
                  </a:solidFill>
                </a:rPr>
                <a:t>Enrollment &amp; Follow-up</a:t>
              </a:r>
            </a:p>
          </p:txBody>
        </p:sp>
        <p:sp>
          <p:nvSpPr>
            <p:cNvPr id="82" name="AutoShape 80"/>
            <p:cNvSpPr>
              <a:spLocks noChangeArrowheads="1"/>
            </p:cNvSpPr>
            <p:nvPr/>
          </p:nvSpPr>
          <p:spPr bwMode="auto">
            <a:xfrm>
              <a:off x="6276812" y="2380578"/>
              <a:ext cx="231402" cy="258874"/>
            </a:xfrm>
            <a:prstGeom prst="roundRect">
              <a:avLst>
                <a:gd name="adj" fmla="val 19944"/>
              </a:avLst>
            </a:prstGeom>
            <a:solidFill>
              <a:schemeClr val="accent4"/>
            </a:solidFill>
            <a:ln w="6350" algn="ctr">
              <a:noFill/>
              <a:miter lim="800000"/>
              <a:headEnd/>
              <a:tailEnd/>
            </a:ln>
          </p:spPr>
          <p:txBody>
            <a:bodyPr wrap="none" anchor="ctr"/>
            <a:lstStyle/>
            <a:p>
              <a:pPr algn="ctr">
                <a:lnSpc>
                  <a:spcPct val="95000"/>
                </a:lnSpc>
              </a:pPr>
              <a:r>
                <a:rPr lang="en-US" sz="1100" b="1" kern="0" dirty="0" smtClean="0">
                  <a:solidFill>
                    <a:prstClr val="white"/>
                  </a:solidFill>
                  <a:cs typeface="Arial" pitchFamily="34" charset="0"/>
                </a:rPr>
                <a:t>1Y</a:t>
              </a:r>
              <a:endParaRPr lang="en-US" sz="800" b="1" kern="0" dirty="0">
                <a:solidFill>
                  <a:prstClr val="white"/>
                </a:solidFill>
                <a:cs typeface="Arial" pitchFamily="34" charset="0"/>
              </a:endParaRPr>
            </a:p>
          </p:txBody>
        </p:sp>
      </p:grpSp>
      <p:pic>
        <p:nvPicPr>
          <p:cNvPr id="83" name="Picture 15"/>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6203" t="22609" r="6982" b="4120"/>
          <a:stretch/>
        </p:blipFill>
        <p:spPr bwMode="auto">
          <a:xfrm>
            <a:off x="4965107" y="3239430"/>
            <a:ext cx="3059393" cy="2878504"/>
          </a:xfrm>
          <a:prstGeom prst="rect">
            <a:avLst/>
          </a:prstGeom>
          <a:solidFill>
            <a:schemeClr val="accent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Lst>
        </p:spPr>
      </p:pic>
      <p:sp>
        <p:nvSpPr>
          <p:cNvPr id="73" name="Text Placeholder 5"/>
          <p:cNvSpPr txBox="1">
            <a:spLocks/>
          </p:cNvSpPr>
          <p:nvPr/>
        </p:nvSpPr>
        <p:spPr bwMode="gray">
          <a:xfrm>
            <a:off x="548445" y="418732"/>
            <a:ext cx="4297680" cy="153888"/>
          </a:xfrm>
          <a:prstGeom prst="rect">
            <a:avLst/>
          </a:prstGeom>
        </p:spPr>
        <p:txBody>
          <a:bodyPr vert="horz" lIns="0" tIns="0" rIns="0" bIns="0" rtlCol="0" anchor="ctr" anchorCtr="0">
            <a:noAutofit/>
          </a:bodyPr>
          <a:lstStyle>
            <a:lvl1pPr marL="0" indent="0" algn="l" defTabSz="914400" rtl="0" eaLnBrk="1" latinLnBrk="0" hangingPunct="1">
              <a:spcBef>
                <a:spcPts val="1800"/>
              </a:spcBef>
              <a:buFont typeface="Arial" panose="020B0604020202020204" pitchFamily="34" charset="0"/>
              <a:buNone/>
              <a:defRPr sz="1000" kern="1200">
                <a:solidFill>
                  <a:schemeClr val="bg1">
                    <a:lumMod val="65000"/>
                  </a:schemeClr>
                </a:solidFill>
                <a:latin typeface="Calibri" panose="020F0502020204030204" pitchFamily="34" charset="0"/>
                <a:ea typeface="+mn-ea"/>
                <a:cs typeface="+mn-cs"/>
              </a:defRPr>
            </a:lvl1pPr>
            <a:lvl2pPr marL="228600" indent="-228600" algn="l" defTabSz="914400" rtl="0" eaLnBrk="1" latinLnBrk="0" hangingPunct="1">
              <a:spcBef>
                <a:spcPts val="1200"/>
              </a:spcBef>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457200" indent="-228600" algn="l" defTabSz="914400" rtl="0" eaLnBrk="1" latinLnBrk="0" hangingPunct="1">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685800" indent="-228600" algn="l" defTabSz="914400" rtl="0" eaLnBrk="1" latinLnBrk="0" hangingPunct="1">
              <a:spcBef>
                <a:spcPts val="600"/>
              </a:spcBef>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914400" indent="-228600" algn="l" defTabSz="914400" rtl="0" eaLnBrk="1" latinLnBrk="0" hangingPunct="1">
              <a:spcBef>
                <a:spcPts val="600"/>
              </a:spcBef>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Absorb Clinical Results</a:t>
            </a:r>
            <a:endParaRPr lang="en-US" dirty="0"/>
          </a:p>
        </p:txBody>
      </p:sp>
      <p:sp>
        <p:nvSpPr>
          <p:cNvPr id="74" name="Action Button: Home 73">
            <a:hlinkClick r:id="rId4"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65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364" y="5962917"/>
            <a:ext cx="8409904" cy="369332"/>
          </a:xfrm>
          <a:prstGeom prst="rect">
            <a:avLst/>
          </a:prstGeom>
          <a:noFill/>
        </p:spPr>
        <p:txBody>
          <a:bodyPr wrap="square" rtlCol="0">
            <a:spAutoFit/>
          </a:bodyPr>
          <a:lstStyle/>
          <a:p>
            <a:r>
              <a:rPr lang="en-US" sz="900" dirty="0" smtClean="0"/>
              <a:t>1. Hamm, C.  GABI-R, EuroPCR 2016.  /  2. </a:t>
            </a:r>
            <a:r>
              <a:rPr lang="en-US" sz="900" dirty="0" err="1" smtClean="0"/>
              <a:t>Koning</a:t>
            </a:r>
            <a:r>
              <a:rPr lang="en-US" sz="900" dirty="0" smtClean="0"/>
              <a:t>, R., France ABSORB Registry, EuroPCR 2016.  /  3. Hernandez, F., REPARA, EuroPCR 2016.  /  4. </a:t>
            </a:r>
            <a:r>
              <a:rPr lang="en-US" sz="900" dirty="0" err="1" smtClean="0"/>
              <a:t>Cortese</a:t>
            </a:r>
            <a:r>
              <a:rPr lang="en-US" sz="900" dirty="0" smtClean="0"/>
              <a:t>, B.  RAI, EuroPCR 2016.  /  5. </a:t>
            </a:r>
            <a:r>
              <a:rPr lang="en-US" sz="900" dirty="0" err="1" smtClean="0"/>
              <a:t>Petronio</a:t>
            </a:r>
            <a:r>
              <a:rPr lang="en-US" sz="900" dirty="0" smtClean="0"/>
              <a:t>, A.S., IT-DISAPPEARS, EuroPCR 2016.</a:t>
            </a:r>
          </a:p>
        </p:txBody>
      </p:sp>
      <p:grpSp>
        <p:nvGrpSpPr>
          <p:cNvPr id="8" name="Group 7"/>
          <p:cNvGrpSpPr/>
          <p:nvPr/>
        </p:nvGrpSpPr>
        <p:grpSpPr>
          <a:xfrm>
            <a:off x="1362075" y="1863282"/>
            <a:ext cx="6418263" cy="3895725"/>
            <a:chOff x="1362075" y="1863282"/>
            <a:chExt cx="6418263" cy="3895725"/>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863282"/>
              <a:ext cx="6418263"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771018" y="5451983"/>
              <a:ext cx="107802" cy="82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Oval 13"/>
            <p:cNvSpPr/>
            <p:nvPr/>
          </p:nvSpPr>
          <p:spPr>
            <a:xfrm>
              <a:off x="4001610" y="5440607"/>
              <a:ext cx="107802" cy="82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Oval 14"/>
            <p:cNvSpPr/>
            <p:nvPr/>
          </p:nvSpPr>
          <p:spPr>
            <a:xfrm>
              <a:off x="4836410" y="5470175"/>
              <a:ext cx="107802" cy="82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Oval 15"/>
            <p:cNvSpPr/>
            <p:nvPr/>
          </p:nvSpPr>
          <p:spPr>
            <a:xfrm>
              <a:off x="5930522" y="5486095"/>
              <a:ext cx="107802" cy="82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Oval 16"/>
            <p:cNvSpPr/>
            <p:nvPr/>
          </p:nvSpPr>
          <p:spPr>
            <a:xfrm>
              <a:off x="7092874" y="5461071"/>
              <a:ext cx="107802" cy="82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extBox 5"/>
            <p:cNvSpPr txBox="1"/>
            <p:nvPr/>
          </p:nvSpPr>
          <p:spPr>
            <a:xfrm>
              <a:off x="2658714" y="5385373"/>
              <a:ext cx="235962" cy="215444"/>
            </a:xfrm>
            <a:prstGeom prst="rect">
              <a:avLst/>
            </a:prstGeom>
            <a:noFill/>
          </p:spPr>
          <p:txBody>
            <a:bodyPr wrap="none" rtlCol="0">
              <a:spAutoFit/>
            </a:bodyPr>
            <a:lstStyle/>
            <a:p>
              <a:r>
                <a:rPr lang="en-US" sz="800" dirty="0" smtClean="0">
                  <a:solidFill>
                    <a:schemeClr val="bg1">
                      <a:lumMod val="50000"/>
                    </a:schemeClr>
                  </a:solidFill>
                  <a:latin typeface="+mn-lt"/>
                </a:rPr>
                <a:t>1</a:t>
              </a:r>
            </a:p>
          </p:txBody>
        </p:sp>
        <p:sp>
          <p:nvSpPr>
            <p:cNvPr id="9" name="TextBox 8"/>
            <p:cNvSpPr txBox="1"/>
            <p:nvPr/>
          </p:nvSpPr>
          <p:spPr>
            <a:xfrm>
              <a:off x="3916960" y="5385373"/>
              <a:ext cx="235962" cy="215444"/>
            </a:xfrm>
            <a:prstGeom prst="rect">
              <a:avLst/>
            </a:prstGeom>
            <a:noFill/>
          </p:spPr>
          <p:txBody>
            <a:bodyPr wrap="none" rtlCol="0">
              <a:spAutoFit/>
            </a:bodyPr>
            <a:lstStyle/>
            <a:p>
              <a:r>
                <a:rPr lang="en-US" sz="800" dirty="0" smtClean="0">
                  <a:solidFill>
                    <a:schemeClr val="bg1">
                      <a:lumMod val="50000"/>
                    </a:schemeClr>
                  </a:solidFill>
                  <a:latin typeface="+mn-lt"/>
                </a:rPr>
                <a:t>2</a:t>
              </a:r>
            </a:p>
          </p:txBody>
        </p:sp>
        <p:sp>
          <p:nvSpPr>
            <p:cNvPr id="10" name="TextBox 9"/>
            <p:cNvSpPr txBox="1"/>
            <p:nvPr/>
          </p:nvSpPr>
          <p:spPr>
            <a:xfrm>
              <a:off x="4718999" y="5399021"/>
              <a:ext cx="235962" cy="215444"/>
            </a:xfrm>
            <a:prstGeom prst="rect">
              <a:avLst/>
            </a:prstGeom>
            <a:noFill/>
          </p:spPr>
          <p:txBody>
            <a:bodyPr wrap="none" rtlCol="0">
              <a:spAutoFit/>
            </a:bodyPr>
            <a:lstStyle/>
            <a:p>
              <a:r>
                <a:rPr lang="en-US" sz="800" dirty="0" smtClean="0">
                  <a:solidFill>
                    <a:schemeClr val="bg1">
                      <a:lumMod val="50000"/>
                    </a:schemeClr>
                  </a:solidFill>
                  <a:latin typeface="+mn-lt"/>
                </a:rPr>
                <a:t>3</a:t>
              </a:r>
            </a:p>
          </p:txBody>
        </p:sp>
        <p:sp>
          <p:nvSpPr>
            <p:cNvPr id="11" name="TextBox 10"/>
            <p:cNvSpPr txBox="1"/>
            <p:nvPr/>
          </p:nvSpPr>
          <p:spPr>
            <a:xfrm>
              <a:off x="5852288" y="5419269"/>
              <a:ext cx="235962" cy="215444"/>
            </a:xfrm>
            <a:prstGeom prst="rect">
              <a:avLst/>
            </a:prstGeom>
            <a:noFill/>
          </p:spPr>
          <p:txBody>
            <a:bodyPr wrap="none" rtlCol="0">
              <a:spAutoFit/>
            </a:bodyPr>
            <a:lstStyle/>
            <a:p>
              <a:r>
                <a:rPr lang="en-US" sz="800" dirty="0" smtClean="0">
                  <a:solidFill>
                    <a:schemeClr val="bg1">
                      <a:lumMod val="50000"/>
                    </a:schemeClr>
                  </a:solidFill>
                  <a:latin typeface="+mn-lt"/>
                </a:rPr>
                <a:t>4</a:t>
              </a:r>
            </a:p>
          </p:txBody>
        </p:sp>
        <p:sp>
          <p:nvSpPr>
            <p:cNvPr id="12" name="TextBox 11"/>
            <p:cNvSpPr txBox="1"/>
            <p:nvPr/>
          </p:nvSpPr>
          <p:spPr>
            <a:xfrm>
              <a:off x="6987326" y="5385373"/>
              <a:ext cx="235962" cy="215444"/>
            </a:xfrm>
            <a:prstGeom prst="rect">
              <a:avLst/>
            </a:prstGeom>
            <a:noFill/>
          </p:spPr>
          <p:txBody>
            <a:bodyPr wrap="none" rtlCol="0">
              <a:spAutoFit/>
            </a:bodyPr>
            <a:lstStyle/>
            <a:p>
              <a:r>
                <a:rPr lang="en-US" sz="800" dirty="0" smtClean="0">
                  <a:solidFill>
                    <a:schemeClr val="bg1">
                      <a:lumMod val="50000"/>
                    </a:schemeClr>
                  </a:solidFill>
                  <a:latin typeface="+mn-lt"/>
                </a:rPr>
                <a:t>5</a:t>
              </a:r>
            </a:p>
          </p:txBody>
        </p:sp>
      </p:grpSp>
      <p:sp>
        <p:nvSpPr>
          <p:cNvPr id="19" name="Title 1"/>
          <p:cNvSpPr>
            <a:spLocks noGrp="1"/>
          </p:cNvSpPr>
          <p:nvPr>
            <p:ph type="title"/>
          </p:nvPr>
        </p:nvSpPr>
        <p:spPr>
          <a:xfrm>
            <a:off x="502920" y="442900"/>
            <a:ext cx="8229600" cy="801687"/>
          </a:xfrm>
        </p:spPr>
        <p:txBody>
          <a:bodyPr/>
          <a:lstStyle/>
          <a:p>
            <a:r>
              <a:rPr lang="en-US" sz="2400" dirty="0"/>
              <a:t>ABSORB </a:t>
            </a:r>
            <a:r>
              <a:rPr lang="en-US" sz="2400" dirty="0" smtClean="0"/>
              <a:t>achieves </a:t>
            </a:r>
            <a:r>
              <a:rPr lang="en-US" sz="2400" dirty="0"/>
              <a:t>COMPARABLE SHORT AND LONG TERM RESULTS TO BEST IN CLASS DES WHEN IMPLANTED </a:t>
            </a:r>
            <a:r>
              <a:rPr lang="en-US" sz="2400" dirty="0" smtClean="0"/>
              <a:t>PROPERLY</a:t>
            </a:r>
            <a:endParaRPr lang="en-US" sz="2400" dirty="0"/>
          </a:p>
        </p:txBody>
      </p:sp>
      <p:sp>
        <p:nvSpPr>
          <p:cNvPr id="20" name="TextBox 19"/>
          <p:cNvSpPr txBox="1"/>
          <p:nvPr/>
        </p:nvSpPr>
        <p:spPr>
          <a:xfrm>
            <a:off x="1251228" y="1343423"/>
            <a:ext cx="6206594" cy="646331"/>
          </a:xfrm>
          <a:prstGeom prst="rect">
            <a:avLst/>
          </a:prstGeom>
          <a:noFill/>
        </p:spPr>
        <p:txBody>
          <a:bodyPr wrap="square" rtlCol="0">
            <a:spAutoFit/>
          </a:bodyPr>
          <a:lstStyle/>
          <a:p>
            <a:pPr algn="ctr"/>
            <a:r>
              <a:rPr lang="en-US" b="1" dirty="0">
                <a:solidFill>
                  <a:srgbClr val="00B050"/>
                </a:solidFill>
              </a:rPr>
              <a:t>O</a:t>
            </a:r>
            <a:r>
              <a:rPr lang="en-US" b="1" dirty="0" smtClean="0">
                <a:solidFill>
                  <a:srgbClr val="00B050"/>
                </a:solidFill>
              </a:rPr>
              <a:t>ptimal implantation technique substantially reduces adverse events, confirmed in large real-world registries</a:t>
            </a:r>
            <a:endParaRPr lang="en-US" b="1" dirty="0">
              <a:solidFill>
                <a:srgbClr val="00B050"/>
              </a:solidFill>
            </a:endParaRPr>
          </a:p>
        </p:txBody>
      </p:sp>
      <p:sp>
        <p:nvSpPr>
          <p:cNvPr id="18" name="Down Arrow 17">
            <a:hlinkClick r:id="rId4" action="ppaction://hlinksldjump"/>
          </p:cNvPr>
          <p:cNvSpPr/>
          <p:nvPr/>
        </p:nvSpPr>
        <p:spPr>
          <a:xfrm rot="16200000">
            <a:off x="8625840" y="181355"/>
            <a:ext cx="485394" cy="48920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098204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09" y="1495262"/>
            <a:ext cx="7915703" cy="432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6364" y="5962917"/>
            <a:ext cx="8409904" cy="369332"/>
          </a:xfrm>
          <a:prstGeom prst="rect">
            <a:avLst/>
          </a:prstGeom>
          <a:noFill/>
        </p:spPr>
        <p:txBody>
          <a:bodyPr wrap="square" rtlCol="0">
            <a:spAutoFit/>
          </a:bodyPr>
          <a:lstStyle/>
          <a:p>
            <a:r>
              <a:rPr lang="en-US" sz="900" baseline="30000" dirty="0" smtClean="0"/>
              <a:t>1</a:t>
            </a:r>
            <a:r>
              <a:rPr lang="en-US" sz="900" dirty="0" smtClean="0"/>
              <a:t>Hamm, C.  GABI-R, EuroPCR 2016.  /  </a:t>
            </a:r>
            <a:r>
              <a:rPr lang="en-US" sz="900" baseline="30000" dirty="0" smtClean="0"/>
              <a:t>2</a:t>
            </a:r>
            <a:r>
              <a:rPr lang="en-US" sz="900" dirty="0" smtClean="0"/>
              <a:t>Cortese, B.  RAI, EuroPCR 2016.  /  </a:t>
            </a:r>
            <a:r>
              <a:rPr lang="en-US" sz="900" baseline="30000" dirty="0" smtClean="0"/>
              <a:t>3</a:t>
            </a:r>
            <a:r>
              <a:rPr lang="en-US" sz="900" dirty="0" smtClean="0"/>
              <a:t>Puricell, S., </a:t>
            </a:r>
            <a:r>
              <a:rPr lang="en-US" sz="900" dirty="0"/>
              <a:t>et al. Bioresorbable Coronary Scaffold Thrombosis, J Am </a:t>
            </a:r>
            <a:r>
              <a:rPr lang="en-US" sz="900" dirty="0" err="1"/>
              <a:t>Coll</a:t>
            </a:r>
            <a:r>
              <a:rPr lang="en-US" sz="900" dirty="0"/>
              <a:t> </a:t>
            </a:r>
            <a:r>
              <a:rPr lang="en-US" sz="900" dirty="0" err="1" smtClean="0"/>
              <a:t>Cardiol</a:t>
            </a:r>
            <a:r>
              <a:rPr lang="en-US" sz="900" dirty="0" smtClean="0"/>
              <a:t>. </a:t>
            </a:r>
            <a:r>
              <a:rPr lang="en-US" sz="900" dirty="0"/>
              <a:t>2016;67:921–31</a:t>
            </a:r>
            <a:r>
              <a:rPr lang="en-US" sz="900" dirty="0" smtClean="0"/>
              <a:t>.  /  </a:t>
            </a:r>
            <a:r>
              <a:rPr lang="en-US" sz="900" baseline="30000" dirty="0" smtClean="0"/>
              <a:t>4</a:t>
            </a:r>
            <a:r>
              <a:rPr lang="en-US" sz="900" dirty="0" smtClean="0"/>
              <a:t>Gori, T.  4 Cities Registry, EuroPCR 2015.</a:t>
            </a:r>
          </a:p>
        </p:txBody>
      </p:sp>
      <p:sp>
        <p:nvSpPr>
          <p:cNvPr id="4" name="TextBox 3"/>
          <p:cNvSpPr txBox="1"/>
          <p:nvPr/>
        </p:nvSpPr>
        <p:spPr>
          <a:xfrm>
            <a:off x="436706" y="1304190"/>
            <a:ext cx="7778220" cy="369332"/>
          </a:xfrm>
          <a:prstGeom prst="rect">
            <a:avLst/>
          </a:prstGeom>
          <a:noFill/>
        </p:spPr>
        <p:txBody>
          <a:bodyPr wrap="none" rtlCol="0">
            <a:spAutoFit/>
          </a:bodyPr>
          <a:lstStyle/>
          <a:p>
            <a:r>
              <a:rPr lang="en-US" b="1" dirty="0" smtClean="0">
                <a:solidFill>
                  <a:schemeClr val="accent1"/>
                </a:solidFill>
                <a:latin typeface="+mn-lt"/>
              </a:rPr>
              <a:t>Improvement over time due to patient/lesion selection and improved technique</a:t>
            </a:r>
          </a:p>
        </p:txBody>
      </p:sp>
      <p:sp>
        <p:nvSpPr>
          <p:cNvPr id="9" name="Title 1"/>
          <p:cNvSpPr>
            <a:spLocks noGrp="1"/>
          </p:cNvSpPr>
          <p:nvPr>
            <p:ph type="title"/>
          </p:nvPr>
        </p:nvSpPr>
        <p:spPr>
          <a:xfrm>
            <a:off x="388960" y="354508"/>
            <a:ext cx="8526440" cy="801687"/>
          </a:xfrm>
        </p:spPr>
        <p:txBody>
          <a:bodyPr/>
          <a:lstStyle/>
          <a:p>
            <a:r>
              <a:rPr lang="en-US" sz="2400" dirty="0"/>
              <a:t>ABSORB </a:t>
            </a:r>
            <a:r>
              <a:rPr lang="en-US" sz="2400" dirty="0" smtClean="0"/>
              <a:t>achieves </a:t>
            </a:r>
            <a:r>
              <a:rPr lang="en-US" sz="2400" dirty="0"/>
              <a:t>COMPARABLE SHORT AND LONG TERM RESULTS TO BEST IN CLASS DES WHEN IMPLANTED </a:t>
            </a:r>
            <a:r>
              <a:rPr lang="en-US" sz="2400" dirty="0" smtClean="0"/>
              <a:t>PROPERLY</a:t>
            </a:r>
            <a:endParaRPr lang="en-US" sz="2400" dirty="0"/>
          </a:p>
        </p:txBody>
      </p:sp>
      <p:sp>
        <p:nvSpPr>
          <p:cNvPr id="6" name="Down Arrow 5">
            <a:hlinkClick r:id="rId4" action="ppaction://hlinksldjump"/>
          </p:cNvPr>
          <p:cNvSpPr/>
          <p:nvPr/>
        </p:nvSpPr>
        <p:spPr>
          <a:xfrm rot="16200000">
            <a:off x="8625840" y="181355"/>
            <a:ext cx="485394" cy="48920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79044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361950"/>
            <a:ext cx="8560057" cy="914400"/>
          </a:xfrm>
        </p:spPr>
        <p:txBody>
          <a:bodyPr/>
          <a:lstStyle/>
          <a:p>
            <a:r>
              <a:rPr lang="en-US" sz="2400" dirty="0" smtClean="0"/>
              <a:t>UNDEREXPANSION, MALAPPOSITION AND RESIDUAL STENOSIS ARE IMPORTANT CONTRIBUTORS TO EARLY AND LATE EVENTS FOR ABSORB AND ARE MITIGATED BY PSP</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2929574416"/>
              </p:ext>
            </p:extLst>
          </p:nvPr>
        </p:nvGraphicFramePr>
        <p:xfrm>
          <a:off x="609598" y="1469570"/>
          <a:ext cx="8234150" cy="4736742"/>
        </p:xfrm>
        <a:graphic>
          <a:graphicData uri="http://schemas.openxmlformats.org/drawingml/2006/table">
            <a:tbl>
              <a:tblPr firstRow="1" bandRow="1">
                <a:tableStyleId>{5C22544A-7EE6-4342-B048-85BDC9FD1C3A}</a:tableStyleId>
              </a:tblPr>
              <a:tblGrid>
                <a:gridCol w="3716742"/>
                <a:gridCol w="4517408"/>
              </a:tblGrid>
              <a:tr h="370840">
                <a:tc>
                  <a:txBody>
                    <a:bodyPr/>
                    <a:lstStyle/>
                    <a:p>
                      <a:r>
                        <a:rPr lang="en-US" dirty="0" smtClean="0">
                          <a:latin typeface="Calibri" panose="020F0502020204030204" pitchFamily="34" charset="0"/>
                          <a:cs typeface="Calibri" panose="020F0502020204030204" pitchFamily="34" charset="0"/>
                        </a:rPr>
                        <a:t>Early ST</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Very late ST</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Frequent finding:</a:t>
                      </a:r>
                    </a:p>
                    <a:p>
                      <a:pPr marL="285750" indent="-285750">
                        <a:buFont typeface="Arial" panose="020B0604020202020204" pitchFamily="34" charset="0"/>
                        <a:buChar char="•"/>
                      </a:pPr>
                      <a:r>
                        <a:rPr lang="en-US" sz="1600" u="sng" dirty="0" err="1" smtClean="0">
                          <a:latin typeface="Calibri" panose="020F0502020204030204" pitchFamily="34" charset="0"/>
                          <a:cs typeface="Calibri" panose="020F0502020204030204" pitchFamily="34" charset="0"/>
                        </a:rPr>
                        <a:t>Underexpansion</a:t>
                      </a:r>
                      <a:endParaRPr lang="en-US" sz="1600" u="sng" dirty="0" smtClean="0">
                        <a:latin typeface="Calibri" panose="020F0502020204030204" pitchFamily="34" charset="0"/>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panose="020F0502020204030204" pitchFamily="34" charset="0"/>
                          <a:cs typeface="Calibri" panose="020F0502020204030204" pitchFamily="34" charset="0"/>
                        </a:rPr>
                        <a:t>Often in small vessels (e.g. ABSORB III)</a:t>
                      </a:r>
                    </a:p>
                  </a:txBody>
                  <a:tcPr/>
                </a:tc>
                <a:tc>
                  <a:txBody>
                    <a:bodyPr/>
                    <a:lstStyle/>
                    <a:p>
                      <a:r>
                        <a:rPr lang="en-US" dirty="0" smtClean="0">
                          <a:latin typeface="Calibri" panose="020F0502020204030204" pitchFamily="34" charset="0"/>
                          <a:cs typeface="Calibri" panose="020F0502020204030204" pitchFamily="34" charset="0"/>
                        </a:rPr>
                        <a:t>Frequent finding: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u="sng" dirty="0" err="1" smtClean="0">
                          <a:latin typeface="Calibri" panose="020F0502020204030204" pitchFamily="34" charset="0"/>
                          <a:cs typeface="Calibri" panose="020F0502020204030204" pitchFamily="34" charset="0"/>
                        </a:rPr>
                        <a:t>Malapposition</a:t>
                      </a:r>
                      <a:r>
                        <a:rPr lang="en-US" sz="1600" u="sng" dirty="0" smtClean="0">
                          <a:latin typeface="Calibri" panose="020F0502020204030204" pitchFamily="34" charset="0"/>
                          <a:cs typeface="Calibri" panose="020F0502020204030204" pitchFamily="34" charset="0"/>
                        </a:rPr>
                        <a:t> and Post-PCI Residual Stenosis</a:t>
                      </a: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Often in mid-large vessels</a:t>
                      </a:r>
                    </a:p>
                  </a:txBody>
                  <a:tcPr/>
                </a:tc>
              </a:tr>
              <a:tr h="2049422">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r>
              <a:tr h="370840">
                <a:tc>
                  <a:txBody>
                    <a:bodyPr/>
                    <a:lstStyle/>
                    <a:p>
                      <a:r>
                        <a:rPr lang="en-US" b="1" dirty="0" smtClean="0">
                          <a:latin typeface="Calibri" panose="020F0502020204030204" pitchFamily="34" charset="0"/>
                          <a:cs typeface="Calibri" panose="020F0502020204030204" pitchFamily="34" charset="0"/>
                        </a:rPr>
                        <a:t>Mitigation:</a:t>
                      </a:r>
                      <a:r>
                        <a:rPr lang="en-US" b="1" baseline="0" dirty="0" smtClean="0">
                          <a:latin typeface="Calibri" panose="020F0502020204030204" pitchFamily="34" charset="0"/>
                          <a:cs typeface="Calibri" panose="020F0502020204030204" pitchFamily="34" charset="0"/>
                        </a:rPr>
                        <a:t> RVD </a:t>
                      </a:r>
                      <a:r>
                        <a:rPr lang="en-US" b="1" u="sng" baseline="0" dirty="0" smtClean="0">
                          <a:latin typeface="Calibri" panose="020F0502020204030204" pitchFamily="34" charset="0"/>
                          <a:cs typeface="Calibri" panose="020F0502020204030204" pitchFamily="34" charset="0"/>
                        </a:rPr>
                        <a:t>&gt;</a:t>
                      </a:r>
                      <a:r>
                        <a:rPr lang="en-US" b="1" baseline="0" dirty="0" smtClean="0">
                          <a:latin typeface="Calibri" panose="020F0502020204030204" pitchFamily="34" charset="0"/>
                          <a:cs typeface="Calibri" panose="020F0502020204030204" pitchFamily="34" charset="0"/>
                        </a:rPr>
                        <a:t> 2.50 mm and </a:t>
                      </a:r>
                      <a:r>
                        <a:rPr lang="en-US" b="1" dirty="0" smtClean="0">
                          <a:latin typeface="Calibri" panose="020F0502020204030204" pitchFamily="34" charset="0"/>
                          <a:cs typeface="Calibri" panose="020F0502020204030204" pitchFamily="34" charset="0"/>
                        </a:rPr>
                        <a:t>PSP</a:t>
                      </a:r>
                      <a:r>
                        <a:rPr lang="en-US" dirty="0" smtClean="0">
                          <a:latin typeface="Calibri" panose="020F0502020204030204" pitchFamily="34" charset="0"/>
                          <a:cs typeface="Calibri" panose="020F0502020204030204" pitchFamily="34" charset="0"/>
                        </a:rPr>
                        <a:t> </a:t>
                      </a:r>
                    </a:p>
                    <a:p>
                      <a:r>
                        <a:rPr lang="en-US" dirty="0" smtClean="0">
                          <a:latin typeface="Calibri" panose="020F0502020204030204" pitchFamily="34" charset="0"/>
                          <a:cs typeface="Calibri" panose="020F0502020204030204" pitchFamily="34" charset="0"/>
                        </a:rPr>
                        <a:t>In particular proper sizing to </a:t>
                      </a:r>
                      <a:r>
                        <a:rPr lang="en-US" b="1" dirty="0" smtClean="0">
                          <a:latin typeface="Calibri" panose="020F0502020204030204" pitchFamily="34" charset="0"/>
                          <a:cs typeface="Calibri" panose="020F0502020204030204" pitchFamily="34" charset="0"/>
                        </a:rPr>
                        <a:t>ensure full expansion</a:t>
                      </a:r>
                      <a:r>
                        <a:rPr lang="en-US" dirty="0" smtClean="0">
                          <a:latin typeface="Calibri" panose="020F0502020204030204" pitchFamily="34" charset="0"/>
                          <a:cs typeface="Calibri" panose="020F0502020204030204" pitchFamily="34" charset="0"/>
                        </a:rPr>
                        <a:t> of the device in an appropriately sized vessel</a:t>
                      </a:r>
                      <a:endParaRPr lang="en-US" dirty="0">
                        <a:latin typeface="Calibri" panose="020F0502020204030204" pitchFamily="34" charset="0"/>
                        <a:cs typeface="Calibri" panose="020F0502020204030204" pitchFamily="34" charset="0"/>
                      </a:endParaRPr>
                    </a:p>
                  </a:txBody>
                  <a:tcPr/>
                </a:tc>
                <a:tc>
                  <a:txBody>
                    <a:bodyPr/>
                    <a:lstStyle/>
                    <a:p>
                      <a:r>
                        <a:rPr lang="en-US" b="1" dirty="0" smtClean="0">
                          <a:latin typeface="Calibri" panose="020F0502020204030204" pitchFamily="34" charset="0"/>
                          <a:cs typeface="Calibri" panose="020F0502020204030204" pitchFamily="34" charset="0"/>
                        </a:rPr>
                        <a:t>Mitigation: PSP </a:t>
                      </a:r>
                    </a:p>
                    <a:p>
                      <a:r>
                        <a:rPr lang="en-US" dirty="0" smtClean="0">
                          <a:latin typeface="Calibri" panose="020F0502020204030204" pitchFamily="34" charset="0"/>
                          <a:cs typeface="Calibri" panose="020F0502020204030204" pitchFamily="34" charset="0"/>
                        </a:rPr>
                        <a:t>In particular high pressure post-dilatation with properly sized non compliant balloon (&gt;1:1) to ensure </a:t>
                      </a:r>
                      <a:r>
                        <a:rPr lang="en-US" b="1" dirty="0" smtClean="0">
                          <a:latin typeface="Calibri" panose="020F0502020204030204" pitchFamily="34" charset="0"/>
                          <a:cs typeface="Calibri" panose="020F0502020204030204" pitchFamily="34" charset="0"/>
                        </a:rPr>
                        <a:t>full wall apposition</a:t>
                      </a:r>
                      <a:r>
                        <a:rPr lang="en-US" b="0" dirty="0" smtClean="0">
                          <a:latin typeface="Calibri" panose="020F0502020204030204" pitchFamily="34" charset="0"/>
                          <a:cs typeface="Calibri" panose="020F0502020204030204" pitchFamily="34" charset="0"/>
                        </a:rPr>
                        <a:t> and achieve </a:t>
                      </a:r>
                      <a:r>
                        <a:rPr lang="en-US" b="1" dirty="0" smtClean="0">
                          <a:latin typeface="Calibri" panose="020F0502020204030204" pitchFamily="34" charset="0"/>
                          <a:cs typeface="Calibri" panose="020F0502020204030204" pitchFamily="34" charset="0"/>
                        </a:rPr>
                        <a:t>&lt;10% residual stenosis </a:t>
                      </a:r>
                      <a:endParaRPr lang="en-US" b="1" dirty="0">
                        <a:latin typeface="Calibri" panose="020F0502020204030204" pitchFamily="34" charset="0"/>
                        <a:cs typeface="Calibri" panose="020F0502020204030204" pitchFamily="34" charset="0"/>
                      </a:endParaRPr>
                    </a:p>
                  </a:txBody>
                  <a:tcPr/>
                </a:tc>
              </a:tr>
            </a:tbl>
          </a:graphicData>
        </a:graphic>
      </p:graphicFrame>
      <p:sp>
        <p:nvSpPr>
          <p:cNvPr id="24" name="Oval 23"/>
          <p:cNvSpPr/>
          <p:nvPr/>
        </p:nvSpPr>
        <p:spPr>
          <a:xfrm>
            <a:off x="939307" y="2937287"/>
            <a:ext cx="1371600" cy="13716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Oval 24"/>
          <p:cNvSpPr/>
          <p:nvPr/>
        </p:nvSpPr>
        <p:spPr>
          <a:xfrm>
            <a:off x="1030747" y="3028727"/>
            <a:ext cx="1188720" cy="1188720"/>
          </a:xfrm>
          <a:prstGeom prst="ellipse">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Rounded Rectangle 25"/>
          <p:cNvSpPr/>
          <p:nvPr/>
        </p:nvSpPr>
        <p:spPr>
          <a:xfrm>
            <a:off x="2497540" y="2947538"/>
            <a:ext cx="1801505" cy="794079"/>
          </a:xfrm>
          <a:prstGeom prst="roundRect">
            <a:avLst>
              <a:gd name="adj" fmla="val 367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alibri" panose="020F0502020204030204" pitchFamily="34" charset="0"/>
                <a:cs typeface="Calibri" panose="020F0502020204030204" pitchFamily="34" charset="0"/>
              </a:rPr>
              <a:t>Example: 2.5 mm device in 2.0 mm RVD</a:t>
            </a:r>
          </a:p>
        </p:txBody>
      </p:sp>
      <p:sp>
        <p:nvSpPr>
          <p:cNvPr id="27" name="Oval 26"/>
          <p:cNvSpPr/>
          <p:nvPr/>
        </p:nvSpPr>
        <p:spPr>
          <a:xfrm>
            <a:off x="4810755" y="2819983"/>
            <a:ext cx="1828800" cy="1828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4915843" y="2911423"/>
            <a:ext cx="1645920" cy="1645920"/>
          </a:xfrm>
          <a:prstGeom prst="ellipse">
            <a:avLst/>
          </a:prstGeom>
          <a:solidFill>
            <a:schemeClr val="bg1"/>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ounded Rectangle 28"/>
          <p:cNvSpPr/>
          <p:nvPr/>
        </p:nvSpPr>
        <p:spPr>
          <a:xfrm>
            <a:off x="6848353" y="2970111"/>
            <a:ext cx="1845266" cy="794079"/>
          </a:xfrm>
          <a:prstGeom prst="roundRect">
            <a:avLst>
              <a:gd name="adj" fmla="val 367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alibri" panose="020F0502020204030204" pitchFamily="34" charset="0"/>
                <a:cs typeface="Calibri" panose="020F0502020204030204" pitchFamily="34" charset="0"/>
              </a:rPr>
              <a:t>Example: 3.0 mm device in 3.25 mm RVD</a:t>
            </a:r>
          </a:p>
        </p:txBody>
      </p:sp>
      <p:sp>
        <p:nvSpPr>
          <p:cNvPr id="30" name="Rounded Rectangle 29"/>
          <p:cNvSpPr/>
          <p:nvPr/>
        </p:nvSpPr>
        <p:spPr>
          <a:xfrm>
            <a:off x="6848353" y="3681321"/>
            <a:ext cx="1845265" cy="794079"/>
          </a:xfrm>
          <a:prstGeom prst="roundRect">
            <a:avLst>
              <a:gd name="adj" fmla="val 367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alibri" panose="020F0502020204030204" pitchFamily="34" charset="0"/>
                <a:cs typeface="Calibri" panose="020F0502020204030204" pitchFamily="34" charset="0"/>
              </a:rPr>
              <a:t>without high pressure post-dilatation</a:t>
            </a:r>
          </a:p>
        </p:txBody>
      </p:sp>
      <p:sp>
        <p:nvSpPr>
          <p:cNvPr id="31" name="Oval 30"/>
          <p:cNvSpPr/>
          <p:nvPr/>
        </p:nvSpPr>
        <p:spPr>
          <a:xfrm>
            <a:off x="4923969" y="3078337"/>
            <a:ext cx="1645920" cy="1463040"/>
          </a:xfrm>
          <a:prstGeom prst="ellipse">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lide Number Placeholder 3"/>
          <p:cNvSpPr>
            <a:spLocks noGrp="1"/>
          </p:cNvSpPr>
          <p:nvPr>
            <p:ph type="sldNum" sz="quarter" idx="4294967295"/>
          </p:nvPr>
        </p:nvSpPr>
        <p:spPr bwMode="auto">
          <a:xfrm>
            <a:off x="8851502" y="6581422"/>
            <a:ext cx="293687"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lnSpc>
                <a:spcPct val="95000"/>
              </a:lnSpc>
              <a:spcBef>
                <a:spcPts val="900"/>
              </a:spcBef>
              <a:buFont typeface="Arial" pitchFamily="34" charset="0"/>
              <a:defRPr sz="2000">
                <a:solidFill>
                  <a:schemeClr val="tx1"/>
                </a:solidFill>
                <a:latin typeface="Calibri" pitchFamily="34" charset="0"/>
              </a:defRPr>
            </a:lvl1pPr>
            <a:lvl2pPr marL="742950" indent="-285750" eaLnBrk="0" hangingPunct="0">
              <a:lnSpc>
                <a:spcPct val="95000"/>
              </a:lnSpc>
              <a:spcBef>
                <a:spcPts val="900"/>
              </a:spcBef>
              <a:buFont typeface="Arial" pitchFamily="34" charset="0"/>
              <a:buChar char="•"/>
              <a:defRPr>
                <a:solidFill>
                  <a:schemeClr val="tx1"/>
                </a:solidFill>
                <a:latin typeface="Calibri" pitchFamily="34" charset="0"/>
              </a:defRPr>
            </a:lvl2pPr>
            <a:lvl3pPr marL="1143000" indent="-228600" eaLnBrk="0" hangingPunct="0">
              <a:lnSpc>
                <a:spcPct val="95000"/>
              </a:lnSpc>
              <a:spcBef>
                <a:spcPts val="400"/>
              </a:spcBef>
              <a:buFont typeface="Arial" pitchFamily="34" charset="0"/>
              <a:buChar char="–"/>
              <a:defRPr sz="1600">
                <a:solidFill>
                  <a:schemeClr val="tx1"/>
                </a:solidFill>
                <a:latin typeface="Calibri" pitchFamily="34" charset="0"/>
              </a:defRPr>
            </a:lvl3pPr>
            <a:lvl4pPr marL="1600200" indent="-228600" eaLnBrk="0" hangingPunct="0">
              <a:lnSpc>
                <a:spcPct val="95000"/>
              </a:lnSpc>
              <a:spcBef>
                <a:spcPts val="400"/>
              </a:spcBef>
              <a:buFont typeface="Arial" pitchFamily="34" charset="0"/>
              <a:buChar char="•"/>
              <a:defRPr sz="1400">
                <a:solidFill>
                  <a:schemeClr val="tx1"/>
                </a:solidFill>
                <a:latin typeface="Calibri" pitchFamily="34" charset="0"/>
              </a:defRPr>
            </a:lvl4pPr>
            <a:lvl5pPr marL="2057400" indent="-228600" eaLnBrk="0" hangingPunct="0">
              <a:lnSpc>
                <a:spcPct val="95000"/>
              </a:lnSpc>
              <a:spcBef>
                <a:spcPts val="400"/>
              </a:spcBef>
              <a:buFont typeface="Arial" pitchFamily="34" charset="0"/>
              <a:buChar char="»"/>
              <a:defRPr sz="1400">
                <a:solidFill>
                  <a:schemeClr val="tx1"/>
                </a:solidFill>
                <a:latin typeface="Calibri" pitchFamily="34" charset="0"/>
              </a:defRPr>
            </a:lvl5pPr>
            <a:lvl6pPr marL="25146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6pPr>
            <a:lvl7pPr marL="29718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7pPr>
            <a:lvl8pPr marL="34290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8pPr>
            <a:lvl9pPr marL="3886200" indent="-228600" eaLnBrk="0" fontAlgn="base" hangingPunct="0">
              <a:lnSpc>
                <a:spcPct val="95000"/>
              </a:lnSpc>
              <a:spcBef>
                <a:spcPts val="400"/>
              </a:spcBef>
              <a:spcAft>
                <a:spcPct val="0"/>
              </a:spcAft>
              <a:buFont typeface="Arial" pitchFamily="34" charset="0"/>
              <a:buChar char="»"/>
              <a:defRPr sz="1400">
                <a:solidFill>
                  <a:schemeClr val="tx1"/>
                </a:solidFill>
                <a:latin typeface="Calibri" pitchFamily="34" charset="0"/>
              </a:defRPr>
            </a:lvl9pPr>
          </a:lstStyle>
          <a:p>
            <a:pPr eaLnBrk="1" fontAlgn="base" hangingPunct="1">
              <a:lnSpc>
                <a:spcPct val="100000"/>
              </a:lnSpc>
              <a:spcBef>
                <a:spcPct val="0"/>
              </a:spcBef>
              <a:spcAft>
                <a:spcPct val="0"/>
              </a:spcAft>
              <a:buFontTx/>
              <a:buNone/>
            </a:pPr>
            <a:fld id="{5FACF262-EE6E-4E03-B6E7-99235B32748A}" type="slidenum">
              <a:rPr lang="en-US" altLang="en-US" sz="900" smtClean="0">
                <a:solidFill>
                  <a:srgbClr val="000000"/>
                </a:solidFill>
              </a:rPr>
              <a:pPr eaLnBrk="1" fontAlgn="base" hangingPunct="1">
                <a:lnSpc>
                  <a:spcPct val="100000"/>
                </a:lnSpc>
                <a:spcBef>
                  <a:spcPct val="0"/>
                </a:spcBef>
                <a:spcAft>
                  <a:spcPct val="0"/>
                </a:spcAft>
                <a:buFontTx/>
                <a:buNone/>
              </a:pPr>
              <a:t>35</a:t>
            </a:fld>
            <a:endParaRPr lang="en-US" altLang="en-US" sz="900" dirty="0" smtClean="0">
              <a:solidFill>
                <a:srgbClr val="000000"/>
              </a:solidFill>
            </a:endParaRPr>
          </a:p>
        </p:txBody>
      </p:sp>
      <p:sp>
        <p:nvSpPr>
          <p:cNvPr id="15" name="Action Button: Home 14">
            <a:hlinkClick r:id="rId3"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6196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8000" dirty="0" smtClean="0"/>
              <a:t>THANK YOU</a:t>
            </a:r>
            <a:endParaRPr lang="en-IN" dirty="0"/>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362820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8730" y="1509824"/>
            <a:ext cx="4057773" cy="4061638"/>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smtClean="0"/>
              <a:t>ABSORB: Extensive Clinical Program</a:t>
            </a:r>
            <a:br>
              <a:rPr lang="en-US" smtClean="0"/>
            </a:br>
            <a:endParaRPr lang="en-US" dirty="0"/>
          </a:p>
        </p:txBody>
      </p:sp>
      <p:sp>
        <p:nvSpPr>
          <p:cNvPr id="5" name="Text Placeholder 4"/>
          <p:cNvSpPr>
            <a:spLocks noGrp="1"/>
          </p:cNvSpPr>
          <p:nvPr>
            <p:ph type="body" sz="quarter" idx="13"/>
          </p:nvPr>
        </p:nvSpPr>
        <p:spPr/>
        <p:txBody>
          <a:bodyPr/>
          <a:lstStyle/>
          <a:p>
            <a:r>
              <a:rPr lang="en-GB" dirty="0" smtClean="0"/>
              <a:t>Absorb Clinical Results</a:t>
            </a:r>
            <a:endParaRPr lang="en-GB" dirty="0"/>
          </a:p>
        </p:txBody>
      </p:sp>
      <p:sp>
        <p:nvSpPr>
          <p:cNvPr id="13" name="Rectangle 12"/>
          <p:cNvSpPr/>
          <p:nvPr/>
        </p:nvSpPr>
        <p:spPr>
          <a:xfrm>
            <a:off x="4931272" y="4268038"/>
            <a:ext cx="91877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b="1" dirty="0">
                <a:solidFill>
                  <a:srgbClr val="F26422"/>
                </a:solidFill>
              </a:rPr>
              <a:t>12</a:t>
            </a:r>
            <a:r>
              <a:rPr lang="en-US" sz="1600" dirty="0">
                <a:solidFill>
                  <a:srgbClr val="F26422"/>
                </a:solidFill>
              </a:rPr>
              <a:t> </a:t>
            </a:r>
            <a:r>
              <a:rPr lang="en-US" sz="1600" dirty="0">
                <a:solidFill>
                  <a:srgbClr val="58595B"/>
                </a:solidFill>
              </a:rPr>
              <a:t>RCTs</a:t>
            </a:r>
            <a:r>
              <a:rPr lang="en-US" sz="1600" baseline="30000" dirty="0">
                <a:solidFill>
                  <a:srgbClr val="58595B"/>
                </a:solidFill>
              </a:rPr>
              <a:t>3</a:t>
            </a:r>
          </a:p>
        </p:txBody>
      </p:sp>
      <p:sp>
        <p:nvSpPr>
          <p:cNvPr id="14" name="Rectangle 13"/>
          <p:cNvSpPr/>
          <p:nvPr/>
        </p:nvSpPr>
        <p:spPr>
          <a:xfrm>
            <a:off x="4091706" y="1495276"/>
            <a:ext cx="373006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dirty="0">
                <a:solidFill>
                  <a:srgbClr val="58595B"/>
                </a:solidFill>
              </a:rPr>
              <a:t>More than </a:t>
            </a:r>
            <a:r>
              <a:rPr lang="en-US" b="1" dirty="0">
                <a:solidFill>
                  <a:srgbClr val="F26422"/>
                </a:solidFill>
              </a:rPr>
              <a:t>150,000</a:t>
            </a:r>
            <a:r>
              <a:rPr lang="en-US" baseline="30000" dirty="0">
                <a:solidFill>
                  <a:srgbClr val="58595B"/>
                </a:solidFill>
              </a:rPr>
              <a:t> </a:t>
            </a:r>
            <a:r>
              <a:rPr lang="en-US" dirty="0">
                <a:solidFill>
                  <a:srgbClr val="58595B"/>
                </a:solidFill>
              </a:rPr>
              <a:t>patients treated</a:t>
            </a:r>
            <a:r>
              <a:rPr lang="en-US" baseline="30000" dirty="0">
                <a:solidFill>
                  <a:srgbClr val="58595B"/>
                </a:solidFill>
              </a:rPr>
              <a:t>1</a:t>
            </a:r>
            <a:endParaRPr lang="en-US" dirty="0">
              <a:solidFill>
                <a:srgbClr val="58595B"/>
              </a:solidFill>
            </a:endParaRPr>
          </a:p>
        </p:txBody>
      </p:sp>
      <p:sp>
        <p:nvSpPr>
          <p:cNvPr id="15" name="Rectangle 14"/>
          <p:cNvSpPr/>
          <p:nvPr/>
        </p:nvSpPr>
        <p:spPr>
          <a:xfrm>
            <a:off x="4897089" y="2325354"/>
            <a:ext cx="274107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b="1" dirty="0">
                <a:solidFill>
                  <a:srgbClr val="F26422"/>
                </a:solidFill>
              </a:rPr>
              <a:t>30,000+ </a:t>
            </a:r>
            <a:r>
              <a:rPr lang="en-US" dirty="0">
                <a:solidFill>
                  <a:srgbClr val="58595B"/>
                </a:solidFill>
              </a:rPr>
              <a:t>patients studied</a:t>
            </a:r>
            <a:r>
              <a:rPr lang="en-US" baseline="30000" dirty="0">
                <a:solidFill>
                  <a:srgbClr val="58595B"/>
                </a:solidFill>
              </a:rPr>
              <a:t>2, 3</a:t>
            </a:r>
            <a:endParaRPr lang="en-US" dirty="0">
              <a:solidFill>
                <a:srgbClr val="58595B"/>
              </a:solidFill>
            </a:endParaRPr>
          </a:p>
        </p:txBody>
      </p:sp>
      <p:sp>
        <p:nvSpPr>
          <p:cNvPr id="16" name="Rectangle 15"/>
          <p:cNvSpPr/>
          <p:nvPr/>
        </p:nvSpPr>
        <p:spPr>
          <a:xfrm>
            <a:off x="5074381" y="3217477"/>
            <a:ext cx="256377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dirty="0">
                <a:solidFill>
                  <a:srgbClr val="58595B"/>
                </a:solidFill>
              </a:rPr>
              <a:t>Available in more than </a:t>
            </a:r>
          </a:p>
          <a:p>
            <a:r>
              <a:rPr lang="en-US" b="1" dirty="0">
                <a:solidFill>
                  <a:srgbClr val="F26422"/>
                </a:solidFill>
              </a:rPr>
              <a:t>100</a:t>
            </a:r>
            <a:r>
              <a:rPr lang="en-US" dirty="0">
                <a:solidFill>
                  <a:srgbClr val="58595B"/>
                </a:solidFill>
              </a:rPr>
              <a:t> countries worldwide </a:t>
            </a:r>
          </a:p>
        </p:txBody>
      </p:sp>
      <p:sp>
        <p:nvSpPr>
          <p:cNvPr id="20" name="Rectangle 19"/>
          <p:cNvSpPr/>
          <p:nvPr/>
        </p:nvSpPr>
        <p:spPr>
          <a:xfrm>
            <a:off x="76198" y="6020600"/>
            <a:ext cx="8387318" cy="507831"/>
          </a:xfrm>
          <a:prstGeom prst="rect">
            <a:avLst/>
          </a:prstGeom>
        </p:spPr>
        <p:txBody>
          <a:bodyPr wrap="square" anchor="b" anchorCtr="0">
            <a:spAutoFit/>
          </a:bodyPr>
          <a:lstStyle/>
          <a:p>
            <a:r>
              <a:rPr lang="en-US" sz="900" b="1" baseline="30000" dirty="0">
                <a:solidFill>
                  <a:srgbClr val="58595B"/>
                </a:solidFill>
              </a:rPr>
              <a:t>1</a:t>
            </a:r>
            <a:r>
              <a:rPr lang="en-US" sz="900" dirty="0">
                <a:solidFill>
                  <a:srgbClr val="58595B"/>
                </a:solidFill>
              </a:rPr>
              <a:t>Sales data through May 2016, 1.2 units/patient, Data on file at Abbott Vascular.</a:t>
            </a:r>
            <a:r>
              <a:rPr lang="en-US" sz="900" b="1" baseline="30000" dirty="0">
                <a:solidFill>
                  <a:srgbClr val="58595B"/>
                </a:solidFill>
              </a:rPr>
              <a:t> 2</a:t>
            </a:r>
            <a:r>
              <a:rPr lang="en-US" sz="900" dirty="0">
                <a:solidFill>
                  <a:srgbClr val="58595B"/>
                </a:solidFill>
              </a:rPr>
              <a:t>ABSORB First, ABSORB Extend, Gabi–R, REPARA, UK registry, IT-Disappears, France ABSORB, FEAST.RU, RAI Registry, SMART REWARD, ABSORB Australia, BVS EXPAND, ASSURE, PABLOS, Absorb CTO, Prague – 19, GHOST Ferrarotto, POLAR ACS, GHOST EU. Cohort B. </a:t>
            </a:r>
            <a:r>
              <a:rPr lang="en-US" sz="900" b="1" baseline="30000" dirty="0">
                <a:solidFill>
                  <a:srgbClr val="58595B"/>
                </a:solidFill>
              </a:rPr>
              <a:t>3</a:t>
            </a:r>
            <a:r>
              <a:rPr lang="en-US" sz="900" dirty="0">
                <a:solidFill>
                  <a:srgbClr val="58595B"/>
                </a:solidFill>
              </a:rPr>
              <a:t>AIDA, EVERBIO, ABSORB II, ABSORB III, ABSORB IV, ABSORB Japan, ABSORB China, COMPARE Absorb, Trofi II, Prospect II, ISAR Absorb, PREVENT.</a:t>
            </a:r>
          </a:p>
        </p:txBody>
      </p:sp>
      <p:sp>
        <p:nvSpPr>
          <p:cNvPr id="8" name="Oval 7"/>
          <p:cNvSpPr/>
          <p:nvPr/>
        </p:nvSpPr>
        <p:spPr>
          <a:xfrm>
            <a:off x="478730" y="1499192"/>
            <a:ext cx="4082902" cy="408290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p:cNvSpPr/>
          <p:nvPr/>
        </p:nvSpPr>
        <p:spPr>
          <a:xfrm>
            <a:off x="4585743" y="4362328"/>
            <a:ext cx="180753" cy="180753"/>
          </a:xfrm>
          <a:prstGeom prst="ellipse">
            <a:avLst/>
          </a:prstGeom>
          <a:solidFill>
            <a:schemeClr val="bg1"/>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p:txBody>
      </p:sp>
      <p:sp>
        <p:nvSpPr>
          <p:cNvPr id="18" name="Oval 17"/>
          <p:cNvSpPr/>
          <p:nvPr/>
        </p:nvSpPr>
        <p:spPr>
          <a:xfrm>
            <a:off x="4069428" y="5261284"/>
            <a:ext cx="180753" cy="180753"/>
          </a:xfrm>
          <a:prstGeom prst="ellipse">
            <a:avLst/>
          </a:prstGeom>
          <a:solidFill>
            <a:schemeClr val="bg1"/>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4401505" y="5166994"/>
            <a:ext cx="133613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b="1" dirty="0">
                <a:solidFill>
                  <a:srgbClr val="F26422"/>
                </a:solidFill>
              </a:rPr>
              <a:t>20</a:t>
            </a:r>
            <a:r>
              <a:rPr lang="en-US" sz="1600" dirty="0">
                <a:solidFill>
                  <a:srgbClr val="58595B"/>
                </a:solidFill>
              </a:rPr>
              <a:t> Registries</a:t>
            </a:r>
            <a:r>
              <a:rPr lang="en-US" sz="1600" baseline="30000" dirty="0">
                <a:solidFill>
                  <a:srgbClr val="58595B"/>
                </a:solidFill>
              </a:rPr>
              <a:t>2</a:t>
            </a:r>
          </a:p>
        </p:txBody>
      </p:sp>
      <p:sp>
        <p:nvSpPr>
          <p:cNvPr id="26" name="Oval 25"/>
          <p:cNvSpPr/>
          <p:nvPr/>
        </p:nvSpPr>
        <p:spPr>
          <a:xfrm flipV="1">
            <a:off x="4723439" y="3306573"/>
            <a:ext cx="180753" cy="180753"/>
          </a:xfrm>
          <a:prstGeom prst="ellipse">
            <a:avLst/>
          </a:prstGeom>
          <a:solidFill>
            <a:schemeClr val="bg1"/>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Oval 26"/>
          <p:cNvSpPr/>
          <p:nvPr/>
        </p:nvSpPr>
        <p:spPr>
          <a:xfrm flipV="1">
            <a:off x="4558500" y="2419644"/>
            <a:ext cx="180753" cy="180753"/>
          </a:xfrm>
          <a:prstGeom prst="ellipse">
            <a:avLst/>
          </a:prstGeom>
          <a:solidFill>
            <a:schemeClr val="bg1"/>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flipV="1">
            <a:off x="3767464" y="1589566"/>
            <a:ext cx="180753" cy="180753"/>
          </a:xfrm>
          <a:prstGeom prst="ellipse">
            <a:avLst/>
          </a:prstGeom>
          <a:solidFill>
            <a:schemeClr val="bg1"/>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Action Button: Home 18">
            <a:hlinkClick r:id="rId4"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87031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1432"/>
            <a:ext cx="8229600" cy="801687"/>
          </a:xfrm>
        </p:spPr>
        <p:txBody>
          <a:bodyPr/>
          <a:lstStyle/>
          <a:p>
            <a:r>
              <a:rPr lang="en-US" dirty="0" smtClean="0"/>
              <a:t>ABSORB: Extensive Clinical Program</a:t>
            </a:r>
            <a:br>
              <a:rPr lang="en-US" dirty="0" smtClean="0"/>
            </a:br>
            <a:r>
              <a:rPr lang="en-US" sz="2400" b="0" dirty="0" smtClean="0"/>
              <a:t>Real World and Complex Patient Populations</a:t>
            </a:r>
            <a:endParaRPr lang="en-US" sz="2400" b="0" dirty="0"/>
          </a:p>
        </p:txBody>
      </p:sp>
      <p:sp>
        <p:nvSpPr>
          <p:cNvPr id="5" name="Text Placeholder 4"/>
          <p:cNvSpPr>
            <a:spLocks noGrp="1"/>
          </p:cNvSpPr>
          <p:nvPr>
            <p:ph type="body" sz="quarter" idx="13"/>
          </p:nvPr>
        </p:nvSpPr>
        <p:spPr>
          <a:xfrm>
            <a:off x="502920" y="212884"/>
            <a:ext cx="4297680" cy="153888"/>
          </a:xfrm>
        </p:spPr>
        <p:txBody>
          <a:bodyPr/>
          <a:lstStyle/>
          <a:p>
            <a:r>
              <a:rPr lang="en-GB" dirty="0" smtClean="0"/>
              <a:t>Absorb Clinical Results</a:t>
            </a:r>
            <a:endParaRPr lang="en-GB" dirty="0"/>
          </a:p>
        </p:txBody>
      </p:sp>
      <p:sp>
        <p:nvSpPr>
          <p:cNvPr id="21" name="TextBox 20">
            <a:hlinkClick r:id="" action="ppaction://noaction"/>
          </p:cNvPr>
          <p:cNvSpPr txBox="1"/>
          <p:nvPr/>
        </p:nvSpPr>
        <p:spPr>
          <a:xfrm>
            <a:off x="217326" y="1108990"/>
            <a:ext cx="2112264" cy="536575"/>
          </a:xfrm>
          <a:prstGeom prst="roundRect">
            <a:avLst>
              <a:gd name="adj" fmla="val 23231"/>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GABI-R</a:t>
            </a:r>
          </a:p>
          <a:p>
            <a:pPr algn="ctr">
              <a:lnSpc>
                <a:spcPts val="850"/>
              </a:lnSpc>
            </a:pPr>
            <a:r>
              <a:rPr lang="en-US" sz="800" b="1" kern="800" dirty="0">
                <a:solidFill>
                  <a:srgbClr val="FFFFFF"/>
                </a:solidFill>
                <a:cs typeface="Arial Narrow"/>
                <a:hlinkClick r:id="" action="ppaction://noaction"/>
              </a:rPr>
              <a:t>Design</a:t>
            </a:r>
            <a:r>
              <a:rPr lang="en-US" sz="800" b="1" kern="800" dirty="0">
                <a:solidFill>
                  <a:srgbClr val="FFFFFF"/>
                </a:solidFill>
                <a:cs typeface="Arial Narrow"/>
              </a:rPr>
              <a:t>: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N=~5000</a:t>
            </a:r>
          </a:p>
          <a:p>
            <a:pPr algn="ctr">
              <a:lnSpc>
                <a:spcPts val="850"/>
              </a:lnSpc>
            </a:pPr>
            <a:r>
              <a:rPr lang="en-US" sz="800" b="1" kern="800" dirty="0">
                <a:solidFill>
                  <a:srgbClr val="FFFFFF"/>
                </a:solidFill>
                <a:cs typeface="Arial Narrow"/>
              </a:rPr>
              <a:t>1˚: </a:t>
            </a:r>
            <a:r>
              <a:rPr lang="en-US" sz="800" kern="800" dirty="0">
                <a:solidFill>
                  <a:srgbClr val="FFFFFF"/>
                </a:solidFill>
                <a:cs typeface="Arial Narrow"/>
              </a:rPr>
              <a:t>Safety &amp; efficacy</a:t>
            </a:r>
          </a:p>
        </p:txBody>
      </p:sp>
      <p:sp>
        <p:nvSpPr>
          <p:cNvPr id="22" name="TextBox 21">
            <a:hlinkClick r:id="" action="ppaction://noaction"/>
          </p:cNvPr>
          <p:cNvSpPr txBox="1"/>
          <p:nvPr/>
        </p:nvSpPr>
        <p:spPr>
          <a:xfrm>
            <a:off x="217326" y="2231029"/>
            <a:ext cx="2112264" cy="585216"/>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hlinkClick r:id="" action="ppaction://noaction"/>
              </a:rPr>
              <a:t>ABSORB</a:t>
            </a:r>
            <a:r>
              <a:rPr lang="en-US" sz="900" b="1" kern="800" dirty="0">
                <a:solidFill>
                  <a:srgbClr val="FFFFFF"/>
                </a:solidFill>
              </a:rPr>
              <a:t> FIRST</a:t>
            </a:r>
          </a:p>
          <a:p>
            <a:pPr algn="ctr">
              <a:lnSpc>
                <a:spcPts val="850"/>
              </a:lnSpc>
            </a:pPr>
            <a:r>
              <a:rPr lang="en-US" sz="700" b="1" kern="800" dirty="0">
                <a:solidFill>
                  <a:srgbClr val="FFFFFF"/>
                </a:solidFill>
                <a:cs typeface="Calibri"/>
              </a:rPr>
              <a:t>Design: </a:t>
            </a:r>
            <a:r>
              <a:rPr lang="en-US" sz="700" kern="800" dirty="0">
                <a:solidFill>
                  <a:srgbClr val="FFFFFF"/>
                </a:solidFill>
                <a:cs typeface="Calibri"/>
              </a:rPr>
              <a:t>Prospective, multi-center, global registry</a:t>
            </a:r>
            <a:br>
              <a:rPr lang="en-US" sz="700" kern="800" dirty="0">
                <a:solidFill>
                  <a:srgbClr val="FFFFFF"/>
                </a:solidFill>
                <a:cs typeface="Calibri"/>
              </a:rPr>
            </a:br>
            <a:r>
              <a:rPr lang="en-US" sz="700" b="1" kern="800" dirty="0">
                <a:solidFill>
                  <a:srgbClr val="FFFFFF"/>
                </a:solidFill>
                <a:cs typeface="Calibri"/>
              </a:rPr>
              <a:t>N= ~1800</a:t>
            </a:r>
          </a:p>
          <a:p>
            <a:pPr algn="ctr">
              <a:lnSpc>
                <a:spcPts val="850"/>
              </a:lnSpc>
            </a:pPr>
            <a:r>
              <a:rPr lang="en-US" sz="700" b="1" kern="800" dirty="0">
                <a:solidFill>
                  <a:srgbClr val="FFFFFF"/>
                </a:solidFill>
                <a:cs typeface="Calibri"/>
              </a:rPr>
              <a:t>1˚: </a:t>
            </a:r>
            <a:r>
              <a:rPr lang="en-US" sz="700" kern="800" dirty="0">
                <a:solidFill>
                  <a:srgbClr val="FFFFFF"/>
                </a:solidFill>
                <a:cs typeface="Calibri"/>
              </a:rPr>
              <a:t>ST,  CD, MI, revascularization, MACE, TLF, &amp; TVF</a:t>
            </a:r>
          </a:p>
        </p:txBody>
      </p:sp>
      <p:sp>
        <p:nvSpPr>
          <p:cNvPr id="23" name="TextBox 22">
            <a:hlinkClick r:id="" action="ppaction://noaction"/>
          </p:cNvPr>
          <p:cNvSpPr txBox="1"/>
          <p:nvPr/>
        </p:nvSpPr>
        <p:spPr>
          <a:xfrm>
            <a:off x="2407475" y="2918997"/>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BVS EXPAND*</a:t>
            </a: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N=~300</a:t>
            </a:r>
          </a:p>
          <a:p>
            <a:pPr algn="ctr">
              <a:lnSpc>
                <a:spcPts val="850"/>
              </a:lnSpc>
            </a:pPr>
            <a:r>
              <a:rPr lang="en-US" sz="800" b="1" kern="800" dirty="0">
                <a:solidFill>
                  <a:srgbClr val="FFFFFF"/>
                </a:solidFill>
                <a:cs typeface="Arial Narrow"/>
              </a:rPr>
              <a:t>1˚: </a:t>
            </a:r>
            <a:r>
              <a:rPr lang="en-US" sz="800" kern="800" dirty="0">
                <a:solidFill>
                  <a:srgbClr val="FFFFFF"/>
                </a:solidFill>
                <a:cs typeface="Arial Narrow"/>
              </a:rPr>
              <a:t>1-year MACE</a:t>
            </a:r>
          </a:p>
        </p:txBody>
      </p:sp>
      <p:sp>
        <p:nvSpPr>
          <p:cNvPr id="24" name="TextBox 23">
            <a:hlinkClick r:id="" action="ppaction://noaction"/>
          </p:cNvPr>
          <p:cNvSpPr txBox="1"/>
          <p:nvPr/>
        </p:nvSpPr>
        <p:spPr>
          <a:xfrm>
            <a:off x="217326" y="2853324"/>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prstClr val="white"/>
                </a:solidFill>
                <a:hlinkClick r:id="" action="ppaction://noaction"/>
              </a:rPr>
              <a:t>GHOST</a:t>
            </a:r>
            <a:r>
              <a:rPr lang="en-US" sz="900" b="1" kern="800" dirty="0">
                <a:solidFill>
                  <a:prstClr val="white"/>
                </a:solidFill>
              </a:rPr>
              <a:t>GHOST</a:t>
            </a:r>
            <a:r>
              <a:rPr lang="en-US" sz="1000" b="1" kern="800" dirty="0">
                <a:solidFill>
                  <a:prstClr val="white"/>
                </a:solidFill>
              </a:rPr>
              <a:t> </a:t>
            </a:r>
            <a:r>
              <a:rPr lang="en-US" sz="900" b="1" kern="800" dirty="0">
                <a:solidFill>
                  <a:prstClr val="white"/>
                </a:solidFill>
              </a:rPr>
              <a:t>EU</a:t>
            </a: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N=continuous enrollment</a:t>
            </a:r>
          </a:p>
          <a:p>
            <a:pPr algn="ctr">
              <a:lnSpc>
                <a:spcPts val="850"/>
              </a:lnSpc>
            </a:pPr>
            <a:r>
              <a:rPr lang="en-US" sz="800" b="1" kern="800" dirty="0">
                <a:solidFill>
                  <a:srgbClr val="FFFFFF"/>
                </a:solidFill>
                <a:cs typeface="Arial Narrow"/>
              </a:rPr>
              <a:t>1˚: </a:t>
            </a:r>
            <a:r>
              <a:rPr lang="en-US" sz="800" kern="800" dirty="0">
                <a:solidFill>
                  <a:srgbClr val="FFFFFF"/>
                </a:solidFill>
                <a:cs typeface="Arial Narrow"/>
              </a:rPr>
              <a:t>TVF</a:t>
            </a:r>
          </a:p>
        </p:txBody>
      </p:sp>
      <p:sp>
        <p:nvSpPr>
          <p:cNvPr id="25" name="TextBox 24"/>
          <p:cNvSpPr txBox="1"/>
          <p:nvPr/>
        </p:nvSpPr>
        <p:spPr>
          <a:xfrm>
            <a:off x="2407475" y="1790626"/>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FRANCE ABSORB</a:t>
            </a:r>
          </a:p>
          <a:p>
            <a:pPr algn="ctr">
              <a:lnSpc>
                <a:spcPts val="850"/>
              </a:lnSpc>
            </a:pPr>
            <a:r>
              <a:rPr lang="en-US" sz="800" b="1" kern="800" dirty="0">
                <a:solidFill>
                  <a:srgbClr val="FFFFFF"/>
                </a:solidFill>
                <a:cs typeface="Arial Narrow"/>
              </a:rPr>
              <a:t>Feasibility: </a:t>
            </a:r>
            <a:r>
              <a:rPr lang="en-US" sz="800" kern="800" dirty="0">
                <a:solidFill>
                  <a:srgbClr val="FFFFFF"/>
                </a:solidFill>
                <a:cs typeface="Arial Narrow"/>
                <a:hlinkClick r:id="" action="ppaction://noaction"/>
              </a:rPr>
              <a:t>De</a:t>
            </a:r>
            <a:r>
              <a:rPr lang="en-US" sz="800" kern="800" dirty="0">
                <a:solidFill>
                  <a:srgbClr val="FFFFFF"/>
                </a:solidFill>
                <a:cs typeface="Arial Narrow"/>
              </a:rPr>
              <a:t> novo lesions</a:t>
            </a:r>
          </a:p>
          <a:p>
            <a:pPr algn="ctr">
              <a:lnSpc>
                <a:spcPts val="850"/>
              </a:lnSpc>
            </a:pPr>
            <a:r>
              <a:rPr lang="en-US" sz="800" b="1" kern="800" dirty="0">
                <a:solidFill>
                  <a:srgbClr val="FFFFFF"/>
                </a:solidFill>
                <a:cs typeface="Arial Narrow"/>
                <a:hlinkClick r:id="" action="ppaction://noaction"/>
              </a:rPr>
              <a:t>N</a:t>
            </a:r>
            <a:r>
              <a:rPr lang="en-US" sz="800" b="1" kern="800" dirty="0">
                <a:solidFill>
                  <a:srgbClr val="FFFFFF"/>
                </a:solidFill>
                <a:cs typeface="Arial Narrow"/>
              </a:rPr>
              <a:t>=~</a:t>
            </a:r>
            <a:r>
              <a:rPr lang="en-US" sz="800" b="1" kern="800" dirty="0">
                <a:solidFill>
                  <a:srgbClr val="FFFFFF"/>
                </a:solidFill>
                <a:cs typeface="Arial Narrow"/>
                <a:hlinkClick r:id="" action="ppaction://noaction"/>
              </a:rPr>
              <a:t>2000</a:t>
            </a:r>
            <a:endParaRPr lang="en-US" sz="800" b="1" kern="800" dirty="0">
              <a:solidFill>
                <a:srgbClr val="FFFFFF"/>
              </a:solidFill>
              <a:cs typeface="Arial Narrow"/>
            </a:endParaRPr>
          </a:p>
          <a:p>
            <a:pPr algn="ctr">
              <a:lnSpc>
                <a:spcPts val="850"/>
              </a:lnSpc>
            </a:pPr>
            <a:r>
              <a:rPr lang="en-US" sz="800" b="1" kern="800" dirty="0">
                <a:solidFill>
                  <a:srgbClr val="FFFFFF"/>
                </a:solidFill>
                <a:cs typeface="Arial Narrow"/>
              </a:rPr>
              <a:t>1˚: </a:t>
            </a:r>
            <a:r>
              <a:rPr lang="en-US" sz="800" kern="800" dirty="0">
                <a:solidFill>
                  <a:srgbClr val="FFFFFF"/>
                </a:solidFill>
                <a:cs typeface="Arial Narrow"/>
              </a:rPr>
              <a:t>1-year MACE</a:t>
            </a:r>
          </a:p>
        </p:txBody>
      </p:sp>
      <p:sp>
        <p:nvSpPr>
          <p:cNvPr id="26" name="TextBox 25">
            <a:hlinkClick r:id="" action="ppaction://noaction"/>
          </p:cNvPr>
          <p:cNvSpPr txBox="1"/>
          <p:nvPr/>
        </p:nvSpPr>
        <p:spPr>
          <a:xfrm>
            <a:off x="2407475" y="1215865"/>
            <a:ext cx="2112264" cy="536575"/>
          </a:xfrm>
          <a:prstGeom prst="roundRect">
            <a:avLst>
              <a:gd name="adj" fmla="val 11342"/>
            </a:avLst>
          </a:prstGeom>
          <a:solidFill>
            <a:srgbClr val="0096D6"/>
          </a:solidFill>
          <a:ln w="28575" cmpd="sng">
            <a:solidFill>
              <a:srgbClr val="B90064"/>
            </a:solidFill>
          </a:ln>
        </p:spPr>
        <p:txBody>
          <a:bodyPr wrap="square" lIns="0" tIns="0" rIns="0" bIns="0" rtlCol="0" anchor="ctr" anchorCtr="0">
            <a:noAutofit/>
          </a:bodyPr>
          <a:lstStyle/>
          <a:p>
            <a:pPr algn="ctr">
              <a:lnSpc>
                <a:spcPts val="850"/>
              </a:lnSpc>
            </a:pPr>
            <a:r>
              <a:rPr lang="en-US" sz="900" b="1" kern="800" dirty="0">
                <a:solidFill>
                  <a:srgbClr val="FFFFFF"/>
                </a:solidFill>
              </a:rPr>
              <a:t>AIDA</a:t>
            </a:r>
          </a:p>
          <a:p>
            <a:pPr algn="ctr">
              <a:lnSpc>
                <a:spcPts val="850"/>
              </a:lnSpc>
            </a:pPr>
            <a:r>
              <a:rPr lang="en-US" sz="800" kern="800" dirty="0">
                <a:solidFill>
                  <a:srgbClr val="FFFFFF"/>
                </a:solidFill>
              </a:rPr>
              <a:t>Design</a:t>
            </a:r>
            <a:r>
              <a:rPr lang="en-US" sz="800" b="1" kern="800" dirty="0">
                <a:solidFill>
                  <a:srgbClr val="FFFFFF"/>
                </a:solidFill>
                <a:cs typeface="Arial Narrow"/>
              </a:rPr>
              <a:t>: </a:t>
            </a:r>
            <a:r>
              <a:rPr lang="en-US" sz="800" kern="800" dirty="0">
                <a:solidFill>
                  <a:srgbClr val="FFFFFF"/>
                </a:solidFill>
                <a:cs typeface="Arial Narrow"/>
              </a:rPr>
              <a:t>RCT vs. XIENCE</a:t>
            </a:r>
          </a:p>
          <a:p>
            <a:pPr algn="ctr">
              <a:lnSpc>
                <a:spcPts val="850"/>
              </a:lnSpc>
            </a:pPr>
            <a:r>
              <a:rPr lang="en-US" sz="800" b="1" kern="800" dirty="0">
                <a:solidFill>
                  <a:srgbClr val="FFFFFF"/>
                </a:solidFill>
                <a:cs typeface="Arial Narrow"/>
              </a:rPr>
              <a:t>N=~1850</a:t>
            </a:r>
          </a:p>
          <a:p>
            <a:pPr algn="ctr">
              <a:lnSpc>
                <a:spcPts val="850"/>
              </a:lnSpc>
            </a:pPr>
            <a:r>
              <a:rPr lang="en-US" sz="800" b="1" kern="800" dirty="0">
                <a:solidFill>
                  <a:srgbClr val="FFFFFF"/>
                </a:solidFill>
                <a:cs typeface="Arial Narrow"/>
              </a:rPr>
              <a:t>1˚: </a:t>
            </a:r>
            <a:r>
              <a:rPr lang="en-US" sz="800" kern="800" dirty="0">
                <a:solidFill>
                  <a:srgbClr val="FFFFFF"/>
                </a:solidFill>
                <a:cs typeface="Arial Narrow"/>
              </a:rPr>
              <a:t>2-year TVF</a:t>
            </a:r>
          </a:p>
        </p:txBody>
      </p:sp>
      <p:sp>
        <p:nvSpPr>
          <p:cNvPr id="27" name="TextBox 26">
            <a:hlinkClick r:id="" action="ppaction://noaction"/>
          </p:cNvPr>
          <p:cNvSpPr txBox="1"/>
          <p:nvPr/>
        </p:nvSpPr>
        <p:spPr>
          <a:xfrm>
            <a:off x="2407476" y="2356203"/>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REPARA</a:t>
            </a: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N=~1500</a:t>
            </a:r>
          </a:p>
          <a:p>
            <a:pPr algn="ctr">
              <a:lnSpc>
                <a:spcPts val="850"/>
              </a:lnSpc>
            </a:pPr>
            <a:r>
              <a:rPr lang="en-US" sz="800" b="1" kern="800" dirty="0">
                <a:solidFill>
                  <a:srgbClr val="FFFFFF"/>
                </a:solidFill>
                <a:cs typeface="Arial Narrow"/>
              </a:rPr>
              <a:t>1˚: </a:t>
            </a:r>
            <a:r>
              <a:rPr lang="en-US" sz="800" kern="800" dirty="0">
                <a:solidFill>
                  <a:srgbClr val="FFFFFF"/>
                </a:solidFill>
                <a:cs typeface="Arial Narrow"/>
              </a:rPr>
              <a:t>1-year MACE</a:t>
            </a:r>
          </a:p>
        </p:txBody>
      </p:sp>
      <p:sp>
        <p:nvSpPr>
          <p:cNvPr id="28" name="TextBox 27"/>
          <p:cNvSpPr txBox="1"/>
          <p:nvPr/>
        </p:nvSpPr>
        <p:spPr>
          <a:xfrm>
            <a:off x="217326" y="3413521"/>
            <a:ext cx="2112264" cy="607496"/>
          </a:xfrm>
          <a:prstGeom prst="roundRect">
            <a:avLst>
              <a:gd name="adj" fmla="val 11342"/>
            </a:avLst>
          </a:prstGeom>
          <a:solidFill>
            <a:srgbClr val="0096D6"/>
          </a:solidFill>
          <a:ln w="28575" cmpd="sng">
            <a:solidFill>
              <a:srgbClr val="B90064"/>
            </a:solidFill>
          </a:ln>
        </p:spPr>
        <p:txBody>
          <a:bodyPr wrap="square" lIns="0" tIns="0" rIns="0" bIns="0" rtlCol="0" anchor="ctr" anchorCtr="0">
            <a:noAutofit/>
          </a:bodyPr>
          <a:lstStyle/>
          <a:p>
            <a:pPr algn="ctr">
              <a:lnSpc>
                <a:spcPts val="850"/>
              </a:lnSpc>
            </a:pPr>
            <a:r>
              <a:rPr lang="en-US" sz="900" b="1" kern="800" dirty="0">
                <a:solidFill>
                  <a:srgbClr val="FFFFFF"/>
                </a:solidFill>
              </a:rPr>
              <a:t>EVERBIO II</a:t>
            </a:r>
          </a:p>
          <a:p>
            <a:pPr algn="ctr">
              <a:lnSpc>
                <a:spcPts val="850"/>
              </a:lnSpc>
            </a:pPr>
            <a:r>
              <a:rPr lang="en-US" sz="700" b="1" kern="800" dirty="0">
                <a:solidFill>
                  <a:srgbClr val="FFFFFF"/>
                </a:solidFill>
                <a:cs typeface="Arial Narrow"/>
              </a:rPr>
              <a:t>Design</a:t>
            </a:r>
            <a:r>
              <a:rPr lang="en-US" sz="700" b="1" kern="800" dirty="0">
                <a:solidFill>
                  <a:prstClr val="white"/>
                </a:solidFill>
                <a:cs typeface="Arial Narrow"/>
              </a:rPr>
              <a:t>: </a:t>
            </a:r>
            <a:r>
              <a:rPr lang="en-US" sz="900" b="1" kern="800" dirty="0">
                <a:solidFill>
                  <a:prstClr val="white"/>
                </a:solidFill>
                <a:hlinkClick r:id="" action="ppaction://noaction"/>
              </a:rPr>
              <a:t>Non-inferiority</a:t>
            </a:r>
          </a:p>
          <a:p>
            <a:pPr algn="ctr">
              <a:lnSpc>
                <a:spcPts val="850"/>
              </a:lnSpc>
            </a:pPr>
            <a:r>
              <a:rPr lang="en-US" sz="700" kern="800" dirty="0">
                <a:solidFill>
                  <a:srgbClr val="FFFFFF"/>
                </a:solidFill>
                <a:cs typeface="Arial Narrow"/>
                <a:hlinkClick r:id="" action="ppaction://noaction"/>
              </a:rPr>
              <a:t>RCT EES</a:t>
            </a:r>
            <a:r>
              <a:rPr lang="en-US" sz="700" kern="800" dirty="0">
                <a:solidFill>
                  <a:srgbClr val="FFFFFF"/>
                </a:solidFill>
                <a:cs typeface="Arial Narrow"/>
              </a:rPr>
              <a:t> vs. BES vs. BVS</a:t>
            </a:r>
          </a:p>
          <a:p>
            <a:pPr algn="ctr">
              <a:lnSpc>
                <a:spcPts val="850"/>
              </a:lnSpc>
            </a:pPr>
            <a:r>
              <a:rPr lang="en-US" sz="700" b="1" kern="800" dirty="0">
                <a:solidFill>
                  <a:srgbClr val="FFFFFF"/>
                </a:solidFill>
                <a:cs typeface="Arial Narrow"/>
              </a:rPr>
              <a:t>N=~240</a:t>
            </a:r>
          </a:p>
          <a:p>
            <a:pPr algn="ctr">
              <a:lnSpc>
                <a:spcPts val="850"/>
              </a:lnSpc>
            </a:pPr>
            <a:r>
              <a:rPr lang="en-US" sz="700" b="1" kern="800" dirty="0">
                <a:solidFill>
                  <a:srgbClr val="FFFFFF"/>
                </a:solidFill>
                <a:cs typeface="Arial Narrow"/>
              </a:rPr>
              <a:t>1˚: </a:t>
            </a:r>
            <a:r>
              <a:rPr lang="en-US" sz="700" kern="800" dirty="0">
                <a:solidFill>
                  <a:srgbClr val="FFFFFF"/>
                </a:solidFill>
                <a:cs typeface="Arial Narrow"/>
              </a:rPr>
              <a:t>Late lumen loss at 9 months</a:t>
            </a:r>
          </a:p>
        </p:txBody>
      </p:sp>
      <p:sp>
        <p:nvSpPr>
          <p:cNvPr id="29" name="TextBox 28"/>
          <p:cNvSpPr txBox="1"/>
          <p:nvPr/>
        </p:nvSpPr>
        <p:spPr>
          <a:xfrm>
            <a:off x="2407475" y="4035866"/>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ASSURE</a:t>
            </a: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N=180</a:t>
            </a:r>
          </a:p>
          <a:p>
            <a:pPr algn="ctr">
              <a:lnSpc>
                <a:spcPts val="850"/>
              </a:lnSpc>
            </a:pPr>
            <a:r>
              <a:rPr lang="en-US" sz="800" b="1" kern="800" dirty="0">
                <a:solidFill>
                  <a:srgbClr val="FFFFFF"/>
                </a:solidFill>
                <a:cs typeface="Arial Narrow"/>
              </a:rPr>
              <a:t>1˚</a:t>
            </a:r>
            <a:r>
              <a:rPr lang="en-US" sz="800" kern="800" dirty="0">
                <a:solidFill>
                  <a:srgbClr val="FFFFFF"/>
                </a:solidFill>
                <a:cs typeface="Arial Narrow"/>
              </a:rPr>
              <a:t>: Safety &amp; efficacy</a:t>
            </a:r>
          </a:p>
        </p:txBody>
      </p:sp>
      <p:sp>
        <p:nvSpPr>
          <p:cNvPr id="30" name="TextBox 29"/>
          <p:cNvSpPr txBox="1"/>
          <p:nvPr/>
        </p:nvSpPr>
        <p:spPr>
          <a:xfrm>
            <a:off x="1867731" y="895906"/>
            <a:ext cx="1007584" cy="276999"/>
          </a:xfrm>
          <a:prstGeom prst="rect">
            <a:avLst/>
          </a:prstGeom>
          <a:noFill/>
        </p:spPr>
        <p:txBody>
          <a:bodyPr wrap="none" rtlCol="0">
            <a:spAutoFit/>
          </a:bodyPr>
          <a:lstStyle/>
          <a:p>
            <a:pPr algn="ctr"/>
            <a:r>
              <a:rPr lang="en-US" sz="1200" b="1" dirty="0">
                <a:solidFill>
                  <a:srgbClr val="004B6C"/>
                </a:solidFill>
              </a:rPr>
              <a:t>ALL-COMERS</a:t>
            </a:r>
          </a:p>
        </p:txBody>
      </p:sp>
      <p:sp>
        <p:nvSpPr>
          <p:cNvPr id="31" name="TextBox 30">
            <a:hlinkClick r:id="" action="ppaction://noaction"/>
          </p:cNvPr>
          <p:cNvSpPr txBox="1"/>
          <p:nvPr/>
        </p:nvSpPr>
        <p:spPr>
          <a:xfrm>
            <a:off x="4636814" y="1285979"/>
            <a:ext cx="2112264" cy="650748"/>
          </a:xfrm>
          <a:prstGeom prst="roundRect">
            <a:avLst>
              <a:gd name="adj" fmla="val 11342"/>
            </a:avLst>
          </a:prstGeom>
          <a:solidFill>
            <a:srgbClr val="EC644A"/>
          </a:solidFill>
        </p:spPr>
        <p:txBody>
          <a:bodyPr wrap="square" lIns="0" tIns="0" rIns="0" bIns="0" rtlCol="0" anchor="ctr" anchorCtr="0">
            <a:noAutofit/>
          </a:bodyPr>
          <a:lstStyle/>
          <a:p>
            <a:pPr algn="ctr">
              <a:lnSpc>
                <a:spcPts val="850"/>
              </a:lnSpc>
            </a:pPr>
            <a:r>
              <a:rPr lang="en-US" sz="1000" b="1" kern="800" dirty="0">
                <a:solidFill>
                  <a:srgbClr val="FFFFFF"/>
                </a:solidFill>
              </a:rPr>
              <a:t>POLAR-ACS</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ACS registry</a:t>
            </a:r>
            <a:r>
              <a:rPr lang="en-US" sz="800" b="1" kern="800" dirty="0">
                <a:solidFill>
                  <a:srgbClr val="FFFFFF"/>
                </a:solidFill>
                <a:cs typeface="Calibri"/>
              </a:rPr>
              <a:t/>
            </a:r>
            <a:br>
              <a:rPr lang="en-US" sz="800" b="1" kern="800" dirty="0">
                <a:solidFill>
                  <a:srgbClr val="FFFFFF"/>
                </a:solidFill>
                <a:cs typeface="Calibri"/>
              </a:rPr>
            </a:br>
            <a:r>
              <a:rPr lang="en-US" sz="800" b="1" kern="800" dirty="0">
                <a:solidFill>
                  <a:srgbClr val="FFFFFF"/>
                </a:solidFill>
                <a:cs typeface="Calibri"/>
              </a:rPr>
              <a:t>N=94</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Safety, clinical device, procedure, success &amp; in-hospital MACE</a:t>
            </a:r>
          </a:p>
        </p:txBody>
      </p:sp>
      <p:sp>
        <p:nvSpPr>
          <p:cNvPr id="32" name="TextBox 31">
            <a:hlinkClick r:id="" action="ppaction://noaction"/>
          </p:cNvPr>
          <p:cNvSpPr txBox="1"/>
          <p:nvPr/>
        </p:nvSpPr>
        <p:spPr>
          <a:xfrm>
            <a:off x="4636814" y="3095570"/>
            <a:ext cx="2112264" cy="641306"/>
          </a:xfrm>
          <a:prstGeom prst="roundRect">
            <a:avLst>
              <a:gd name="adj" fmla="val 11342"/>
            </a:avLst>
          </a:prstGeom>
          <a:solidFill>
            <a:srgbClr val="EC644A"/>
          </a:solidFill>
          <a:ln w="28575" cmpd="sng">
            <a:solidFill>
              <a:srgbClr val="B90064"/>
            </a:solidFill>
          </a:ln>
        </p:spPr>
        <p:txBody>
          <a:bodyPr wrap="square" lIns="0" tIns="0" rIns="0" bIns="0" rtlCol="0" anchor="ctr" anchorCtr="0">
            <a:noAutofit/>
          </a:bodyPr>
          <a:lstStyle/>
          <a:p>
            <a:pPr algn="ctr">
              <a:lnSpc>
                <a:spcPts val="850"/>
              </a:lnSpc>
            </a:pPr>
            <a:r>
              <a:rPr lang="en-US" sz="1000" b="1" kern="800" dirty="0">
                <a:solidFill>
                  <a:srgbClr val="FFFFFF"/>
                </a:solidFill>
              </a:rPr>
              <a:t>TROFI II</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STEMI vs. XIENCE</a:t>
            </a:r>
          </a:p>
          <a:p>
            <a:pPr algn="ctr">
              <a:lnSpc>
                <a:spcPts val="850"/>
              </a:lnSpc>
            </a:pPr>
            <a:r>
              <a:rPr lang="en-US" sz="800" b="1" kern="800" dirty="0">
                <a:solidFill>
                  <a:srgbClr val="FFFFFF"/>
                </a:solidFill>
                <a:cs typeface="Calibri"/>
              </a:rPr>
              <a:t>N=190</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6-months,</a:t>
            </a:r>
            <a:br>
              <a:rPr lang="en-US" sz="800" kern="800" dirty="0">
                <a:solidFill>
                  <a:srgbClr val="FFFFFF"/>
                </a:solidFill>
                <a:cs typeface="Calibri"/>
              </a:rPr>
            </a:br>
            <a:r>
              <a:rPr lang="en-US" sz="800" kern="800" dirty="0">
                <a:solidFill>
                  <a:srgbClr val="FFFFFF"/>
                </a:solidFill>
                <a:cs typeface="Calibri"/>
              </a:rPr>
              <a:t>neo-intimal healing score</a:t>
            </a:r>
          </a:p>
        </p:txBody>
      </p:sp>
      <p:sp>
        <p:nvSpPr>
          <p:cNvPr id="33" name="TextBox 32">
            <a:hlinkClick r:id="" action="ppaction://noaction"/>
          </p:cNvPr>
          <p:cNvSpPr txBox="1"/>
          <p:nvPr/>
        </p:nvSpPr>
        <p:spPr>
          <a:xfrm>
            <a:off x="4636814" y="2568681"/>
            <a:ext cx="2112264" cy="507334"/>
          </a:xfrm>
          <a:prstGeom prst="roundRect">
            <a:avLst>
              <a:gd name="adj" fmla="val 11342"/>
            </a:avLst>
          </a:prstGeom>
          <a:solidFill>
            <a:srgbClr val="EC644A"/>
          </a:solidFill>
        </p:spPr>
        <p:txBody>
          <a:bodyPr wrap="square" lIns="0" tIns="0" rIns="0" bIns="0" rtlCol="0" anchor="ctr" anchorCtr="0">
            <a:noAutofit/>
          </a:bodyPr>
          <a:lstStyle/>
          <a:p>
            <a:pPr algn="ctr">
              <a:lnSpc>
                <a:spcPts val="850"/>
              </a:lnSpc>
            </a:pPr>
            <a:r>
              <a:rPr lang="en-US" sz="1000" b="1" kern="800" dirty="0">
                <a:solidFill>
                  <a:srgbClr val="FFFFFF"/>
                </a:solidFill>
              </a:rPr>
              <a:t>PRAGUE 19</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STEMI (STEMI Killip I/II)</a:t>
            </a:r>
          </a:p>
          <a:p>
            <a:pPr algn="ctr">
              <a:lnSpc>
                <a:spcPts val="850"/>
              </a:lnSpc>
            </a:pPr>
            <a:r>
              <a:rPr lang="en-US" sz="800" b="1" kern="800" dirty="0">
                <a:solidFill>
                  <a:srgbClr val="FFFFFF"/>
                </a:solidFill>
                <a:cs typeface="Calibri"/>
              </a:rPr>
              <a:t>N=79</a:t>
            </a:r>
          </a:p>
          <a:p>
            <a:pPr algn="ctr">
              <a:lnSpc>
                <a:spcPts val="850"/>
              </a:lnSpc>
            </a:pPr>
            <a:r>
              <a:rPr lang="en-US" sz="800" b="1" kern="800" dirty="0">
                <a:solidFill>
                  <a:srgbClr val="FFFFFF"/>
                </a:solidFill>
                <a:cs typeface="Calibri"/>
              </a:rPr>
              <a:t>1˚</a:t>
            </a:r>
            <a:r>
              <a:rPr lang="en-US" sz="800" kern="800" dirty="0">
                <a:solidFill>
                  <a:srgbClr val="FFFFFF"/>
                </a:solidFill>
                <a:cs typeface="Calibri"/>
              </a:rPr>
              <a:t>: Clinical outcomes</a:t>
            </a:r>
          </a:p>
        </p:txBody>
      </p:sp>
      <p:sp>
        <p:nvSpPr>
          <p:cNvPr id="34" name="TextBox 33"/>
          <p:cNvSpPr txBox="1"/>
          <p:nvPr/>
        </p:nvSpPr>
        <p:spPr>
          <a:xfrm>
            <a:off x="4636814" y="1960405"/>
            <a:ext cx="2112264" cy="560642"/>
          </a:xfrm>
          <a:prstGeom prst="roundRect">
            <a:avLst>
              <a:gd name="adj" fmla="val 11342"/>
            </a:avLst>
          </a:prstGeom>
          <a:solidFill>
            <a:srgbClr val="EC644A"/>
          </a:solidFill>
          <a:ln w="28575" cmpd="sng">
            <a:solidFill>
              <a:srgbClr val="B90064"/>
            </a:solidFill>
          </a:ln>
        </p:spPr>
        <p:txBody>
          <a:bodyPr wrap="square" lIns="0" tIns="0" rIns="0" bIns="0" rtlCol="0" anchor="ctr" anchorCtr="0">
            <a:noAutofit/>
          </a:bodyPr>
          <a:lstStyle/>
          <a:p>
            <a:pPr algn="ctr">
              <a:lnSpc>
                <a:spcPts val="850"/>
              </a:lnSpc>
            </a:pPr>
            <a:r>
              <a:rPr lang="en-US" sz="1000" b="1" kern="800" dirty="0">
                <a:solidFill>
                  <a:srgbClr val="FFFFFF"/>
                </a:solidFill>
              </a:rPr>
              <a:t>ISAR ABSORB MI</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Non-inferiority vs. EES</a:t>
            </a:r>
          </a:p>
          <a:p>
            <a:pPr algn="ctr">
              <a:lnSpc>
                <a:spcPts val="850"/>
              </a:lnSpc>
            </a:pPr>
            <a:r>
              <a:rPr lang="en-US" sz="800" b="1" kern="800" dirty="0">
                <a:solidFill>
                  <a:srgbClr val="FFFFFF"/>
                </a:solidFill>
                <a:cs typeface="Calibri"/>
              </a:rPr>
              <a:t>N=260</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 diameter stenosis at 6-8 months</a:t>
            </a:r>
          </a:p>
        </p:txBody>
      </p:sp>
      <p:sp>
        <p:nvSpPr>
          <p:cNvPr id="35" name="TextBox 34">
            <a:hlinkClick r:id="" action="ppaction://noaction"/>
          </p:cNvPr>
          <p:cNvSpPr txBox="1"/>
          <p:nvPr/>
        </p:nvSpPr>
        <p:spPr>
          <a:xfrm>
            <a:off x="6818874" y="1285977"/>
            <a:ext cx="2112264" cy="650749"/>
          </a:xfrm>
          <a:prstGeom prst="roundRect">
            <a:avLst>
              <a:gd name="adj" fmla="val 11342"/>
            </a:avLst>
          </a:prstGeom>
          <a:solidFill>
            <a:srgbClr val="EC644A"/>
          </a:solidFill>
        </p:spPr>
        <p:txBody>
          <a:bodyPr wrap="square" lIns="0" tIns="0" rIns="0" bIns="0" rtlCol="0" anchor="ctr" anchorCtr="0">
            <a:noAutofit/>
          </a:bodyPr>
          <a:lstStyle/>
          <a:p>
            <a:pPr algn="ctr">
              <a:lnSpc>
                <a:spcPts val="850"/>
              </a:lnSpc>
            </a:pPr>
            <a:r>
              <a:rPr lang="en-US" sz="1000" b="1" kern="800" dirty="0">
                <a:solidFill>
                  <a:srgbClr val="FFFFFF"/>
                </a:solidFill>
              </a:rPr>
              <a:t>ABSORB CTO</a:t>
            </a:r>
          </a:p>
          <a:p>
            <a:pPr algn="ctr">
              <a:lnSpc>
                <a:spcPts val="850"/>
              </a:lnSpc>
            </a:pPr>
            <a:r>
              <a:rPr lang="en-US" sz="800" b="1" kern="800" dirty="0">
                <a:solidFill>
                  <a:srgbClr val="FFFFFF"/>
                </a:solidFill>
                <a:cs typeface="Calibri"/>
              </a:rPr>
              <a:t>Feasibility</a:t>
            </a:r>
            <a:r>
              <a:rPr lang="en-US" sz="800" kern="800" dirty="0">
                <a:solidFill>
                  <a:srgbClr val="FFFFFF"/>
                </a:solidFill>
                <a:cs typeface="Calibri"/>
              </a:rPr>
              <a:t>: CTO</a:t>
            </a:r>
          </a:p>
          <a:p>
            <a:pPr algn="ctr">
              <a:lnSpc>
                <a:spcPts val="850"/>
              </a:lnSpc>
            </a:pPr>
            <a:r>
              <a:rPr lang="en-US" sz="800" b="1" kern="800" dirty="0">
                <a:solidFill>
                  <a:srgbClr val="FFFFFF"/>
                </a:solidFill>
                <a:cs typeface="Calibri"/>
              </a:rPr>
              <a:t>N=35</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Safety &amp; performance</a:t>
            </a:r>
          </a:p>
        </p:txBody>
      </p:sp>
      <p:sp>
        <p:nvSpPr>
          <p:cNvPr id="36" name="TextBox 35"/>
          <p:cNvSpPr txBox="1"/>
          <p:nvPr/>
        </p:nvSpPr>
        <p:spPr>
          <a:xfrm>
            <a:off x="6818874" y="1986665"/>
            <a:ext cx="2112264" cy="512038"/>
          </a:xfrm>
          <a:prstGeom prst="roundRect">
            <a:avLst>
              <a:gd name="adj" fmla="val 11342"/>
            </a:avLst>
          </a:prstGeom>
          <a:solidFill>
            <a:srgbClr val="EC644A"/>
          </a:solidFill>
        </p:spPr>
        <p:txBody>
          <a:bodyPr wrap="square" lIns="0" tIns="0" rIns="0" bIns="0" rtlCol="0" anchor="ctr" anchorCtr="0">
            <a:noAutofit/>
          </a:bodyPr>
          <a:lstStyle/>
          <a:p>
            <a:pPr algn="ctr">
              <a:lnSpc>
                <a:spcPts val="850"/>
              </a:lnSpc>
            </a:pPr>
            <a:r>
              <a:rPr lang="en-US" sz="1000" b="1" kern="800" dirty="0">
                <a:solidFill>
                  <a:srgbClr val="FFFFFF"/>
                </a:solidFill>
              </a:rPr>
              <a:t>PABLOS</a:t>
            </a:r>
          </a:p>
          <a:p>
            <a:pPr algn="ctr">
              <a:lnSpc>
                <a:spcPts val="850"/>
              </a:lnSpc>
            </a:pPr>
            <a:r>
              <a:rPr lang="en-US" sz="800" b="1" kern="800" dirty="0">
                <a:solidFill>
                  <a:srgbClr val="FFFFFF"/>
                </a:solidFill>
                <a:cs typeface="Calibri"/>
              </a:rPr>
              <a:t>Feasibility: </a:t>
            </a:r>
            <a:r>
              <a:rPr lang="en-US" sz="800" kern="800" dirty="0">
                <a:solidFill>
                  <a:srgbClr val="FFFFFF"/>
                </a:solidFill>
                <a:cs typeface="Calibri"/>
              </a:rPr>
              <a:t>Bifurcation</a:t>
            </a:r>
            <a:r>
              <a:rPr lang="en-US" sz="800" b="1" kern="800" dirty="0">
                <a:solidFill>
                  <a:srgbClr val="FFFFFF"/>
                </a:solidFill>
                <a:cs typeface="Calibri"/>
              </a:rPr>
              <a:t>s</a:t>
            </a:r>
          </a:p>
          <a:p>
            <a:pPr algn="ctr">
              <a:lnSpc>
                <a:spcPts val="850"/>
              </a:lnSpc>
            </a:pPr>
            <a:r>
              <a:rPr lang="en-US" sz="800" b="1" kern="800" dirty="0">
                <a:solidFill>
                  <a:srgbClr val="FFFFFF"/>
                </a:solidFill>
                <a:cs typeface="Calibri"/>
              </a:rPr>
              <a:t>N=30</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Device, procedural, main &amp; side branches</a:t>
            </a:r>
          </a:p>
        </p:txBody>
      </p:sp>
      <p:sp>
        <p:nvSpPr>
          <p:cNvPr id="37" name="TextBox 36">
            <a:hlinkClick r:id="" action="ppaction://noaction"/>
          </p:cNvPr>
          <p:cNvSpPr txBox="1"/>
          <p:nvPr/>
        </p:nvSpPr>
        <p:spPr>
          <a:xfrm>
            <a:off x="6818874" y="2563579"/>
            <a:ext cx="2112264" cy="578217"/>
          </a:xfrm>
          <a:prstGeom prst="roundRect">
            <a:avLst>
              <a:gd name="adj" fmla="val 11342"/>
            </a:avLst>
          </a:prstGeom>
          <a:solidFill>
            <a:srgbClr val="EC644A"/>
          </a:solidFill>
        </p:spPr>
        <p:txBody>
          <a:bodyPr wrap="square" lIns="0" tIns="0" rIns="0" bIns="0" rtlCol="0" anchor="ctr" anchorCtr="0">
            <a:noAutofit/>
          </a:bodyPr>
          <a:lstStyle/>
          <a:p>
            <a:pPr algn="ctr">
              <a:lnSpc>
                <a:spcPts val="850"/>
              </a:lnSpc>
            </a:pPr>
            <a:r>
              <a:rPr lang="en-US" sz="1000" b="1" kern="800" dirty="0">
                <a:solidFill>
                  <a:srgbClr val="FFFFFF"/>
                </a:solidFill>
              </a:rPr>
              <a:t>IT-DISAPPEARS</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MVD and Long Lesion Registry</a:t>
            </a:r>
            <a:br>
              <a:rPr lang="en-US" sz="800" kern="800" dirty="0">
                <a:solidFill>
                  <a:srgbClr val="FFFFFF"/>
                </a:solidFill>
                <a:cs typeface="Calibri"/>
              </a:rPr>
            </a:br>
            <a:r>
              <a:rPr lang="en-US" sz="800" b="1" kern="800" dirty="0">
                <a:solidFill>
                  <a:srgbClr val="FFFFFF"/>
                </a:solidFill>
                <a:cs typeface="Calibri"/>
              </a:rPr>
              <a:t>N=~1000</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Safety &amp; efficacy</a:t>
            </a:r>
          </a:p>
        </p:txBody>
      </p:sp>
      <p:sp>
        <p:nvSpPr>
          <p:cNvPr id="38" name="TextBox 37"/>
          <p:cNvSpPr txBox="1">
            <a:spLocks noChangeAspect="1"/>
          </p:cNvSpPr>
          <p:nvPr/>
        </p:nvSpPr>
        <p:spPr>
          <a:xfrm>
            <a:off x="4764769" y="5364321"/>
            <a:ext cx="1842528" cy="605168"/>
          </a:xfrm>
          <a:prstGeom prst="roundRect">
            <a:avLst>
              <a:gd name="adj" fmla="val 11342"/>
            </a:avLst>
          </a:prstGeom>
          <a:solidFill>
            <a:srgbClr val="004B6C"/>
          </a:solidFill>
          <a:ln w="28575" cmpd="sng">
            <a:solidFill>
              <a:srgbClr val="B90064"/>
            </a:solidFill>
          </a:ln>
        </p:spPr>
        <p:txBody>
          <a:bodyPr wrap="square" lIns="0" tIns="0" rIns="0" bIns="0" rtlCol="0" anchor="ctr" anchorCtr="0">
            <a:noAutofit/>
          </a:bodyPr>
          <a:lstStyle/>
          <a:p>
            <a:pPr algn="ctr">
              <a:lnSpc>
                <a:spcPts val="850"/>
              </a:lnSpc>
            </a:pPr>
            <a:r>
              <a:rPr lang="en-US" sz="900" b="1" kern="800" dirty="0">
                <a:solidFill>
                  <a:srgbClr val="FFFFFF"/>
                </a:solidFill>
              </a:rPr>
              <a:t>ABSORB II</a:t>
            </a:r>
          </a:p>
          <a:p>
            <a:pPr algn="ctr">
              <a:lnSpc>
                <a:spcPts val="850"/>
              </a:lnSpc>
            </a:pPr>
            <a:r>
              <a:rPr lang="en-US" sz="700" b="1" kern="800" dirty="0">
                <a:solidFill>
                  <a:srgbClr val="FFFFFF"/>
                </a:solidFill>
                <a:cs typeface="Arial Narrow"/>
              </a:rPr>
              <a:t>Design: </a:t>
            </a:r>
            <a:r>
              <a:rPr lang="en-US" sz="700" kern="800" dirty="0">
                <a:solidFill>
                  <a:srgbClr val="FFFFFF"/>
                </a:solidFill>
                <a:cs typeface="Arial Narrow"/>
              </a:rPr>
              <a:t>Randomized 2:1 Absorb BVS:XIENCE</a:t>
            </a:r>
          </a:p>
          <a:p>
            <a:pPr algn="ctr">
              <a:lnSpc>
                <a:spcPts val="850"/>
              </a:lnSpc>
            </a:pPr>
            <a:r>
              <a:rPr lang="en-US" sz="600" b="1" kern="800" dirty="0">
                <a:solidFill>
                  <a:srgbClr val="FFFFFF"/>
                </a:solidFill>
                <a:cs typeface="Arial Narrow"/>
                <a:hlinkClick r:id="rId2" action="ppaction://hlinksldjump"/>
              </a:rPr>
              <a:t>N=501</a:t>
            </a:r>
            <a:endParaRPr lang="en-US" sz="600" b="1" kern="800" dirty="0">
              <a:solidFill>
                <a:srgbClr val="FFFFFF"/>
              </a:solidFill>
              <a:cs typeface="Arial Narrow"/>
            </a:endParaRPr>
          </a:p>
          <a:p>
            <a:pPr algn="ctr">
              <a:lnSpc>
                <a:spcPts val="850"/>
              </a:lnSpc>
            </a:pPr>
            <a:r>
              <a:rPr lang="en-US" sz="600" b="1" kern="800" dirty="0">
                <a:solidFill>
                  <a:srgbClr val="FFFFFF"/>
                </a:solidFill>
                <a:cs typeface="Arial Narrow"/>
              </a:rPr>
              <a:t>1˚: </a:t>
            </a:r>
            <a:r>
              <a:rPr lang="en-US" sz="600" kern="800" dirty="0">
                <a:solidFill>
                  <a:srgbClr val="FFFFFF"/>
                </a:solidFill>
                <a:cs typeface="Arial Narrow"/>
              </a:rPr>
              <a:t>Vasomotion &amp; lumen diameter</a:t>
            </a:r>
            <a:br>
              <a:rPr lang="en-US" sz="600" kern="800" dirty="0">
                <a:solidFill>
                  <a:srgbClr val="FFFFFF"/>
                </a:solidFill>
                <a:cs typeface="Arial Narrow"/>
              </a:rPr>
            </a:br>
            <a:r>
              <a:rPr lang="en-US" sz="600" kern="800" dirty="0">
                <a:solidFill>
                  <a:srgbClr val="FFFFFF"/>
                </a:solidFill>
                <a:cs typeface="Arial Narrow"/>
              </a:rPr>
              <a:t>after the index procedure &amp; at 3 years</a:t>
            </a:r>
          </a:p>
        </p:txBody>
      </p:sp>
      <p:sp>
        <p:nvSpPr>
          <p:cNvPr id="39" name="TextBox 38"/>
          <p:cNvSpPr txBox="1"/>
          <p:nvPr/>
        </p:nvSpPr>
        <p:spPr>
          <a:xfrm>
            <a:off x="4672946" y="4974164"/>
            <a:ext cx="2026477" cy="461665"/>
          </a:xfrm>
          <a:prstGeom prst="rect">
            <a:avLst/>
          </a:prstGeom>
          <a:noFill/>
        </p:spPr>
        <p:txBody>
          <a:bodyPr wrap="square" rtlCol="0">
            <a:spAutoFit/>
          </a:bodyPr>
          <a:lstStyle/>
          <a:p>
            <a:pPr algn="ctr"/>
            <a:r>
              <a:rPr lang="en-US" sz="1200" b="1" dirty="0">
                <a:solidFill>
                  <a:srgbClr val="004B6C"/>
                </a:solidFill>
              </a:rPr>
              <a:t>SIMPLE TO MODERATELY COMPLEX POPULATIONS</a:t>
            </a:r>
          </a:p>
        </p:txBody>
      </p:sp>
      <p:sp>
        <p:nvSpPr>
          <p:cNvPr id="40" name="TextBox 39">
            <a:hlinkClick r:id="rId3" action="ppaction://hlinksldjump"/>
          </p:cNvPr>
          <p:cNvSpPr txBox="1">
            <a:spLocks noChangeAspect="1"/>
          </p:cNvSpPr>
          <p:nvPr/>
        </p:nvSpPr>
        <p:spPr>
          <a:xfrm>
            <a:off x="6818875" y="5356430"/>
            <a:ext cx="2112264" cy="586028"/>
          </a:xfrm>
          <a:prstGeom prst="roundRect">
            <a:avLst>
              <a:gd name="adj" fmla="val 11342"/>
            </a:avLst>
          </a:prstGeom>
          <a:solidFill>
            <a:srgbClr val="004B6C"/>
          </a:solidFill>
        </p:spPr>
        <p:txBody>
          <a:bodyPr wrap="square" lIns="0" tIns="0" rIns="0" bIns="0" rtlCol="0" anchor="ctr" anchorCtr="0">
            <a:noAutofit/>
          </a:bodyPr>
          <a:lstStyle/>
          <a:p>
            <a:pPr algn="ctr">
              <a:lnSpc>
                <a:spcPts val="850"/>
              </a:lnSpc>
            </a:pPr>
            <a:r>
              <a:rPr lang="en-US" sz="900" b="1" kern="800" dirty="0">
                <a:solidFill>
                  <a:srgbClr val="FFFFFF"/>
                </a:solidFill>
              </a:rPr>
              <a:t>ABSORB EXTEND</a:t>
            </a:r>
          </a:p>
          <a:p>
            <a:pPr algn="ctr">
              <a:lnSpc>
                <a:spcPts val="850"/>
              </a:lnSpc>
            </a:pPr>
            <a:r>
              <a:rPr lang="en-US" sz="700" b="1" kern="800" dirty="0">
                <a:solidFill>
                  <a:srgbClr val="FFFFFF"/>
                </a:solidFill>
                <a:cs typeface="Arial Narrow"/>
              </a:rPr>
              <a:t>Design</a:t>
            </a:r>
            <a:r>
              <a:rPr lang="en-US" sz="700" kern="800" dirty="0">
                <a:solidFill>
                  <a:srgbClr val="FFFFFF"/>
                </a:solidFill>
                <a:cs typeface="Arial Narrow"/>
              </a:rPr>
              <a:t>: Prospective, single-arm, open-label</a:t>
            </a:r>
            <a:br>
              <a:rPr lang="en-US" sz="700" kern="800" dirty="0">
                <a:solidFill>
                  <a:srgbClr val="FFFFFF"/>
                </a:solidFill>
                <a:cs typeface="Arial Narrow"/>
              </a:rPr>
            </a:br>
            <a:r>
              <a:rPr lang="en-US" sz="700" kern="800" dirty="0">
                <a:solidFill>
                  <a:srgbClr val="FFFFFF"/>
                </a:solidFill>
                <a:cs typeface="Arial Narrow"/>
                <a:hlinkClick r:id="rId4" action="ppaction://hlinksldjump"/>
              </a:rPr>
              <a:t>clinical</a:t>
            </a:r>
            <a:r>
              <a:rPr lang="en-US" sz="700" kern="800" dirty="0">
                <a:solidFill>
                  <a:srgbClr val="FFFFFF"/>
                </a:solidFill>
                <a:cs typeface="Arial Narrow"/>
              </a:rPr>
              <a:t> study</a:t>
            </a:r>
          </a:p>
          <a:p>
            <a:pPr algn="ctr">
              <a:lnSpc>
                <a:spcPts val="850"/>
              </a:lnSpc>
            </a:pPr>
            <a:r>
              <a:rPr lang="en-US" sz="700" b="1" kern="800" dirty="0">
                <a:solidFill>
                  <a:srgbClr val="FFFFFF"/>
                </a:solidFill>
                <a:cs typeface="Arial Narrow"/>
              </a:rPr>
              <a:t>N=812</a:t>
            </a:r>
          </a:p>
          <a:p>
            <a:pPr algn="ctr">
              <a:lnSpc>
                <a:spcPts val="850"/>
              </a:lnSpc>
            </a:pPr>
            <a:r>
              <a:rPr lang="en-US" sz="700" b="1" kern="800" dirty="0">
                <a:solidFill>
                  <a:srgbClr val="FFFFFF"/>
                </a:solidFill>
                <a:cs typeface="Arial Narrow"/>
              </a:rPr>
              <a:t>1˚: </a:t>
            </a:r>
            <a:r>
              <a:rPr lang="en-US" sz="700" kern="800" dirty="0">
                <a:solidFill>
                  <a:srgbClr val="FFFFFF"/>
                </a:solidFill>
                <a:cs typeface="Arial Narrow"/>
              </a:rPr>
              <a:t>ID-MACE</a:t>
            </a:r>
          </a:p>
        </p:txBody>
      </p:sp>
      <p:sp>
        <p:nvSpPr>
          <p:cNvPr id="41" name="TextBox 40">
            <a:hlinkClick r:id="rId5" action="ppaction://hlinksldjump"/>
          </p:cNvPr>
          <p:cNvSpPr txBox="1">
            <a:spLocks noChangeAspect="1"/>
          </p:cNvSpPr>
          <p:nvPr/>
        </p:nvSpPr>
        <p:spPr>
          <a:xfrm>
            <a:off x="6818875" y="4738772"/>
            <a:ext cx="2112264" cy="591779"/>
          </a:xfrm>
          <a:prstGeom prst="roundRect">
            <a:avLst>
              <a:gd name="adj" fmla="val 11342"/>
            </a:avLst>
          </a:prstGeom>
          <a:solidFill>
            <a:srgbClr val="004B6C"/>
          </a:solidFill>
        </p:spPr>
        <p:txBody>
          <a:bodyPr wrap="square" lIns="0" tIns="0" rIns="0" bIns="0" rtlCol="0" anchor="ctr" anchorCtr="0">
            <a:noAutofit/>
          </a:bodyPr>
          <a:lstStyle/>
          <a:p>
            <a:pPr algn="ctr">
              <a:lnSpc>
                <a:spcPts val="850"/>
              </a:lnSpc>
            </a:pPr>
            <a:r>
              <a:rPr lang="en-US" sz="1000" b="1" kern="800" dirty="0">
                <a:solidFill>
                  <a:srgbClr val="FFFFFF"/>
                </a:solidFill>
              </a:rPr>
              <a:t>ABSORB COHORT B</a:t>
            </a:r>
          </a:p>
          <a:p>
            <a:pPr algn="ctr">
              <a:lnSpc>
                <a:spcPts val="850"/>
              </a:lnSpc>
            </a:pPr>
            <a:r>
              <a:rPr lang="en-US" sz="700" b="1" kern="800" dirty="0">
                <a:solidFill>
                  <a:srgbClr val="FFFFFF"/>
                </a:solidFill>
                <a:cs typeface="Arial Narrow"/>
              </a:rPr>
              <a:t>Design: </a:t>
            </a:r>
            <a:r>
              <a:rPr lang="en-US" sz="700" kern="800" dirty="0">
                <a:solidFill>
                  <a:srgbClr val="FFFFFF"/>
                </a:solidFill>
                <a:cs typeface="Arial Narrow"/>
              </a:rPr>
              <a:t>Allocated (non-randomized)</a:t>
            </a:r>
          </a:p>
          <a:p>
            <a:pPr algn="ctr">
              <a:lnSpc>
                <a:spcPts val="850"/>
              </a:lnSpc>
            </a:pPr>
            <a:r>
              <a:rPr lang="en-US" sz="700" b="1" kern="800" dirty="0">
                <a:solidFill>
                  <a:srgbClr val="FFFFFF"/>
                </a:solidFill>
                <a:cs typeface="Arial Narrow"/>
              </a:rPr>
              <a:t>N=101</a:t>
            </a:r>
          </a:p>
          <a:p>
            <a:pPr algn="ctr">
              <a:lnSpc>
                <a:spcPts val="850"/>
              </a:lnSpc>
            </a:pPr>
            <a:r>
              <a:rPr lang="en-US" sz="700" b="1" kern="800" dirty="0">
                <a:solidFill>
                  <a:srgbClr val="FFFFFF"/>
                </a:solidFill>
                <a:cs typeface="Arial Narrow"/>
              </a:rPr>
              <a:t>1˚: </a:t>
            </a:r>
            <a:r>
              <a:rPr lang="en-US" sz="700" kern="800" dirty="0">
                <a:solidFill>
                  <a:srgbClr val="FFFFFF"/>
                </a:solidFill>
                <a:cs typeface="Arial Narrow"/>
              </a:rPr>
              <a:t>Safety &amp; performance  </a:t>
            </a:r>
          </a:p>
        </p:txBody>
      </p:sp>
      <p:sp>
        <p:nvSpPr>
          <p:cNvPr id="42" name="TextBox 41">
            <a:hlinkClick r:id="rId6" action="ppaction://hlinksldjump"/>
          </p:cNvPr>
          <p:cNvSpPr txBox="1"/>
          <p:nvPr/>
        </p:nvSpPr>
        <p:spPr>
          <a:xfrm>
            <a:off x="2406875" y="5519324"/>
            <a:ext cx="2051033" cy="473251"/>
          </a:xfrm>
          <a:prstGeom prst="roundRect">
            <a:avLst>
              <a:gd name="adj" fmla="val 11342"/>
            </a:avLst>
          </a:prstGeom>
          <a:solidFill>
            <a:srgbClr val="009E3B"/>
          </a:solidFill>
          <a:ln w="28575" cmpd="sng">
            <a:solidFill>
              <a:srgbClr val="B90064"/>
            </a:solidFill>
          </a:ln>
        </p:spPr>
        <p:txBody>
          <a:bodyPr wrap="square" lIns="0" tIns="0" rIns="0" bIns="0" rtlCol="0" anchor="ctr" anchorCtr="0">
            <a:noAutofit/>
          </a:bodyPr>
          <a:lstStyle/>
          <a:p>
            <a:pPr algn="ctr">
              <a:lnSpc>
                <a:spcPts val="850"/>
              </a:lnSpc>
            </a:pPr>
            <a:r>
              <a:rPr lang="en-US" sz="1000" b="1" kern="800" dirty="0">
                <a:solidFill>
                  <a:srgbClr val="FFFFFF"/>
                </a:solidFill>
              </a:rPr>
              <a:t>ABSORB III</a:t>
            </a: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RCT. </a:t>
            </a:r>
            <a:r>
              <a:rPr lang="en-US" sz="800" b="1" kern="800" dirty="0">
                <a:solidFill>
                  <a:srgbClr val="FFFFFF"/>
                </a:solidFill>
                <a:cs typeface="Arial Narrow"/>
              </a:rPr>
              <a:t>N= ~2250</a:t>
            </a:r>
          </a:p>
          <a:p>
            <a:pPr algn="ctr">
              <a:lnSpc>
                <a:spcPts val="850"/>
              </a:lnSpc>
            </a:pPr>
            <a:r>
              <a:rPr lang="en-US" sz="800" b="1" kern="800" dirty="0">
                <a:solidFill>
                  <a:srgbClr val="FFFFFF"/>
                </a:solidFill>
                <a:cs typeface="Arial Narrow"/>
              </a:rPr>
              <a:t>1˚: </a:t>
            </a:r>
            <a:r>
              <a:rPr lang="en-US" sz="800" kern="800" dirty="0">
                <a:solidFill>
                  <a:srgbClr val="FFFFFF"/>
                </a:solidFill>
                <a:cs typeface="Arial Narrow"/>
              </a:rPr>
              <a:t>TLF at 1 year</a:t>
            </a:r>
          </a:p>
        </p:txBody>
      </p:sp>
      <p:sp>
        <p:nvSpPr>
          <p:cNvPr id="43" name="TextBox 42"/>
          <p:cNvSpPr txBox="1"/>
          <p:nvPr/>
        </p:nvSpPr>
        <p:spPr>
          <a:xfrm>
            <a:off x="1175845" y="5229203"/>
            <a:ext cx="2188677" cy="276999"/>
          </a:xfrm>
          <a:prstGeom prst="rect">
            <a:avLst/>
          </a:prstGeom>
          <a:noFill/>
        </p:spPr>
        <p:txBody>
          <a:bodyPr wrap="none" rtlCol="0">
            <a:spAutoFit/>
          </a:bodyPr>
          <a:lstStyle/>
          <a:p>
            <a:pPr algn="ctr"/>
            <a:r>
              <a:rPr lang="en-US" sz="1200" b="1" dirty="0">
                <a:solidFill>
                  <a:srgbClr val="004B6C"/>
                </a:solidFill>
              </a:rPr>
              <a:t>ADDITIONAL LARGE RCTs </a:t>
            </a:r>
          </a:p>
        </p:txBody>
      </p:sp>
      <p:sp>
        <p:nvSpPr>
          <p:cNvPr id="44" name="TextBox 43">
            <a:hlinkClick r:id="" action="ppaction://noaction"/>
          </p:cNvPr>
          <p:cNvSpPr txBox="1"/>
          <p:nvPr/>
        </p:nvSpPr>
        <p:spPr>
          <a:xfrm>
            <a:off x="219150" y="6030707"/>
            <a:ext cx="2051033" cy="473251"/>
          </a:xfrm>
          <a:prstGeom prst="roundRect">
            <a:avLst>
              <a:gd name="adj" fmla="val 11342"/>
            </a:avLst>
          </a:prstGeom>
          <a:solidFill>
            <a:srgbClr val="009E3B"/>
          </a:solidFill>
          <a:ln w="28575" cmpd="sng">
            <a:solidFill>
              <a:srgbClr val="B90064"/>
            </a:solidFill>
          </a:ln>
        </p:spPr>
        <p:txBody>
          <a:bodyPr wrap="square" lIns="0" tIns="0" rIns="0" bIns="0" rtlCol="0" anchor="ctr" anchorCtr="0">
            <a:noAutofit/>
          </a:bodyPr>
          <a:lstStyle/>
          <a:p>
            <a:pPr algn="ctr">
              <a:lnSpc>
                <a:spcPts val="850"/>
              </a:lnSpc>
            </a:pPr>
            <a:r>
              <a:rPr lang="en-US" sz="1000" b="1" kern="800" dirty="0">
                <a:solidFill>
                  <a:srgbClr val="FFFFFF"/>
                </a:solidFill>
              </a:rPr>
              <a:t>ABSORB JAPAN</a:t>
            </a: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RCT. N= ~400</a:t>
            </a:r>
          </a:p>
          <a:p>
            <a:pPr algn="ctr">
              <a:lnSpc>
                <a:spcPts val="850"/>
              </a:lnSpc>
            </a:pPr>
            <a:r>
              <a:rPr lang="en-US" sz="800" b="1" kern="800" dirty="0">
                <a:solidFill>
                  <a:srgbClr val="FFFFFF"/>
                </a:solidFill>
                <a:cs typeface="Arial Narrow"/>
              </a:rPr>
              <a:t>1˚: TLF at 1 year</a:t>
            </a:r>
          </a:p>
        </p:txBody>
      </p:sp>
      <p:sp>
        <p:nvSpPr>
          <p:cNvPr id="45" name="TextBox 44">
            <a:hlinkClick r:id="rId7" action="ppaction://hlinksldjump"/>
          </p:cNvPr>
          <p:cNvSpPr txBox="1"/>
          <p:nvPr/>
        </p:nvSpPr>
        <p:spPr>
          <a:xfrm>
            <a:off x="217326" y="5518371"/>
            <a:ext cx="2052858" cy="473251"/>
          </a:xfrm>
          <a:prstGeom prst="roundRect">
            <a:avLst>
              <a:gd name="adj" fmla="val 11342"/>
            </a:avLst>
          </a:prstGeom>
          <a:solidFill>
            <a:srgbClr val="009E3B"/>
          </a:solidFill>
          <a:ln w="28575" cmpd="sng">
            <a:solidFill>
              <a:srgbClr val="B90064"/>
            </a:solidFill>
          </a:ln>
        </p:spPr>
        <p:txBody>
          <a:bodyPr wrap="square" lIns="0" tIns="0" rIns="0" bIns="0" rtlCol="0" anchor="ctr" anchorCtr="0">
            <a:noAutofit/>
          </a:bodyPr>
          <a:lstStyle/>
          <a:p>
            <a:pPr algn="ctr">
              <a:lnSpc>
                <a:spcPts val="850"/>
              </a:lnSpc>
            </a:pPr>
            <a:r>
              <a:rPr lang="en-US" sz="1000" b="1" kern="800" dirty="0">
                <a:solidFill>
                  <a:srgbClr val="FFFFFF"/>
                </a:solidFill>
              </a:rPr>
              <a:t>ABSORB CHINA</a:t>
            </a:r>
          </a:p>
          <a:p>
            <a:pPr algn="ctr">
              <a:lnSpc>
                <a:spcPts val="850"/>
              </a:lnSpc>
            </a:pPr>
            <a:r>
              <a:rPr lang="en-US" sz="800" b="1" kern="800" dirty="0">
                <a:solidFill>
                  <a:srgbClr val="FFFFFF"/>
                </a:solidFill>
                <a:cs typeface="Arial Narrow"/>
              </a:rPr>
              <a:t>Design: RCT. N= ~440</a:t>
            </a:r>
          </a:p>
          <a:p>
            <a:pPr algn="ctr">
              <a:lnSpc>
                <a:spcPts val="850"/>
              </a:lnSpc>
            </a:pPr>
            <a:r>
              <a:rPr lang="en-US" sz="700" b="1" kern="800" dirty="0">
                <a:solidFill>
                  <a:srgbClr val="FFFFFF"/>
                </a:solidFill>
                <a:cs typeface="Arial Narrow"/>
              </a:rPr>
              <a:t>1˚: In-segment late loss at 1 year</a:t>
            </a:r>
          </a:p>
        </p:txBody>
      </p:sp>
      <p:sp>
        <p:nvSpPr>
          <p:cNvPr id="46" name="TextBox 45">
            <a:hlinkClick r:id="" action="ppaction://noaction"/>
          </p:cNvPr>
          <p:cNvSpPr txBox="1"/>
          <p:nvPr/>
        </p:nvSpPr>
        <p:spPr>
          <a:xfrm>
            <a:off x="2400021" y="6039333"/>
            <a:ext cx="2051033" cy="473251"/>
          </a:xfrm>
          <a:prstGeom prst="roundRect">
            <a:avLst>
              <a:gd name="adj" fmla="val 11342"/>
            </a:avLst>
          </a:prstGeom>
          <a:solidFill>
            <a:srgbClr val="009E3B"/>
          </a:solidFill>
          <a:ln w="28575" cmpd="sng">
            <a:solidFill>
              <a:srgbClr val="B90064"/>
            </a:solidFill>
          </a:ln>
        </p:spPr>
        <p:txBody>
          <a:bodyPr wrap="square" lIns="0" tIns="0" rIns="0" bIns="0" rtlCol="0" anchor="ctr" anchorCtr="0">
            <a:noAutofit/>
          </a:bodyPr>
          <a:lstStyle/>
          <a:p>
            <a:pPr algn="ctr">
              <a:lnSpc>
                <a:spcPts val="850"/>
              </a:lnSpc>
            </a:pPr>
            <a:r>
              <a:rPr lang="en-US" sz="1000" b="1" kern="800" dirty="0">
                <a:solidFill>
                  <a:srgbClr val="FFFFFF"/>
                </a:solidFill>
              </a:rPr>
              <a:t>ABSORB IV</a:t>
            </a:r>
          </a:p>
          <a:p>
            <a:pPr algn="ctr">
              <a:lnSpc>
                <a:spcPts val="850"/>
              </a:lnSpc>
            </a:pPr>
            <a:r>
              <a:rPr lang="en-US" sz="800" b="1" kern="800" dirty="0">
                <a:solidFill>
                  <a:srgbClr val="FFFFFF"/>
                </a:solidFill>
                <a:cs typeface="Arial Narrow"/>
              </a:rPr>
              <a:t>Design: RCT. N= ~3000</a:t>
            </a:r>
          </a:p>
          <a:p>
            <a:pPr algn="ctr">
              <a:lnSpc>
                <a:spcPts val="850"/>
              </a:lnSpc>
            </a:pPr>
            <a:r>
              <a:rPr lang="en-US" sz="800" b="1" kern="800" dirty="0">
                <a:solidFill>
                  <a:srgbClr val="FFFFFF"/>
                </a:solidFill>
                <a:cs typeface="Arial Narrow"/>
              </a:rPr>
              <a:t>1˚: Angina within 1 year</a:t>
            </a:r>
          </a:p>
        </p:txBody>
      </p:sp>
      <p:sp>
        <p:nvSpPr>
          <p:cNvPr id="47" name="TextBox 46"/>
          <p:cNvSpPr txBox="1"/>
          <p:nvPr/>
        </p:nvSpPr>
        <p:spPr>
          <a:xfrm>
            <a:off x="5886524" y="1013632"/>
            <a:ext cx="1758430" cy="276999"/>
          </a:xfrm>
          <a:prstGeom prst="rect">
            <a:avLst/>
          </a:prstGeom>
          <a:noFill/>
        </p:spPr>
        <p:txBody>
          <a:bodyPr wrap="none" rtlCol="0">
            <a:spAutoFit/>
          </a:bodyPr>
          <a:lstStyle/>
          <a:p>
            <a:pPr algn="ctr"/>
            <a:r>
              <a:rPr lang="en-US" sz="1200" b="1" dirty="0">
                <a:solidFill>
                  <a:srgbClr val="004B6C"/>
                </a:solidFill>
              </a:rPr>
              <a:t>COMPLEX POPULATIONS</a:t>
            </a:r>
          </a:p>
        </p:txBody>
      </p:sp>
      <p:sp>
        <p:nvSpPr>
          <p:cNvPr id="48" name="TextBox 47"/>
          <p:cNvSpPr txBox="1"/>
          <p:nvPr/>
        </p:nvSpPr>
        <p:spPr>
          <a:xfrm>
            <a:off x="4519740" y="5926090"/>
            <a:ext cx="4578178" cy="630942"/>
          </a:xfrm>
          <a:prstGeom prst="rect">
            <a:avLst/>
          </a:prstGeom>
          <a:noFill/>
        </p:spPr>
        <p:txBody>
          <a:bodyPr wrap="square" rtlCol="0">
            <a:spAutoFit/>
          </a:bodyPr>
          <a:lstStyle/>
          <a:p>
            <a:r>
              <a:rPr lang="en-US" sz="700" dirty="0">
                <a:solidFill>
                  <a:srgbClr val="000000"/>
                </a:solidFill>
              </a:rPr>
              <a:t>*Excludes STEMI patients. ACS, acute coronary syndrome; MVD, multi-vessel disease; CTO, chronic total occlusion; MI, myocardial infarction RCT, randomized controlled trial; OMT, optimal medical therapy; EES, everolimus-eluting stents; BVS, bioresorbable vascular scaffold; STEMI, ST-segment–elevation myocardial infarction; MACE, major adverse cardiac events; ID-MACE, ischemia-driven major adverse cardiac events; TLF, target lesion failure; IVUS MLA, intravascular ultrasound minimal lumen area; TVF, target vessel failure; LAD, left anterior descending; FIM, first-in-man.</a:t>
            </a:r>
          </a:p>
        </p:txBody>
      </p:sp>
      <p:sp>
        <p:nvSpPr>
          <p:cNvPr id="49" name="TextBox 48"/>
          <p:cNvSpPr txBox="1">
            <a:spLocks noChangeAspect="1"/>
          </p:cNvSpPr>
          <p:nvPr/>
        </p:nvSpPr>
        <p:spPr>
          <a:xfrm>
            <a:off x="217326" y="4064303"/>
            <a:ext cx="2112264" cy="649585"/>
          </a:xfrm>
          <a:prstGeom prst="roundRect">
            <a:avLst>
              <a:gd name="adj" fmla="val 11342"/>
            </a:avLst>
          </a:prstGeom>
          <a:solidFill>
            <a:srgbClr val="0096D6"/>
          </a:solidFill>
        </p:spPr>
        <p:txBody>
          <a:bodyPr wrap="square" lIns="0" tIns="0" rIns="0" bIns="0" rtlCol="0" anchor="ctr" anchorCtr="0">
            <a:noAutofit/>
          </a:bodyPr>
          <a:lstStyle>
            <a:defPPr>
              <a:defRPr lang="en-US"/>
            </a:defPPr>
            <a:lvl1pPr algn="ctr">
              <a:lnSpc>
                <a:spcPts val="850"/>
              </a:lnSpc>
              <a:defRPr sz="1000" b="1" kern="800">
                <a:solidFill>
                  <a:srgbClr val="FFFFFF"/>
                </a:solidFill>
              </a:defRPr>
            </a:lvl1pPr>
          </a:lstStyle>
          <a:p>
            <a:r>
              <a:rPr lang="en-US" sz="900" dirty="0" smtClean="0">
                <a:solidFill>
                  <a:prstClr val="white"/>
                </a:solidFill>
                <a:hlinkClick r:id="" action="ppaction://noaction"/>
              </a:rPr>
              <a:t>UUKK</a:t>
            </a:r>
            <a:r>
              <a:rPr lang="en-US" sz="900" dirty="0" smtClean="0">
                <a:solidFill>
                  <a:prstClr val="white"/>
                </a:solidFill>
              </a:rPr>
              <a:t>UK </a:t>
            </a:r>
            <a:r>
              <a:rPr lang="en-US" sz="900" dirty="0">
                <a:solidFill>
                  <a:prstClr val="white"/>
                </a:solidFill>
              </a:rPr>
              <a:t>REGISTRY </a:t>
            </a:r>
          </a:p>
          <a:p>
            <a:r>
              <a:rPr lang="en-US" sz="800" dirty="0"/>
              <a:t>Design: Prospective</a:t>
            </a:r>
            <a:r>
              <a:rPr lang="en-US" sz="800" b="0" dirty="0"/>
              <a:t>, </a:t>
            </a:r>
            <a:r>
              <a:rPr lang="en-US" sz="800" b="0" dirty="0">
                <a:hlinkClick r:id="" action="ppaction://noaction"/>
              </a:rPr>
              <a:t>single-arm</a:t>
            </a:r>
            <a:r>
              <a:rPr lang="en-US" sz="800" b="0" dirty="0"/>
              <a:t>, multi center, observational registry</a:t>
            </a:r>
          </a:p>
          <a:p>
            <a:r>
              <a:rPr lang="en-US" sz="800" dirty="0"/>
              <a:t>N= </a:t>
            </a:r>
            <a:r>
              <a:rPr lang="en-US" sz="800" dirty="0" smtClean="0"/>
              <a:t>1005</a:t>
            </a:r>
            <a:endParaRPr lang="en-US" sz="800" dirty="0"/>
          </a:p>
          <a:p>
            <a:r>
              <a:rPr lang="en-US" sz="800" dirty="0"/>
              <a:t>1˚</a:t>
            </a:r>
            <a:r>
              <a:rPr lang="en-US" sz="800" b="0" dirty="0"/>
              <a:t>: RDS &lt; 50% at procedure conclusion, MACE</a:t>
            </a:r>
          </a:p>
        </p:txBody>
      </p:sp>
      <p:sp>
        <p:nvSpPr>
          <p:cNvPr id="50" name="TextBox 49">
            <a:hlinkClick r:id="rId8" action="ppaction://hlinksldjump"/>
          </p:cNvPr>
          <p:cNvSpPr txBox="1"/>
          <p:nvPr/>
        </p:nvSpPr>
        <p:spPr>
          <a:xfrm>
            <a:off x="217326" y="1663250"/>
            <a:ext cx="2112264" cy="548640"/>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800" b="1" kern="800" dirty="0">
                <a:solidFill>
                  <a:srgbClr val="FFFFFF"/>
                </a:solidFill>
              </a:rPr>
              <a:t>FEAST Russia Registry </a:t>
            </a:r>
          </a:p>
          <a:p>
            <a:pPr algn="ctr">
              <a:lnSpc>
                <a:spcPts val="850"/>
              </a:lnSpc>
            </a:pPr>
            <a:r>
              <a:rPr lang="en-US" sz="700" b="1" kern="800" dirty="0">
                <a:solidFill>
                  <a:srgbClr val="FFFFFF"/>
                </a:solidFill>
                <a:cs typeface="Arial Narrow"/>
              </a:rPr>
              <a:t>Design: </a:t>
            </a:r>
            <a:r>
              <a:rPr lang="en-US" sz="700" kern="800" dirty="0">
                <a:solidFill>
                  <a:srgbClr val="FFFFFF"/>
                </a:solidFill>
                <a:cs typeface="Arial Narrow"/>
              </a:rPr>
              <a:t>All-comers registry </a:t>
            </a:r>
          </a:p>
          <a:p>
            <a:pPr algn="ctr">
              <a:lnSpc>
                <a:spcPts val="850"/>
              </a:lnSpc>
            </a:pPr>
            <a:r>
              <a:rPr lang="en-US" sz="700" b="1" kern="800" dirty="0">
                <a:solidFill>
                  <a:srgbClr val="FFFFFF"/>
                </a:solidFill>
                <a:cs typeface="Arial Narrow"/>
              </a:rPr>
              <a:t>N=2500</a:t>
            </a:r>
          </a:p>
          <a:p>
            <a:pPr algn="ctr">
              <a:lnSpc>
                <a:spcPts val="850"/>
              </a:lnSpc>
            </a:pPr>
            <a:r>
              <a:rPr lang="en-US" sz="700" b="1" kern="800" dirty="0">
                <a:solidFill>
                  <a:srgbClr val="FFFFFF"/>
                </a:solidFill>
                <a:cs typeface="Arial Narrow"/>
              </a:rPr>
              <a:t>1˚: </a:t>
            </a:r>
            <a:r>
              <a:rPr lang="en-US" sz="700" kern="800" dirty="0">
                <a:solidFill>
                  <a:srgbClr val="FFFFFF"/>
                </a:solidFill>
                <a:cs typeface="Arial Narrow"/>
              </a:rPr>
              <a:t>1-year MACE, TVF, Revascularization, ST, Peri-procedural MI, Angina</a:t>
            </a:r>
          </a:p>
        </p:txBody>
      </p:sp>
      <p:sp>
        <p:nvSpPr>
          <p:cNvPr id="51" name="TextBox 50"/>
          <p:cNvSpPr txBox="1"/>
          <p:nvPr/>
        </p:nvSpPr>
        <p:spPr>
          <a:xfrm>
            <a:off x="6818874" y="3217704"/>
            <a:ext cx="2112264" cy="539496"/>
          </a:xfrm>
          <a:prstGeom prst="roundRect">
            <a:avLst>
              <a:gd name="adj" fmla="val 11342"/>
            </a:avLst>
          </a:prstGeom>
          <a:solidFill>
            <a:srgbClr val="EC644A"/>
          </a:solidFill>
          <a:ln w="28575">
            <a:solidFill>
              <a:schemeClr val="accent5"/>
            </a:solidFill>
          </a:ln>
        </p:spPr>
        <p:txBody>
          <a:bodyPr wrap="square" lIns="0" tIns="0" rIns="0" bIns="0" rtlCol="0" anchor="ctr" anchorCtr="0">
            <a:noAutofit/>
          </a:bodyPr>
          <a:lstStyle/>
          <a:p>
            <a:pPr algn="ctr">
              <a:lnSpc>
                <a:spcPts val="850"/>
              </a:lnSpc>
            </a:pPr>
            <a:r>
              <a:rPr lang="en-US" sz="1000" b="1" kern="800" dirty="0">
                <a:solidFill>
                  <a:srgbClr val="FFFFFF"/>
                </a:solidFill>
                <a:cs typeface="Calibri"/>
              </a:rPr>
              <a:t>COMPARE ABSORB</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High risk for ISR</a:t>
            </a:r>
            <a:br>
              <a:rPr lang="en-US" sz="800" kern="800" dirty="0">
                <a:solidFill>
                  <a:srgbClr val="FFFFFF"/>
                </a:solidFill>
                <a:cs typeface="Calibri"/>
              </a:rPr>
            </a:br>
            <a:r>
              <a:rPr lang="en-US" sz="800" b="1" kern="800" dirty="0">
                <a:solidFill>
                  <a:srgbClr val="FFFFFF"/>
                </a:solidFill>
                <a:cs typeface="Calibri"/>
              </a:rPr>
              <a:t>N=~2100</a:t>
            </a:r>
          </a:p>
          <a:p>
            <a:pPr algn="ctr">
              <a:lnSpc>
                <a:spcPts val="850"/>
              </a:lnSpc>
            </a:pPr>
            <a:r>
              <a:rPr lang="en-US" sz="800" b="1" kern="800" dirty="0">
                <a:solidFill>
                  <a:srgbClr val="FFFFFF"/>
                </a:solidFill>
                <a:cs typeface="Calibri"/>
              </a:rPr>
              <a:t>1˚:TLF</a:t>
            </a:r>
            <a:endParaRPr lang="en-US" sz="800" kern="800" dirty="0">
              <a:solidFill>
                <a:srgbClr val="FFFFFF"/>
              </a:solidFill>
              <a:cs typeface="Calibri"/>
            </a:endParaRPr>
          </a:p>
        </p:txBody>
      </p:sp>
      <p:sp>
        <p:nvSpPr>
          <p:cNvPr id="52" name="TextBox 51">
            <a:hlinkClick r:id="rId8" action="ppaction://hlinksldjump"/>
          </p:cNvPr>
          <p:cNvSpPr txBox="1"/>
          <p:nvPr/>
        </p:nvSpPr>
        <p:spPr>
          <a:xfrm>
            <a:off x="2407475" y="3476409"/>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Kuwait Registry</a:t>
            </a: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N=200</a:t>
            </a:r>
          </a:p>
          <a:p>
            <a:pPr algn="ctr">
              <a:lnSpc>
                <a:spcPts val="850"/>
              </a:lnSpc>
            </a:pPr>
            <a:r>
              <a:rPr lang="en-US" sz="800" b="1" kern="800" dirty="0">
                <a:solidFill>
                  <a:srgbClr val="FFFFFF"/>
                </a:solidFill>
                <a:cs typeface="Arial Narrow"/>
              </a:rPr>
              <a:t>1˚</a:t>
            </a:r>
            <a:r>
              <a:rPr lang="en-US" sz="800" kern="800" dirty="0">
                <a:solidFill>
                  <a:srgbClr val="FFFFFF"/>
                </a:solidFill>
                <a:cs typeface="Arial Narrow"/>
              </a:rPr>
              <a:t>: Safety &amp; efficacy</a:t>
            </a:r>
          </a:p>
        </p:txBody>
      </p:sp>
      <p:sp>
        <p:nvSpPr>
          <p:cNvPr id="53" name="TextBox 52"/>
          <p:cNvSpPr txBox="1"/>
          <p:nvPr/>
        </p:nvSpPr>
        <p:spPr>
          <a:xfrm>
            <a:off x="6818874" y="3817221"/>
            <a:ext cx="2112264" cy="607763"/>
          </a:xfrm>
          <a:prstGeom prst="roundRect">
            <a:avLst>
              <a:gd name="adj" fmla="val 11342"/>
            </a:avLst>
          </a:prstGeom>
          <a:solidFill>
            <a:srgbClr val="EC644A"/>
          </a:solidFill>
          <a:ln w="28575">
            <a:solidFill>
              <a:schemeClr val="accent5"/>
            </a:solidFill>
          </a:ln>
        </p:spPr>
        <p:txBody>
          <a:bodyPr wrap="square" lIns="0" tIns="0" rIns="0" bIns="0" rtlCol="0" anchor="ctr" anchorCtr="0">
            <a:noAutofit/>
          </a:bodyPr>
          <a:lstStyle/>
          <a:p>
            <a:pPr algn="ctr">
              <a:lnSpc>
                <a:spcPts val="850"/>
              </a:lnSpc>
            </a:pPr>
            <a:r>
              <a:rPr lang="en-US" sz="1000" b="1" kern="800" dirty="0">
                <a:solidFill>
                  <a:srgbClr val="FFFFFF"/>
                </a:solidFill>
                <a:cs typeface="Calibri"/>
              </a:rPr>
              <a:t>PROSPECT ABSORB</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RCT BVS vs. OMT in unstable asymptomatic pts</a:t>
            </a:r>
            <a:br>
              <a:rPr lang="en-US" sz="800" kern="800" dirty="0">
                <a:solidFill>
                  <a:srgbClr val="FFFFFF"/>
                </a:solidFill>
                <a:cs typeface="Calibri"/>
              </a:rPr>
            </a:br>
            <a:r>
              <a:rPr lang="en-US" sz="800" b="1" kern="800" dirty="0">
                <a:solidFill>
                  <a:srgbClr val="FFFFFF"/>
                </a:solidFill>
                <a:cs typeface="Calibri"/>
              </a:rPr>
              <a:t>N=900</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2-Yr IVUS MLA</a:t>
            </a:r>
          </a:p>
        </p:txBody>
      </p:sp>
      <p:sp>
        <p:nvSpPr>
          <p:cNvPr id="55" name="TextBox 54">
            <a:hlinkClick r:id="" action="ppaction://noaction"/>
          </p:cNvPr>
          <p:cNvSpPr txBox="1"/>
          <p:nvPr/>
        </p:nvSpPr>
        <p:spPr>
          <a:xfrm>
            <a:off x="4636814" y="3773760"/>
            <a:ext cx="2112264" cy="641306"/>
          </a:xfrm>
          <a:prstGeom prst="roundRect">
            <a:avLst>
              <a:gd name="adj" fmla="val 11342"/>
            </a:avLst>
          </a:prstGeom>
          <a:solidFill>
            <a:srgbClr val="EC644A"/>
          </a:solidFill>
          <a:ln w="28575" cmpd="sng">
            <a:noFill/>
          </a:ln>
        </p:spPr>
        <p:txBody>
          <a:bodyPr wrap="square" lIns="0" tIns="0" rIns="0" bIns="0" rtlCol="0" anchor="ctr" anchorCtr="0">
            <a:noAutofit/>
          </a:bodyPr>
          <a:lstStyle/>
          <a:p>
            <a:pPr algn="ctr">
              <a:lnSpc>
                <a:spcPts val="850"/>
              </a:lnSpc>
            </a:pPr>
            <a:r>
              <a:rPr lang="en-US" sz="1000" b="1" kern="800" dirty="0">
                <a:solidFill>
                  <a:srgbClr val="FFFFFF"/>
                </a:solidFill>
              </a:rPr>
              <a:t>BVS STEMI First</a:t>
            </a:r>
          </a:p>
          <a:p>
            <a:pPr algn="ctr">
              <a:lnSpc>
                <a:spcPts val="850"/>
              </a:lnSpc>
            </a:pPr>
            <a:r>
              <a:rPr lang="en-US" sz="800" b="1" kern="800" dirty="0">
                <a:solidFill>
                  <a:srgbClr val="FFFFFF"/>
                </a:solidFill>
                <a:cs typeface="Calibri"/>
              </a:rPr>
              <a:t>Design: STEMI</a:t>
            </a:r>
            <a:endParaRPr lang="en-US" sz="800" kern="800" dirty="0">
              <a:solidFill>
                <a:srgbClr val="FFFFFF"/>
              </a:solidFill>
              <a:cs typeface="Calibri"/>
            </a:endParaRPr>
          </a:p>
          <a:p>
            <a:pPr algn="ctr">
              <a:lnSpc>
                <a:spcPts val="850"/>
              </a:lnSpc>
            </a:pPr>
            <a:r>
              <a:rPr lang="en-US" sz="800" b="1" kern="800" dirty="0">
                <a:solidFill>
                  <a:srgbClr val="FFFFFF"/>
                </a:solidFill>
                <a:cs typeface="Calibri"/>
              </a:rPr>
              <a:t>N=151</a:t>
            </a:r>
          </a:p>
          <a:p>
            <a:pPr algn="ctr">
              <a:lnSpc>
                <a:spcPts val="850"/>
              </a:lnSpc>
            </a:pPr>
            <a:r>
              <a:rPr lang="en-US" sz="800" b="1" kern="800" dirty="0">
                <a:solidFill>
                  <a:srgbClr val="FFFFFF"/>
                </a:solidFill>
                <a:cs typeface="Calibri"/>
              </a:rPr>
              <a:t>1˚: </a:t>
            </a:r>
            <a:r>
              <a:rPr lang="en-US" sz="800" kern="800" dirty="0">
                <a:solidFill>
                  <a:srgbClr val="FFFFFF"/>
                </a:solidFill>
                <a:cs typeface="Calibri"/>
              </a:rPr>
              <a:t>Safety &amp; performance</a:t>
            </a:r>
            <a:br>
              <a:rPr lang="en-US" sz="800" kern="800" dirty="0">
                <a:solidFill>
                  <a:srgbClr val="FFFFFF"/>
                </a:solidFill>
                <a:cs typeface="Calibri"/>
              </a:rPr>
            </a:br>
            <a:endParaRPr lang="en-US" sz="800" kern="800" dirty="0">
              <a:solidFill>
                <a:srgbClr val="FFFFFF"/>
              </a:solidFill>
              <a:cs typeface="Calibri"/>
            </a:endParaRPr>
          </a:p>
        </p:txBody>
      </p:sp>
      <p:sp>
        <p:nvSpPr>
          <p:cNvPr id="56" name="TextBox 55"/>
          <p:cNvSpPr txBox="1"/>
          <p:nvPr/>
        </p:nvSpPr>
        <p:spPr>
          <a:xfrm>
            <a:off x="2407475" y="4605866"/>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RAI </a:t>
            </a:r>
            <a:r>
              <a:rPr lang="en-US" sz="900" b="1" kern="800" dirty="0">
                <a:solidFill>
                  <a:prstClr val="white"/>
                </a:solidFill>
              </a:rPr>
              <a:t> </a:t>
            </a:r>
            <a:r>
              <a:rPr lang="en-US" sz="900" b="1" kern="800" dirty="0" err="1">
                <a:solidFill>
                  <a:prstClr val="white"/>
                </a:solidFill>
              </a:rPr>
              <a:t>Registry</a:t>
            </a:r>
            <a:r>
              <a:rPr lang="en-US" sz="900" b="1" kern="800" dirty="0" err="1">
                <a:solidFill>
                  <a:prstClr val="white"/>
                </a:solidFill>
                <a:hlinkClick r:id="" action="ppaction://noaction"/>
              </a:rPr>
              <a:t>istry</a:t>
            </a:r>
            <a:endParaRPr lang="en-US" sz="900" b="1" kern="800" dirty="0">
              <a:solidFill>
                <a:prstClr val="white"/>
              </a:solidFill>
            </a:endParaRPr>
          </a:p>
          <a:p>
            <a:pPr algn="ctr">
              <a:lnSpc>
                <a:spcPts val="850"/>
              </a:lnSpc>
            </a:pPr>
            <a:r>
              <a:rPr lang="en-US" sz="800" b="1" kern="800" dirty="0">
                <a:solidFill>
                  <a:srgbClr val="FFFFFF"/>
                </a:solidFill>
                <a:cs typeface="Arial Narrow"/>
              </a:rPr>
              <a:t>Design: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N=1505</a:t>
            </a:r>
          </a:p>
          <a:p>
            <a:pPr algn="ctr">
              <a:lnSpc>
                <a:spcPts val="850"/>
              </a:lnSpc>
            </a:pPr>
            <a:r>
              <a:rPr lang="en-US" sz="800" b="1" kern="800" dirty="0">
                <a:solidFill>
                  <a:srgbClr val="FFFFFF"/>
                </a:solidFill>
                <a:cs typeface="Arial Narrow"/>
              </a:rPr>
              <a:t>1˚</a:t>
            </a:r>
            <a:r>
              <a:rPr lang="en-US" sz="800" kern="800" dirty="0">
                <a:solidFill>
                  <a:srgbClr val="FFFFFF"/>
                </a:solidFill>
                <a:cs typeface="Arial Narrow"/>
              </a:rPr>
              <a:t>: Safety &amp; efficacy</a:t>
            </a:r>
          </a:p>
        </p:txBody>
      </p:sp>
      <p:sp>
        <p:nvSpPr>
          <p:cNvPr id="57" name="TextBox 56"/>
          <p:cNvSpPr txBox="1"/>
          <p:nvPr/>
        </p:nvSpPr>
        <p:spPr>
          <a:xfrm>
            <a:off x="213438" y="4737019"/>
            <a:ext cx="2112264" cy="536575"/>
          </a:xfrm>
          <a:prstGeom prst="roundRect">
            <a:avLst>
              <a:gd name="adj" fmla="val 11342"/>
            </a:avLst>
          </a:prstGeom>
          <a:solidFill>
            <a:srgbClr val="0096D6"/>
          </a:solidFill>
        </p:spPr>
        <p:txBody>
          <a:bodyPr wrap="square" lIns="0" tIns="0" rIns="0" bIns="0" rtlCol="0" anchor="ctr" anchorCtr="0">
            <a:noAutofit/>
          </a:bodyPr>
          <a:lstStyle/>
          <a:p>
            <a:pPr algn="ctr">
              <a:lnSpc>
                <a:spcPts val="850"/>
              </a:lnSpc>
            </a:pPr>
            <a:r>
              <a:rPr lang="en-US" sz="900" b="1" kern="800" dirty="0">
                <a:solidFill>
                  <a:srgbClr val="FFFFFF"/>
                </a:solidFill>
              </a:rPr>
              <a:t>Retrospective </a:t>
            </a:r>
            <a:r>
              <a:rPr lang="en-US" sz="900" b="1" kern="800" dirty="0" err="1">
                <a:solidFill>
                  <a:srgbClr val="FFFFFF"/>
                </a:solidFill>
              </a:rPr>
              <a:t>Multicentric</a:t>
            </a:r>
            <a:r>
              <a:rPr lang="en-US" sz="900" b="1" kern="800" dirty="0">
                <a:solidFill>
                  <a:srgbClr val="FFFFFF"/>
                </a:solidFill>
              </a:rPr>
              <a:t>/MICAT Registry</a:t>
            </a:r>
          </a:p>
          <a:p>
            <a:pPr algn="ctr">
              <a:lnSpc>
                <a:spcPts val="850"/>
              </a:lnSpc>
            </a:pPr>
            <a:r>
              <a:rPr lang="en-US" sz="800" b="1" kern="800" dirty="0">
                <a:solidFill>
                  <a:srgbClr val="FFFFFF"/>
                </a:solidFill>
                <a:cs typeface="Arial Narrow"/>
                <a:hlinkClick r:id="" action="ppaction://noaction"/>
              </a:rPr>
              <a:t>Design</a:t>
            </a:r>
            <a:r>
              <a:rPr lang="en-US" sz="800" b="1" kern="800" dirty="0">
                <a:solidFill>
                  <a:srgbClr val="FFFFFF"/>
                </a:solidFill>
                <a:cs typeface="Arial Narrow"/>
              </a:rPr>
              <a:t>: </a:t>
            </a:r>
            <a:r>
              <a:rPr lang="en-US" sz="800" kern="800" dirty="0">
                <a:solidFill>
                  <a:srgbClr val="FFFFFF"/>
                </a:solidFill>
                <a:cs typeface="Arial Narrow"/>
              </a:rPr>
              <a:t>All-comers registry</a:t>
            </a:r>
          </a:p>
          <a:p>
            <a:pPr algn="ctr">
              <a:lnSpc>
                <a:spcPts val="850"/>
              </a:lnSpc>
            </a:pPr>
            <a:r>
              <a:rPr lang="en-US" sz="800" b="1" kern="800" dirty="0">
                <a:solidFill>
                  <a:srgbClr val="FFFFFF"/>
                </a:solidFill>
                <a:cs typeface="Arial Narrow"/>
              </a:rPr>
              <a:t>N=1305</a:t>
            </a:r>
          </a:p>
          <a:p>
            <a:pPr algn="ctr">
              <a:lnSpc>
                <a:spcPts val="850"/>
              </a:lnSpc>
            </a:pPr>
            <a:r>
              <a:rPr lang="en-US" sz="800" b="1" kern="800" dirty="0">
                <a:solidFill>
                  <a:srgbClr val="FFFFFF"/>
                </a:solidFill>
                <a:cs typeface="Arial Narrow"/>
              </a:rPr>
              <a:t>1˚</a:t>
            </a:r>
            <a:r>
              <a:rPr lang="en-US" sz="800" kern="800" dirty="0">
                <a:solidFill>
                  <a:srgbClr val="FFFFFF"/>
                </a:solidFill>
                <a:cs typeface="Arial Narrow"/>
              </a:rPr>
              <a:t>: Safety &amp; efficacy</a:t>
            </a:r>
          </a:p>
        </p:txBody>
      </p:sp>
      <p:sp>
        <p:nvSpPr>
          <p:cNvPr id="54" name="TextBox 53">
            <a:hlinkClick r:id="" action="ppaction://noaction"/>
          </p:cNvPr>
          <p:cNvSpPr txBox="1"/>
          <p:nvPr/>
        </p:nvSpPr>
        <p:spPr>
          <a:xfrm>
            <a:off x="4642647" y="4438525"/>
            <a:ext cx="2112264" cy="578217"/>
          </a:xfrm>
          <a:prstGeom prst="roundRect">
            <a:avLst>
              <a:gd name="adj" fmla="val 11342"/>
            </a:avLst>
          </a:prstGeom>
          <a:solidFill>
            <a:srgbClr val="EC644A"/>
          </a:solidFill>
        </p:spPr>
        <p:txBody>
          <a:bodyPr wrap="square" lIns="0" tIns="0" rIns="0" bIns="0" rtlCol="0" anchor="ctr" anchorCtr="0">
            <a:noAutofit/>
          </a:bodyPr>
          <a:lstStyle/>
          <a:p>
            <a:pPr algn="ctr">
              <a:lnSpc>
                <a:spcPts val="850"/>
              </a:lnSpc>
            </a:pPr>
            <a:r>
              <a:rPr lang="en-US" sz="1000" b="1" kern="800" dirty="0">
                <a:solidFill>
                  <a:srgbClr val="FFFFFF"/>
                </a:solidFill>
              </a:rPr>
              <a:t>UNDERDOGS</a:t>
            </a:r>
          </a:p>
          <a:p>
            <a:pPr algn="ctr">
              <a:lnSpc>
                <a:spcPts val="850"/>
              </a:lnSpc>
            </a:pPr>
            <a:r>
              <a:rPr lang="en-US" sz="800" b="1" kern="800" dirty="0">
                <a:solidFill>
                  <a:srgbClr val="FFFFFF"/>
                </a:solidFill>
                <a:cs typeface="Calibri"/>
              </a:rPr>
              <a:t>Design: </a:t>
            </a:r>
            <a:r>
              <a:rPr lang="en-US" sz="800" kern="800" dirty="0">
                <a:solidFill>
                  <a:srgbClr val="FFFFFF"/>
                </a:solidFill>
                <a:cs typeface="Calibri"/>
              </a:rPr>
              <a:t>Long Lesions/Overlap</a:t>
            </a:r>
            <a:br>
              <a:rPr lang="en-US" sz="800" kern="800" dirty="0">
                <a:solidFill>
                  <a:srgbClr val="FFFFFF"/>
                </a:solidFill>
                <a:cs typeface="Calibri"/>
              </a:rPr>
            </a:br>
            <a:r>
              <a:rPr lang="en-US" sz="800" b="1" kern="800" dirty="0">
                <a:solidFill>
                  <a:srgbClr val="FFFFFF"/>
                </a:solidFill>
                <a:cs typeface="Calibri"/>
              </a:rPr>
              <a:t>N=314</a:t>
            </a:r>
          </a:p>
          <a:p>
            <a:pPr algn="ctr">
              <a:lnSpc>
                <a:spcPts val="850"/>
              </a:lnSpc>
            </a:pPr>
            <a:r>
              <a:rPr lang="en-US" sz="800" b="1" kern="800" dirty="0">
                <a:solidFill>
                  <a:srgbClr val="FFFFFF"/>
                </a:solidFill>
                <a:cs typeface="Calibri"/>
              </a:rPr>
              <a:t>DOCE at 1 Year</a:t>
            </a:r>
            <a:endParaRPr lang="en-US" sz="800" kern="800" dirty="0">
              <a:solidFill>
                <a:srgbClr val="FFFFFF"/>
              </a:solidFill>
              <a:cs typeface="Calibri"/>
            </a:endParaRPr>
          </a:p>
        </p:txBody>
      </p:sp>
      <p:sp>
        <p:nvSpPr>
          <p:cNvPr id="58" name="Action Button: Home 57">
            <a:hlinkClick r:id="rId9" action="ppaction://hlinksldjump" highlightClick="1"/>
          </p:cNvPr>
          <p:cNvSpPr/>
          <p:nvPr/>
        </p:nvSpPr>
        <p:spPr>
          <a:xfrm>
            <a:off x="8691563" y="233926"/>
            <a:ext cx="452437" cy="3810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44219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2900"/>
            <a:ext cx="6675802" cy="801687"/>
          </a:xfrm>
        </p:spPr>
        <p:txBody>
          <a:bodyPr/>
          <a:lstStyle/>
          <a:p>
            <a:r>
              <a:rPr lang="en-US" dirty="0" smtClean="0"/>
              <a:t>Absorb II</a:t>
            </a:r>
            <a:br>
              <a:rPr lang="en-US" dirty="0" smtClean="0"/>
            </a:br>
            <a:r>
              <a:rPr lang="en-US" dirty="0" smtClean="0"/>
              <a:t>study structure</a:t>
            </a:r>
            <a:endParaRPr lang="en-US" dirty="0"/>
          </a:p>
        </p:txBody>
      </p:sp>
      <p:sp>
        <p:nvSpPr>
          <p:cNvPr id="23" name="Rectangle 7"/>
          <p:cNvSpPr>
            <a:spLocks noChangeArrowheads="1"/>
          </p:cNvSpPr>
          <p:nvPr/>
        </p:nvSpPr>
        <p:spPr bwMode="auto">
          <a:xfrm>
            <a:off x="6275385" y="3763727"/>
            <a:ext cx="92075" cy="342900"/>
          </a:xfrm>
          <a:prstGeom prst="rect">
            <a:avLst/>
          </a:prstGeom>
          <a:solidFill>
            <a:srgbClr val="F26422"/>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2F2F2"/>
              </a:solidFill>
              <a:effectLst/>
              <a:uLnTx/>
              <a:uFillTx/>
              <a:latin typeface="+mj-lt"/>
              <a:cs typeface="Arial" pitchFamily="34" charset="0"/>
            </a:endParaRPr>
          </a:p>
        </p:txBody>
      </p:sp>
      <p:sp>
        <p:nvSpPr>
          <p:cNvPr id="24" name="Rectangle 7"/>
          <p:cNvSpPr>
            <a:spLocks noChangeArrowheads="1"/>
          </p:cNvSpPr>
          <p:nvPr/>
        </p:nvSpPr>
        <p:spPr bwMode="auto">
          <a:xfrm>
            <a:off x="4830760" y="3763727"/>
            <a:ext cx="92075" cy="342900"/>
          </a:xfrm>
          <a:prstGeom prst="rect">
            <a:avLst/>
          </a:prstGeom>
          <a:solidFill>
            <a:srgbClr val="F26422"/>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2F2F2"/>
              </a:solidFill>
              <a:effectLst/>
              <a:uLnTx/>
              <a:uFillTx/>
              <a:latin typeface="+mj-lt"/>
              <a:cs typeface="Arial" pitchFamily="34" charset="0"/>
            </a:endParaRPr>
          </a:p>
        </p:txBody>
      </p:sp>
      <p:sp>
        <p:nvSpPr>
          <p:cNvPr id="25" name="Rectangle 7"/>
          <p:cNvSpPr>
            <a:spLocks noChangeArrowheads="1"/>
          </p:cNvSpPr>
          <p:nvPr/>
        </p:nvSpPr>
        <p:spPr bwMode="auto">
          <a:xfrm>
            <a:off x="5554660" y="3763727"/>
            <a:ext cx="92075" cy="342900"/>
          </a:xfrm>
          <a:prstGeom prst="rect">
            <a:avLst/>
          </a:prstGeom>
          <a:solidFill>
            <a:srgbClr val="F26422"/>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2F2F2"/>
              </a:solidFill>
              <a:effectLst/>
              <a:uLnTx/>
              <a:uFillTx/>
              <a:latin typeface="+mj-lt"/>
              <a:cs typeface="Arial" pitchFamily="34" charset="0"/>
            </a:endParaRPr>
          </a:p>
        </p:txBody>
      </p:sp>
      <p:sp>
        <p:nvSpPr>
          <p:cNvPr id="26" name="Rectangle 7"/>
          <p:cNvSpPr>
            <a:spLocks noChangeArrowheads="1"/>
          </p:cNvSpPr>
          <p:nvPr/>
        </p:nvSpPr>
        <p:spPr bwMode="auto">
          <a:xfrm>
            <a:off x="7007223" y="3763727"/>
            <a:ext cx="92075" cy="342900"/>
          </a:xfrm>
          <a:prstGeom prst="rect">
            <a:avLst/>
          </a:prstGeom>
          <a:solidFill>
            <a:srgbClr val="F26422"/>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2F2F2"/>
              </a:solidFill>
              <a:effectLst/>
              <a:uLnTx/>
              <a:uFillTx/>
              <a:latin typeface="+mj-lt"/>
              <a:cs typeface="Arial" pitchFamily="34" charset="0"/>
            </a:endParaRPr>
          </a:p>
        </p:txBody>
      </p:sp>
      <p:sp>
        <p:nvSpPr>
          <p:cNvPr id="27" name="Rectangle 7"/>
          <p:cNvSpPr>
            <a:spLocks noChangeArrowheads="1"/>
          </p:cNvSpPr>
          <p:nvPr/>
        </p:nvSpPr>
        <p:spPr bwMode="auto">
          <a:xfrm>
            <a:off x="7701883" y="3763727"/>
            <a:ext cx="92075" cy="342900"/>
          </a:xfrm>
          <a:prstGeom prst="rect">
            <a:avLst/>
          </a:prstGeom>
          <a:solidFill>
            <a:srgbClr val="F26422"/>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2F2F2"/>
              </a:solidFill>
              <a:effectLst/>
              <a:uLnTx/>
              <a:uFillTx/>
              <a:latin typeface="+mj-lt"/>
              <a:cs typeface="Arial" pitchFamily="34" charset="0"/>
            </a:endParaRPr>
          </a:p>
        </p:txBody>
      </p:sp>
      <p:sp>
        <p:nvSpPr>
          <p:cNvPr id="28" name="Rectangle 7"/>
          <p:cNvSpPr>
            <a:spLocks noChangeArrowheads="1"/>
          </p:cNvSpPr>
          <p:nvPr/>
        </p:nvSpPr>
        <p:spPr bwMode="auto">
          <a:xfrm>
            <a:off x="8417809" y="3763727"/>
            <a:ext cx="92075" cy="342900"/>
          </a:xfrm>
          <a:prstGeom prst="rect">
            <a:avLst/>
          </a:prstGeom>
          <a:solidFill>
            <a:srgbClr val="F26422"/>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2F2F2"/>
              </a:solidFill>
              <a:effectLst/>
              <a:uLnTx/>
              <a:uFillTx/>
              <a:latin typeface="+mj-lt"/>
              <a:cs typeface="Arial" pitchFamily="34" charset="0"/>
            </a:endParaRPr>
          </a:p>
        </p:txBody>
      </p:sp>
      <p:sp>
        <p:nvSpPr>
          <p:cNvPr id="29" name="Rectangle 7"/>
          <p:cNvSpPr>
            <a:spLocks noChangeArrowheads="1"/>
          </p:cNvSpPr>
          <p:nvPr/>
        </p:nvSpPr>
        <p:spPr bwMode="auto">
          <a:xfrm>
            <a:off x="7007223" y="299191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30" name="Rectangle 7"/>
          <p:cNvSpPr>
            <a:spLocks noChangeArrowheads="1"/>
          </p:cNvSpPr>
          <p:nvPr/>
        </p:nvSpPr>
        <p:spPr bwMode="auto">
          <a:xfrm>
            <a:off x="7701883" y="299191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31" name="Rectangle 7"/>
          <p:cNvSpPr>
            <a:spLocks noChangeArrowheads="1"/>
          </p:cNvSpPr>
          <p:nvPr/>
        </p:nvSpPr>
        <p:spPr bwMode="auto">
          <a:xfrm>
            <a:off x="8417809" y="299191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32" name="Rectangle 7"/>
          <p:cNvSpPr>
            <a:spLocks noChangeArrowheads="1"/>
          </p:cNvSpPr>
          <p:nvPr/>
        </p:nvSpPr>
        <p:spPr bwMode="auto">
          <a:xfrm>
            <a:off x="4107754" y="299191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33" name="Rectangle 7"/>
          <p:cNvSpPr>
            <a:spLocks noChangeArrowheads="1"/>
          </p:cNvSpPr>
          <p:nvPr/>
        </p:nvSpPr>
        <p:spPr bwMode="auto">
          <a:xfrm>
            <a:off x="5554660" y="2991914"/>
            <a:ext cx="92075" cy="342900"/>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34" name="Rectangle 7"/>
          <p:cNvSpPr>
            <a:spLocks noChangeArrowheads="1"/>
          </p:cNvSpPr>
          <p:nvPr/>
        </p:nvSpPr>
        <p:spPr bwMode="auto">
          <a:xfrm>
            <a:off x="4830760" y="299191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35" name="Text Box 14"/>
          <p:cNvSpPr txBox="1">
            <a:spLocks noChangeArrowheads="1"/>
          </p:cNvSpPr>
          <p:nvPr/>
        </p:nvSpPr>
        <p:spPr bwMode="auto">
          <a:xfrm>
            <a:off x="599354" y="3844113"/>
            <a:ext cx="3175203" cy="738664"/>
          </a:xfrm>
          <a:prstGeom prst="rect">
            <a:avLst/>
          </a:prstGeom>
          <a:noFill/>
          <a:ln w="12700">
            <a:noFill/>
            <a:miter lim="800000"/>
            <a:headEnd/>
            <a:tailEnd/>
          </a:ln>
        </p:spPr>
        <p:txBody>
          <a:bodyPr wrap="square" lIns="0" tIns="0" rIns="0" bIns="0">
            <a:spAutoFit/>
          </a:bodyPr>
          <a:lstStyle/>
          <a:p>
            <a:r>
              <a:rPr lang="en-US" sz="1600" b="1" dirty="0">
                <a:solidFill>
                  <a:srgbClr val="FF6600"/>
                </a:solidFill>
                <a:latin typeface="+mj-lt"/>
                <a:ea typeface="MS PGothic" pitchFamily="34" charset="-128"/>
              </a:rPr>
              <a:t>QoL follow-up</a:t>
            </a:r>
          </a:p>
          <a:p>
            <a:r>
              <a:rPr lang="en-US" sz="1600" b="1" dirty="0">
                <a:solidFill>
                  <a:srgbClr val="4FCC00"/>
                </a:solidFill>
                <a:latin typeface="+mj-lt"/>
                <a:ea typeface="MS PGothic" pitchFamily="34" charset="-128"/>
              </a:rPr>
              <a:t>Angio, IVUS follow-up</a:t>
            </a:r>
          </a:p>
          <a:p>
            <a:r>
              <a:rPr lang="en-US" sz="1600" b="1" dirty="0">
                <a:solidFill>
                  <a:srgbClr val="660066"/>
                </a:solidFill>
                <a:latin typeface="+mj-lt"/>
                <a:ea typeface="MS PGothic" pitchFamily="34" charset="-128"/>
              </a:rPr>
              <a:t>MSCT follow-up (Absorb arm only*) </a:t>
            </a:r>
          </a:p>
        </p:txBody>
      </p:sp>
      <p:sp>
        <p:nvSpPr>
          <p:cNvPr id="36" name="Rectangle 29"/>
          <p:cNvSpPr>
            <a:spLocks noChangeArrowheads="1"/>
          </p:cNvSpPr>
          <p:nvPr/>
        </p:nvSpPr>
        <p:spPr bwMode="auto">
          <a:xfrm>
            <a:off x="2299197" y="2447300"/>
            <a:ext cx="2142648" cy="407800"/>
          </a:xfrm>
          <a:prstGeom prst="rect">
            <a:avLst/>
          </a:prstGeom>
          <a:gradFill rotWithShape="1">
            <a:gsLst>
              <a:gs pos="0">
                <a:srgbClr val="6A6C6D">
                  <a:tint val="50000"/>
                  <a:satMod val="300000"/>
                </a:srgbClr>
              </a:gs>
              <a:gs pos="35000">
                <a:srgbClr val="6A6C6D">
                  <a:tint val="37000"/>
                  <a:satMod val="300000"/>
                </a:srgbClr>
              </a:gs>
              <a:gs pos="100000">
                <a:srgbClr val="6A6C6D">
                  <a:tint val="15000"/>
                  <a:satMod val="350000"/>
                </a:srgbClr>
              </a:gs>
            </a:gsLst>
            <a:lin ang="16200000" scaled="1"/>
          </a:gradFill>
          <a:ln w="9525" cap="flat" cmpd="sng" algn="ctr">
            <a:solidFill>
              <a:srgbClr val="6A6C6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8595B"/>
                </a:solidFill>
                <a:effectLst/>
                <a:uLnTx/>
                <a:uFillTx/>
                <a:latin typeface="+mj-lt"/>
                <a:ea typeface="+mn-ea"/>
              </a:rPr>
              <a:t>Absorb</a:t>
            </a:r>
            <a:endParaRPr kumimoji="0" lang="en-US" sz="1600" b="0" i="0" u="none" strike="noStrike" kern="0" cap="none" spc="0" normalizeH="0" baseline="0" noProof="0" dirty="0">
              <a:ln>
                <a:noFill/>
              </a:ln>
              <a:solidFill>
                <a:srgbClr val="58595B"/>
              </a:solidFill>
              <a:effectLst/>
              <a:uLnTx/>
              <a:uFillTx/>
              <a:latin typeface="+mj-lt"/>
              <a:ea typeface="+mn-ea"/>
              <a:cs typeface="Arial" charset="0"/>
            </a:endParaRPr>
          </a:p>
        </p:txBody>
      </p:sp>
      <p:sp>
        <p:nvSpPr>
          <p:cNvPr id="37" name="Rectangle 7"/>
          <p:cNvSpPr>
            <a:spLocks noChangeArrowheads="1"/>
          </p:cNvSpPr>
          <p:nvPr/>
        </p:nvSpPr>
        <p:spPr bwMode="auto">
          <a:xfrm>
            <a:off x="6275385" y="2991914"/>
            <a:ext cx="92075" cy="311727"/>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38" name="Text Box 14"/>
          <p:cNvSpPr txBox="1">
            <a:spLocks noChangeArrowheads="1"/>
          </p:cNvSpPr>
          <p:nvPr/>
        </p:nvSpPr>
        <p:spPr bwMode="auto">
          <a:xfrm>
            <a:off x="599355" y="3017725"/>
            <a:ext cx="2971800" cy="246062"/>
          </a:xfrm>
          <a:prstGeom prst="rect">
            <a:avLst/>
          </a:prstGeom>
          <a:noFill/>
          <a:ln w="12700">
            <a:noFill/>
            <a:miter lim="800000"/>
            <a:headEnd/>
            <a:tailEnd/>
          </a:ln>
        </p:spPr>
        <p:txBody>
          <a:bodyPr lIns="0" tIns="0" rIns="0" bIns="0">
            <a:spAutoFit/>
          </a:bodyPr>
          <a:lstStyle/>
          <a:p>
            <a:pPr>
              <a:spcBef>
                <a:spcPct val="50000"/>
              </a:spcBef>
            </a:pPr>
            <a:r>
              <a:rPr kumimoji="1" lang="en-US" altLang="ja-JP" sz="1600" b="1" dirty="0">
                <a:solidFill>
                  <a:srgbClr val="00B050"/>
                </a:solidFill>
                <a:latin typeface="+mj-lt"/>
                <a:cs typeface="Calibri" pitchFamily="34" charset="0"/>
              </a:rPr>
              <a:t>Clinical </a:t>
            </a:r>
          </a:p>
        </p:txBody>
      </p:sp>
      <p:graphicFrame>
        <p:nvGraphicFramePr>
          <p:cNvPr id="39" name="Table 38"/>
          <p:cNvGraphicFramePr>
            <a:graphicFrameLocks noGrp="1"/>
          </p:cNvGraphicFramePr>
          <p:nvPr>
            <p:extLst>
              <p:ext uri="{D42A27DB-BD31-4B8C-83A1-F6EECF244321}">
                <p14:modId xmlns:p14="http://schemas.microsoft.com/office/powerpoint/2010/main" val="2207071836"/>
              </p:ext>
            </p:extLst>
          </p:nvPr>
        </p:nvGraphicFramePr>
        <p:xfrm>
          <a:off x="518160" y="1385610"/>
          <a:ext cx="8077200" cy="889000"/>
        </p:xfrm>
        <a:graphic>
          <a:graphicData uri="http://schemas.openxmlformats.org/drawingml/2006/table">
            <a:tbl>
              <a:tblPr firstRow="1" bandRow="1"/>
              <a:tblGrid>
                <a:gridCol w="1237904">
                  <a:extLst>
                    <a:ext uri="{9D8B030D-6E8A-4147-A177-3AD203B41FA5}">
                      <a16:colId xmlns:a16="http://schemas.microsoft.com/office/drawing/2014/main" xmlns="" val="20000"/>
                    </a:ext>
                  </a:extLst>
                </a:gridCol>
                <a:gridCol w="6839296">
                  <a:extLst>
                    <a:ext uri="{9D8B030D-6E8A-4147-A177-3AD203B41FA5}">
                      <a16:colId xmlns:a16="http://schemas.microsoft.com/office/drawing/2014/main" xmlns="" val="2000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b="1" dirty="0">
                          <a:solidFill>
                            <a:schemeClr val="bg1"/>
                          </a:solidFill>
                        </a:rPr>
                        <a:t>Objective</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b="0" dirty="0">
                          <a:solidFill>
                            <a:schemeClr val="tx1"/>
                          </a:solidFill>
                        </a:rPr>
                        <a:t>Evaluate  Absorb vs. XIENCE for performance</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a:solidFill>
                            <a:schemeClr val="bg1"/>
                          </a:solidFill>
                        </a:rPr>
                        <a:t>Design</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dirty="0">
                          <a:solidFill>
                            <a:schemeClr val="tx1"/>
                          </a:solidFill>
                        </a:rPr>
                        <a:t>Randomized 2:1 Controlled Absorb BVS vs. XIENCE, in 501 patients, in 46 sites in</a:t>
                      </a:r>
                      <a:r>
                        <a:rPr lang="en-US" sz="1400" b="0" baseline="0" dirty="0">
                          <a:solidFill>
                            <a:schemeClr val="tx1"/>
                          </a:solidFill>
                        </a:rPr>
                        <a:t> </a:t>
                      </a:r>
                      <a:br>
                        <a:rPr lang="en-US" sz="1400" b="0" baseline="0" dirty="0">
                          <a:solidFill>
                            <a:schemeClr val="tx1"/>
                          </a:solidFill>
                        </a:rPr>
                      </a:br>
                      <a:r>
                        <a:rPr lang="en-US" sz="1400" b="0" dirty="0">
                          <a:solidFill>
                            <a:schemeClr val="tx1"/>
                          </a:solidFill>
                        </a:rPr>
                        <a:t>Europe &amp; New Zealand</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bl>
          </a:graphicData>
        </a:graphic>
      </p:graphicFrame>
      <p:sp>
        <p:nvSpPr>
          <p:cNvPr id="40" name="Rectangle 39"/>
          <p:cNvSpPr/>
          <p:nvPr/>
        </p:nvSpPr>
        <p:spPr>
          <a:xfrm>
            <a:off x="509154" y="3300581"/>
            <a:ext cx="8094519" cy="509155"/>
          </a:xfrm>
          <a:prstGeom prst="rect">
            <a:avLst/>
          </a:prstGeom>
          <a:gradFill rotWithShape="1">
            <a:gsLst>
              <a:gs pos="0">
                <a:srgbClr val="6A6C6D">
                  <a:shade val="51000"/>
                  <a:satMod val="130000"/>
                </a:srgbClr>
              </a:gs>
              <a:gs pos="80000">
                <a:srgbClr val="6A6C6D">
                  <a:shade val="93000"/>
                  <a:satMod val="130000"/>
                </a:srgbClr>
              </a:gs>
              <a:gs pos="100000">
                <a:srgbClr val="6A6C6D">
                  <a:shade val="94000"/>
                  <a:satMod val="135000"/>
                </a:srgbClr>
              </a:gs>
            </a:gsLst>
            <a:lin ang="16200000" scaled="0"/>
          </a:gradFill>
          <a:ln w="9525" cap="flat" cmpd="sng" algn="ctr">
            <a:solidFill>
              <a:srgbClr val="6A6C6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j-lt"/>
              <a:ea typeface="+mn-ea"/>
              <a:cs typeface="+mn-cs"/>
            </a:endParaRPr>
          </a:p>
        </p:txBody>
      </p:sp>
      <p:sp>
        <p:nvSpPr>
          <p:cNvPr id="41" name="Text Box 20"/>
          <p:cNvSpPr txBox="1">
            <a:spLocks noChangeArrowheads="1"/>
          </p:cNvSpPr>
          <p:nvPr/>
        </p:nvSpPr>
        <p:spPr bwMode="auto">
          <a:xfrm>
            <a:off x="6217227" y="343204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mj-lt"/>
                <a:cs typeface="Arial" pitchFamily="34" charset="0"/>
              </a:rPr>
              <a:t>24</a:t>
            </a:r>
          </a:p>
        </p:txBody>
      </p:sp>
      <p:sp>
        <p:nvSpPr>
          <p:cNvPr id="42" name="Text Box 21"/>
          <p:cNvSpPr txBox="1">
            <a:spLocks noChangeArrowheads="1"/>
          </p:cNvSpPr>
          <p:nvPr/>
        </p:nvSpPr>
        <p:spPr bwMode="auto">
          <a:xfrm>
            <a:off x="4824699" y="3432048"/>
            <a:ext cx="104195"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mj-lt"/>
                <a:cs typeface="Arial" pitchFamily="34" charset="0"/>
              </a:rPr>
              <a:t>6</a:t>
            </a:r>
          </a:p>
        </p:txBody>
      </p:sp>
      <p:sp>
        <p:nvSpPr>
          <p:cNvPr id="43" name="Text Box 22"/>
          <p:cNvSpPr txBox="1">
            <a:spLocks noChangeArrowheads="1"/>
          </p:cNvSpPr>
          <p:nvPr/>
        </p:nvSpPr>
        <p:spPr bwMode="auto">
          <a:xfrm>
            <a:off x="4091060" y="3432048"/>
            <a:ext cx="104196" cy="246221"/>
          </a:xfrm>
          <a:prstGeom prst="rect">
            <a:avLst/>
          </a:prstGeom>
          <a:noFill/>
          <a:ln w="12700">
            <a:noFill/>
            <a:miter lim="800000"/>
            <a:headEnd/>
            <a:tailEnd/>
          </a:ln>
        </p:spPr>
        <p:txBody>
          <a:bodyPr wrap="none" lIns="0" tIns="0" rIns="0" bIns="0">
            <a:spAutoFit/>
          </a:bodyPr>
          <a:lstStyle/>
          <a:p>
            <a:pPr>
              <a:spcBef>
                <a:spcPct val="50000"/>
              </a:spcBef>
            </a:pPr>
            <a:r>
              <a:rPr kumimoji="1" lang="en-US" altLang="ja-JP" sz="1600" b="1" dirty="0">
                <a:solidFill>
                  <a:prstClr val="white"/>
                </a:solidFill>
                <a:latin typeface="+mj-lt"/>
                <a:cs typeface="Arial" pitchFamily="34" charset="0"/>
              </a:rPr>
              <a:t>1</a:t>
            </a:r>
          </a:p>
        </p:txBody>
      </p:sp>
      <p:sp>
        <p:nvSpPr>
          <p:cNvPr id="44" name="Text Box 20"/>
          <p:cNvSpPr txBox="1">
            <a:spLocks noChangeArrowheads="1"/>
          </p:cNvSpPr>
          <p:nvPr/>
        </p:nvSpPr>
        <p:spPr bwMode="auto">
          <a:xfrm>
            <a:off x="5496502" y="343204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mj-lt"/>
                <a:cs typeface="Arial" pitchFamily="34" charset="0"/>
              </a:rPr>
              <a:t>12</a:t>
            </a:r>
          </a:p>
        </p:txBody>
      </p:sp>
      <p:sp>
        <p:nvSpPr>
          <p:cNvPr id="45" name="Text Box 20"/>
          <p:cNvSpPr txBox="1">
            <a:spLocks noChangeArrowheads="1"/>
          </p:cNvSpPr>
          <p:nvPr/>
        </p:nvSpPr>
        <p:spPr bwMode="auto">
          <a:xfrm>
            <a:off x="6949065" y="343204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mj-lt"/>
                <a:cs typeface="Arial" pitchFamily="34" charset="0"/>
              </a:rPr>
              <a:t>36</a:t>
            </a:r>
          </a:p>
        </p:txBody>
      </p:sp>
      <p:sp>
        <p:nvSpPr>
          <p:cNvPr id="46" name="Text Box 20"/>
          <p:cNvSpPr txBox="1">
            <a:spLocks noChangeArrowheads="1"/>
          </p:cNvSpPr>
          <p:nvPr/>
        </p:nvSpPr>
        <p:spPr bwMode="auto">
          <a:xfrm>
            <a:off x="7638040" y="343204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mj-lt"/>
                <a:cs typeface="Arial" pitchFamily="34" charset="0"/>
              </a:rPr>
              <a:t>48</a:t>
            </a:r>
          </a:p>
        </p:txBody>
      </p:sp>
      <p:sp>
        <p:nvSpPr>
          <p:cNvPr id="47" name="Text Box 20"/>
          <p:cNvSpPr txBox="1">
            <a:spLocks noChangeArrowheads="1"/>
          </p:cNvSpPr>
          <p:nvPr/>
        </p:nvSpPr>
        <p:spPr bwMode="auto">
          <a:xfrm>
            <a:off x="8357754" y="3432048"/>
            <a:ext cx="208390" cy="246221"/>
          </a:xfrm>
          <a:prstGeom prst="rect">
            <a:avLst/>
          </a:prstGeom>
          <a:noFill/>
          <a:ln w="12700">
            <a:noFill/>
            <a:miter lim="800000"/>
            <a:headEnd/>
            <a:tailEnd/>
          </a:ln>
        </p:spPr>
        <p:txBody>
          <a:bodyPr wrap="none" lIns="0" tIns="0" rIns="0" bIns="0">
            <a:spAutoFit/>
          </a:bodyPr>
          <a:lstStyle/>
          <a:p>
            <a:pPr algn="ctr">
              <a:spcBef>
                <a:spcPct val="50000"/>
              </a:spcBef>
            </a:pPr>
            <a:r>
              <a:rPr kumimoji="1" lang="en-US" altLang="ja-JP" sz="1600" b="1" dirty="0">
                <a:solidFill>
                  <a:prstClr val="white"/>
                </a:solidFill>
                <a:latin typeface="+mj-lt"/>
                <a:cs typeface="Arial" pitchFamily="34" charset="0"/>
              </a:rPr>
              <a:t>60</a:t>
            </a:r>
          </a:p>
        </p:txBody>
      </p:sp>
      <p:sp>
        <p:nvSpPr>
          <p:cNvPr id="48" name="Text Box 22"/>
          <p:cNvSpPr txBox="1">
            <a:spLocks noChangeArrowheads="1"/>
          </p:cNvSpPr>
          <p:nvPr/>
        </p:nvSpPr>
        <p:spPr bwMode="auto">
          <a:xfrm>
            <a:off x="762867" y="3432048"/>
            <a:ext cx="1708801" cy="246221"/>
          </a:xfrm>
          <a:prstGeom prst="rect">
            <a:avLst/>
          </a:prstGeom>
          <a:noFill/>
          <a:ln w="12700">
            <a:noFill/>
            <a:miter lim="800000"/>
            <a:headEnd/>
            <a:tailEnd/>
          </a:ln>
        </p:spPr>
        <p:txBody>
          <a:bodyPr wrap="none" lIns="0" tIns="0" rIns="0" bIns="0">
            <a:spAutoFit/>
          </a:bodyPr>
          <a:lstStyle/>
          <a:p>
            <a:pPr>
              <a:spcBef>
                <a:spcPct val="50000"/>
              </a:spcBef>
            </a:pPr>
            <a:r>
              <a:rPr kumimoji="1" lang="en-US" altLang="ja-JP" sz="1600" b="1" dirty="0">
                <a:solidFill>
                  <a:prstClr val="white"/>
                </a:solidFill>
                <a:latin typeface="+mj-lt"/>
                <a:cs typeface="Arial" pitchFamily="34" charset="0"/>
              </a:rPr>
              <a:t>Follow-Up (Months)</a:t>
            </a:r>
          </a:p>
        </p:txBody>
      </p:sp>
      <p:graphicFrame>
        <p:nvGraphicFramePr>
          <p:cNvPr id="49" name="Table 48"/>
          <p:cNvGraphicFramePr>
            <a:graphicFrameLocks noGrp="1"/>
          </p:cNvGraphicFramePr>
          <p:nvPr>
            <p:extLst>
              <p:ext uri="{D42A27DB-BD31-4B8C-83A1-F6EECF244321}">
                <p14:modId xmlns:p14="http://schemas.microsoft.com/office/powerpoint/2010/main" val="3304449398"/>
              </p:ext>
            </p:extLst>
          </p:nvPr>
        </p:nvGraphicFramePr>
        <p:xfrm>
          <a:off x="518160" y="4888786"/>
          <a:ext cx="8077200" cy="1371600"/>
        </p:xfrm>
        <a:graphic>
          <a:graphicData uri="http://schemas.openxmlformats.org/drawingml/2006/table">
            <a:tbl>
              <a:tblPr firstRow="1" bandRow="1"/>
              <a:tblGrid>
                <a:gridCol w="1801959">
                  <a:extLst>
                    <a:ext uri="{9D8B030D-6E8A-4147-A177-3AD203B41FA5}">
                      <a16:colId xmlns:a16="http://schemas.microsoft.com/office/drawing/2014/main" xmlns="" val="20000"/>
                    </a:ext>
                  </a:extLst>
                </a:gridCol>
                <a:gridCol w="6275241">
                  <a:extLst>
                    <a:ext uri="{9D8B030D-6E8A-4147-A177-3AD203B41FA5}">
                      <a16:colId xmlns:a16="http://schemas.microsoft.com/office/drawing/2014/main" xmlns="" val="20001"/>
                    </a:ext>
                  </a:extLst>
                </a:gridCol>
              </a:tblGrid>
              <a:tr h="31891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b="1" dirty="0">
                          <a:solidFill>
                            <a:schemeClr val="bg1"/>
                          </a:solidFill>
                          <a:latin typeface="+mj-lt"/>
                        </a:rPr>
                        <a:t>Co-primary Endpoints</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19063" marR="0" lvl="0" indent="-119063" algn="l" defTabSz="914400" rtl="0" eaLnBrk="1" fontAlgn="base" latinLnBrk="0" hangingPunct="1">
                        <a:lnSpc>
                          <a:spcPct val="100000"/>
                        </a:lnSpc>
                        <a:spcBef>
                          <a:spcPts val="0"/>
                        </a:spcBef>
                        <a:spcAft>
                          <a:spcPct val="0"/>
                        </a:spcAft>
                        <a:buClr>
                          <a:srgbClr val="56C726"/>
                        </a:buClr>
                        <a:buSzPct val="85000"/>
                        <a:buFont typeface="Arial" panose="020B0604020202020204" pitchFamily="34" charset="0"/>
                        <a:buChar char="•"/>
                        <a:tabLst/>
                      </a:pPr>
                      <a:r>
                        <a:rPr lang="en-US" sz="1200" b="0" kern="1200" dirty="0">
                          <a:solidFill>
                            <a:schemeClr val="tx1"/>
                          </a:solidFill>
                          <a:latin typeface="+mj-lt"/>
                          <a:ea typeface="+mn-ea"/>
                          <a:cs typeface="+mn-cs"/>
                        </a:rPr>
                        <a:t>Vasomotion at 3 years (superiority)</a:t>
                      </a:r>
                    </a:p>
                    <a:p>
                      <a:pPr marL="119063" marR="0" lvl="0" indent="-119063" algn="l" defTabSz="914400" rtl="0" eaLnBrk="1" fontAlgn="base" latinLnBrk="0" hangingPunct="1">
                        <a:lnSpc>
                          <a:spcPct val="100000"/>
                        </a:lnSpc>
                        <a:spcBef>
                          <a:spcPts val="0"/>
                        </a:spcBef>
                        <a:spcAft>
                          <a:spcPct val="0"/>
                        </a:spcAft>
                        <a:buClr>
                          <a:srgbClr val="56C726"/>
                        </a:buClr>
                        <a:buSzPct val="85000"/>
                        <a:buFont typeface="Arial" panose="020B0604020202020204" pitchFamily="34" charset="0"/>
                        <a:buChar char="•"/>
                        <a:tabLst/>
                      </a:pPr>
                      <a:r>
                        <a:rPr lang="en-US" sz="1200" b="0" kern="1200" dirty="0">
                          <a:solidFill>
                            <a:schemeClr val="tx1"/>
                          </a:solidFill>
                          <a:latin typeface="+mj-lt"/>
                          <a:ea typeface="+mn-ea"/>
                          <a:cs typeface="+mn-cs"/>
                        </a:rPr>
                        <a:t>Minimum Lumen Diameter (MLD) at 3 years (non-inferiority, reflex to superiority)</a:t>
                      </a:r>
                    </a:p>
                  </a:txBody>
                  <a:tcPr marT="0" marB="0" anchor="ctr" horzOverflow="overflow">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0"/>
                  </a:ext>
                </a:extLst>
              </a:tr>
              <a:tr h="393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mn-lt"/>
                          <a:ea typeface="+mn-ea"/>
                          <a:cs typeface="+mn-cs"/>
                        </a:rPr>
                        <a:t>Major Secondary Endpoint</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p>
                      <a:pPr marL="119063" marR="0" lvl="0" indent="-119063" algn="l" defTabSz="912813" rtl="0" eaLnBrk="0" fontAlgn="base" latinLnBrk="0" hangingPunct="0">
                        <a:lnSpc>
                          <a:spcPct val="100000"/>
                        </a:lnSpc>
                        <a:spcBef>
                          <a:spcPts val="0"/>
                        </a:spcBef>
                        <a:spcAft>
                          <a:spcPct val="0"/>
                        </a:spcAft>
                        <a:buClr>
                          <a:srgbClr val="56C726"/>
                        </a:buClr>
                        <a:buSzPct val="85000"/>
                        <a:buFont typeface="Arial" panose="020B0604020202020204" pitchFamily="34" charset="0"/>
                        <a:buChar char="•"/>
                        <a:tabLst/>
                      </a:pPr>
                      <a:r>
                        <a:rPr kumimoji="0" lang="en-US" sz="1200" b="0" i="0" u="none" strike="noStrike" cap="none" normalizeH="0" baseline="0" dirty="0" smtClean="0">
                          <a:ln>
                            <a:noFill/>
                          </a:ln>
                          <a:solidFill>
                            <a:schemeClr val="tx1"/>
                          </a:solidFill>
                          <a:effectLst/>
                          <a:latin typeface="+mj-lt"/>
                          <a:ea typeface="Tahoma" pitchFamily="34" charset="0"/>
                          <a:cs typeface="Times New Roman" pitchFamily="18" charset="0"/>
                        </a:rPr>
                        <a:t>Change in mean lumen area from post-procedure to 3-years by IVUS (superiority test)</a:t>
                      </a:r>
                      <a:endParaRPr kumimoji="0" lang="en-GB" sz="1200" b="0" i="0" u="none" strike="noStrike" cap="none" normalizeH="0" baseline="0" dirty="0">
                        <a:ln>
                          <a:noFill/>
                        </a:ln>
                        <a:solidFill>
                          <a:schemeClr val="tx1"/>
                        </a:solidFill>
                        <a:effectLst/>
                        <a:latin typeface="+mj-lt"/>
                        <a:ea typeface="Tahoma" pitchFamily="34" charset="0"/>
                        <a:cs typeface="Times New Roman" pitchFamily="18" charset="0"/>
                      </a:endParaRPr>
                    </a:p>
                  </a:txBody>
                  <a:tcPr marT="0" marB="0" anchor="ctr" horzOverflow="overflow">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939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a:solidFill>
                            <a:schemeClr val="bg1"/>
                          </a:solidFill>
                          <a:latin typeface="+mj-lt"/>
                        </a:rPr>
                        <a:t>Secondary Endpoints</a:t>
                      </a:r>
                    </a:p>
                  </a:txBody>
                  <a:tcPr anchor="ctr">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52B26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9063" marR="0" lvl="0" indent="-119063" algn="l" defTabSz="912813" rtl="0" eaLnBrk="0" fontAlgn="base" latinLnBrk="0" hangingPunct="0">
                        <a:lnSpc>
                          <a:spcPct val="100000"/>
                        </a:lnSpc>
                        <a:spcBef>
                          <a:spcPts val="0"/>
                        </a:spcBef>
                        <a:spcAft>
                          <a:spcPct val="0"/>
                        </a:spcAft>
                        <a:buClr>
                          <a:srgbClr val="56C726"/>
                        </a:buClr>
                        <a:buSzPct val="85000"/>
                        <a:buFont typeface="Arial" panose="020B0604020202020204" pitchFamily="34" charset="0"/>
                        <a:buChar char="•"/>
                        <a:tabLst/>
                      </a:pPr>
                      <a:r>
                        <a:rPr kumimoji="0" lang="en-US" sz="1200" b="0" i="0" u="none" strike="noStrike" cap="none" normalizeH="0" baseline="0" dirty="0">
                          <a:ln>
                            <a:noFill/>
                          </a:ln>
                          <a:solidFill>
                            <a:schemeClr val="tx1"/>
                          </a:solidFill>
                          <a:effectLst/>
                          <a:latin typeface="+mj-lt"/>
                          <a:ea typeface="SimSun" pitchFamily="2" charset="-122"/>
                          <a:cs typeface="Times New Roman" pitchFamily="18" charset="0"/>
                        </a:rPr>
                        <a:t>Standard clinical endpoints (MACE, TVF, TLF, Cardiac Death, MI, TLR)</a:t>
                      </a:r>
                    </a:p>
                    <a:p>
                      <a:pPr marL="119063" marR="0" lvl="0" indent="-119063" algn="l" defTabSz="912813" rtl="0" eaLnBrk="0" fontAlgn="base" latinLnBrk="0" hangingPunct="0">
                        <a:lnSpc>
                          <a:spcPct val="100000"/>
                        </a:lnSpc>
                        <a:spcBef>
                          <a:spcPts val="0"/>
                        </a:spcBef>
                        <a:spcAft>
                          <a:spcPct val="0"/>
                        </a:spcAft>
                        <a:buClr>
                          <a:srgbClr val="56C726"/>
                        </a:buClr>
                        <a:buSzPct val="85000"/>
                        <a:buFont typeface="Arial" panose="020B0604020202020204" pitchFamily="34" charset="0"/>
                        <a:buChar char="•"/>
                        <a:tabLst/>
                      </a:pPr>
                      <a:r>
                        <a:rPr kumimoji="0" lang="en-US" sz="1200" b="0" i="0" u="none" strike="noStrike" cap="none" normalizeH="0" baseline="0" dirty="0">
                          <a:ln>
                            <a:noFill/>
                          </a:ln>
                          <a:solidFill>
                            <a:schemeClr val="tx1"/>
                          </a:solidFill>
                          <a:effectLst/>
                          <a:latin typeface="+mj-lt"/>
                          <a:ea typeface="SimSun" pitchFamily="2" charset="-122"/>
                          <a:cs typeface="Times New Roman" pitchFamily="18" charset="0"/>
                        </a:rPr>
                        <a:t>Quality of life (QOL) especially recurring angina</a:t>
                      </a:r>
                    </a:p>
                    <a:p>
                      <a:pPr marL="119063" marR="0" lvl="0" indent="-119063" algn="l" defTabSz="912813" rtl="0" eaLnBrk="0" fontAlgn="base" latinLnBrk="0" hangingPunct="0">
                        <a:lnSpc>
                          <a:spcPct val="100000"/>
                        </a:lnSpc>
                        <a:spcBef>
                          <a:spcPts val="0"/>
                        </a:spcBef>
                        <a:spcAft>
                          <a:spcPct val="0"/>
                        </a:spcAft>
                        <a:buClr>
                          <a:srgbClr val="56C726"/>
                        </a:buClr>
                        <a:buSzPct val="85000"/>
                        <a:buFont typeface="Arial" panose="020B0604020202020204" pitchFamily="34" charset="0"/>
                        <a:buChar char="•"/>
                        <a:tabLst/>
                      </a:pPr>
                      <a:r>
                        <a:rPr kumimoji="0" lang="en-US" sz="1200" b="0" i="0" u="none" strike="noStrike" kern="1200" cap="none" normalizeH="0" baseline="0" dirty="0">
                          <a:ln>
                            <a:noFill/>
                          </a:ln>
                          <a:solidFill>
                            <a:schemeClr val="tx1"/>
                          </a:solidFill>
                          <a:effectLst/>
                          <a:latin typeface="+mj-lt"/>
                          <a:ea typeface="SimSun" pitchFamily="2" charset="-122"/>
                          <a:cs typeface="Times New Roman" pitchFamily="18" charset="0"/>
                        </a:rPr>
                        <a:t>Device and procedural success</a:t>
                      </a:r>
                      <a:endParaRPr kumimoji="0" lang="en-GB" sz="1200" b="0" i="0" u="none" strike="noStrike" cap="none" normalizeH="0" baseline="0" dirty="0">
                        <a:ln>
                          <a:noFill/>
                        </a:ln>
                        <a:solidFill>
                          <a:schemeClr val="tx1"/>
                        </a:solidFill>
                        <a:effectLst/>
                        <a:latin typeface="+mj-lt"/>
                        <a:ea typeface="Tahoma" pitchFamily="34" charset="0"/>
                        <a:cs typeface="Times New Roman" pitchFamily="18" charset="0"/>
                      </a:endParaRPr>
                    </a:p>
                  </a:txBody>
                  <a:tcPr marT="0" marB="0" anchor="ctr" horzOverflow="overflow">
                    <a:lnL w="19050" cap="flat" cmpd="sng" algn="ctr">
                      <a:solidFill>
                        <a:srgbClr val="52B267">
                          <a:lumMod val="60000"/>
                          <a:lumOff val="40000"/>
                        </a:srgbClr>
                      </a:solidFill>
                      <a:prstDash val="solid"/>
                      <a:round/>
                      <a:headEnd type="none" w="med" len="med"/>
                      <a:tailEnd type="none" w="med" len="med"/>
                    </a:lnL>
                    <a:lnR w="19050" cap="flat" cmpd="sng" algn="ctr">
                      <a:solidFill>
                        <a:srgbClr val="52B267">
                          <a:lumMod val="60000"/>
                          <a:lumOff val="40000"/>
                        </a:srgbClr>
                      </a:solidFill>
                      <a:prstDash val="solid"/>
                      <a:round/>
                      <a:headEnd type="none" w="med" len="med"/>
                      <a:tailEnd type="none" w="med" len="med"/>
                    </a:lnR>
                    <a:lnT w="19050" cap="flat" cmpd="sng" algn="ctr">
                      <a:solidFill>
                        <a:srgbClr val="52B267">
                          <a:lumMod val="60000"/>
                          <a:lumOff val="40000"/>
                        </a:srgbClr>
                      </a:solidFill>
                      <a:prstDash val="solid"/>
                      <a:round/>
                      <a:headEnd type="none" w="med" len="med"/>
                      <a:tailEnd type="none" w="med" len="med"/>
                    </a:lnT>
                    <a:lnB w="19050" cap="flat" cmpd="sng" algn="ctr">
                      <a:solidFill>
                        <a:srgbClr val="52B267">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bl>
          </a:graphicData>
        </a:graphic>
      </p:graphicFrame>
      <p:sp>
        <p:nvSpPr>
          <p:cNvPr id="50" name="Rectangle 29"/>
          <p:cNvSpPr>
            <a:spLocks noChangeArrowheads="1"/>
          </p:cNvSpPr>
          <p:nvPr/>
        </p:nvSpPr>
        <p:spPr bwMode="auto">
          <a:xfrm>
            <a:off x="4556844" y="2447300"/>
            <a:ext cx="2142648" cy="407800"/>
          </a:xfrm>
          <a:prstGeom prst="rect">
            <a:avLst/>
          </a:prstGeom>
          <a:gradFill rotWithShape="1">
            <a:gsLst>
              <a:gs pos="0">
                <a:srgbClr val="6A6C6D">
                  <a:tint val="50000"/>
                  <a:satMod val="300000"/>
                </a:srgbClr>
              </a:gs>
              <a:gs pos="35000">
                <a:srgbClr val="6A6C6D">
                  <a:tint val="37000"/>
                  <a:satMod val="300000"/>
                </a:srgbClr>
              </a:gs>
              <a:gs pos="100000">
                <a:srgbClr val="6A6C6D">
                  <a:tint val="15000"/>
                  <a:satMod val="350000"/>
                </a:srgbClr>
              </a:gs>
            </a:gsLst>
            <a:lin ang="16200000" scaled="1"/>
          </a:gradFill>
          <a:ln w="9525" cap="flat" cmpd="sng" algn="ctr">
            <a:solidFill>
              <a:srgbClr val="6A6C6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8595B"/>
                </a:solidFill>
                <a:effectLst/>
                <a:uLnTx/>
                <a:uFillTx/>
                <a:latin typeface="+mj-lt"/>
                <a:ea typeface="+mn-ea"/>
              </a:rPr>
              <a:t>XIENCE</a:t>
            </a:r>
            <a:endParaRPr kumimoji="0" lang="en-US" sz="1600" b="0" i="0" u="none" strike="noStrike" kern="0" cap="none" spc="0" normalizeH="0" baseline="0" noProof="0" dirty="0">
              <a:ln>
                <a:noFill/>
              </a:ln>
              <a:solidFill>
                <a:srgbClr val="58595B"/>
              </a:solidFill>
              <a:effectLst/>
              <a:uLnTx/>
              <a:uFillTx/>
              <a:latin typeface="+mj-lt"/>
              <a:ea typeface="+mn-ea"/>
              <a:cs typeface="Arial" charset="0"/>
            </a:endParaRPr>
          </a:p>
        </p:txBody>
      </p:sp>
      <p:sp>
        <p:nvSpPr>
          <p:cNvPr id="51" name="Rectangle 7"/>
          <p:cNvSpPr>
            <a:spLocks noChangeArrowheads="1"/>
          </p:cNvSpPr>
          <p:nvPr/>
        </p:nvSpPr>
        <p:spPr bwMode="auto">
          <a:xfrm>
            <a:off x="7007223" y="4086248"/>
            <a:ext cx="92075" cy="342900"/>
          </a:xfrm>
          <a:prstGeom prst="rect">
            <a:avLst/>
          </a:prstGeom>
          <a:solidFill>
            <a:srgbClr val="41AB0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52" name="Rectangle 7"/>
          <p:cNvSpPr>
            <a:spLocks noChangeArrowheads="1"/>
          </p:cNvSpPr>
          <p:nvPr/>
        </p:nvSpPr>
        <p:spPr bwMode="auto">
          <a:xfrm>
            <a:off x="7007223" y="4373322"/>
            <a:ext cx="92075" cy="292608"/>
          </a:xfrm>
          <a:prstGeom prst="rect">
            <a:avLst/>
          </a:prstGeom>
          <a:solidFill>
            <a:srgbClr val="7030A0"/>
          </a:solidFill>
          <a:ln w="9525">
            <a:noFill/>
            <a:miter lim="800000"/>
            <a:headEnd/>
            <a:tailEnd/>
          </a:ln>
        </p:spPr>
        <p:txBody>
          <a:bodyPr wrap="none" anchor="ctr"/>
          <a:lstStyle/>
          <a:p>
            <a:endParaRPr kumimoji="1" lang="ja-JP" altLang="en-US">
              <a:solidFill>
                <a:srgbClr val="F2F2F2"/>
              </a:solidFill>
              <a:latin typeface="+mj-lt"/>
              <a:cs typeface="Arial" pitchFamily="34" charset="0"/>
            </a:endParaRPr>
          </a:p>
        </p:txBody>
      </p:sp>
      <p:sp>
        <p:nvSpPr>
          <p:cNvPr id="53" name="Text Box 75"/>
          <p:cNvSpPr txBox="1">
            <a:spLocks noChangeArrowheads="1"/>
          </p:cNvSpPr>
          <p:nvPr/>
        </p:nvSpPr>
        <p:spPr bwMode="auto">
          <a:xfrm>
            <a:off x="183538" y="6386147"/>
            <a:ext cx="1162178" cy="131574"/>
          </a:xfrm>
          <a:prstGeom prst="rect">
            <a:avLst/>
          </a:prstGeom>
          <a:noFill/>
          <a:ln w="9525">
            <a:noFill/>
            <a:miter lim="800000"/>
            <a:headEnd/>
            <a:tailEnd/>
          </a:ln>
        </p:spPr>
        <p:txBody>
          <a:bodyPr wrap="none" lIns="0" tIns="0" rIns="0" bIns="0" anchor="b">
            <a:spAutoFit/>
          </a:bodyPr>
          <a:lstStyle/>
          <a:p>
            <a:pPr marL="53975" indent="-53975" eaLnBrk="0" hangingPunct="0">
              <a:lnSpc>
                <a:spcPct val="95000"/>
              </a:lnSpc>
            </a:pPr>
            <a:r>
              <a:rPr lang="en-US" sz="900" dirty="0">
                <a:solidFill>
                  <a:srgbClr val="58595B"/>
                </a:solidFill>
                <a:latin typeface="+mj-lt"/>
                <a:ea typeface="MS PGothic" pitchFamily="34" charset="-128"/>
                <a:cs typeface="Arial" pitchFamily="34" charset="0"/>
              </a:rPr>
              <a:t>*Non-German sites only.</a:t>
            </a:r>
          </a:p>
        </p:txBody>
      </p:sp>
      <p:sp>
        <p:nvSpPr>
          <p:cNvPr id="54" name="Rectangle 53"/>
          <p:cNvSpPr/>
          <p:nvPr/>
        </p:nvSpPr>
        <p:spPr>
          <a:xfrm>
            <a:off x="6699492" y="2933696"/>
            <a:ext cx="731455" cy="1761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29"/>
          <p:cNvSpPr>
            <a:spLocks noChangeArrowheads="1"/>
          </p:cNvSpPr>
          <p:nvPr/>
        </p:nvSpPr>
        <p:spPr bwMode="auto">
          <a:xfrm>
            <a:off x="7277032" y="4228298"/>
            <a:ext cx="1232852" cy="407800"/>
          </a:xfrm>
          <a:prstGeom prst="rect">
            <a:avLst/>
          </a:prstGeom>
          <a:solidFill>
            <a:srgbClr val="FF0000"/>
          </a:solidFill>
          <a:ln w="9525" cap="flat" cmpd="sng" algn="ctr">
            <a:solidFill>
              <a:srgbClr val="FF0000"/>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00"/>
                </a:solidFill>
                <a:effectLst/>
                <a:uLnTx/>
                <a:uFillTx/>
                <a:latin typeface="+mj-lt"/>
                <a:ea typeface="+mn-ea"/>
              </a:rPr>
              <a:t>TCT 2016</a:t>
            </a:r>
            <a:endParaRPr kumimoji="0" lang="en-US" sz="1600" b="1" i="0" u="none" strike="noStrike" kern="0" cap="none" spc="0" normalizeH="0" baseline="0" noProof="0" dirty="0">
              <a:ln>
                <a:noFill/>
              </a:ln>
              <a:solidFill>
                <a:srgbClr val="FFFF00"/>
              </a:solidFill>
              <a:effectLst/>
              <a:uLnTx/>
              <a:uFillTx/>
              <a:latin typeface="+mj-lt"/>
              <a:ea typeface="+mn-ea"/>
              <a:cs typeface="Arial" charset="0"/>
            </a:endParaRPr>
          </a:p>
        </p:txBody>
      </p:sp>
    </p:spTree>
    <p:extLst>
      <p:ext uri="{BB962C8B-B14F-4D97-AF65-F5344CB8AC3E}">
        <p14:creationId xmlns:p14="http://schemas.microsoft.com/office/powerpoint/2010/main" val="295538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2568211962"/>
              </p:ext>
            </p:extLst>
          </p:nvPr>
        </p:nvGraphicFramePr>
        <p:xfrm>
          <a:off x="1061228" y="1304465"/>
          <a:ext cx="6472336" cy="3831376"/>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rot="16200000">
            <a:off x="-956549" y="2874929"/>
            <a:ext cx="2993127" cy="461665"/>
          </a:xfrm>
          <a:prstGeom prst="rect">
            <a:avLst/>
          </a:prstGeom>
          <a:noFill/>
        </p:spPr>
        <p:txBody>
          <a:bodyPr wrap="none" rtlCol="0">
            <a:spAutoFit/>
          </a:bodyPr>
          <a:lstStyle/>
          <a:p>
            <a:pPr>
              <a:defRPr/>
            </a:pPr>
            <a:r>
              <a:rPr lang="en-US" altLang="ja-JP" sz="2400" b="1" kern="0" dirty="0">
                <a:solidFill>
                  <a:srgbClr val="000000"/>
                </a:solidFill>
                <a:latin typeface="Calibri"/>
                <a:ea typeface="ＭＳ Ｐゴシック"/>
                <a:cs typeface="Arial" charset="0"/>
              </a:rPr>
              <a:t>Cumulative frequency</a:t>
            </a:r>
            <a:endParaRPr kumimoji="1" lang="ja-JP" altLang="en-US" sz="2400" b="1" kern="0" dirty="0">
              <a:solidFill>
                <a:srgbClr val="000000"/>
              </a:solidFill>
              <a:latin typeface="Calibri"/>
              <a:ea typeface="ＭＳ Ｐゴシック"/>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0697632"/>
              </p:ext>
            </p:extLst>
          </p:nvPr>
        </p:nvGraphicFramePr>
        <p:xfrm>
          <a:off x="4857050" y="2379403"/>
          <a:ext cx="3371434" cy="630822"/>
        </p:xfrm>
        <a:graphic>
          <a:graphicData uri="http://schemas.openxmlformats.org/drawingml/2006/table">
            <a:tbl>
              <a:tblPr/>
              <a:tblGrid>
                <a:gridCol w="852859"/>
                <a:gridCol w="751797"/>
                <a:gridCol w="1766778"/>
              </a:tblGrid>
              <a:tr h="31541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200" b="1" i="0" u="none" strike="noStrike" dirty="0" smtClean="0">
                          <a:solidFill>
                            <a:srgbClr val="000000"/>
                          </a:solidFill>
                          <a:effectLst/>
                          <a:latin typeface="Tahoma"/>
                          <a:cs typeface="Tahoma"/>
                        </a:rPr>
                        <a:t>Absorb</a:t>
                      </a:r>
                      <a:endParaRPr lang="is-IS" sz="1200" b="1" i="0" u="none" strike="noStrike" dirty="0">
                        <a:solidFill>
                          <a:srgbClr val="000000"/>
                        </a:solidFill>
                        <a:effectLst/>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200" b="1" i="0" u="none" strike="noStrike" dirty="0">
                          <a:solidFill>
                            <a:srgbClr val="000000"/>
                          </a:solidFill>
                          <a:effectLst/>
                          <a:latin typeface="Tahoma"/>
                          <a:cs typeface="Tahoma"/>
                        </a:rPr>
                        <a:t>n=</a:t>
                      </a:r>
                      <a:r>
                        <a:rPr lang="is-IS" sz="1200" b="1" i="0" u="none" strike="noStrike" dirty="0" smtClean="0">
                          <a:solidFill>
                            <a:srgbClr val="000000"/>
                          </a:solidFill>
                          <a:effectLst/>
                          <a:latin typeface="Tahoma"/>
                          <a:cs typeface="Tahoma"/>
                        </a:rPr>
                        <a:t>258</a:t>
                      </a:r>
                      <a:endParaRPr lang="is-IS" sz="1200" b="1" i="0" u="none" strike="noStrike" dirty="0">
                        <a:solidFill>
                          <a:srgbClr val="000000"/>
                        </a:solidFill>
                        <a:effectLst/>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200" b="1" i="0" u="none" strike="noStrike" dirty="0" smtClean="0">
                          <a:solidFill>
                            <a:srgbClr val="000000"/>
                          </a:solidFill>
                          <a:effectLst/>
                          <a:latin typeface="Tahoma"/>
                          <a:cs typeface="Tahoma"/>
                        </a:rPr>
                        <a:t>0.047±</a:t>
                      </a:r>
                      <a:r>
                        <a:rPr lang="is-IS" sz="1200" b="1" i="0" u="none" strike="noStrike" dirty="0">
                          <a:solidFill>
                            <a:srgbClr val="000000"/>
                          </a:solidFill>
                          <a:effectLst/>
                          <a:latin typeface="Tahoma"/>
                          <a:cs typeface="Tahoma"/>
                        </a:rPr>
                        <a:t>0.109 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31541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l" defTabSz="457200" rtl="0" eaLnBrk="1" fontAlgn="b" latinLnBrk="0" hangingPunct="1">
                        <a:lnSpc>
                          <a:spcPct val="100000"/>
                        </a:lnSpc>
                        <a:spcBef>
                          <a:spcPts val="0"/>
                        </a:spcBef>
                        <a:spcAft>
                          <a:spcPts val="0"/>
                        </a:spcAft>
                        <a:buClrTx/>
                        <a:buSzTx/>
                        <a:buFontTx/>
                        <a:buNone/>
                        <a:tabLst/>
                        <a:defRPr/>
                      </a:pPr>
                      <a:r>
                        <a:rPr lang="is-IS" altLang="ja-JP" sz="1200" b="1" i="0" u="none" strike="noStrike" dirty="0" smtClean="0">
                          <a:solidFill>
                            <a:srgbClr val="000000"/>
                          </a:solidFill>
                          <a:effectLst/>
                          <a:latin typeface="Tahoma"/>
                          <a:cs typeface="Tahoma"/>
                        </a:rPr>
                        <a:t>XIENCE</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200" b="1" i="0" u="none" strike="noStrike" dirty="0">
                          <a:solidFill>
                            <a:srgbClr val="000000"/>
                          </a:solidFill>
                          <a:effectLst/>
                          <a:latin typeface="Tahoma"/>
                          <a:cs typeface="Tahoma"/>
                        </a:rPr>
                        <a:t>n=130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hr-HR" sz="1200" b="1" i="0" u="none" strike="noStrike" dirty="0" smtClean="0">
                          <a:solidFill>
                            <a:srgbClr val="000000"/>
                          </a:solidFill>
                          <a:effectLst/>
                          <a:latin typeface="Tahoma"/>
                          <a:cs typeface="Tahoma"/>
                        </a:rPr>
                        <a:t>0.05</a:t>
                      </a:r>
                      <a:r>
                        <a:rPr lang="en-US" altLang="ja-JP" sz="1200" b="1" i="0" u="none" strike="noStrike" dirty="0" smtClean="0">
                          <a:solidFill>
                            <a:srgbClr val="000000"/>
                          </a:solidFill>
                          <a:effectLst/>
                          <a:latin typeface="Tahoma"/>
                          <a:cs typeface="Tahoma"/>
                        </a:rPr>
                        <a:t>6</a:t>
                      </a:r>
                      <a:r>
                        <a:rPr lang="hr-HR" sz="1200" b="1" i="0" u="none" strike="noStrike" dirty="0" smtClean="0">
                          <a:solidFill>
                            <a:srgbClr val="000000"/>
                          </a:solidFill>
                          <a:effectLst/>
                          <a:latin typeface="Tahoma"/>
                          <a:cs typeface="Tahoma"/>
                        </a:rPr>
                        <a:t>±</a:t>
                      </a:r>
                      <a:r>
                        <a:rPr lang="hr-HR" sz="1200" b="1" i="0" u="none" strike="noStrike" dirty="0">
                          <a:solidFill>
                            <a:srgbClr val="000000"/>
                          </a:solidFill>
                          <a:effectLst/>
                          <a:latin typeface="Tahoma"/>
                          <a:cs typeface="Tahoma"/>
                        </a:rPr>
                        <a:t>0.117 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7" name="図形グループ 6"/>
          <p:cNvGrpSpPr/>
          <p:nvPr/>
        </p:nvGrpSpPr>
        <p:grpSpPr>
          <a:xfrm>
            <a:off x="5442365" y="2517898"/>
            <a:ext cx="1741846" cy="903540"/>
            <a:chOff x="5366437" y="3464266"/>
            <a:chExt cx="1741846" cy="903540"/>
          </a:xfrm>
        </p:grpSpPr>
        <p:sp>
          <p:nvSpPr>
            <p:cNvPr id="20" name="円/楕円 19"/>
            <p:cNvSpPr/>
            <p:nvPr/>
          </p:nvSpPr>
          <p:spPr>
            <a:xfrm>
              <a:off x="5366437" y="3782610"/>
              <a:ext cx="205267" cy="192416"/>
            </a:xfrm>
            <a:prstGeom prst="ellipse">
              <a:avLst/>
            </a:prstGeom>
            <a:solidFill>
              <a:srgbClr val="7030A0"/>
            </a:solidFill>
            <a:ln w="9525" cap="flat" cmpd="sng" algn="ctr">
              <a:solidFill>
                <a:srgbClr val="7030A0"/>
              </a:solidFill>
              <a:prstDash val="solid"/>
            </a:ln>
            <a:effectLst/>
          </p:spPr>
          <p:txBody>
            <a:bodyPr rtlCol="0" anchor="ctr"/>
            <a:lstStyle/>
            <a:p>
              <a:pPr algn="ctr">
                <a:defRPr/>
              </a:pPr>
              <a:endParaRPr kumimoji="1" lang="ja-JP" altLang="en-US" kern="0">
                <a:solidFill>
                  <a:srgbClr val="FFFFFF"/>
                </a:solidFill>
                <a:latin typeface="Calibri"/>
                <a:ea typeface="ＭＳ Ｐゴシック"/>
                <a:cs typeface="Arial" charset="0"/>
              </a:endParaRPr>
            </a:p>
          </p:txBody>
        </p:sp>
        <p:sp>
          <p:nvSpPr>
            <p:cNvPr id="23" name="円/楕円 22"/>
            <p:cNvSpPr/>
            <p:nvPr/>
          </p:nvSpPr>
          <p:spPr>
            <a:xfrm>
              <a:off x="5366437" y="3464266"/>
              <a:ext cx="205267" cy="192416"/>
            </a:xfrm>
            <a:prstGeom prst="ellipse">
              <a:avLst/>
            </a:prstGeom>
            <a:solidFill>
              <a:schemeClr val="accent2">
                <a:lumMod val="75000"/>
              </a:schemeClr>
            </a:solidFill>
            <a:ln w="9525" cap="flat" cmpd="sng" algn="ctr">
              <a:solidFill>
                <a:srgbClr val="FFFFFF"/>
              </a:solidFill>
              <a:prstDash val="solid"/>
            </a:ln>
            <a:effectLst/>
          </p:spPr>
          <p:txBody>
            <a:bodyPr rtlCol="0" anchor="ctr"/>
            <a:lstStyle/>
            <a:p>
              <a:pPr algn="ctr">
                <a:defRPr/>
              </a:pPr>
              <a:endParaRPr kumimoji="1" lang="ja-JP" altLang="en-US" kern="0">
                <a:solidFill>
                  <a:srgbClr val="FFFFFF"/>
                </a:solidFill>
                <a:latin typeface="Calibri"/>
                <a:ea typeface="ＭＳ Ｐゴシック"/>
                <a:cs typeface="Arial" charset="0"/>
              </a:endParaRPr>
            </a:p>
          </p:txBody>
        </p:sp>
        <p:sp>
          <p:nvSpPr>
            <p:cNvPr id="2" name="テキスト ボックス 1"/>
            <p:cNvSpPr txBox="1"/>
            <p:nvPr/>
          </p:nvSpPr>
          <p:spPr>
            <a:xfrm>
              <a:off x="5366437" y="3998474"/>
              <a:ext cx="1741846" cy="369332"/>
            </a:xfrm>
            <a:prstGeom prst="rect">
              <a:avLst/>
            </a:prstGeom>
            <a:noFill/>
            <a:ln>
              <a:noFill/>
            </a:ln>
          </p:spPr>
          <p:txBody>
            <a:bodyPr wrap="none" rtlCol="0">
              <a:spAutoFit/>
            </a:bodyPr>
            <a:lstStyle/>
            <a:p>
              <a:r>
                <a:rPr kumimoji="1" lang="en-US" altLang="ja-JP" b="1" dirty="0" err="1" smtClean="0">
                  <a:solidFill>
                    <a:srgbClr val="000000"/>
                  </a:solidFill>
                  <a:latin typeface="Calibri"/>
                  <a:ea typeface="ＭＳ Ｐゴシック"/>
                  <a:cs typeface="Arial" charset="0"/>
                </a:rPr>
                <a:t>P</a:t>
              </a:r>
              <a:r>
                <a:rPr kumimoji="1" lang="en-US" altLang="ja-JP" b="1" baseline="-25000" dirty="0" err="1" smtClean="0">
                  <a:solidFill>
                    <a:srgbClr val="000000"/>
                  </a:solidFill>
                  <a:latin typeface="Calibri"/>
                  <a:ea typeface="ＭＳ Ｐゴシック"/>
                  <a:cs typeface="Arial" charset="0"/>
                </a:rPr>
                <a:t>superiority</a:t>
              </a:r>
              <a:r>
                <a:rPr kumimoji="1" lang="en-US" altLang="ja-JP" b="1" dirty="0" smtClean="0">
                  <a:solidFill>
                    <a:srgbClr val="000000"/>
                  </a:solidFill>
                  <a:latin typeface="Calibri"/>
                  <a:ea typeface="ＭＳ Ｐゴシック"/>
                  <a:cs typeface="Arial" charset="0"/>
                </a:rPr>
                <a:t>  </a:t>
              </a:r>
              <a:r>
                <a:rPr kumimoji="1" lang="en-US" altLang="ja-JP" b="1" dirty="0">
                  <a:solidFill>
                    <a:srgbClr val="000000"/>
                  </a:solidFill>
                  <a:latin typeface="Calibri"/>
                  <a:ea typeface="ＭＳ Ｐゴシック"/>
                  <a:cs typeface="Arial" charset="0"/>
                </a:rPr>
                <a:t>= 0.49</a:t>
              </a:r>
              <a:endParaRPr kumimoji="1" lang="ja-JP" altLang="en-US" b="1" dirty="0">
                <a:solidFill>
                  <a:srgbClr val="000000"/>
                </a:solidFill>
                <a:latin typeface="Calibri"/>
                <a:ea typeface="ＭＳ Ｐゴシック"/>
                <a:cs typeface="Arial" charset="0"/>
              </a:endParaRPr>
            </a:p>
          </p:txBody>
        </p:sp>
      </p:grpSp>
      <p:sp>
        <p:nvSpPr>
          <p:cNvPr id="17" name="テキスト ボックス 16"/>
          <p:cNvSpPr txBox="1"/>
          <p:nvPr/>
        </p:nvSpPr>
        <p:spPr>
          <a:xfrm>
            <a:off x="309181" y="369332"/>
            <a:ext cx="8601424" cy="1015663"/>
          </a:xfrm>
          <a:prstGeom prst="rect">
            <a:avLst/>
          </a:prstGeom>
          <a:noFill/>
        </p:spPr>
        <p:txBody>
          <a:bodyPr wrap="square" rtlCol="0">
            <a:spAutoFit/>
          </a:bodyPr>
          <a:lstStyle/>
          <a:p>
            <a:pPr fontAlgn="base">
              <a:spcBef>
                <a:spcPct val="0"/>
              </a:spcBef>
              <a:spcAft>
                <a:spcPct val="0"/>
              </a:spcAft>
            </a:pPr>
            <a:r>
              <a:rPr kumimoji="1" lang="en-US" altLang="ja-JP" sz="2400" b="1" dirty="0">
                <a:solidFill>
                  <a:srgbClr val="52B267"/>
                </a:solidFill>
                <a:cs typeface="Arial" charset="0"/>
              </a:rPr>
              <a:t>Co-primary endpoint: </a:t>
            </a:r>
            <a:r>
              <a:rPr kumimoji="1" lang="en-US" altLang="ja-JP" sz="2400" b="1" dirty="0" smtClean="0">
                <a:solidFill>
                  <a:srgbClr val="52B267"/>
                </a:solidFill>
                <a:cs typeface="Arial" charset="0"/>
              </a:rPr>
              <a:t>in-device vasomotion</a:t>
            </a:r>
            <a:r>
              <a:rPr kumimoji="1" lang="ja-JP" altLang="en-US" sz="2400" b="1" dirty="0" smtClean="0">
                <a:solidFill>
                  <a:srgbClr val="52B267"/>
                </a:solidFill>
                <a:cs typeface="Arial" charset="0"/>
              </a:rPr>
              <a:t> </a:t>
            </a:r>
            <a:r>
              <a:rPr kumimoji="1" lang="en-US" altLang="ja-JP" sz="2400" b="1" dirty="0" smtClean="0">
                <a:solidFill>
                  <a:srgbClr val="52B267"/>
                </a:solidFill>
                <a:cs typeface="Arial" charset="0"/>
              </a:rPr>
              <a:t>in ABSORB</a:t>
            </a:r>
            <a:r>
              <a:rPr kumimoji="1" lang="ja-JP" altLang="en-US" sz="2400" b="1" dirty="0" smtClean="0">
                <a:solidFill>
                  <a:srgbClr val="52B267"/>
                </a:solidFill>
                <a:cs typeface="Arial" charset="0"/>
              </a:rPr>
              <a:t> </a:t>
            </a:r>
            <a:r>
              <a:rPr kumimoji="1" lang="en-US" altLang="ja-JP" sz="2400" b="1" dirty="0" smtClean="0">
                <a:solidFill>
                  <a:srgbClr val="52B267"/>
                </a:solidFill>
                <a:cs typeface="Arial" charset="0"/>
              </a:rPr>
              <a:t>II</a:t>
            </a:r>
          </a:p>
          <a:p>
            <a:pPr fontAlgn="base">
              <a:spcBef>
                <a:spcPct val="0"/>
              </a:spcBef>
              <a:spcAft>
                <a:spcPct val="0"/>
              </a:spcAft>
            </a:pPr>
            <a:r>
              <a:rPr kumimoji="1" lang="en-US" altLang="ja-JP" b="1" dirty="0" smtClean="0">
                <a:solidFill>
                  <a:srgbClr val="000000"/>
                </a:solidFill>
                <a:cs typeface="Arial" charset="0"/>
              </a:rPr>
              <a:t>Cumulative frequency distribution curves of vasomotion at 3 years</a:t>
            </a:r>
          </a:p>
          <a:p>
            <a:pPr fontAlgn="base">
              <a:spcBef>
                <a:spcPct val="0"/>
              </a:spcBef>
              <a:spcAft>
                <a:spcPct val="0"/>
              </a:spcAft>
            </a:pPr>
            <a:r>
              <a:rPr kumimoji="1" lang="en-US" altLang="ja-JP" b="1" dirty="0" smtClean="0">
                <a:solidFill>
                  <a:srgbClr val="FF0000"/>
                </a:solidFill>
                <a:cs typeface="Arial" charset="0"/>
              </a:rPr>
              <a:t>CHANGE IN MEAN LUMEN DIAMETER</a:t>
            </a:r>
            <a:endParaRPr kumimoji="1" lang="ja-JP" altLang="en-US" b="1" dirty="0">
              <a:solidFill>
                <a:srgbClr val="FF0000"/>
              </a:solidFill>
              <a:cs typeface="Arial" charset="0"/>
            </a:endParaRPr>
          </a:p>
        </p:txBody>
      </p:sp>
      <p:grpSp>
        <p:nvGrpSpPr>
          <p:cNvPr id="28" name="図形グループ 27"/>
          <p:cNvGrpSpPr>
            <a:grpSpLocks noChangeAspect="1"/>
          </p:cNvGrpSpPr>
          <p:nvPr/>
        </p:nvGrpSpPr>
        <p:grpSpPr>
          <a:xfrm>
            <a:off x="4495920" y="3936851"/>
            <a:ext cx="2351848" cy="411807"/>
            <a:chOff x="6149248" y="222525"/>
            <a:chExt cx="2821796" cy="494094"/>
          </a:xfrm>
        </p:grpSpPr>
        <p:pic>
          <p:nvPicPr>
            <p:cNvPr id="29" name="Picture 6"/>
            <p:cNvPicPr>
              <a:picLocks noChangeAspect="1"/>
            </p:cNvPicPr>
            <p:nvPr/>
          </p:nvPicPr>
          <p:blipFill rotWithShape="1">
            <a:blip r:embed="rId3"/>
            <a:srcRect t="1" b="28694"/>
            <a:stretch/>
          </p:blipFill>
          <p:spPr>
            <a:xfrm>
              <a:off x="6149248" y="222525"/>
              <a:ext cx="2799175" cy="365837"/>
            </a:xfrm>
            <a:prstGeom prst="rect">
              <a:avLst/>
            </a:prstGeom>
          </p:spPr>
        </p:pic>
        <p:pic>
          <p:nvPicPr>
            <p:cNvPr id="30" name="Picture 6"/>
            <p:cNvPicPr>
              <a:picLocks noChangeAspect="1"/>
            </p:cNvPicPr>
            <p:nvPr/>
          </p:nvPicPr>
          <p:blipFill rotWithShape="1">
            <a:blip r:embed="rId3">
              <a:duotone>
                <a:prstClr val="black"/>
                <a:srgbClr val="D9C3A5">
                  <a:tint val="50000"/>
                  <a:satMod val="180000"/>
                </a:srgbClr>
              </a:duotone>
            </a:blip>
            <a:srcRect t="65278"/>
            <a:stretch/>
          </p:blipFill>
          <p:spPr>
            <a:xfrm>
              <a:off x="6171869" y="538475"/>
              <a:ext cx="2799175" cy="178144"/>
            </a:xfrm>
            <a:prstGeom prst="rect">
              <a:avLst/>
            </a:prstGeom>
          </p:spPr>
        </p:pic>
      </p:grpSp>
      <p:sp>
        <p:nvSpPr>
          <p:cNvPr id="18" name="テキスト ボックス 17"/>
          <p:cNvSpPr txBox="1"/>
          <p:nvPr/>
        </p:nvSpPr>
        <p:spPr>
          <a:xfrm>
            <a:off x="2879139" y="4933488"/>
            <a:ext cx="2111475" cy="400110"/>
          </a:xfrm>
          <a:prstGeom prst="rect">
            <a:avLst/>
          </a:prstGeom>
          <a:noFill/>
        </p:spPr>
        <p:txBody>
          <a:bodyPr wrap="none" rtlCol="0">
            <a:spAutoFit/>
          </a:bodyPr>
          <a:lstStyle/>
          <a:p>
            <a:pPr>
              <a:defRPr/>
            </a:pPr>
            <a:r>
              <a:rPr kumimoji="1" lang="en-US" altLang="ja-JP" sz="2000" b="1" kern="0" dirty="0">
                <a:solidFill>
                  <a:srgbClr val="000000"/>
                </a:solidFill>
                <a:latin typeface="Calibri"/>
                <a:ea typeface="ＭＳ Ｐゴシック"/>
                <a:cs typeface="Arial" charset="0"/>
              </a:rPr>
              <a:t>Vasomotion (mm)</a:t>
            </a:r>
            <a:endParaRPr kumimoji="1" lang="ja-JP" altLang="en-US" sz="2000" b="1" kern="0" dirty="0">
              <a:solidFill>
                <a:srgbClr val="000000"/>
              </a:solidFill>
              <a:latin typeface="Calibri"/>
              <a:ea typeface="ＭＳ Ｐゴシック"/>
              <a:cs typeface="Arial" charset="0"/>
            </a:endParaRPr>
          </a:p>
        </p:txBody>
      </p:sp>
      <p:sp>
        <p:nvSpPr>
          <p:cNvPr id="21" name="TextBox 20"/>
          <p:cNvSpPr txBox="1"/>
          <p:nvPr/>
        </p:nvSpPr>
        <p:spPr>
          <a:xfrm>
            <a:off x="6484941" y="6286213"/>
            <a:ext cx="2425664" cy="230832"/>
          </a:xfrm>
          <a:prstGeom prst="rect">
            <a:avLst/>
          </a:prstGeom>
          <a:noFill/>
        </p:spPr>
        <p:txBody>
          <a:bodyPr wrap="none" rtlCol="0">
            <a:spAutoFit/>
          </a:bodyPr>
          <a:lstStyle/>
          <a:p>
            <a:r>
              <a:rPr lang="en-US" sz="900" dirty="0" smtClean="0"/>
              <a:t>Serruys </a:t>
            </a:r>
            <a:r>
              <a:rPr lang="en-US" sz="900" dirty="0"/>
              <a:t>P.W., et al. ABSORB </a:t>
            </a:r>
            <a:r>
              <a:rPr lang="en-US" sz="900" dirty="0" smtClean="0"/>
              <a:t>II 3-Year, TCT 2016. </a:t>
            </a:r>
          </a:p>
        </p:txBody>
      </p:sp>
      <p:sp>
        <p:nvSpPr>
          <p:cNvPr id="19" name="TextBox 18"/>
          <p:cNvSpPr txBox="1"/>
          <p:nvPr/>
        </p:nvSpPr>
        <p:spPr>
          <a:xfrm>
            <a:off x="219878" y="5245025"/>
            <a:ext cx="4276042"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ABSORB MISSED THIS PRIMARY ENDPOINT</a:t>
            </a:r>
            <a:endParaRPr lang="en-US" b="1" dirty="0">
              <a:latin typeface="Calibri" panose="020F0502020204030204" pitchFamily="34" charset="0"/>
              <a:cs typeface="Calibri" panose="020F0502020204030204" pitchFamily="34" charset="0"/>
            </a:endParaRPr>
          </a:p>
        </p:txBody>
      </p:sp>
      <p:sp>
        <p:nvSpPr>
          <p:cNvPr id="22" name="TextBox 21"/>
          <p:cNvSpPr txBox="1"/>
          <p:nvPr/>
        </p:nvSpPr>
        <p:spPr>
          <a:xfrm>
            <a:off x="219877" y="5509141"/>
            <a:ext cx="892412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rPr>
              <a:t>Absorb </a:t>
            </a:r>
            <a:r>
              <a:rPr lang="en-US" dirty="0" err="1" smtClean="0">
                <a:solidFill>
                  <a:srgbClr val="000000"/>
                </a:solidFill>
              </a:rPr>
              <a:t>vasomotion</a:t>
            </a:r>
            <a:r>
              <a:rPr lang="en-US" dirty="0" smtClean="0">
                <a:solidFill>
                  <a:srgbClr val="000000"/>
                </a:solidFill>
              </a:rPr>
              <a:t> </a:t>
            </a:r>
            <a:r>
              <a:rPr lang="en-US" dirty="0">
                <a:solidFill>
                  <a:srgbClr val="000000"/>
                </a:solidFill>
              </a:rPr>
              <a:t>is consistent with results in COHORT B and ABSORB Japan @ 2 years</a:t>
            </a:r>
            <a:r>
              <a:rPr lang="en-US" dirty="0" smtClean="0">
                <a:solidFill>
                  <a:srgbClr val="000000"/>
                </a:solidFill>
              </a:rPr>
              <a:t>*</a:t>
            </a:r>
          </a:p>
          <a:p>
            <a:pPr marL="285750" indent="-285750">
              <a:buFont typeface="Arial" panose="020B0604020202020204" pitchFamily="34" charset="0"/>
              <a:buChar char="•"/>
            </a:pPr>
            <a:r>
              <a:rPr lang="en-US" dirty="0" smtClean="0">
                <a:solidFill>
                  <a:srgbClr val="000000"/>
                </a:solidFill>
              </a:rPr>
              <a:t>XIENCE unexpectedly showed </a:t>
            </a:r>
            <a:r>
              <a:rPr lang="en-US" dirty="0" err="1" smtClean="0">
                <a:solidFill>
                  <a:srgbClr val="000000"/>
                </a:solidFill>
              </a:rPr>
              <a:t>vasomotion</a:t>
            </a:r>
            <a:r>
              <a:rPr lang="en-US" dirty="0" smtClean="0">
                <a:solidFill>
                  <a:srgbClr val="000000"/>
                </a:solidFill>
              </a:rPr>
              <a:t>, contrary to historical data</a:t>
            </a:r>
            <a:r>
              <a:rPr lang="en-US" dirty="0">
                <a:solidFill>
                  <a:srgbClr val="000000"/>
                </a:solidFill>
              </a:rPr>
              <a:t/>
            </a:r>
            <a:br>
              <a:rPr lang="en-US" dirty="0">
                <a:solidFill>
                  <a:srgbClr val="000000"/>
                </a:solidFill>
              </a:rPr>
            </a:br>
            <a:endParaRPr lang="en-US" dirty="0">
              <a:solidFill>
                <a:srgbClr val="000000"/>
              </a:solidFill>
            </a:endParaRPr>
          </a:p>
        </p:txBody>
      </p:sp>
      <p:sp>
        <p:nvSpPr>
          <p:cNvPr id="24" name="TextBox 1"/>
          <p:cNvSpPr txBox="1">
            <a:spLocks noChangeArrowheads="1"/>
          </p:cNvSpPr>
          <p:nvPr/>
        </p:nvSpPr>
        <p:spPr bwMode="auto">
          <a:xfrm>
            <a:off x="382134" y="6092295"/>
            <a:ext cx="82023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0"/>
              </a:spcBef>
              <a:buChar char="•"/>
              <a:defRPr sz="2200">
                <a:solidFill>
                  <a:schemeClr val="tx1"/>
                </a:solidFill>
                <a:latin typeface="Arial" pitchFamily="34" charset="0"/>
              </a:defRPr>
            </a:lvl1pPr>
            <a:lvl2pPr marL="742950" indent="-285750" algn="l" eaLnBrk="0" hangingPunct="0">
              <a:spcBef>
                <a:spcPct val="0"/>
              </a:spcBef>
              <a:spcAft>
                <a:spcPct val="30000"/>
              </a:spcAft>
              <a:buChar char="–"/>
              <a:defRPr sz="2000">
                <a:solidFill>
                  <a:schemeClr val="tx1"/>
                </a:solidFill>
                <a:latin typeface="Arial" pitchFamily="34" charset="0"/>
              </a:defRPr>
            </a:lvl2pPr>
            <a:lvl3pPr marL="1143000" indent="-228600" algn="l" eaLnBrk="0" hangingPunct="0">
              <a:spcBef>
                <a:spcPct val="0"/>
              </a:spcBef>
              <a:spcAft>
                <a:spcPct val="30000"/>
              </a:spcAft>
              <a:buChar char="•"/>
              <a:defRPr sz="1600">
                <a:solidFill>
                  <a:schemeClr val="tx1"/>
                </a:solidFill>
                <a:latin typeface="Arial" pitchFamily="34" charset="0"/>
              </a:defRPr>
            </a:lvl3pPr>
            <a:lvl4pPr marL="1600200" indent="-228600" algn="l" eaLnBrk="0" hangingPunct="0">
              <a:spcBef>
                <a:spcPct val="0"/>
              </a:spcBef>
              <a:spcAft>
                <a:spcPct val="30000"/>
              </a:spcAft>
              <a:buChar char="–"/>
              <a:defRPr sz="1600">
                <a:solidFill>
                  <a:schemeClr val="tx1"/>
                </a:solidFill>
                <a:latin typeface="Arial" pitchFamily="34" charset="0"/>
              </a:defRPr>
            </a:lvl4pPr>
            <a:lvl5pPr marL="2057400" indent="-228600" algn="l" eaLnBrk="0" hangingPunct="0">
              <a:spcBef>
                <a:spcPct val="0"/>
              </a:spcBef>
              <a:spcAft>
                <a:spcPct val="30000"/>
              </a:spcAft>
              <a:buChar char="•"/>
              <a:defRPr sz="1600">
                <a:solidFill>
                  <a:schemeClr val="tx1"/>
                </a:solidFill>
                <a:latin typeface="Arial" pitchFamily="34" charset="0"/>
              </a:defRPr>
            </a:lvl5pPr>
            <a:lvl6pPr marL="2514600" indent="-228600" eaLnBrk="0" fontAlgn="base" hangingPunct="0">
              <a:spcBef>
                <a:spcPct val="0"/>
              </a:spcBef>
              <a:spcAft>
                <a:spcPct val="30000"/>
              </a:spcAft>
              <a:buChar char="•"/>
              <a:defRPr sz="1600">
                <a:solidFill>
                  <a:schemeClr val="tx1"/>
                </a:solidFill>
                <a:latin typeface="Arial" pitchFamily="34" charset="0"/>
              </a:defRPr>
            </a:lvl6pPr>
            <a:lvl7pPr marL="2971800" indent="-228600" eaLnBrk="0" fontAlgn="base" hangingPunct="0">
              <a:spcBef>
                <a:spcPct val="0"/>
              </a:spcBef>
              <a:spcAft>
                <a:spcPct val="30000"/>
              </a:spcAft>
              <a:buChar char="•"/>
              <a:defRPr sz="1600">
                <a:solidFill>
                  <a:schemeClr val="tx1"/>
                </a:solidFill>
                <a:latin typeface="Arial" pitchFamily="34" charset="0"/>
              </a:defRPr>
            </a:lvl7pPr>
            <a:lvl8pPr marL="3429000" indent="-228600" eaLnBrk="0" fontAlgn="base" hangingPunct="0">
              <a:spcBef>
                <a:spcPct val="0"/>
              </a:spcBef>
              <a:spcAft>
                <a:spcPct val="30000"/>
              </a:spcAft>
              <a:buChar char="•"/>
              <a:defRPr sz="1600">
                <a:solidFill>
                  <a:schemeClr val="tx1"/>
                </a:solidFill>
                <a:latin typeface="Arial" pitchFamily="34" charset="0"/>
              </a:defRPr>
            </a:lvl8pPr>
            <a:lvl9pPr marL="3886200" indent="-228600" eaLnBrk="0" fontAlgn="base" hangingPunct="0">
              <a:spcBef>
                <a:spcPct val="0"/>
              </a:spcBef>
              <a:spcAft>
                <a:spcPct val="30000"/>
              </a:spcAft>
              <a:buChar char="•"/>
              <a:defRPr sz="1600">
                <a:solidFill>
                  <a:schemeClr val="tx1"/>
                </a:solidFill>
                <a:latin typeface="Arial" pitchFamily="34" charset="0"/>
              </a:defRPr>
            </a:lvl9pPr>
          </a:lstStyle>
          <a:p>
            <a:pPr eaLnBrk="1" fontAlgn="base" hangingPunct="1">
              <a:spcBef>
                <a:spcPct val="50000"/>
              </a:spcBef>
              <a:spcAft>
                <a:spcPct val="50000"/>
              </a:spcAft>
              <a:buFontTx/>
              <a:buNone/>
            </a:pPr>
            <a:r>
              <a:rPr lang="en-US" altLang="en-US" sz="1050" dirty="0" smtClean="0">
                <a:solidFill>
                  <a:srgbClr val="000000"/>
                </a:solidFill>
              </a:rPr>
              <a:t>*</a:t>
            </a:r>
            <a:r>
              <a:rPr lang="en-US" altLang="en-US" sz="1050" dirty="0" err="1" smtClean="0">
                <a:solidFill>
                  <a:srgbClr val="000000"/>
                </a:solidFill>
              </a:rPr>
              <a:t>Vasomotion</a:t>
            </a:r>
            <a:r>
              <a:rPr lang="en-US" altLang="en-US" sz="1050" dirty="0" smtClean="0">
                <a:solidFill>
                  <a:srgbClr val="000000"/>
                </a:solidFill>
              </a:rPr>
              <a:t> </a:t>
            </a:r>
            <a:r>
              <a:rPr lang="en-US" altLang="en-US" sz="1050" dirty="0">
                <a:solidFill>
                  <a:srgbClr val="000000"/>
                </a:solidFill>
              </a:rPr>
              <a:t>assessed by change in Mean Lumen Diameter between pre-and post-nitrate at 3 years by QCA (superiority)</a:t>
            </a:r>
          </a:p>
        </p:txBody>
      </p:sp>
    </p:spTree>
    <p:extLst>
      <p:ext uri="{BB962C8B-B14F-4D97-AF65-F5344CB8AC3E}">
        <p14:creationId xmlns:p14="http://schemas.microsoft.com/office/powerpoint/2010/main" val="3111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p:cNvSpPr/>
          <p:nvPr/>
        </p:nvSpPr>
        <p:spPr>
          <a:xfrm>
            <a:off x="4618810" y="4315897"/>
            <a:ext cx="251734" cy="234325"/>
          </a:xfrm>
          <a:prstGeom prst="ellipse">
            <a:avLst/>
          </a:prstGeom>
          <a:solidFill>
            <a:schemeClr val="accent2">
              <a:lumMod val="75000"/>
            </a:schemeClr>
          </a:solidFill>
          <a:ln w="9525" cap="flat" cmpd="sng" algn="ctr">
            <a:solidFill>
              <a:sysClr val="window" lastClr="FFFFFF"/>
            </a:solidFill>
            <a:prstDash val="solid"/>
          </a:ln>
          <a:effectLst/>
        </p:spPr>
        <p:txBody>
          <a:bodyPr rtlCol="0" anchor="ctr"/>
          <a:lstStyle/>
          <a:p>
            <a:pPr algn="ctr">
              <a:defRPr/>
            </a:pPr>
            <a:endParaRPr kumimoji="1" lang="ja-JP" altLang="en-US" kern="0">
              <a:solidFill>
                <a:srgbClr val="FFFFFF"/>
              </a:solidFill>
              <a:latin typeface="Calibri"/>
              <a:ea typeface="ＭＳ Ｐゴシック"/>
              <a:cs typeface="Arial" charset="0"/>
            </a:endParaRPr>
          </a:p>
        </p:txBody>
      </p:sp>
      <p:graphicFrame>
        <p:nvGraphicFramePr>
          <p:cNvPr id="12" name="グラフ 11"/>
          <p:cNvGraphicFramePr>
            <a:graphicFrameLocks/>
          </p:cNvGraphicFramePr>
          <p:nvPr>
            <p:extLst>
              <p:ext uri="{D42A27DB-BD31-4B8C-83A1-F6EECF244321}">
                <p14:modId xmlns:p14="http://schemas.microsoft.com/office/powerpoint/2010/main" val="871331623"/>
              </p:ext>
            </p:extLst>
          </p:nvPr>
        </p:nvGraphicFramePr>
        <p:xfrm>
          <a:off x="568862" y="955130"/>
          <a:ext cx="8369170" cy="5147767"/>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rot="16200000">
            <a:off x="-1111706" y="3191880"/>
            <a:ext cx="2993127" cy="461665"/>
          </a:xfrm>
          <a:prstGeom prst="rect">
            <a:avLst/>
          </a:prstGeom>
          <a:noFill/>
        </p:spPr>
        <p:txBody>
          <a:bodyPr wrap="none" rtlCol="0">
            <a:spAutoFit/>
          </a:bodyPr>
          <a:lstStyle/>
          <a:p>
            <a:pPr>
              <a:defRPr/>
            </a:pPr>
            <a:r>
              <a:rPr lang="en-US" altLang="ja-JP" sz="2400" b="1" kern="0" dirty="0">
                <a:solidFill>
                  <a:srgbClr val="000000"/>
                </a:solidFill>
                <a:latin typeface="Calibri"/>
                <a:ea typeface="ＭＳ Ｐゴシック"/>
                <a:cs typeface="Arial" charset="0"/>
              </a:rPr>
              <a:t>Cumulative frequency</a:t>
            </a:r>
            <a:endParaRPr kumimoji="1" lang="ja-JP" altLang="en-US" sz="2400" b="1" kern="0" dirty="0">
              <a:solidFill>
                <a:srgbClr val="000000"/>
              </a:solidFill>
              <a:latin typeface="Calibri"/>
              <a:ea typeface="ＭＳ Ｐゴシック"/>
              <a:cs typeface="Arial" charset="0"/>
            </a:endParaRPr>
          </a:p>
        </p:txBody>
      </p:sp>
      <p:sp>
        <p:nvSpPr>
          <p:cNvPr id="14" name="テキスト ボックス 13"/>
          <p:cNvSpPr txBox="1"/>
          <p:nvPr/>
        </p:nvSpPr>
        <p:spPr>
          <a:xfrm>
            <a:off x="2138510" y="5942484"/>
            <a:ext cx="5455039" cy="461665"/>
          </a:xfrm>
          <a:prstGeom prst="rect">
            <a:avLst/>
          </a:prstGeom>
          <a:noFill/>
        </p:spPr>
        <p:txBody>
          <a:bodyPr wrap="none" rtlCol="0">
            <a:spAutoFit/>
          </a:bodyPr>
          <a:lstStyle/>
          <a:p>
            <a:pPr>
              <a:defRPr/>
            </a:pPr>
            <a:r>
              <a:rPr kumimoji="1" lang="en-US" altLang="ja-JP" sz="2400" b="1" kern="0" dirty="0">
                <a:solidFill>
                  <a:srgbClr val="000000"/>
                </a:solidFill>
                <a:latin typeface="Calibri"/>
                <a:ea typeface="ＭＳ Ｐゴシック"/>
                <a:cs typeface="Arial" charset="0"/>
              </a:rPr>
              <a:t>Late luminal loss (in-stent/scaffold) (mm)</a:t>
            </a:r>
            <a:endParaRPr kumimoji="1" lang="ja-JP" altLang="en-US" sz="2400" b="1" kern="0" dirty="0">
              <a:solidFill>
                <a:srgbClr val="000000"/>
              </a:solidFill>
              <a:latin typeface="Calibri"/>
              <a:ea typeface="ＭＳ Ｐゴシック"/>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44118068"/>
              </p:ext>
            </p:extLst>
          </p:nvPr>
        </p:nvGraphicFramePr>
        <p:xfrm>
          <a:off x="5045762" y="3613479"/>
          <a:ext cx="3771600" cy="479774"/>
        </p:xfrm>
        <a:graphic>
          <a:graphicData uri="http://schemas.openxmlformats.org/drawingml/2006/table">
            <a:tbl>
              <a:tblPr/>
              <a:tblGrid>
                <a:gridCol w="878186"/>
                <a:gridCol w="762923"/>
                <a:gridCol w="2130491"/>
              </a:tblGrid>
              <a:tr h="47977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is-IS" sz="2000" b="1" i="0" u="none" strike="noStrike" dirty="0" smtClean="0">
                          <a:solidFill>
                            <a:srgbClr val="000000"/>
                          </a:solidFill>
                          <a:effectLst/>
                          <a:latin typeface="Calibri"/>
                          <a:cs typeface="Calibri"/>
                        </a:rPr>
                        <a:t>XIENCE</a:t>
                      </a:r>
                      <a:endParaRPr lang="is-IS"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is-IS" sz="2000" b="1" i="0" u="none" strike="noStrike" dirty="0">
                          <a:solidFill>
                            <a:srgbClr val="000000"/>
                          </a:solidFill>
                          <a:effectLst/>
                          <a:latin typeface="Calibri"/>
                          <a:cs typeface="Calibri"/>
                        </a:rPr>
                        <a:t>n=</a:t>
                      </a:r>
                      <a:r>
                        <a:rPr lang="is-IS" sz="2000" b="1" i="0" u="none" strike="noStrike" dirty="0" smtClean="0">
                          <a:solidFill>
                            <a:srgbClr val="000000"/>
                          </a:solidFill>
                          <a:effectLst/>
                          <a:latin typeface="Calibri"/>
                          <a:cs typeface="Calibri"/>
                        </a:rPr>
                        <a:t>151</a:t>
                      </a:r>
                      <a:endParaRPr lang="is-IS"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hr-HR" sz="2000" b="1" i="0" u="none" strike="noStrike" dirty="0" smtClean="0">
                          <a:solidFill>
                            <a:srgbClr val="000000"/>
                          </a:solidFill>
                          <a:effectLst/>
                          <a:latin typeface="Calibri"/>
                          <a:cs typeface="Calibri"/>
                        </a:rPr>
                        <a:t>0.2</a:t>
                      </a:r>
                      <a:r>
                        <a:rPr lang="en-US" altLang="ja-JP" sz="2000" b="1" i="0" u="none" strike="noStrike" dirty="0" smtClean="0">
                          <a:solidFill>
                            <a:srgbClr val="000000"/>
                          </a:solidFill>
                          <a:effectLst/>
                          <a:latin typeface="Calibri"/>
                          <a:cs typeface="Calibri"/>
                        </a:rPr>
                        <a:t>50</a:t>
                      </a:r>
                      <a:r>
                        <a:rPr lang="hr-HR" sz="2000" b="1" i="0" u="none" strike="noStrike" dirty="0" smtClean="0">
                          <a:solidFill>
                            <a:srgbClr val="000000"/>
                          </a:solidFill>
                          <a:effectLst/>
                          <a:latin typeface="Calibri"/>
                          <a:cs typeface="Calibri"/>
                        </a:rPr>
                        <a:t>±0.2</a:t>
                      </a:r>
                      <a:r>
                        <a:rPr lang="en-US" altLang="ja-JP" sz="2000" b="1" i="0" u="none" strike="noStrike" dirty="0" smtClean="0">
                          <a:solidFill>
                            <a:srgbClr val="000000"/>
                          </a:solidFill>
                          <a:effectLst/>
                          <a:latin typeface="Calibri"/>
                          <a:cs typeface="Calibri"/>
                        </a:rPr>
                        <a:t>50</a:t>
                      </a:r>
                      <a:r>
                        <a:rPr lang="hr-HR" sz="2000" b="1" i="0" u="none" strike="noStrike" dirty="0" smtClean="0">
                          <a:solidFill>
                            <a:srgbClr val="000000"/>
                          </a:solidFill>
                          <a:effectLst/>
                          <a:latin typeface="Calibri"/>
                          <a:cs typeface="Calibri"/>
                        </a:rPr>
                        <a:t> </a:t>
                      </a:r>
                      <a:r>
                        <a:rPr lang="hr-HR" sz="2000" b="1" i="0" u="none" strike="noStrike" dirty="0">
                          <a:solidFill>
                            <a:srgbClr val="000000"/>
                          </a:solidFill>
                          <a:effectLst/>
                          <a:latin typeface="Calibri"/>
                          <a:cs typeface="Calibri"/>
                        </a:rPr>
                        <a:t>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7" name="テキスト ボックス 16"/>
          <p:cNvSpPr txBox="1"/>
          <p:nvPr/>
        </p:nvSpPr>
        <p:spPr>
          <a:xfrm>
            <a:off x="6824216" y="4783871"/>
            <a:ext cx="1928733" cy="369332"/>
          </a:xfrm>
          <a:prstGeom prst="rect">
            <a:avLst/>
          </a:prstGeom>
          <a:noFill/>
        </p:spPr>
        <p:txBody>
          <a:bodyPr wrap="none" rtlCol="0">
            <a:spAutoFit/>
          </a:bodyPr>
          <a:lstStyle/>
          <a:p>
            <a:pPr>
              <a:defRPr/>
            </a:pPr>
            <a:r>
              <a:rPr lang="en-US" altLang="ja-JP" b="1" kern="0" dirty="0">
                <a:solidFill>
                  <a:srgbClr val="000000"/>
                </a:solidFill>
                <a:latin typeface="Calibri"/>
                <a:ea typeface="ＭＳ Ｐゴシック"/>
                <a:cs typeface="Calibri"/>
              </a:rPr>
              <a:t>P </a:t>
            </a:r>
            <a:r>
              <a:rPr kumimoji="1" lang="en-US" altLang="ja-JP" b="1" kern="0" baseline="-25000" dirty="0">
                <a:solidFill>
                  <a:srgbClr val="000000"/>
                </a:solidFill>
                <a:latin typeface="Calibri"/>
                <a:ea typeface="ＭＳ Ｐゴシック"/>
                <a:cs typeface="Calibri"/>
              </a:rPr>
              <a:t>non-inferiority </a:t>
            </a:r>
            <a:r>
              <a:rPr lang="ja-JP" altLang="ja-JP" b="1" kern="0" dirty="0">
                <a:solidFill>
                  <a:srgbClr val="000000"/>
                </a:solidFill>
                <a:latin typeface="Calibri"/>
                <a:ea typeface="ＭＳ Ｐゴシック"/>
                <a:cs typeface="Calibri"/>
              </a:rPr>
              <a:t>=</a:t>
            </a:r>
            <a:r>
              <a:rPr lang="en-US" altLang="ja-JP" b="1" kern="0" dirty="0">
                <a:solidFill>
                  <a:srgbClr val="000000"/>
                </a:solidFill>
                <a:latin typeface="Calibri"/>
                <a:ea typeface="ＭＳ Ｐゴシック"/>
                <a:cs typeface="Calibri"/>
              </a:rPr>
              <a:t> 0.78</a:t>
            </a:r>
            <a:endParaRPr kumimoji="1" lang="ja-JP" altLang="en-US" b="1" kern="0" dirty="0">
              <a:solidFill>
                <a:srgbClr val="000000"/>
              </a:solidFill>
              <a:latin typeface="Calibri"/>
              <a:ea typeface="ＭＳ Ｐゴシック"/>
              <a:cs typeface="Calibri"/>
            </a:endParaRPr>
          </a:p>
        </p:txBody>
      </p:sp>
      <p:sp>
        <p:nvSpPr>
          <p:cNvPr id="18" name="円/楕円 17"/>
          <p:cNvSpPr/>
          <p:nvPr/>
        </p:nvSpPr>
        <p:spPr>
          <a:xfrm>
            <a:off x="4614296" y="3844679"/>
            <a:ext cx="251734" cy="234325"/>
          </a:xfrm>
          <a:prstGeom prst="ellipse">
            <a:avLst/>
          </a:prstGeom>
          <a:solidFill>
            <a:srgbClr val="7030A0"/>
          </a:solidFill>
          <a:ln w="9525" cap="flat" cmpd="sng" algn="ctr">
            <a:solidFill>
              <a:sysClr val="window" lastClr="FFFFFF"/>
            </a:solidFill>
            <a:prstDash val="solid"/>
          </a:ln>
          <a:effectLst/>
        </p:spPr>
        <p:txBody>
          <a:bodyPr rtlCol="0" anchor="ctr"/>
          <a:lstStyle/>
          <a:p>
            <a:pPr algn="ctr">
              <a:defRPr/>
            </a:pPr>
            <a:endParaRPr kumimoji="1" lang="ja-JP" altLang="en-US" kern="0">
              <a:solidFill>
                <a:srgbClr val="FFFFFF"/>
              </a:solidFill>
              <a:latin typeface="Calibri"/>
              <a:ea typeface="ＭＳ Ｐゴシック"/>
              <a:cs typeface="Arial" charset="0"/>
            </a:endParaRPr>
          </a:p>
        </p:txBody>
      </p:sp>
      <p:sp>
        <p:nvSpPr>
          <p:cNvPr id="2" name="テキスト ボックス 1"/>
          <p:cNvSpPr txBox="1"/>
          <p:nvPr/>
        </p:nvSpPr>
        <p:spPr>
          <a:xfrm>
            <a:off x="284126" y="274345"/>
            <a:ext cx="8313102" cy="738664"/>
          </a:xfrm>
          <a:prstGeom prst="rect">
            <a:avLst/>
          </a:prstGeom>
          <a:noFill/>
        </p:spPr>
        <p:txBody>
          <a:bodyPr wrap="square" rtlCol="0">
            <a:spAutoFit/>
          </a:bodyPr>
          <a:lstStyle/>
          <a:p>
            <a:pPr fontAlgn="base">
              <a:spcBef>
                <a:spcPct val="0"/>
              </a:spcBef>
              <a:spcAft>
                <a:spcPct val="0"/>
              </a:spcAft>
            </a:pPr>
            <a:r>
              <a:rPr kumimoji="1" lang="en-US" altLang="ja-JP" sz="2400" b="1" dirty="0" smtClean="0">
                <a:solidFill>
                  <a:srgbClr val="52B267"/>
                </a:solidFill>
                <a:cs typeface="Arial" charset="0"/>
              </a:rPr>
              <a:t>Co-primary endpoint: angiographic late luminal loss</a:t>
            </a:r>
          </a:p>
          <a:p>
            <a:pPr fontAlgn="base">
              <a:spcBef>
                <a:spcPct val="0"/>
              </a:spcBef>
              <a:spcAft>
                <a:spcPct val="0"/>
              </a:spcAft>
            </a:pPr>
            <a:r>
              <a:rPr kumimoji="1" lang="en-US" altLang="ja-JP" b="1" dirty="0" smtClean="0">
                <a:solidFill>
                  <a:srgbClr val="000000"/>
                </a:solidFill>
                <a:cs typeface="Arial" charset="0"/>
              </a:rPr>
              <a:t>Cumulative frequency distribution curves of late luminal loss at 3 years</a:t>
            </a:r>
            <a:endParaRPr kumimoji="1" lang="ja-JP" altLang="en-US" b="1" dirty="0">
              <a:solidFill>
                <a:srgbClr val="000000"/>
              </a:solidFill>
              <a:cs typeface="Arial"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455549084"/>
              </p:ext>
            </p:extLst>
          </p:nvPr>
        </p:nvGraphicFramePr>
        <p:xfrm>
          <a:off x="5060642" y="4057106"/>
          <a:ext cx="3771600" cy="479774"/>
        </p:xfrm>
        <a:graphic>
          <a:graphicData uri="http://schemas.openxmlformats.org/drawingml/2006/table">
            <a:tbl>
              <a:tblPr/>
              <a:tblGrid>
                <a:gridCol w="878186"/>
                <a:gridCol w="762923"/>
                <a:gridCol w="2130491"/>
              </a:tblGrid>
              <a:tr h="47977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cs-CZ" sz="2000" b="1" i="0" u="none" strike="noStrike" dirty="0" err="1" smtClean="0">
                          <a:solidFill>
                            <a:srgbClr val="000000"/>
                          </a:solidFill>
                          <a:effectLst/>
                          <a:latin typeface="Calibri"/>
                          <a:cs typeface="Calibri"/>
                        </a:rPr>
                        <a:t>Absorb</a:t>
                      </a:r>
                      <a:endParaRPr lang="cs-CZ"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cs-CZ" sz="2000" b="1" i="0" u="none" strike="noStrike" dirty="0">
                          <a:solidFill>
                            <a:srgbClr val="000000"/>
                          </a:solidFill>
                          <a:effectLst/>
                          <a:latin typeface="Calibri"/>
                          <a:cs typeface="Calibri"/>
                        </a:rPr>
                        <a:t>n</a:t>
                      </a:r>
                      <a:r>
                        <a:rPr lang="cs-CZ" sz="2000" b="1" i="0" u="none" strike="noStrike" dirty="0" smtClean="0">
                          <a:solidFill>
                            <a:srgbClr val="000000"/>
                          </a:solidFill>
                          <a:effectLst/>
                          <a:latin typeface="Calibri"/>
                          <a:cs typeface="Calibri"/>
                        </a:rPr>
                        <a:t>=298</a:t>
                      </a:r>
                      <a:endParaRPr lang="cs-CZ"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it-IT" sz="2000" b="1" i="0" u="none" strike="noStrike" dirty="0" smtClean="0">
                          <a:solidFill>
                            <a:srgbClr val="000000"/>
                          </a:solidFill>
                          <a:effectLst/>
                          <a:latin typeface="Calibri"/>
                          <a:cs typeface="Calibri"/>
                        </a:rPr>
                        <a:t>0.371±0.449 </a:t>
                      </a:r>
                      <a:r>
                        <a:rPr lang="it-IT" sz="2000" b="1" i="0" u="none" strike="noStrike" dirty="0">
                          <a:solidFill>
                            <a:srgbClr val="000000"/>
                          </a:solidFill>
                          <a:effectLst/>
                          <a:latin typeface="Calibri"/>
                          <a:cs typeface="Calibri"/>
                        </a:rPr>
                        <a:t>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5" name="図形グループ 4"/>
          <p:cNvGrpSpPr/>
          <p:nvPr/>
        </p:nvGrpSpPr>
        <p:grpSpPr>
          <a:xfrm>
            <a:off x="3470483" y="1013009"/>
            <a:ext cx="4691515" cy="2226055"/>
            <a:chOff x="3470483" y="1013009"/>
            <a:chExt cx="4691515" cy="2226055"/>
          </a:xfrm>
        </p:grpSpPr>
        <p:sp>
          <p:nvSpPr>
            <p:cNvPr id="3" name="円/楕円 2"/>
            <p:cNvSpPr/>
            <p:nvPr/>
          </p:nvSpPr>
          <p:spPr bwMode="auto">
            <a:xfrm>
              <a:off x="7443664" y="1013009"/>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0000FF"/>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15" name="円/楕円 14"/>
            <p:cNvSpPr/>
            <p:nvPr/>
          </p:nvSpPr>
          <p:spPr bwMode="auto">
            <a:xfrm>
              <a:off x="3470483" y="2604177"/>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0" name="円/楕円 19"/>
            <p:cNvSpPr/>
            <p:nvPr/>
          </p:nvSpPr>
          <p:spPr bwMode="auto">
            <a:xfrm>
              <a:off x="7352055" y="1053546"/>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0000FF"/>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1" name="円/楕円 20"/>
            <p:cNvSpPr/>
            <p:nvPr/>
          </p:nvSpPr>
          <p:spPr bwMode="auto">
            <a:xfrm>
              <a:off x="6955649" y="1112272"/>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0000FF"/>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2" name="円/楕円 21"/>
            <p:cNvSpPr/>
            <p:nvPr/>
          </p:nvSpPr>
          <p:spPr bwMode="auto">
            <a:xfrm>
              <a:off x="7262208" y="1073815"/>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0000FF"/>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3" name="円/楕円 22"/>
            <p:cNvSpPr/>
            <p:nvPr/>
          </p:nvSpPr>
          <p:spPr bwMode="auto">
            <a:xfrm>
              <a:off x="6337255" y="1117859"/>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0000FF"/>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4" name="円/楕円 23"/>
            <p:cNvSpPr/>
            <p:nvPr/>
          </p:nvSpPr>
          <p:spPr bwMode="auto">
            <a:xfrm>
              <a:off x="6254746" y="1160150"/>
              <a:ext cx="234909" cy="242241"/>
            </a:xfrm>
            <a:prstGeom prst="ellipse">
              <a:avLst/>
            </a:prstGeom>
            <a:no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7" name="円/楕円 26"/>
            <p:cNvSpPr/>
            <p:nvPr/>
          </p:nvSpPr>
          <p:spPr bwMode="auto">
            <a:xfrm>
              <a:off x="5584969" y="1187758"/>
              <a:ext cx="234909" cy="242241"/>
            </a:xfrm>
            <a:prstGeom prst="ellipse">
              <a:avLst/>
            </a:prstGeom>
            <a:noFill/>
            <a:ln w="12700" cap="flat" cmpd="sng" algn="ctr">
              <a:solidFill>
                <a:srgbClr val="0080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8" name="円/楕円 27"/>
            <p:cNvSpPr/>
            <p:nvPr/>
          </p:nvSpPr>
          <p:spPr bwMode="auto">
            <a:xfrm>
              <a:off x="5487778" y="1200685"/>
              <a:ext cx="234909" cy="242241"/>
            </a:xfrm>
            <a:prstGeom prst="ellipse">
              <a:avLst/>
            </a:prstGeom>
            <a:noFill/>
            <a:ln w="12700" cap="flat" cmpd="sng" algn="ctr">
              <a:solidFill>
                <a:schemeClr val="tx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29" name="円/楕円 28"/>
            <p:cNvSpPr/>
            <p:nvPr/>
          </p:nvSpPr>
          <p:spPr bwMode="auto">
            <a:xfrm>
              <a:off x="6104105" y="2932752"/>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30" name="円/楕円 29"/>
            <p:cNvSpPr/>
            <p:nvPr/>
          </p:nvSpPr>
          <p:spPr bwMode="auto">
            <a:xfrm>
              <a:off x="6106169" y="2002571"/>
              <a:ext cx="234909" cy="242241"/>
            </a:xfrm>
            <a:prstGeom prst="ellipse">
              <a:avLst/>
            </a:prstGeom>
            <a:no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31" name="円/楕円 30"/>
            <p:cNvSpPr/>
            <p:nvPr/>
          </p:nvSpPr>
          <p:spPr bwMode="auto">
            <a:xfrm>
              <a:off x="6104414" y="2632111"/>
              <a:ext cx="234909" cy="242241"/>
            </a:xfrm>
            <a:prstGeom prst="ellipse">
              <a:avLst/>
            </a:prstGeom>
            <a:noFill/>
            <a:ln w="12700" cap="flat" cmpd="sng" algn="ctr">
              <a:solidFill>
                <a:srgbClr val="0080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32" name="円/楕円 31"/>
            <p:cNvSpPr/>
            <p:nvPr/>
          </p:nvSpPr>
          <p:spPr bwMode="auto">
            <a:xfrm>
              <a:off x="6109996" y="2329391"/>
              <a:ext cx="234909" cy="242241"/>
            </a:xfrm>
            <a:prstGeom prst="ellipse">
              <a:avLst/>
            </a:prstGeom>
            <a:noFill/>
            <a:ln w="12700" cap="flat" cmpd="sng" algn="ctr">
              <a:solidFill>
                <a:schemeClr val="tx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ja-JP" altLang="en-US" b="1" i="1" smtClean="0">
                <a:solidFill>
                  <a:srgbClr val="FFCC99"/>
                </a:solidFill>
                <a:effectLst>
                  <a:outerShdw blurRad="38100" dist="38100" dir="2700000" algn="tl">
                    <a:srgbClr val="000000">
                      <a:alpha val="43137"/>
                    </a:srgbClr>
                  </a:outerShdw>
                </a:effectLst>
                <a:ea typeface="ヒラギノ角ゴ Pro W3" pitchFamily="-111" charset="-128"/>
                <a:cs typeface="Arial" charset="0"/>
              </a:endParaRPr>
            </a:p>
          </p:txBody>
        </p:sp>
        <p:sp>
          <p:nvSpPr>
            <p:cNvPr id="4" name="テキスト ボックス 3"/>
            <p:cNvSpPr txBox="1"/>
            <p:nvPr/>
          </p:nvSpPr>
          <p:spPr>
            <a:xfrm>
              <a:off x="6415940" y="1930590"/>
              <a:ext cx="1313468" cy="369332"/>
            </a:xfrm>
            <a:prstGeom prst="rect">
              <a:avLst/>
            </a:prstGeom>
            <a:noFill/>
          </p:spPr>
          <p:txBody>
            <a:bodyPr wrap="none" rtlCol="0">
              <a:spAutoFit/>
            </a:bodyPr>
            <a:lstStyle/>
            <a:p>
              <a:pPr fontAlgn="base">
                <a:spcBef>
                  <a:spcPct val="0"/>
                </a:spcBef>
                <a:spcAft>
                  <a:spcPct val="0"/>
                </a:spcAft>
              </a:pPr>
              <a:r>
                <a:rPr kumimoji="1" lang="en-US" altLang="ja-JP" b="1" dirty="0" smtClean="0">
                  <a:solidFill>
                    <a:srgbClr val="FF0000"/>
                  </a:solidFill>
                  <a:cs typeface="Arial" charset="0"/>
                </a:rPr>
                <a:t>Acute </a:t>
              </a:r>
              <a:r>
                <a:rPr kumimoji="1" lang="en-US" altLang="ja-JP" b="1" dirty="0" err="1" smtClean="0">
                  <a:solidFill>
                    <a:srgbClr val="FF0000"/>
                  </a:solidFill>
                  <a:cs typeface="Arial" charset="0"/>
                </a:rPr>
                <a:t>ScT</a:t>
              </a:r>
              <a:endParaRPr kumimoji="1" lang="ja-JP" altLang="en-US" b="1" dirty="0">
                <a:solidFill>
                  <a:srgbClr val="FF0000"/>
                </a:solidFill>
                <a:cs typeface="Arial" charset="0"/>
              </a:endParaRPr>
            </a:p>
          </p:txBody>
        </p:sp>
        <p:sp>
          <p:nvSpPr>
            <p:cNvPr id="33" name="テキスト ボックス 32"/>
            <p:cNvSpPr txBox="1"/>
            <p:nvPr/>
          </p:nvSpPr>
          <p:spPr>
            <a:xfrm>
              <a:off x="6450885" y="2229803"/>
              <a:ext cx="1711113" cy="369332"/>
            </a:xfrm>
            <a:prstGeom prst="rect">
              <a:avLst/>
            </a:prstGeom>
            <a:noFill/>
          </p:spPr>
          <p:txBody>
            <a:bodyPr wrap="none" rtlCol="0">
              <a:spAutoFit/>
            </a:bodyPr>
            <a:lstStyle/>
            <a:p>
              <a:pPr fontAlgn="base">
                <a:spcBef>
                  <a:spcPct val="0"/>
                </a:spcBef>
                <a:spcAft>
                  <a:spcPct val="0"/>
                </a:spcAft>
              </a:pPr>
              <a:r>
                <a:rPr kumimoji="1" lang="en-US" altLang="ja-JP" b="1" dirty="0" smtClean="0">
                  <a:solidFill>
                    <a:srgbClr val="FDE25E">
                      <a:lumMod val="50000"/>
                    </a:srgbClr>
                  </a:solidFill>
                  <a:cs typeface="Arial" charset="0"/>
                </a:rPr>
                <a:t>Subacute </a:t>
              </a:r>
              <a:r>
                <a:rPr kumimoji="1" lang="en-US" altLang="ja-JP" b="1" dirty="0" err="1" smtClean="0">
                  <a:solidFill>
                    <a:srgbClr val="FDE25E">
                      <a:lumMod val="50000"/>
                    </a:srgbClr>
                  </a:solidFill>
                  <a:cs typeface="Arial" charset="0"/>
                </a:rPr>
                <a:t>ScT</a:t>
              </a:r>
              <a:endParaRPr kumimoji="1" lang="ja-JP" altLang="en-US" b="1" dirty="0">
                <a:solidFill>
                  <a:srgbClr val="FDE25E">
                    <a:lumMod val="50000"/>
                  </a:srgbClr>
                </a:solidFill>
                <a:cs typeface="Arial" charset="0"/>
              </a:endParaRPr>
            </a:p>
          </p:txBody>
        </p:sp>
        <p:sp>
          <p:nvSpPr>
            <p:cNvPr id="34" name="テキスト ボックス 33"/>
            <p:cNvSpPr txBox="1"/>
            <p:nvPr/>
          </p:nvSpPr>
          <p:spPr>
            <a:xfrm>
              <a:off x="6449126" y="2521675"/>
              <a:ext cx="1146768" cy="369332"/>
            </a:xfrm>
            <a:prstGeom prst="rect">
              <a:avLst/>
            </a:prstGeom>
            <a:noFill/>
          </p:spPr>
          <p:txBody>
            <a:bodyPr wrap="none" rtlCol="0">
              <a:spAutoFit/>
            </a:bodyPr>
            <a:lstStyle/>
            <a:p>
              <a:pPr fontAlgn="base">
                <a:spcBef>
                  <a:spcPct val="0"/>
                </a:spcBef>
                <a:spcAft>
                  <a:spcPct val="0"/>
                </a:spcAft>
              </a:pPr>
              <a:r>
                <a:rPr kumimoji="1" lang="en-US" altLang="ja-JP" b="1" dirty="0" smtClean="0">
                  <a:solidFill>
                    <a:srgbClr val="008040"/>
                  </a:solidFill>
                  <a:cs typeface="Arial" charset="0"/>
                </a:rPr>
                <a:t>Late </a:t>
              </a:r>
              <a:r>
                <a:rPr kumimoji="1" lang="en-US" altLang="ja-JP" b="1" dirty="0" err="1" smtClean="0">
                  <a:solidFill>
                    <a:srgbClr val="008040"/>
                  </a:solidFill>
                  <a:cs typeface="Arial" charset="0"/>
                </a:rPr>
                <a:t>ScT</a:t>
              </a:r>
              <a:endParaRPr kumimoji="1" lang="ja-JP" altLang="en-US" b="1" dirty="0">
                <a:solidFill>
                  <a:srgbClr val="008040"/>
                </a:solidFill>
                <a:cs typeface="Arial" charset="0"/>
              </a:endParaRPr>
            </a:p>
          </p:txBody>
        </p:sp>
        <p:sp>
          <p:nvSpPr>
            <p:cNvPr id="35" name="テキスト ボックス 34"/>
            <p:cNvSpPr txBox="1"/>
            <p:nvPr/>
          </p:nvSpPr>
          <p:spPr>
            <a:xfrm>
              <a:off x="6442565" y="2869732"/>
              <a:ext cx="1711539" cy="369332"/>
            </a:xfrm>
            <a:prstGeom prst="rect">
              <a:avLst/>
            </a:prstGeom>
            <a:noFill/>
          </p:spPr>
          <p:txBody>
            <a:bodyPr wrap="none" rtlCol="0">
              <a:spAutoFit/>
            </a:bodyPr>
            <a:lstStyle/>
            <a:p>
              <a:pPr fontAlgn="base">
                <a:spcBef>
                  <a:spcPct val="0"/>
                </a:spcBef>
                <a:spcAft>
                  <a:spcPct val="0"/>
                </a:spcAft>
              </a:pPr>
              <a:r>
                <a:rPr kumimoji="1" lang="en-US" altLang="ja-JP" b="1" dirty="0" smtClean="0">
                  <a:solidFill>
                    <a:srgbClr val="000090"/>
                  </a:solidFill>
                  <a:cs typeface="Arial" charset="0"/>
                </a:rPr>
                <a:t>Very Late </a:t>
              </a:r>
              <a:r>
                <a:rPr kumimoji="1" lang="en-US" altLang="ja-JP" b="1" dirty="0" err="1" smtClean="0">
                  <a:solidFill>
                    <a:srgbClr val="000090"/>
                  </a:solidFill>
                  <a:cs typeface="Arial" charset="0"/>
                </a:rPr>
                <a:t>ScT</a:t>
              </a:r>
              <a:endParaRPr kumimoji="1" lang="ja-JP" altLang="en-US" b="1" dirty="0">
                <a:solidFill>
                  <a:srgbClr val="000090"/>
                </a:solidFill>
                <a:cs typeface="Arial" charset="0"/>
              </a:endParaRPr>
            </a:p>
          </p:txBody>
        </p:sp>
      </p:grpSp>
      <p:sp>
        <p:nvSpPr>
          <p:cNvPr id="36" name="TextBox 35"/>
          <p:cNvSpPr txBox="1"/>
          <p:nvPr/>
        </p:nvSpPr>
        <p:spPr>
          <a:xfrm>
            <a:off x="382134" y="6318915"/>
            <a:ext cx="2425664" cy="230832"/>
          </a:xfrm>
          <a:prstGeom prst="rect">
            <a:avLst/>
          </a:prstGeom>
          <a:noFill/>
        </p:spPr>
        <p:txBody>
          <a:bodyPr wrap="none" rtlCol="0">
            <a:spAutoFit/>
          </a:bodyPr>
          <a:lstStyle/>
          <a:p>
            <a:r>
              <a:rPr lang="en-US" sz="900" dirty="0" smtClean="0"/>
              <a:t>Serruys </a:t>
            </a:r>
            <a:r>
              <a:rPr lang="en-US" sz="900" dirty="0"/>
              <a:t>P.W., et al. ABSORB </a:t>
            </a:r>
            <a:r>
              <a:rPr lang="en-US" sz="900" dirty="0" smtClean="0"/>
              <a:t>II 3-Year, TCT 2016. </a:t>
            </a:r>
          </a:p>
        </p:txBody>
      </p:sp>
    </p:spTree>
    <p:extLst>
      <p:ext uri="{BB962C8B-B14F-4D97-AF65-F5344CB8AC3E}">
        <p14:creationId xmlns:p14="http://schemas.microsoft.com/office/powerpoint/2010/main" val="324320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12" dur="500"/>
                                        <p:tgtEl>
                                          <p:spTgt spid="12">
                                            <p:graphicEl>
                                              <a:chart seriesIdx="0" categoryIdx="-4" bldStep="series"/>
                                            </p:graphic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down)">
                                      <p:cBhvr>
                                        <p:cTn id="23" dur="500"/>
                                        <p:tgtEl>
                                          <p:spTgt spid="12">
                                            <p:graphicEl>
                                              <a:chart seriesIdx="1" categoryIdx="-4" bldStep="series"/>
                                            </p:graphic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Graphic spid="12" grpId="0">
        <p:bldSub>
          <a:bldChart bld="series"/>
        </p:bldSub>
      </p:bldGraphic>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80562267"/>
              </p:ext>
            </p:extLst>
          </p:nvPr>
        </p:nvGraphicFramePr>
        <p:xfrm>
          <a:off x="565230" y="648569"/>
          <a:ext cx="8324939" cy="1783080"/>
        </p:xfrm>
        <a:graphic>
          <a:graphicData uri="http://schemas.openxmlformats.org/drawingml/2006/table">
            <a:tbl>
              <a:tblPr/>
              <a:tblGrid>
                <a:gridCol w="4352492"/>
                <a:gridCol w="1636889"/>
                <a:gridCol w="1474885"/>
                <a:gridCol w="860673"/>
              </a:tblGrid>
              <a:tr h="306816">
                <a:tc>
                  <a:txBody>
                    <a:bodyPr/>
                    <a:lstStyle/>
                    <a:p>
                      <a:pPr algn="l" fontAlgn="ctr"/>
                      <a:endParaRPr lang="ja-JP" altLang="en-US" sz="1600" b="1"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Arial"/>
                        </a:rPr>
                        <a:t>Absorb</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chemeClr val="tx1"/>
                          </a:solidFill>
                          <a:effectLst/>
                          <a:latin typeface="+mn-lt"/>
                        </a:rPr>
                        <a:t>247 lesions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52B267"/>
                    </a:solidFill>
                  </a:tcPr>
                </a:tc>
                <a:tc>
                  <a:txBody>
                    <a:bodyPr/>
                    <a:lstStyle/>
                    <a:p>
                      <a:pPr algn="ctr" fontAlgn="ctr"/>
                      <a:r>
                        <a:rPr lang="en-US" sz="1600" b="1" i="0" u="none" strike="noStrike" dirty="0" smtClean="0">
                          <a:solidFill>
                            <a:schemeClr val="bg1"/>
                          </a:solidFill>
                          <a:effectLst/>
                          <a:latin typeface="Arial"/>
                        </a:rPr>
                        <a:t>XIENCE</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chemeClr val="bg1"/>
                          </a:solidFill>
                          <a:effectLst/>
                          <a:latin typeface="+mn-lt"/>
                        </a:rPr>
                        <a:t>136 lesions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030A0"/>
                    </a:solidFill>
                  </a:tcPr>
                </a:tc>
                <a:tc>
                  <a:txBody>
                    <a:bodyPr/>
                    <a:lstStyle/>
                    <a:p>
                      <a:pPr algn="ctr" fontAlgn="ctr"/>
                      <a:r>
                        <a:rPr lang="en-US" sz="1600" b="1" i="0" u="none" strike="noStrike" dirty="0">
                          <a:solidFill>
                            <a:schemeClr val="tx1"/>
                          </a:solidFill>
                          <a:effectLst/>
                          <a:latin typeface="Arial"/>
                        </a:rPr>
                        <a:t>p value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57842">
                <a:tc>
                  <a:txBody>
                    <a:bodyPr/>
                    <a:lstStyle/>
                    <a:p>
                      <a:pPr algn="l" fontAlgn="ctr"/>
                      <a:endParaRPr lang="ja-JP" altLang="en-US" sz="1600" b="0"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en-US" sz="1600" b="1" i="0" u="none" strike="noStrike" dirty="0">
                        <a:solidFill>
                          <a:srgbClr val="009A17"/>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en-US" sz="1600" b="1" i="0" u="none" strike="noStrike" dirty="0">
                        <a:solidFill>
                          <a:srgbClr val="7030A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ja-JP" altLang="en-US" sz="1600" b="0"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57842">
                <a:tc>
                  <a:txBody>
                    <a:bodyPr/>
                    <a:lstStyle/>
                    <a:p>
                      <a:pPr algn="l" fontAlgn="ctr"/>
                      <a:r>
                        <a:rPr lang="en-US" sz="1600" b="1" i="0" u="none" strike="noStrike" dirty="0">
                          <a:solidFill>
                            <a:schemeClr val="tx1"/>
                          </a:solidFill>
                          <a:effectLst/>
                          <a:latin typeface="Arial"/>
                        </a:rPr>
                        <a:t>Mean lumen area </a:t>
                      </a: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endParaRPr lang="ja-JP" altLang="en-US" sz="1600" b="1" i="0" u="none" strike="noStrike" dirty="0">
                        <a:solidFill>
                          <a:srgbClr val="009A17"/>
                        </a:solidFill>
                        <a:effectLst/>
                        <a:latin typeface="Arial"/>
                      </a:endParaRP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endParaRPr lang="ja-JP" altLang="en-US" sz="1600" b="1" i="0" u="none" strike="noStrike" dirty="0">
                        <a:solidFill>
                          <a:srgbClr val="7030A0"/>
                        </a:solidFill>
                        <a:effectLst/>
                        <a:latin typeface="Arial"/>
                      </a:endParaRP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endParaRPr lang="ja-JP" altLang="en-US" sz="1600" b="0" i="0" u="none" strike="noStrike" dirty="0">
                        <a:solidFill>
                          <a:schemeClr val="tx1"/>
                        </a:solidFill>
                        <a:effectLst/>
                        <a:latin typeface="Arial"/>
                      </a:endParaRP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r>
              <a:tr h="157842">
                <a:tc>
                  <a:txBody>
                    <a:bodyPr/>
                    <a:lstStyle/>
                    <a:p>
                      <a:pPr lvl="1" algn="l" fontAlgn="ctr"/>
                      <a:r>
                        <a:rPr lang="en-US" sz="1600" b="0" i="0" u="none" strike="noStrike" dirty="0" smtClean="0">
                          <a:solidFill>
                            <a:schemeClr val="tx1"/>
                          </a:solidFill>
                          <a:effectLst/>
                          <a:latin typeface="Arial"/>
                        </a:rPr>
                        <a:t>Pre</a:t>
                      </a:r>
                      <a:r>
                        <a:rPr lang="en-US" sz="1600" b="0" i="0" u="none" strike="noStrike" dirty="0">
                          <a:solidFill>
                            <a:schemeClr val="tx1"/>
                          </a:solidFill>
                          <a:effectLst/>
                          <a:latin typeface="Arial"/>
                        </a:rPr>
                        <a:t>-procedure </a:t>
                      </a:r>
                      <a:r>
                        <a:rPr lang="en-US" sz="1600" b="0" i="0" u="none" strike="noStrike" dirty="0" smtClean="0">
                          <a:solidFill>
                            <a:schemeClr val="tx1"/>
                          </a:solidFill>
                          <a:effectLst/>
                          <a:latin typeface="Arial"/>
                        </a:rPr>
                        <a:t>(</a:t>
                      </a:r>
                      <a:r>
                        <a:rPr lang="en-US" sz="1600" b="0" i="0" u="none" strike="noStrike" dirty="0">
                          <a:solidFill>
                            <a:schemeClr val="tx1"/>
                          </a:solidFill>
                          <a:effectLst/>
                          <a:latin typeface="Arial"/>
                        </a:rPr>
                        <a:t>mm</a:t>
                      </a:r>
                      <a:r>
                        <a:rPr lang="en-US" sz="1600" b="0" i="0" u="none" strike="noStrike" baseline="30000" dirty="0">
                          <a:solidFill>
                            <a:schemeClr val="tx1"/>
                          </a:solidFill>
                          <a:effectLst/>
                          <a:latin typeface="Arial"/>
                        </a:rPr>
                        <a:t>2</a:t>
                      </a:r>
                      <a:r>
                        <a:rPr lang="en-US" sz="1600" b="0" i="0" u="none" strike="noStrike" dirty="0">
                          <a:solidFill>
                            <a:schemeClr val="tx1"/>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9A17"/>
                          </a:solidFill>
                          <a:effectLst/>
                          <a:latin typeface="Arial"/>
                        </a:rPr>
                        <a:t>4·</a:t>
                      </a:r>
                      <a:r>
                        <a:rPr lang="is-IS" sz="1600" b="1" i="0" u="none" strike="noStrike" dirty="0" smtClean="0">
                          <a:solidFill>
                            <a:srgbClr val="009A17"/>
                          </a:solidFill>
                          <a:effectLst/>
                          <a:latin typeface="Arial"/>
                        </a:rPr>
                        <a:t>81</a:t>
                      </a:r>
                      <a:endParaRPr lang="is-IS" sz="1600" b="1" i="0" u="none" strike="noStrike" dirty="0">
                        <a:solidFill>
                          <a:srgbClr val="009A17"/>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7030A0"/>
                          </a:solidFill>
                          <a:effectLst/>
                          <a:latin typeface="Arial"/>
                        </a:rPr>
                        <a:t>5·</a:t>
                      </a:r>
                      <a:r>
                        <a:rPr lang="is-IS" sz="1600" b="1" i="0" u="none" strike="noStrike" dirty="0" smtClean="0">
                          <a:solidFill>
                            <a:srgbClr val="7030A0"/>
                          </a:solidFill>
                          <a:effectLst/>
                          <a:latin typeface="Arial"/>
                        </a:rPr>
                        <a:t>02</a:t>
                      </a:r>
                      <a:endParaRPr lang="is-IS" sz="1600" b="1" i="0" u="none" strike="noStrike" dirty="0">
                        <a:solidFill>
                          <a:srgbClr val="7030A0"/>
                        </a:solidFill>
                        <a:effectLst/>
                        <a:latin typeface="Arial"/>
                      </a:endParaRPr>
                    </a:p>
                  </a:txBody>
                  <a:tcPr marL="12700" marR="12700" marT="12700" marB="0" anchor="ctr">
                    <a:lnL>
                      <a:noFill/>
                    </a:lnL>
                    <a:lnR>
                      <a:noFill/>
                    </a:lnR>
                    <a:lnT>
                      <a:noFill/>
                    </a:lnT>
                    <a:lnB>
                      <a:noFill/>
                    </a:lnB>
                  </a:tcPr>
                </a:tc>
                <a:tc>
                  <a:txBody>
                    <a:bodyPr/>
                    <a:lstStyle/>
                    <a:p>
                      <a:pPr algn="ctr" fontAlgn="ctr"/>
                      <a:r>
                        <a:rPr lang="de-DE" sz="1600" b="0" i="0" u="none" strike="noStrike" dirty="0">
                          <a:solidFill>
                            <a:schemeClr val="tx1"/>
                          </a:solidFill>
                          <a:effectLst/>
                          <a:latin typeface="Arial"/>
                        </a:rPr>
                        <a:t>0·1568</a:t>
                      </a:r>
                    </a:p>
                  </a:txBody>
                  <a:tcPr marL="12700" marR="12700" marT="12700" marB="0" anchor="ctr">
                    <a:lnL>
                      <a:noFill/>
                    </a:lnL>
                    <a:lnR>
                      <a:noFill/>
                    </a:lnR>
                    <a:lnT>
                      <a:noFill/>
                    </a:lnT>
                    <a:lnB>
                      <a:noFill/>
                    </a:lnB>
                  </a:tcPr>
                </a:tc>
              </a:tr>
              <a:tr h="157842">
                <a:tc>
                  <a:txBody>
                    <a:bodyPr/>
                    <a:lstStyle/>
                    <a:p>
                      <a:pPr lvl="1" algn="l" fontAlgn="ctr"/>
                      <a:r>
                        <a:rPr lang="en-US" sz="1600" b="0" i="0" u="none" strike="noStrike" dirty="0" smtClean="0">
                          <a:solidFill>
                            <a:schemeClr val="tx1"/>
                          </a:solidFill>
                          <a:effectLst/>
                          <a:latin typeface="Arial"/>
                        </a:rPr>
                        <a:t>Post</a:t>
                      </a:r>
                      <a:r>
                        <a:rPr lang="en-US" sz="1600" b="0" i="0" u="none" strike="noStrike" dirty="0">
                          <a:solidFill>
                            <a:schemeClr val="tx1"/>
                          </a:solidFill>
                          <a:effectLst/>
                          <a:latin typeface="Arial"/>
                        </a:rPr>
                        <a:t>-procedure </a:t>
                      </a:r>
                      <a:r>
                        <a:rPr lang="en-US" sz="1600" b="0" i="0" u="none" strike="noStrike" dirty="0" smtClean="0">
                          <a:solidFill>
                            <a:schemeClr val="tx1"/>
                          </a:solidFill>
                          <a:effectLst/>
                          <a:latin typeface="Arial"/>
                        </a:rPr>
                        <a:t>(</a:t>
                      </a:r>
                      <a:r>
                        <a:rPr lang="en-US" sz="1600" b="0" i="0" u="none" strike="noStrike" dirty="0">
                          <a:solidFill>
                            <a:schemeClr val="tx1"/>
                          </a:solidFill>
                          <a:effectLst/>
                          <a:latin typeface="Arial"/>
                        </a:rPr>
                        <a:t>mm</a:t>
                      </a:r>
                      <a:r>
                        <a:rPr lang="en-US" sz="1600" b="0" i="0" u="none" strike="noStrike" baseline="30000" dirty="0">
                          <a:solidFill>
                            <a:schemeClr val="tx1"/>
                          </a:solidFill>
                          <a:effectLst/>
                          <a:latin typeface="Arial"/>
                        </a:rPr>
                        <a:t>2</a:t>
                      </a:r>
                      <a:r>
                        <a:rPr lang="en-US" sz="1600" b="0" i="0" u="none" strike="noStrike" dirty="0">
                          <a:solidFill>
                            <a:schemeClr val="tx1"/>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9A17"/>
                          </a:solidFill>
                          <a:effectLst/>
                          <a:latin typeface="Arial"/>
                        </a:rPr>
                        <a:t>6·</a:t>
                      </a:r>
                      <a:r>
                        <a:rPr lang="is-IS" sz="1600" b="1" i="0" u="none" strike="noStrike" dirty="0" smtClean="0">
                          <a:solidFill>
                            <a:srgbClr val="009A17"/>
                          </a:solidFill>
                          <a:effectLst/>
                          <a:latin typeface="Arial"/>
                        </a:rPr>
                        <a:t>05</a:t>
                      </a:r>
                      <a:endParaRPr lang="is-IS" sz="1600" b="1" i="0" u="none" strike="noStrike" dirty="0">
                        <a:solidFill>
                          <a:srgbClr val="009A17"/>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7030A0"/>
                          </a:solidFill>
                          <a:effectLst/>
                          <a:latin typeface="Arial"/>
                        </a:rPr>
                        <a:t>6·</a:t>
                      </a:r>
                      <a:r>
                        <a:rPr lang="is-IS" sz="1600" b="1" i="0" u="none" strike="noStrike" dirty="0" smtClean="0">
                          <a:solidFill>
                            <a:srgbClr val="7030A0"/>
                          </a:solidFill>
                          <a:effectLst/>
                          <a:latin typeface="Arial"/>
                        </a:rPr>
                        <a:t>81 </a:t>
                      </a:r>
                      <a:endParaRPr lang="is-IS" sz="1600" b="1" i="0" u="none" strike="noStrike" dirty="0">
                        <a:solidFill>
                          <a:srgbClr val="7030A0"/>
                        </a:solidFill>
                        <a:effectLst/>
                        <a:latin typeface="Arial"/>
                      </a:endParaRPr>
                    </a:p>
                  </a:txBody>
                  <a:tcPr marL="12700" marR="12700" marT="12700" marB="0" anchor="ctr">
                    <a:lnL>
                      <a:noFill/>
                    </a:lnL>
                    <a:lnR>
                      <a:noFill/>
                    </a:lnR>
                    <a:lnT>
                      <a:noFill/>
                    </a:lnT>
                    <a:lnB>
                      <a:noFill/>
                    </a:lnB>
                  </a:tcPr>
                </a:tc>
                <a:tc>
                  <a:txBody>
                    <a:bodyPr/>
                    <a:lstStyle/>
                    <a:p>
                      <a:pPr algn="ctr" fontAlgn="ctr"/>
                      <a:r>
                        <a:rPr lang="tr-TR" sz="1600" b="0" i="0" u="none" strike="noStrike" dirty="0">
                          <a:solidFill>
                            <a:schemeClr val="tx1"/>
                          </a:solidFill>
                          <a:effectLst/>
                          <a:latin typeface="Arial"/>
                        </a:rPr>
                        <a:t>&lt;0·0001 </a:t>
                      </a:r>
                    </a:p>
                  </a:txBody>
                  <a:tcPr marL="12700" marR="12700" marT="12700" marB="0" anchor="ctr">
                    <a:lnL>
                      <a:noFill/>
                    </a:lnL>
                    <a:lnR>
                      <a:noFill/>
                    </a:lnR>
                    <a:lnT>
                      <a:noFill/>
                    </a:lnT>
                    <a:lnB>
                      <a:noFill/>
                    </a:lnB>
                  </a:tcPr>
                </a:tc>
              </a:tr>
              <a:tr h="157842">
                <a:tc>
                  <a:txBody>
                    <a:bodyPr/>
                    <a:lstStyle/>
                    <a:p>
                      <a:pPr lvl="1" algn="l" fontAlgn="ctr"/>
                      <a:r>
                        <a:rPr lang="en-US" sz="1600" b="0" i="0" u="none" strike="noStrike" dirty="0" smtClean="0">
                          <a:solidFill>
                            <a:schemeClr val="tx1"/>
                          </a:solidFill>
                          <a:effectLst/>
                          <a:latin typeface="Arial"/>
                        </a:rPr>
                        <a:t>Follow</a:t>
                      </a:r>
                      <a:r>
                        <a:rPr lang="en-US" sz="1600" b="0" i="0" u="none" strike="noStrike" dirty="0">
                          <a:solidFill>
                            <a:schemeClr val="tx1"/>
                          </a:solidFill>
                          <a:effectLst/>
                          <a:latin typeface="Arial"/>
                        </a:rPr>
                        <a:t>-up </a:t>
                      </a:r>
                      <a:r>
                        <a:rPr lang="en-US" sz="1600" b="0" i="0" u="none" strike="noStrike" dirty="0" smtClean="0">
                          <a:solidFill>
                            <a:schemeClr val="tx1"/>
                          </a:solidFill>
                          <a:effectLst/>
                          <a:latin typeface="Arial"/>
                        </a:rPr>
                        <a:t>(</a:t>
                      </a:r>
                      <a:r>
                        <a:rPr lang="en-US" sz="1600" b="0" i="0" u="none" strike="noStrike" dirty="0">
                          <a:solidFill>
                            <a:schemeClr val="tx1"/>
                          </a:solidFill>
                          <a:effectLst/>
                          <a:latin typeface="Arial"/>
                        </a:rPr>
                        <a:t>mm</a:t>
                      </a:r>
                      <a:r>
                        <a:rPr lang="en-US" sz="1600" b="0" i="0" u="none" strike="noStrike" baseline="30000" dirty="0">
                          <a:solidFill>
                            <a:schemeClr val="tx1"/>
                          </a:solidFill>
                          <a:effectLst/>
                          <a:latin typeface="Arial"/>
                        </a:rPr>
                        <a:t>2</a:t>
                      </a:r>
                      <a:r>
                        <a:rPr lang="en-US" sz="1600" b="0" i="0" u="none" strike="noStrike" dirty="0">
                          <a:solidFill>
                            <a:schemeClr val="tx1"/>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9A17"/>
                          </a:solidFill>
                          <a:effectLst/>
                          <a:latin typeface="Arial"/>
                        </a:rPr>
                        <a:t>6·</a:t>
                      </a:r>
                      <a:r>
                        <a:rPr lang="is-IS" sz="1600" b="1" i="0" u="none" strike="noStrike" dirty="0" smtClean="0">
                          <a:solidFill>
                            <a:srgbClr val="009A17"/>
                          </a:solidFill>
                          <a:effectLst/>
                          <a:latin typeface="Arial"/>
                        </a:rPr>
                        <a:t>12</a:t>
                      </a:r>
                      <a:endParaRPr lang="is-IS" sz="1600" b="1" i="0" u="none" strike="noStrike" dirty="0">
                        <a:solidFill>
                          <a:srgbClr val="009A17"/>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7030A0"/>
                          </a:solidFill>
                          <a:effectLst/>
                          <a:latin typeface="Arial"/>
                        </a:rPr>
                        <a:t>6·</a:t>
                      </a:r>
                      <a:r>
                        <a:rPr lang="is-IS" sz="1600" b="1" i="0" u="none" strike="noStrike" dirty="0" smtClean="0">
                          <a:solidFill>
                            <a:srgbClr val="7030A0"/>
                          </a:solidFill>
                          <a:effectLst/>
                          <a:latin typeface="Arial"/>
                        </a:rPr>
                        <a:t>66</a:t>
                      </a:r>
                      <a:endParaRPr lang="is-IS" sz="1600" b="1" i="0" u="none" strike="noStrike" dirty="0">
                        <a:solidFill>
                          <a:srgbClr val="7030A0"/>
                        </a:solidFill>
                        <a:effectLst/>
                        <a:latin typeface="Arial"/>
                      </a:endParaRPr>
                    </a:p>
                  </a:txBody>
                  <a:tcPr marL="12700" marR="12700" marT="12700" marB="0" anchor="ctr">
                    <a:lnL>
                      <a:noFill/>
                    </a:lnL>
                    <a:lnR>
                      <a:noFill/>
                    </a:lnR>
                    <a:lnT>
                      <a:noFill/>
                    </a:lnT>
                    <a:lnB>
                      <a:noFill/>
                    </a:lnB>
                  </a:tcPr>
                </a:tc>
                <a:tc>
                  <a:txBody>
                    <a:bodyPr/>
                    <a:lstStyle/>
                    <a:p>
                      <a:pPr algn="ctr" fontAlgn="ctr"/>
                      <a:r>
                        <a:rPr lang="de-DE" sz="1600" b="0" i="0" u="none" strike="noStrike" dirty="0">
                          <a:solidFill>
                            <a:schemeClr val="tx1"/>
                          </a:solidFill>
                          <a:effectLst/>
                          <a:latin typeface="Arial"/>
                        </a:rPr>
                        <a:t>0·003</a:t>
                      </a:r>
                    </a:p>
                  </a:txBody>
                  <a:tcPr marL="12700" marR="12700" marT="12700" marB="0" anchor="ctr">
                    <a:lnL>
                      <a:noFill/>
                    </a:lnL>
                    <a:lnR>
                      <a:noFill/>
                    </a:lnR>
                    <a:lnT>
                      <a:noFill/>
                    </a:lnT>
                    <a:lnB>
                      <a:noFill/>
                    </a:lnB>
                  </a:tcPr>
                </a:tc>
              </a:tr>
            </a:tbl>
          </a:graphicData>
        </a:graphic>
      </p:graphicFrame>
      <p:sp>
        <p:nvSpPr>
          <p:cNvPr id="6" name="テキスト ボックス 5"/>
          <p:cNvSpPr txBox="1"/>
          <p:nvPr/>
        </p:nvSpPr>
        <p:spPr>
          <a:xfrm>
            <a:off x="93133" y="163269"/>
            <a:ext cx="6155083" cy="523220"/>
          </a:xfrm>
          <a:prstGeom prst="rect">
            <a:avLst/>
          </a:prstGeom>
          <a:noFill/>
        </p:spPr>
        <p:txBody>
          <a:bodyPr wrap="none" rtlCol="0">
            <a:spAutoFit/>
          </a:bodyPr>
          <a:lstStyle/>
          <a:p>
            <a:pPr fontAlgn="base">
              <a:spcBef>
                <a:spcPct val="0"/>
              </a:spcBef>
              <a:spcAft>
                <a:spcPct val="0"/>
              </a:spcAft>
            </a:pPr>
            <a:r>
              <a:rPr kumimoji="1" lang="en-US" altLang="ja-JP" sz="2800" b="1" dirty="0" smtClean="0">
                <a:solidFill>
                  <a:srgbClr val="009A17"/>
                </a:solidFill>
                <a:cs typeface="Arial" charset="0"/>
              </a:rPr>
              <a:t>INTRAVASCULAR ULTRASOUND RESULTS</a:t>
            </a:r>
            <a:endParaRPr kumimoji="1" lang="ja-JP" altLang="en-US" sz="2800" b="1" dirty="0">
              <a:solidFill>
                <a:srgbClr val="009A17"/>
              </a:solidFill>
              <a:cs typeface="Arial" charset="0"/>
            </a:endParaRPr>
          </a:p>
        </p:txBody>
      </p:sp>
      <p:graphicFrame>
        <p:nvGraphicFramePr>
          <p:cNvPr id="5" name="表 4"/>
          <p:cNvGraphicFramePr>
            <a:graphicFrameLocks noGrp="1"/>
          </p:cNvGraphicFramePr>
          <p:nvPr>
            <p:extLst>
              <p:ext uri="{D42A27DB-BD31-4B8C-83A1-F6EECF244321}">
                <p14:modId xmlns:p14="http://schemas.microsoft.com/office/powerpoint/2010/main" val="2599012046"/>
              </p:ext>
            </p:extLst>
          </p:nvPr>
        </p:nvGraphicFramePr>
        <p:xfrm>
          <a:off x="572209" y="2854686"/>
          <a:ext cx="8324939" cy="862131"/>
        </p:xfrm>
        <a:graphic>
          <a:graphicData uri="http://schemas.openxmlformats.org/drawingml/2006/table">
            <a:tbl>
              <a:tblPr/>
              <a:tblGrid>
                <a:gridCol w="4345513"/>
                <a:gridCol w="1622778"/>
                <a:gridCol w="1495975"/>
                <a:gridCol w="860673"/>
              </a:tblGrid>
              <a:tr h="361751">
                <a:tc>
                  <a:txBody>
                    <a:bodyPr/>
                    <a:lstStyle/>
                    <a:p>
                      <a:pPr algn="l" fontAlgn="ctr"/>
                      <a:r>
                        <a:rPr lang="en-US" sz="1600" b="1" i="0" u="none" strike="noStrike" dirty="0">
                          <a:solidFill>
                            <a:srgbClr val="FF0000"/>
                          </a:solidFill>
                          <a:effectLst/>
                          <a:latin typeface="Arial"/>
                        </a:rPr>
                        <a:t>Major secondary endpoint</a:t>
                      </a: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endParaRPr lang="ja-JP" altLang="en-US" sz="1600" b="0" i="0" u="none" strike="noStrike" dirty="0">
                        <a:solidFill>
                          <a:srgbClr val="009A17"/>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endParaRPr lang="ja-JP" altLang="en-US" sz="1600" b="0" i="0" u="none" strike="noStrike" dirty="0">
                        <a:solidFill>
                          <a:srgbClr val="7030A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endParaRPr lang="ja-JP" altLang="en-US" sz="1600" b="0" i="0" u="none" strike="noStrike" dirty="0">
                        <a:solidFill>
                          <a:srgbClr val="FF000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361751">
                <a:tc>
                  <a:txBody>
                    <a:bodyPr/>
                    <a:lstStyle/>
                    <a:p>
                      <a:pPr lvl="1" algn="l" fontAlgn="ctr"/>
                      <a:r>
                        <a:rPr lang="en-US" sz="1600" b="0" i="0" u="none" strike="noStrike" dirty="0" smtClean="0">
                          <a:solidFill>
                            <a:srgbClr val="FF0000"/>
                          </a:solidFill>
                          <a:effectLst/>
                          <a:latin typeface="Arial"/>
                        </a:rPr>
                        <a:t>Mean </a:t>
                      </a:r>
                      <a:r>
                        <a:rPr lang="en-US" sz="1600" b="0" i="0" u="none" strike="noStrike" dirty="0">
                          <a:solidFill>
                            <a:srgbClr val="FF0000"/>
                          </a:solidFill>
                          <a:effectLst/>
                          <a:latin typeface="Arial"/>
                        </a:rPr>
                        <a:t>Change in mean lumen area from </a:t>
                      </a:r>
                      <a:r>
                        <a:rPr lang="en-US" sz="1600" b="0" i="0" u="none" strike="noStrike" dirty="0" err="1">
                          <a:solidFill>
                            <a:srgbClr val="FF0000"/>
                          </a:solidFill>
                          <a:effectLst/>
                          <a:latin typeface="Arial"/>
                        </a:rPr>
                        <a:t>postprocedure</a:t>
                      </a:r>
                      <a:r>
                        <a:rPr lang="en-US" sz="1600" b="0" i="0" u="none" strike="noStrike" dirty="0">
                          <a:solidFill>
                            <a:srgbClr val="FF0000"/>
                          </a:solidFill>
                          <a:effectLst/>
                          <a:latin typeface="Arial"/>
                        </a:rPr>
                        <a:t> to 3 years (mm</a:t>
                      </a:r>
                      <a:r>
                        <a:rPr lang="en-US" sz="1600" b="0" i="0" u="none" strike="noStrike" baseline="30000" dirty="0">
                          <a:solidFill>
                            <a:srgbClr val="FF0000"/>
                          </a:solidFill>
                          <a:effectLst/>
                          <a:latin typeface="Arial"/>
                        </a:rPr>
                        <a:t>2</a:t>
                      </a:r>
                      <a:r>
                        <a:rPr lang="en-US" sz="1600" b="0" i="0" u="none" strike="noStrike" dirty="0">
                          <a:solidFill>
                            <a:srgbClr val="FF0000"/>
                          </a:solidFill>
                          <a:effectLst/>
                          <a:latin typeface="Arial"/>
                        </a:rPr>
                        <a:t>)</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2000" b="1" i="0" u="none" strike="noStrike" dirty="0" smtClean="0">
                          <a:solidFill>
                            <a:srgbClr val="009A17"/>
                          </a:solidFill>
                          <a:effectLst/>
                          <a:latin typeface="Arial"/>
                        </a:rPr>
                        <a:t>+ 0</a:t>
                      </a:r>
                      <a:r>
                        <a:rPr lang="is-IS" sz="2000" b="1" i="0" u="none" strike="noStrike" dirty="0">
                          <a:solidFill>
                            <a:srgbClr val="009A17"/>
                          </a:solidFill>
                          <a:effectLst/>
                          <a:latin typeface="Arial"/>
                        </a:rPr>
                        <a:t>·</a:t>
                      </a:r>
                      <a:r>
                        <a:rPr lang="is-IS" sz="2000" b="1" i="0" u="none" strike="noStrike" dirty="0" smtClean="0">
                          <a:solidFill>
                            <a:srgbClr val="009A17"/>
                          </a:solidFill>
                          <a:effectLst/>
                          <a:latin typeface="Arial"/>
                        </a:rPr>
                        <a:t>07</a:t>
                      </a:r>
                      <a:endParaRPr lang="is-IS" sz="2000" b="1" i="0" u="none" strike="noStrike" dirty="0">
                        <a:solidFill>
                          <a:srgbClr val="009A17"/>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2000" b="1" i="0" u="none" strike="noStrike" dirty="0" smtClean="0">
                          <a:solidFill>
                            <a:srgbClr val="7030A0"/>
                          </a:solidFill>
                          <a:effectLst/>
                          <a:latin typeface="Arial"/>
                        </a:rPr>
                        <a:t>- 0</a:t>
                      </a:r>
                      <a:r>
                        <a:rPr lang="is-IS" sz="2000" b="1" i="0" u="none" strike="noStrike" dirty="0">
                          <a:solidFill>
                            <a:srgbClr val="7030A0"/>
                          </a:solidFill>
                          <a:effectLst/>
                          <a:latin typeface="Arial"/>
                        </a:rPr>
                        <a:t>·</a:t>
                      </a:r>
                      <a:r>
                        <a:rPr lang="is-IS" sz="2000" b="1" i="0" u="none" strike="noStrike" dirty="0" smtClean="0">
                          <a:solidFill>
                            <a:srgbClr val="7030A0"/>
                          </a:solidFill>
                          <a:effectLst/>
                          <a:latin typeface="Arial"/>
                        </a:rPr>
                        <a:t>15 </a:t>
                      </a:r>
                      <a:endParaRPr lang="is-IS" sz="2000" b="1" i="0" u="none" strike="noStrike" dirty="0">
                        <a:solidFill>
                          <a:srgbClr val="7030A0"/>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de-DE" sz="1600" b="0" i="0" u="none" strike="noStrike" dirty="0">
                          <a:solidFill>
                            <a:srgbClr val="FF0000"/>
                          </a:solidFill>
                          <a:effectLst/>
                          <a:latin typeface="Arial"/>
                        </a:rPr>
                        <a:t>0·02</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752772462"/>
              </p:ext>
            </p:extLst>
          </p:nvPr>
        </p:nvGraphicFramePr>
        <p:xfrm>
          <a:off x="565231" y="4102013"/>
          <a:ext cx="8324939" cy="2173936"/>
        </p:xfrm>
        <a:graphic>
          <a:graphicData uri="http://schemas.openxmlformats.org/drawingml/2006/table">
            <a:tbl>
              <a:tblPr/>
              <a:tblGrid>
                <a:gridCol w="4345436"/>
                <a:gridCol w="1622777"/>
                <a:gridCol w="1496053"/>
                <a:gridCol w="860673"/>
              </a:tblGrid>
              <a:tr h="361751">
                <a:tc>
                  <a:txBody>
                    <a:bodyPr/>
                    <a:lstStyle/>
                    <a:p>
                      <a:pPr algn="l" fontAlgn="ctr"/>
                      <a:r>
                        <a:rPr lang="en-US" sz="1600" b="1" i="0" u="none" strike="noStrike" dirty="0">
                          <a:solidFill>
                            <a:srgbClr val="000000"/>
                          </a:solidFill>
                          <a:effectLst/>
                          <a:latin typeface="Arial"/>
                        </a:rPr>
                        <a:t>Minimal lumen area </a:t>
                      </a:r>
                    </a:p>
                  </a:txBody>
                  <a:tcPr marL="12700" marR="12700" marT="12700" marB="0" anchor="ctr">
                    <a:lnL>
                      <a:noFill/>
                    </a:lnL>
                    <a:lnR>
                      <a:noFill/>
                    </a:lnR>
                    <a:lnT>
                      <a:noFill/>
                    </a:lnT>
                    <a:lnB>
                      <a:noFill/>
                    </a:lnB>
                  </a:tcPr>
                </a:tc>
                <a:tc>
                  <a:txBody>
                    <a:bodyPr/>
                    <a:lstStyle/>
                    <a:p>
                      <a:pPr algn="ctr" fontAlgn="ctr"/>
                      <a:endParaRPr lang="ja-JP" altLang="en-U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endParaRPr lang="ja-JP" altLang="en-US" sz="1600" b="1" i="0" u="none" strike="noStrike">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endParaRPr lang="ja-JP" altLang="en-US" sz="1600" b="0" i="0" u="none" strike="noStrike" dirty="0">
                        <a:solidFill>
                          <a:srgbClr val="000000"/>
                        </a:solidFill>
                        <a:effectLst/>
                        <a:latin typeface="Arial"/>
                      </a:endParaRPr>
                    </a:p>
                  </a:txBody>
                  <a:tcPr marL="12700" marR="12700" marT="12700" marB="0" anchor="ctr">
                    <a:lnL>
                      <a:noFill/>
                    </a:lnL>
                    <a:lnR>
                      <a:noFill/>
                    </a:lnR>
                    <a:lnT>
                      <a:noFill/>
                    </a:lnT>
                    <a:lnB>
                      <a:noFill/>
                    </a:lnB>
                  </a:tcPr>
                </a:tc>
              </a:tr>
              <a:tr h="483478">
                <a:tc>
                  <a:txBody>
                    <a:bodyPr/>
                    <a:lstStyle/>
                    <a:p>
                      <a:pPr lvl="1" algn="l" fontAlgn="ctr"/>
                      <a:r>
                        <a:rPr lang="en-US" sz="1600" b="0" i="0" u="none" strike="noStrike" dirty="0" smtClean="0">
                          <a:solidFill>
                            <a:srgbClr val="000000"/>
                          </a:solidFill>
                          <a:effectLst/>
                          <a:latin typeface="Arial"/>
                        </a:rPr>
                        <a:t>Pre</a:t>
                      </a:r>
                      <a:r>
                        <a:rPr lang="en-US" sz="1600" b="0" i="0" u="none" strike="noStrike" dirty="0">
                          <a:solidFill>
                            <a:srgbClr val="000000"/>
                          </a:solidFill>
                          <a:effectLst/>
                          <a:latin typeface="Arial"/>
                        </a:rPr>
                        <a:t>-procedure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9A17"/>
                          </a:solidFill>
                          <a:effectLst/>
                          <a:latin typeface="Arial"/>
                        </a:rPr>
                        <a:t>2·</a:t>
                      </a:r>
                      <a:r>
                        <a:rPr lang="is-IS" sz="1600" b="1" i="0" u="none" strike="noStrike" dirty="0" smtClean="0">
                          <a:solidFill>
                            <a:srgbClr val="009A17"/>
                          </a:solidFill>
                          <a:effectLst/>
                          <a:latin typeface="Arial"/>
                        </a:rPr>
                        <a:t>01</a:t>
                      </a:r>
                      <a:endParaRPr lang="is-IS" sz="1600" b="1" i="0" u="none" strike="noStrike" dirty="0">
                        <a:solidFill>
                          <a:srgbClr val="009A17"/>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7030A0"/>
                          </a:solidFill>
                          <a:effectLst/>
                          <a:latin typeface="Arial"/>
                        </a:rPr>
                        <a:t>2·</a:t>
                      </a:r>
                      <a:r>
                        <a:rPr lang="is-IS" sz="1600" b="1" i="0" u="none" strike="noStrike" dirty="0" smtClean="0">
                          <a:solidFill>
                            <a:srgbClr val="7030A0"/>
                          </a:solidFill>
                          <a:effectLst/>
                          <a:latin typeface="Arial"/>
                        </a:rPr>
                        <a:t>11</a:t>
                      </a:r>
                      <a:endParaRPr lang="is-IS" sz="1600" b="1" i="0" u="none" strike="noStrike" dirty="0">
                        <a:solidFill>
                          <a:srgbClr val="7030A0"/>
                        </a:solidFill>
                        <a:effectLst/>
                        <a:latin typeface="Arial"/>
                      </a:endParaRPr>
                    </a:p>
                  </a:txBody>
                  <a:tcPr marL="12700" marR="12700" marT="12700" marB="0" anchor="ctr">
                    <a:lnL>
                      <a:noFill/>
                    </a:lnL>
                    <a:lnR>
                      <a:noFill/>
                    </a:lnR>
                    <a:lnT>
                      <a:noFill/>
                    </a:lnT>
                    <a:lnB>
                      <a:noFill/>
                    </a:lnB>
                  </a:tcPr>
                </a:tc>
                <a:tc>
                  <a:txBody>
                    <a:bodyPr/>
                    <a:lstStyle/>
                    <a:p>
                      <a:pPr algn="ctr" fontAlgn="ctr"/>
                      <a:r>
                        <a:rPr lang="de-DE" sz="1600" b="0" i="0" u="none" strike="noStrike" dirty="0">
                          <a:solidFill>
                            <a:srgbClr val="000000"/>
                          </a:solidFill>
                          <a:effectLst/>
                          <a:latin typeface="Arial"/>
                        </a:rPr>
                        <a:t>0·2714</a:t>
                      </a:r>
                    </a:p>
                  </a:txBody>
                  <a:tcPr marL="12700" marR="12700" marT="12700" marB="0" anchor="ctr">
                    <a:lnL>
                      <a:noFill/>
                    </a:lnL>
                    <a:lnR>
                      <a:noFill/>
                    </a:lnR>
                    <a:lnT>
                      <a:noFill/>
                    </a:lnT>
                    <a:lnB>
                      <a:noFill/>
                    </a:lnB>
                  </a:tcPr>
                </a:tc>
              </a:tr>
              <a:tr h="483478">
                <a:tc>
                  <a:txBody>
                    <a:bodyPr/>
                    <a:lstStyle/>
                    <a:p>
                      <a:pPr lvl="1" algn="l" fontAlgn="ctr"/>
                      <a:r>
                        <a:rPr lang="en-US" sz="1600" b="0" i="0" u="none" strike="noStrike" dirty="0" smtClean="0">
                          <a:solidFill>
                            <a:srgbClr val="000000"/>
                          </a:solidFill>
                          <a:effectLst/>
                          <a:latin typeface="Arial"/>
                        </a:rPr>
                        <a:t>Post</a:t>
                      </a:r>
                      <a:r>
                        <a:rPr lang="en-US" sz="1600" b="0" i="0" u="none" strike="noStrike" dirty="0">
                          <a:solidFill>
                            <a:srgbClr val="000000"/>
                          </a:solidFill>
                          <a:effectLst/>
                          <a:latin typeface="Arial"/>
                        </a:rPr>
                        <a:t>-procedure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9A17"/>
                          </a:solidFill>
                          <a:effectLst/>
                          <a:latin typeface="Arial"/>
                        </a:rPr>
                        <a:t>4·</a:t>
                      </a:r>
                      <a:r>
                        <a:rPr lang="is-IS" sz="1600" b="1" i="0" u="none" strike="noStrike" dirty="0" smtClean="0">
                          <a:solidFill>
                            <a:srgbClr val="009A17"/>
                          </a:solidFill>
                          <a:effectLst/>
                          <a:latin typeface="Arial"/>
                        </a:rPr>
                        <a:t>88</a:t>
                      </a:r>
                      <a:endParaRPr lang="is-IS" sz="1600" b="1" i="0" u="none" strike="noStrike" dirty="0">
                        <a:solidFill>
                          <a:srgbClr val="009A17"/>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7030A0"/>
                          </a:solidFill>
                          <a:effectLst/>
                          <a:latin typeface="Arial"/>
                        </a:rPr>
                        <a:t>5·</a:t>
                      </a:r>
                      <a:r>
                        <a:rPr lang="is-IS" sz="1600" b="1" i="0" u="none" strike="noStrike" dirty="0" smtClean="0">
                          <a:solidFill>
                            <a:srgbClr val="7030A0"/>
                          </a:solidFill>
                          <a:effectLst/>
                          <a:latin typeface="Arial"/>
                        </a:rPr>
                        <a:t>72</a:t>
                      </a:r>
                      <a:endParaRPr lang="is-IS" sz="1600" b="1" i="0" u="none" strike="noStrike" dirty="0">
                        <a:solidFill>
                          <a:srgbClr val="7030A0"/>
                        </a:solidFill>
                        <a:effectLst/>
                        <a:latin typeface="Arial"/>
                      </a:endParaRPr>
                    </a:p>
                  </a:txBody>
                  <a:tcPr marL="12700" marR="12700" marT="12700" marB="0" anchor="ctr">
                    <a:lnL>
                      <a:noFill/>
                    </a:lnL>
                    <a:lnR>
                      <a:noFill/>
                    </a:lnR>
                    <a:lnT>
                      <a:noFill/>
                    </a:lnT>
                    <a:lnB>
                      <a:noFill/>
                    </a:lnB>
                  </a:tcPr>
                </a:tc>
                <a:tc>
                  <a:txBody>
                    <a:bodyPr/>
                    <a:lstStyle/>
                    <a:p>
                      <a:pPr algn="ctr" fontAlgn="ctr"/>
                      <a:r>
                        <a:rPr lang="tr-TR" sz="1600" b="0" i="0" u="none" strike="noStrike" dirty="0">
                          <a:solidFill>
                            <a:srgbClr val="000000"/>
                          </a:solidFill>
                          <a:effectLst/>
                          <a:latin typeface="Arial"/>
                        </a:rPr>
                        <a:t>&lt;0·0001 </a:t>
                      </a:r>
                    </a:p>
                  </a:txBody>
                  <a:tcPr marL="12700" marR="12700" marT="12700" marB="0" anchor="ctr">
                    <a:lnL>
                      <a:noFill/>
                    </a:lnL>
                    <a:lnR>
                      <a:noFill/>
                    </a:lnR>
                    <a:lnT>
                      <a:noFill/>
                    </a:lnT>
                    <a:lnB>
                      <a:noFill/>
                    </a:lnB>
                  </a:tcPr>
                </a:tc>
              </a:tr>
              <a:tr h="483478">
                <a:tc>
                  <a:txBody>
                    <a:bodyPr/>
                    <a:lstStyle/>
                    <a:p>
                      <a:pPr lvl="1" algn="l" fontAlgn="ctr"/>
                      <a:r>
                        <a:rPr lang="en-US" sz="1600" b="0" i="0" u="none" strike="noStrike" dirty="0" smtClean="0">
                          <a:solidFill>
                            <a:srgbClr val="000000"/>
                          </a:solidFill>
                          <a:effectLst/>
                          <a:latin typeface="Arial"/>
                        </a:rPr>
                        <a:t>Acute </a:t>
                      </a:r>
                      <a:r>
                        <a:rPr lang="en-US" sz="1600" b="0" i="0" u="none" strike="noStrike" dirty="0">
                          <a:solidFill>
                            <a:srgbClr val="000000"/>
                          </a:solidFill>
                          <a:effectLst/>
                          <a:latin typeface="Arial"/>
                        </a:rPr>
                        <a:t>gain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9A17"/>
                          </a:solidFill>
                          <a:effectLst/>
                          <a:latin typeface="Arial"/>
                        </a:rPr>
                        <a:t>2·</a:t>
                      </a:r>
                      <a:r>
                        <a:rPr lang="is-IS" sz="1600" b="1" i="0" u="none" strike="noStrike" dirty="0" smtClean="0">
                          <a:solidFill>
                            <a:srgbClr val="009A17"/>
                          </a:solidFill>
                          <a:effectLst/>
                          <a:latin typeface="Arial"/>
                        </a:rPr>
                        <a:t>89</a:t>
                      </a:r>
                      <a:endParaRPr lang="is-IS" sz="1600" b="1" i="0" u="none" strike="noStrike" dirty="0">
                        <a:solidFill>
                          <a:srgbClr val="009A17"/>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7030A0"/>
                          </a:solidFill>
                          <a:effectLst/>
                          <a:latin typeface="Arial"/>
                        </a:rPr>
                        <a:t>3·</a:t>
                      </a:r>
                      <a:r>
                        <a:rPr lang="is-IS" sz="1600" b="1" i="0" u="none" strike="noStrike" dirty="0" smtClean="0">
                          <a:solidFill>
                            <a:srgbClr val="7030A0"/>
                          </a:solidFill>
                          <a:effectLst/>
                          <a:latin typeface="Arial"/>
                        </a:rPr>
                        <a:t>64</a:t>
                      </a:r>
                      <a:endParaRPr lang="is-IS" sz="1600" b="1" i="0" u="none" strike="noStrike" dirty="0">
                        <a:solidFill>
                          <a:srgbClr val="7030A0"/>
                        </a:solidFill>
                        <a:effectLst/>
                        <a:latin typeface="Arial"/>
                      </a:endParaRPr>
                    </a:p>
                  </a:txBody>
                  <a:tcPr marL="12700" marR="12700" marT="12700" marB="0" anchor="ctr">
                    <a:lnL>
                      <a:noFill/>
                    </a:lnL>
                    <a:lnR>
                      <a:noFill/>
                    </a:lnR>
                    <a:lnT>
                      <a:noFill/>
                    </a:lnT>
                    <a:lnB>
                      <a:noFill/>
                    </a:lnB>
                  </a:tcPr>
                </a:tc>
                <a:tc>
                  <a:txBody>
                    <a:bodyPr/>
                    <a:lstStyle/>
                    <a:p>
                      <a:pPr algn="ctr" fontAlgn="ctr"/>
                      <a:r>
                        <a:rPr lang="hr-HR" sz="1600" b="0" i="0" u="none" strike="noStrike" dirty="0">
                          <a:solidFill>
                            <a:srgbClr val="000000"/>
                          </a:solidFill>
                          <a:effectLst/>
                          <a:latin typeface="Arial"/>
                        </a:rPr>
                        <a:t>&lt;0·0001</a:t>
                      </a:r>
                    </a:p>
                  </a:txBody>
                  <a:tcPr marL="12700" marR="12700" marT="12700" marB="0" anchor="ctr">
                    <a:lnL>
                      <a:noFill/>
                    </a:lnL>
                    <a:lnR>
                      <a:noFill/>
                    </a:lnR>
                    <a:lnT>
                      <a:noFill/>
                    </a:lnT>
                    <a:lnB>
                      <a:noFill/>
                    </a:lnB>
                  </a:tcPr>
                </a:tc>
              </a:tr>
              <a:tr h="361751">
                <a:tc>
                  <a:txBody>
                    <a:bodyPr/>
                    <a:lstStyle/>
                    <a:p>
                      <a:pPr lvl="1" algn="l" fontAlgn="ctr"/>
                      <a:r>
                        <a:rPr lang="en-US" sz="1600" b="0" i="0" u="none" strike="noStrike" dirty="0" smtClean="0">
                          <a:solidFill>
                            <a:srgbClr val="000000"/>
                          </a:solidFill>
                          <a:effectLst/>
                          <a:latin typeface="Arial"/>
                        </a:rPr>
                        <a:t>Follow</a:t>
                      </a:r>
                      <a:r>
                        <a:rPr lang="en-US" sz="1600" b="0" i="0" u="none" strike="noStrike" dirty="0">
                          <a:solidFill>
                            <a:srgbClr val="000000"/>
                          </a:solidFill>
                          <a:effectLst/>
                          <a:latin typeface="Arial"/>
                        </a:rPr>
                        <a:t>-up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1600" b="1" i="0" u="none" strike="noStrike" dirty="0">
                          <a:solidFill>
                            <a:srgbClr val="009A17"/>
                          </a:solidFill>
                          <a:effectLst/>
                          <a:latin typeface="Arial"/>
                        </a:rPr>
                        <a:t>4·</a:t>
                      </a:r>
                      <a:r>
                        <a:rPr lang="is-IS" sz="1600" b="1" i="0" u="none" strike="noStrike" dirty="0" smtClean="0">
                          <a:solidFill>
                            <a:srgbClr val="009A17"/>
                          </a:solidFill>
                          <a:effectLst/>
                          <a:latin typeface="Arial"/>
                        </a:rPr>
                        <a:t>32</a:t>
                      </a:r>
                      <a:endParaRPr lang="is-IS" sz="1600" b="1" i="0" u="none" strike="noStrike" dirty="0">
                        <a:solidFill>
                          <a:srgbClr val="009A17"/>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1600" b="1" i="0" u="none" strike="noStrike" dirty="0">
                          <a:solidFill>
                            <a:srgbClr val="7030A0"/>
                          </a:solidFill>
                          <a:effectLst/>
                          <a:latin typeface="Arial"/>
                        </a:rPr>
                        <a:t>5·</a:t>
                      </a:r>
                      <a:r>
                        <a:rPr lang="is-IS" sz="1600" b="1" i="0" u="none" strike="noStrike" dirty="0" smtClean="0">
                          <a:solidFill>
                            <a:srgbClr val="7030A0"/>
                          </a:solidFill>
                          <a:effectLst/>
                          <a:latin typeface="Arial"/>
                        </a:rPr>
                        <a:t>38</a:t>
                      </a:r>
                      <a:endParaRPr lang="is-IS" sz="1600" b="1" i="0" u="none" strike="noStrike" dirty="0">
                        <a:solidFill>
                          <a:srgbClr val="7030A0"/>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Arial"/>
                        </a:rPr>
                        <a:t>&lt;0·0001 </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r>
            </a:tbl>
          </a:graphicData>
        </a:graphic>
      </p:graphicFrame>
      <p:sp>
        <p:nvSpPr>
          <p:cNvPr id="9" name="テキスト ボックス 8"/>
          <p:cNvSpPr txBox="1"/>
          <p:nvPr/>
        </p:nvSpPr>
        <p:spPr>
          <a:xfrm>
            <a:off x="6390645" y="1585016"/>
            <a:ext cx="319468" cy="369332"/>
          </a:xfrm>
          <a:prstGeom prst="rect">
            <a:avLst/>
          </a:prstGeom>
          <a:noFill/>
        </p:spPr>
        <p:txBody>
          <a:bodyPr wrap="none" rtlCol="0">
            <a:spAutoFit/>
          </a:bodyPr>
          <a:lstStyle/>
          <a:p>
            <a:pPr fontAlgn="base">
              <a:spcBef>
                <a:spcPct val="0"/>
              </a:spcBef>
              <a:spcAft>
                <a:spcPct val="0"/>
              </a:spcAft>
            </a:pPr>
            <a:r>
              <a:rPr kumimoji="1" lang="en-US" altLang="ja-JP" b="1" dirty="0">
                <a:solidFill>
                  <a:srgbClr val="FF0000"/>
                </a:solidFill>
                <a:cs typeface="Arial" charset="0"/>
              </a:rPr>
              <a:t>=</a:t>
            </a:r>
            <a:endParaRPr kumimoji="1" lang="ja-JP" altLang="en-US" b="1" dirty="0">
              <a:solidFill>
                <a:srgbClr val="FF0000"/>
              </a:solidFill>
              <a:cs typeface="Arial" charset="0"/>
            </a:endParaRPr>
          </a:p>
        </p:txBody>
      </p:sp>
      <p:sp>
        <p:nvSpPr>
          <p:cNvPr id="10" name="テキスト ボックス 9"/>
          <p:cNvSpPr txBox="1"/>
          <p:nvPr/>
        </p:nvSpPr>
        <p:spPr>
          <a:xfrm>
            <a:off x="6390645" y="1843249"/>
            <a:ext cx="319468" cy="369332"/>
          </a:xfrm>
          <a:prstGeom prst="rect">
            <a:avLst/>
          </a:prstGeom>
          <a:noFill/>
        </p:spPr>
        <p:txBody>
          <a:bodyPr wrap="none" rtlCol="0">
            <a:spAutoFit/>
          </a:bodyPr>
          <a:lstStyle/>
          <a:p>
            <a:pPr fontAlgn="base">
              <a:spcBef>
                <a:spcPct val="0"/>
              </a:spcBef>
              <a:spcAft>
                <a:spcPct val="0"/>
              </a:spcAft>
            </a:pPr>
            <a:r>
              <a:rPr kumimoji="1" lang="en-US" altLang="ja-JP" b="1" dirty="0" smtClean="0">
                <a:solidFill>
                  <a:srgbClr val="FF0000"/>
                </a:solidFill>
                <a:cs typeface="Arial" charset="0"/>
              </a:rPr>
              <a:t>&lt;</a:t>
            </a:r>
            <a:endParaRPr kumimoji="1" lang="ja-JP" altLang="en-US" b="1" dirty="0">
              <a:solidFill>
                <a:srgbClr val="FF0000"/>
              </a:solidFill>
              <a:cs typeface="Arial" charset="0"/>
            </a:endParaRPr>
          </a:p>
        </p:txBody>
      </p:sp>
      <p:sp>
        <p:nvSpPr>
          <p:cNvPr id="11" name="テキスト ボックス 10"/>
          <p:cNvSpPr txBox="1"/>
          <p:nvPr/>
        </p:nvSpPr>
        <p:spPr>
          <a:xfrm>
            <a:off x="6390645" y="2115597"/>
            <a:ext cx="319468" cy="369332"/>
          </a:xfrm>
          <a:prstGeom prst="rect">
            <a:avLst/>
          </a:prstGeom>
          <a:noFill/>
        </p:spPr>
        <p:txBody>
          <a:bodyPr wrap="none" rtlCol="0">
            <a:spAutoFit/>
          </a:bodyPr>
          <a:lstStyle/>
          <a:p>
            <a:pPr fontAlgn="base">
              <a:spcBef>
                <a:spcPct val="0"/>
              </a:spcBef>
              <a:spcAft>
                <a:spcPct val="0"/>
              </a:spcAft>
            </a:pPr>
            <a:r>
              <a:rPr kumimoji="1" lang="en-US" altLang="ja-JP" b="1" dirty="0" smtClean="0">
                <a:solidFill>
                  <a:srgbClr val="FF0000"/>
                </a:solidFill>
                <a:cs typeface="Arial" charset="0"/>
              </a:rPr>
              <a:t>&lt;</a:t>
            </a:r>
            <a:endParaRPr kumimoji="1" lang="ja-JP" altLang="en-US" b="1" dirty="0">
              <a:solidFill>
                <a:srgbClr val="FF0000"/>
              </a:solidFill>
              <a:cs typeface="Arial" charset="0"/>
            </a:endParaRPr>
          </a:p>
        </p:txBody>
      </p:sp>
      <p:sp>
        <p:nvSpPr>
          <p:cNvPr id="12" name="テキスト ボックス 11"/>
          <p:cNvSpPr txBox="1"/>
          <p:nvPr/>
        </p:nvSpPr>
        <p:spPr>
          <a:xfrm>
            <a:off x="6390645" y="3283997"/>
            <a:ext cx="319468" cy="369332"/>
          </a:xfrm>
          <a:prstGeom prst="rect">
            <a:avLst/>
          </a:prstGeom>
          <a:noFill/>
        </p:spPr>
        <p:txBody>
          <a:bodyPr wrap="none" rtlCol="0">
            <a:spAutoFit/>
          </a:bodyPr>
          <a:lstStyle/>
          <a:p>
            <a:pPr fontAlgn="base">
              <a:spcBef>
                <a:spcPct val="0"/>
              </a:spcBef>
              <a:spcAft>
                <a:spcPct val="0"/>
              </a:spcAft>
            </a:pPr>
            <a:r>
              <a:rPr kumimoji="1" lang="en-US" altLang="ja-JP" b="1" dirty="0">
                <a:solidFill>
                  <a:srgbClr val="FF0000"/>
                </a:solidFill>
                <a:cs typeface="Arial" charset="0"/>
              </a:rPr>
              <a:t>&gt;</a:t>
            </a:r>
            <a:endParaRPr kumimoji="1" lang="ja-JP" altLang="en-US" b="1" dirty="0">
              <a:solidFill>
                <a:srgbClr val="FF0000"/>
              </a:solidFill>
              <a:cs typeface="Arial" charset="0"/>
            </a:endParaRPr>
          </a:p>
        </p:txBody>
      </p:sp>
      <p:sp>
        <p:nvSpPr>
          <p:cNvPr id="13" name="テキスト ボックス 12"/>
          <p:cNvSpPr txBox="1"/>
          <p:nvPr/>
        </p:nvSpPr>
        <p:spPr>
          <a:xfrm>
            <a:off x="6390645" y="5905842"/>
            <a:ext cx="319468" cy="369332"/>
          </a:xfrm>
          <a:prstGeom prst="rect">
            <a:avLst/>
          </a:prstGeom>
          <a:noFill/>
        </p:spPr>
        <p:txBody>
          <a:bodyPr wrap="none" rtlCol="0">
            <a:spAutoFit/>
          </a:bodyPr>
          <a:lstStyle/>
          <a:p>
            <a:pPr fontAlgn="base">
              <a:spcBef>
                <a:spcPct val="0"/>
              </a:spcBef>
              <a:spcAft>
                <a:spcPct val="0"/>
              </a:spcAft>
            </a:pPr>
            <a:r>
              <a:rPr kumimoji="1" lang="en-US" altLang="ja-JP" b="1" dirty="0">
                <a:solidFill>
                  <a:srgbClr val="FF0000"/>
                </a:solidFill>
                <a:cs typeface="Arial" charset="0"/>
              </a:rPr>
              <a:t>&lt;</a:t>
            </a:r>
            <a:endParaRPr kumimoji="1" lang="en-US" altLang="ja-JP" b="1" dirty="0" smtClean="0">
              <a:solidFill>
                <a:srgbClr val="FF0000"/>
              </a:solidFill>
              <a:cs typeface="Arial" charset="0"/>
            </a:endParaRPr>
          </a:p>
        </p:txBody>
      </p:sp>
      <p:sp>
        <p:nvSpPr>
          <p:cNvPr id="14" name="テキスト ボックス 13"/>
          <p:cNvSpPr txBox="1"/>
          <p:nvPr/>
        </p:nvSpPr>
        <p:spPr>
          <a:xfrm>
            <a:off x="6390645" y="5465572"/>
            <a:ext cx="319468" cy="369332"/>
          </a:xfrm>
          <a:prstGeom prst="rect">
            <a:avLst/>
          </a:prstGeom>
          <a:noFill/>
        </p:spPr>
        <p:txBody>
          <a:bodyPr wrap="none" rtlCol="0">
            <a:spAutoFit/>
          </a:bodyPr>
          <a:lstStyle/>
          <a:p>
            <a:pPr fontAlgn="base">
              <a:spcBef>
                <a:spcPct val="0"/>
              </a:spcBef>
              <a:spcAft>
                <a:spcPct val="0"/>
              </a:spcAft>
            </a:pPr>
            <a:r>
              <a:rPr kumimoji="1" lang="en-US" altLang="ja-JP" b="1" dirty="0">
                <a:solidFill>
                  <a:srgbClr val="FF0000"/>
                </a:solidFill>
                <a:cs typeface="Arial" charset="0"/>
              </a:rPr>
              <a:t>&lt;</a:t>
            </a:r>
            <a:endParaRPr kumimoji="1" lang="en-US" altLang="ja-JP" b="1" dirty="0" smtClean="0">
              <a:solidFill>
                <a:srgbClr val="FF0000"/>
              </a:solidFill>
              <a:cs typeface="Arial" charset="0"/>
            </a:endParaRPr>
          </a:p>
        </p:txBody>
      </p:sp>
      <p:sp>
        <p:nvSpPr>
          <p:cNvPr id="15" name="テキスト ボックス 14"/>
          <p:cNvSpPr txBox="1"/>
          <p:nvPr/>
        </p:nvSpPr>
        <p:spPr>
          <a:xfrm>
            <a:off x="6390645" y="4982971"/>
            <a:ext cx="319468" cy="369332"/>
          </a:xfrm>
          <a:prstGeom prst="rect">
            <a:avLst/>
          </a:prstGeom>
          <a:noFill/>
        </p:spPr>
        <p:txBody>
          <a:bodyPr wrap="none" rtlCol="0">
            <a:spAutoFit/>
          </a:bodyPr>
          <a:lstStyle/>
          <a:p>
            <a:pPr fontAlgn="base">
              <a:spcBef>
                <a:spcPct val="0"/>
              </a:spcBef>
              <a:spcAft>
                <a:spcPct val="0"/>
              </a:spcAft>
            </a:pPr>
            <a:r>
              <a:rPr kumimoji="1" lang="en-US" altLang="ja-JP" b="1" dirty="0">
                <a:solidFill>
                  <a:srgbClr val="FF0000"/>
                </a:solidFill>
                <a:cs typeface="Arial" charset="0"/>
              </a:rPr>
              <a:t>&lt;</a:t>
            </a:r>
            <a:endParaRPr kumimoji="1" lang="en-US" altLang="ja-JP" b="1" dirty="0" smtClean="0">
              <a:solidFill>
                <a:srgbClr val="FF0000"/>
              </a:solidFill>
              <a:cs typeface="Arial" charset="0"/>
            </a:endParaRPr>
          </a:p>
        </p:txBody>
      </p:sp>
      <p:sp>
        <p:nvSpPr>
          <p:cNvPr id="16" name="テキスト ボックス 15"/>
          <p:cNvSpPr txBox="1"/>
          <p:nvPr/>
        </p:nvSpPr>
        <p:spPr>
          <a:xfrm>
            <a:off x="6390645" y="4503192"/>
            <a:ext cx="319468" cy="369332"/>
          </a:xfrm>
          <a:prstGeom prst="rect">
            <a:avLst/>
          </a:prstGeom>
          <a:noFill/>
        </p:spPr>
        <p:txBody>
          <a:bodyPr wrap="none" rtlCol="0">
            <a:spAutoFit/>
          </a:bodyPr>
          <a:lstStyle/>
          <a:p>
            <a:pPr fontAlgn="base">
              <a:spcBef>
                <a:spcPct val="0"/>
              </a:spcBef>
              <a:spcAft>
                <a:spcPct val="0"/>
              </a:spcAft>
            </a:pPr>
            <a:r>
              <a:rPr kumimoji="1" lang="en-US" altLang="ja-JP" b="1" dirty="0">
                <a:solidFill>
                  <a:srgbClr val="FF0000"/>
                </a:solidFill>
                <a:cs typeface="Arial" charset="0"/>
              </a:rPr>
              <a:t>=</a:t>
            </a:r>
            <a:endParaRPr kumimoji="1" lang="ja-JP" altLang="en-US" b="1" dirty="0">
              <a:solidFill>
                <a:srgbClr val="FF0000"/>
              </a:solidFill>
              <a:cs typeface="Arial" charset="0"/>
            </a:endParaRPr>
          </a:p>
        </p:txBody>
      </p:sp>
      <p:sp>
        <p:nvSpPr>
          <p:cNvPr id="17" name="TextBox 16"/>
          <p:cNvSpPr txBox="1"/>
          <p:nvPr/>
        </p:nvSpPr>
        <p:spPr>
          <a:xfrm>
            <a:off x="382134" y="6318915"/>
            <a:ext cx="2425664" cy="230832"/>
          </a:xfrm>
          <a:prstGeom prst="rect">
            <a:avLst/>
          </a:prstGeom>
          <a:noFill/>
        </p:spPr>
        <p:txBody>
          <a:bodyPr wrap="none" rtlCol="0">
            <a:spAutoFit/>
          </a:bodyPr>
          <a:lstStyle/>
          <a:p>
            <a:r>
              <a:rPr lang="en-US" sz="900" dirty="0" smtClean="0"/>
              <a:t>Serruys </a:t>
            </a:r>
            <a:r>
              <a:rPr lang="en-US" sz="900" dirty="0"/>
              <a:t>P.W., et al. ABSORB </a:t>
            </a:r>
            <a:r>
              <a:rPr lang="en-US" sz="900" dirty="0" smtClean="0"/>
              <a:t>II 3-Year, TCT 2016. </a:t>
            </a:r>
          </a:p>
        </p:txBody>
      </p:sp>
    </p:spTree>
    <p:extLst>
      <p:ext uri="{BB962C8B-B14F-4D97-AF65-F5344CB8AC3E}">
        <p14:creationId xmlns:p14="http://schemas.microsoft.com/office/powerpoint/2010/main" val="2019369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theme/theme1.xml><?xml version="1.0" encoding="utf-8"?>
<a:theme xmlns:a="http://schemas.openxmlformats.org/drawingml/2006/main" name="10370649_ABS_PPT_Template_D2">
  <a:themeElements>
    <a:clrScheme name="Absorb GT1">
      <a:dk1>
        <a:srgbClr val="000000"/>
      </a:dk1>
      <a:lt1>
        <a:sysClr val="window" lastClr="FFFFFF"/>
      </a:lt1>
      <a:dk2>
        <a:srgbClr val="58595B"/>
      </a:dk2>
      <a:lt2>
        <a:srgbClr val="F2F2F2"/>
      </a:lt2>
      <a:accent1>
        <a:srgbClr val="52B267"/>
      </a:accent1>
      <a:accent2>
        <a:srgbClr val="4DB8B3"/>
      </a:accent2>
      <a:accent3>
        <a:srgbClr val="6A6C6D"/>
      </a:accent3>
      <a:accent4>
        <a:srgbClr val="009A17"/>
      </a:accent4>
      <a:accent5>
        <a:srgbClr val="F26422"/>
      </a:accent5>
      <a:accent6>
        <a:srgbClr val="49B749"/>
      </a:accent6>
      <a:hlink>
        <a:srgbClr val="009CDE"/>
      </a:hlink>
      <a:folHlink>
        <a:srgbClr val="63666A"/>
      </a:folHlink>
    </a:clrScheme>
    <a:fontScheme name="Abbot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Lst>
    <a:ext uri="{05A4C25C-085E-4340-85A3-A5531E510DB2}">
      <thm15:themeFamily xmlns:thm15="http://schemas.microsoft.com/office/thememl/2012/main" xmlns="" name="Presentation5" id="{F4852A3D-61B6-45C8-8CED-FBEF9C05D8D7}" vid="{D67D5CF5-5DF9-455D-B919-DE34EC504382}"/>
    </a:ext>
  </a:extLst>
</a:theme>
</file>

<file path=ppt/theme/theme2.xml><?xml version="1.0" encoding="utf-8"?>
<a:theme xmlns:a="http://schemas.openxmlformats.org/drawingml/2006/main" name="1_10370649_ABS_PPT_Template_D2">
  <a:themeElements>
    <a:clrScheme name="Absorb GT1">
      <a:dk1>
        <a:srgbClr val="000000"/>
      </a:dk1>
      <a:lt1>
        <a:sysClr val="window" lastClr="FFFFFF"/>
      </a:lt1>
      <a:dk2>
        <a:srgbClr val="58595B"/>
      </a:dk2>
      <a:lt2>
        <a:srgbClr val="F2F2F2"/>
      </a:lt2>
      <a:accent1>
        <a:srgbClr val="52B267"/>
      </a:accent1>
      <a:accent2>
        <a:srgbClr val="4DB8B3"/>
      </a:accent2>
      <a:accent3>
        <a:srgbClr val="6A6C6D"/>
      </a:accent3>
      <a:accent4>
        <a:srgbClr val="009A17"/>
      </a:accent4>
      <a:accent5>
        <a:srgbClr val="F26422"/>
      </a:accent5>
      <a:accent6>
        <a:srgbClr val="49B749"/>
      </a:accent6>
      <a:hlink>
        <a:srgbClr val="009CDE"/>
      </a:hlink>
      <a:folHlink>
        <a:srgbClr val="63666A"/>
      </a:folHlink>
    </a:clrScheme>
    <a:fontScheme name="Abbot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Lst>
    <a:ext uri="{05A4C25C-085E-4340-85A3-A5531E510DB2}">
      <thm15:themeFamily xmlns:thm15="http://schemas.microsoft.com/office/thememl/2012/main" xmlns="" name="Presentation5" id="{F4852A3D-61B6-45C8-8CED-FBEF9C05D8D7}" vid="{D67D5CF5-5DF9-455D-B919-DE34EC5043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TotalTime>
  <Words>4856</Words>
  <Application>Microsoft Office PowerPoint</Application>
  <PresentationFormat>On-screen Show (4:3)</PresentationFormat>
  <Paragraphs>1027</Paragraphs>
  <Slides>36</Slides>
  <Notes>20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10370649_ABS_PPT_Template_D2</vt:lpstr>
      <vt:lpstr>1_10370649_ABS_PPT_Template_D2</vt:lpstr>
      <vt:lpstr>"Impact of Procedural Technique on long term adverse outcomes in recent absorb trials“    Manish Narang Sr. Medical Advisor-APJ, Abbott Vascular</vt:lpstr>
      <vt:lpstr>Why do we need a bioresorbable scaffold? LONG-TERM COMPLICATIONS OF PERMANENT STENTS</vt:lpstr>
      <vt:lpstr>Overview of Absorb Clinical Program</vt:lpstr>
      <vt:lpstr>ABSORB: Extensive Clinical Program </vt:lpstr>
      <vt:lpstr>ABSORB: Extensive Clinical Program Real World and Complex Patient Populations</vt:lpstr>
      <vt:lpstr>Absorb II study structure</vt:lpstr>
      <vt:lpstr>PowerPoint Presentation</vt:lpstr>
      <vt:lpstr>PowerPoint Presentation</vt:lpstr>
      <vt:lpstr>PowerPoint Presentation</vt:lpstr>
      <vt:lpstr>ABSORB II Three Year Clinical Results</vt:lpstr>
      <vt:lpstr>Absorb II Three years clinical outcomes in perspective</vt:lpstr>
      <vt:lpstr>Adverse event rates for absorb in  absorb ii are in line with previous studies</vt:lpstr>
      <vt:lpstr>Malapposition leading to VLST</vt:lpstr>
      <vt:lpstr> Malapposition leading to VLST</vt:lpstr>
      <vt:lpstr> Malapposition leading to VLST</vt:lpstr>
      <vt:lpstr> Malapposition leading to VLST</vt:lpstr>
      <vt:lpstr>Absorb china study structure</vt:lpstr>
      <vt:lpstr>ABSORB China One Year Primary Endpoint (1-Year In-Segment LL)</vt:lpstr>
      <vt:lpstr>ABSORB CHINA at 2 years: Absorb continues to show COMPARABLE clinical results to xience</vt:lpstr>
      <vt:lpstr>ABSORB CHINA at 2 years: Absorb continues to show COMPARABLE clinical results to xience   </vt:lpstr>
      <vt:lpstr>DATA supports need for proper implantation technique to ensure good clinical outcomes  </vt:lpstr>
      <vt:lpstr>DATA supports need for proper implantation technique to ensure good clinical outcomes</vt:lpstr>
      <vt:lpstr>DATA supports need for proper implantation technique to ensure good clinical outcomes</vt:lpstr>
      <vt:lpstr>SUMMARY – ABSORB CHINA</vt:lpstr>
      <vt:lpstr>PSP ANALYSIS</vt:lpstr>
      <vt:lpstr>                 OBJECTIVES</vt:lpstr>
      <vt:lpstr>ABSORB achieves COMPARABLE RESULTS TO BEST IN CLASS DES WHEN IMPLANTED PROPERLY (psp)</vt:lpstr>
      <vt:lpstr>ABSORB achieves COMPARABLE SHORT AND LONG TERM RESULTS TO BEST-IN-CLASS DES WHEN IMPLANTED PROPERLY (psp)</vt:lpstr>
      <vt:lpstr>Impact of Individual Components of PSP</vt:lpstr>
      <vt:lpstr>Impact of Individual Components of PSP</vt:lpstr>
      <vt:lpstr>Impact of PSP on TLF and ST Rates</vt:lpstr>
      <vt:lpstr>Learning Curve A BVS-specific implantation strategy can improve outcomes</vt:lpstr>
      <vt:lpstr>ABSORB achieves COMPARABLE SHORT AND LONG TERM RESULTS TO BEST IN CLASS DES WHEN IMPLANTED PROPERLY</vt:lpstr>
      <vt:lpstr>ABSORB achieves COMPARABLE SHORT AND LONG TERM RESULTS TO BEST IN CLASS DES WHEN IMPLANTED PROPERLY</vt:lpstr>
      <vt:lpstr>UNDEREXPANSION, MALAPPOSITION AND RESIDUAL STENOSIS ARE IMPORTANT CONTRIBUTORS TO EARLY AND LATE EVENTS FOR ABSORB AND ARE MITIGATED BY PSP</vt:lpstr>
      <vt:lpstr>PowerPoint Presentation</vt:lpstr>
    </vt:vector>
  </TitlesOfParts>
  <Company>Abbott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Procedural Technique on long term adverse outcomes in recent absorb trials"</dc:title>
  <dc:creator>Narang, Manish</dc:creator>
  <cp:lastModifiedBy>Narang, Manish</cp:lastModifiedBy>
  <cp:revision>13</cp:revision>
  <dcterms:created xsi:type="dcterms:W3CDTF">2016-12-02T10:47:46Z</dcterms:created>
  <dcterms:modified xsi:type="dcterms:W3CDTF">2016-12-09T22:35:15Z</dcterms:modified>
</cp:coreProperties>
</file>