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05"/>
  </p:notesMasterIdLst>
  <p:sldIdLst>
    <p:sldId id="256" r:id="rId2"/>
    <p:sldId id="560" r:id="rId3"/>
    <p:sldId id="563" r:id="rId4"/>
    <p:sldId id="564" r:id="rId5"/>
    <p:sldId id="565" r:id="rId6"/>
    <p:sldId id="566" r:id="rId7"/>
    <p:sldId id="567" r:id="rId8"/>
    <p:sldId id="601" r:id="rId9"/>
    <p:sldId id="602" r:id="rId10"/>
    <p:sldId id="421" r:id="rId11"/>
    <p:sldId id="487" r:id="rId12"/>
    <p:sldId id="489" r:id="rId13"/>
    <p:sldId id="568" r:id="rId14"/>
    <p:sldId id="627" r:id="rId15"/>
    <p:sldId id="575" r:id="rId16"/>
    <p:sldId id="577" r:id="rId17"/>
    <p:sldId id="576" r:id="rId18"/>
    <p:sldId id="626" r:id="rId19"/>
    <p:sldId id="523" r:id="rId20"/>
    <p:sldId id="573" r:id="rId21"/>
    <p:sldId id="574" r:id="rId22"/>
    <p:sldId id="572" r:id="rId23"/>
    <p:sldId id="571" r:id="rId24"/>
    <p:sldId id="578" r:id="rId25"/>
    <p:sldId id="579" r:id="rId26"/>
    <p:sldId id="580" r:id="rId27"/>
    <p:sldId id="581" r:id="rId28"/>
    <p:sldId id="582" r:id="rId29"/>
    <p:sldId id="585" r:id="rId30"/>
    <p:sldId id="583" r:id="rId31"/>
    <p:sldId id="584" r:id="rId32"/>
    <p:sldId id="591" r:id="rId33"/>
    <p:sldId id="586" r:id="rId34"/>
    <p:sldId id="587" r:id="rId35"/>
    <p:sldId id="588" r:id="rId36"/>
    <p:sldId id="589" r:id="rId37"/>
    <p:sldId id="590" r:id="rId38"/>
    <p:sldId id="592" r:id="rId39"/>
    <p:sldId id="593" r:id="rId40"/>
    <p:sldId id="628" r:id="rId41"/>
    <p:sldId id="632" r:id="rId42"/>
    <p:sldId id="594" r:id="rId43"/>
    <p:sldId id="603" r:id="rId44"/>
    <p:sldId id="596" r:id="rId45"/>
    <p:sldId id="595" r:id="rId46"/>
    <p:sldId id="597" r:id="rId47"/>
    <p:sldId id="600" r:id="rId48"/>
    <p:sldId id="598" r:id="rId49"/>
    <p:sldId id="599" r:id="rId50"/>
    <p:sldId id="629" r:id="rId51"/>
    <p:sldId id="604" r:id="rId52"/>
    <p:sldId id="605" r:id="rId53"/>
    <p:sldId id="606" r:id="rId54"/>
    <p:sldId id="607" r:id="rId55"/>
    <p:sldId id="608" r:id="rId56"/>
    <p:sldId id="609" r:id="rId57"/>
    <p:sldId id="610" r:id="rId58"/>
    <p:sldId id="611" r:id="rId59"/>
    <p:sldId id="630" r:id="rId60"/>
    <p:sldId id="612" r:id="rId61"/>
    <p:sldId id="624" r:id="rId62"/>
    <p:sldId id="625" r:id="rId63"/>
    <p:sldId id="613" r:id="rId64"/>
    <p:sldId id="620" r:id="rId65"/>
    <p:sldId id="621" r:id="rId66"/>
    <p:sldId id="623" r:id="rId67"/>
    <p:sldId id="622" r:id="rId68"/>
    <p:sldId id="631" r:id="rId69"/>
    <p:sldId id="614" r:id="rId70"/>
    <p:sldId id="615" r:id="rId71"/>
    <p:sldId id="616" r:id="rId72"/>
    <p:sldId id="617" r:id="rId73"/>
    <p:sldId id="618" r:id="rId74"/>
    <p:sldId id="619" r:id="rId75"/>
    <p:sldId id="522" r:id="rId76"/>
    <p:sldId id="561" r:id="rId77"/>
    <p:sldId id="529" r:id="rId78"/>
    <p:sldId id="544" r:id="rId79"/>
    <p:sldId id="533" r:id="rId80"/>
    <p:sldId id="551" r:id="rId81"/>
    <p:sldId id="534" r:id="rId82"/>
    <p:sldId id="535" r:id="rId83"/>
    <p:sldId id="536" r:id="rId84"/>
    <p:sldId id="538" r:id="rId85"/>
    <p:sldId id="540" r:id="rId86"/>
    <p:sldId id="541" r:id="rId87"/>
    <p:sldId id="545" r:id="rId88"/>
    <p:sldId id="527" r:id="rId89"/>
    <p:sldId id="528" r:id="rId90"/>
    <p:sldId id="557" r:id="rId91"/>
    <p:sldId id="559" r:id="rId92"/>
    <p:sldId id="558" r:id="rId93"/>
    <p:sldId id="547" r:id="rId94"/>
    <p:sldId id="549" r:id="rId95"/>
    <p:sldId id="550" r:id="rId96"/>
    <p:sldId id="555" r:id="rId97"/>
    <p:sldId id="554" r:id="rId98"/>
    <p:sldId id="556" r:id="rId99"/>
    <p:sldId id="503" r:id="rId100"/>
    <p:sldId id="504" r:id="rId101"/>
    <p:sldId id="498" r:id="rId102"/>
    <p:sldId id="481" r:id="rId103"/>
    <p:sldId id="562" r:id="rId10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8406" autoAdjust="0"/>
  </p:normalViewPr>
  <p:slideViewPr>
    <p:cSldViewPr>
      <p:cViewPr>
        <p:scale>
          <a:sx n="60" d="100"/>
          <a:sy n="60" d="100"/>
        </p:scale>
        <p:origin x="-165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____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LLL, mm</c:v>
                </c:pt>
              </c:strCache>
            </c:strRef>
          </c:tx>
          <c:spPr>
            <a:solidFill>
              <a:schemeClr val="accent6">
                <a:lumMod val="75000"/>
                <a:alpha val="8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 dirty="0">
                        <a:solidFill>
                          <a:schemeClr val="tx1"/>
                        </a:solidFill>
                      </a:rPr>
                      <a:t>0.15 ± 0.23</a:t>
                    </a:r>
                    <a:endParaRPr lang="en-US" sz="2400" dirty="0">
                      <a:solidFill>
                        <a:srgbClr val="FFFF00"/>
                      </a:solidFill>
                    </a:endParaRP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FD-497E-A9C5-C2B31DE1D2C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>
                        <a:solidFill>
                          <a:schemeClr val="tx1"/>
                        </a:solidFill>
                      </a:rPr>
                      <a:t>0.14 ± 0.22</a:t>
                    </a:r>
                    <a:endParaRPr lang="en-US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FD-497E-A9C5-C2B31DE1D2C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>
                        <a:solidFill>
                          <a:schemeClr val="tx1"/>
                        </a:solidFill>
                      </a:rPr>
                      <a:t>0.07 ± 0.29</a:t>
                    </a:r>
                    <a:endParaRPr lang="en-US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FD-497E-A9C5-C2B31DE1D2C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800">
                        <a:solidFill>
                          <a:schemeClr val="tx1"/>
                        </a:solidFill>
                      </a:rPr>
                      <a:t>0.06 ± 0.15</a:t>
                    </a:r>
                    <a:endParaRPr lang="en-US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FD-497E-A9C5-C2B31DE1D2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chemeClr val="tx1"/>
                    </a:solidFill>
                  </a:defRPr>
                </a:pPr>
                <a:endParaRPr lang="ko-KR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In-Scaffold</c:v>
                </c:pt>
                <c:pt idx="1">
                  <c:v>In-Segment</c:v>
                </c:pt>
                <c:pt idx="2">
                  <c:v>Proximal Edge</c:v>
                </c:pt>
                <c:pt idx="3">
                  <c:v>Distal Edge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0.15000000000000008</c:v>
                </c:pt>
                <c:pt idx="1">
                  <c:v>0.14000000000000001</c:v>
                </c:pt>
                <c:pt idx="2">
                  <c:v>7.0000000000000034E-2</c:v>
                </c:pt>
                <c:pt idx="3">
                  <c:v>6.0000000000000032E-2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6FD-497E-A9C5-C2B31DE1D2C5}"/>
            </c:ext>
          </c:extLst>
        </c:ser>
        <c:dLbls>
          <c:showVal val="1"/>
        </c:dLbls>
        <c:gapWidth val="80"/>
        <c:overlap val="15"/>
        <c:axId val="121401728"/>
        <c:axId val="121403264"/>
      </c:barChart>
      <c:catAx>
        <c:axId val="121401728"/>
        <c:scaling>
          <c:orientation val="minMax"/>
        </c:scaling>
        <c:axPos val="b"/>
        <c:numFmt formatCode="General" sourceLinked="0"/>
        <c:tickLblPos val="nextTo"/>
        <c:crossAx val="121403264"/>
        <c:crosses val="autoZero"/>
        <c:auto val="1"/>
        <c:lblAlgn val="ctr"/>
        <c:lblOffset val="100"/>
      </c:catAx>
      <c:valAx>
        <c:axId val="121403264"/>
        <c:scaling>
          <c:orientation val="minMax"/>
          <c:max val="0.2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Late Lumen Loss (mm)</a:t>
                </a:r>
              </a:p>
            </c:rich>
          </c:tx>
          <c:layout/>
        </c:title>
        <c:numFmt formatCode="General" sourceLinked="1"/>
        <c:tickLblPos val="nextTo"/>
        <c:crossAx val="121401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ko-K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LLL, mm</c:v>
                </c:pt>
              </c:strCache>
            </c:strRef>
          </c:tx>
          <c:spPr>
            <a:solidFill>
              <a:schemeClr val="accent6">
                <a:lumMod val="75000"/>
                <a:alpha val="8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 dirty="0">
                        <a:solidFill>
                          <a:schemeClr val="tx1"/>
                        </a:solidFill>
                      </a:rPr>
                      <a:t>0.15 ± 0.23</a:t>
                    </a:r>
                    <a:endParaRPr lang="en-US" sz="2400" dirty="0">
                      <a:solidFill>
                        <a:srgbClr val="FFFF00"/>
                      </a:solidFill>
                    </a:endParaRP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FD-497E-A9C5-C2B31DE1D2C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>
                        <a:solidFill>
                          <a:schemeClr val="tx1"/>
                        </a:solidFill>
                      </a:rPr>
                      <a:t>0.14 ± 0.22</a:t>
                    </a:r>
                    <a:endParaRPr lang="en-US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FD-497E-A9C5-C2B31DE1D2C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>
                        <a:solidFill>
                          <a:schemeClr val="tx1"/>
                        </a:solidFill>
                      </a:rPr>
                      <a:t>0.07 ± 0.29</a:t>
                    </a:r>
                    <a:endParaRPr lang="en-US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FD-497E-A9C5-C2B31DE1D2C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800">
                        <a:solidFill>
                          <a:schemeClr val="tx1"/>
                        </a:solidFill>
                      </a:rPr>
                      <a:t>0.06 ± 0.15</a:t>
                    </a:r>
                    <a:endParaRPr lang="en-US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FD-497E-A9C5-C2B31DE1D2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chemeClr val="tx1"/>
                    </a:solidFill>
                  </a:defRPr>
                </a:pPr>
                <a:endParaRPr lang="ko-KR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In-Scaffold</c:v>
                </c:pt>
                <c:pt idx="1">
                  <c:v>In-Segment</c:v>
                </c:pt>
                <c:pt idx="2">
                  <c:v>Proximal Edge</c:v>
                </c:pt>
                <c:pt idx="3">
                  <c:v>Distal Edge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0.15000000000000008</c:v>
                </c:pt>
                <c:pt idx="1">
                  <c:v>0.14000000000000001</c:v>
                </c:pt>
                <c:pt idx="2">
                  <c:v>7.0000000000000021E-2</c:v>
                </c:pt>
                <c:pt idx="3">
                  <c:v>6.0000000000000026E-2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6FD-497E-A9C5-C2B31DE1D2C5}"/>
            </c:ext>
          </c:extLst>
        </c:ser>
        <c:dLbls>
          <c:showVal val="1"/>
        </c:dLbls>
        <c:gapWidth val="80"/>
        <c:overlap val="15"/>
        <c:axId val="137350144"/>
        <c:axId val="136454912"/>
      </c:barChart>
      <c:catAx>
        <c:axId val="137350144"/>
        <c:scaling>
          <c:orientation val="minMax"/>
        </c:scaling>
        <c:axPos val="b"/>
        <c:numFmt formatCode="General" sourceLinked="0"/>
        <c:tickLblPos val="nextTo"/>
        <c:crossAx val="136454912"/>
        <c:crosses val="autoZero"/>
        <c:auto val="1"/>
        <c:lblAlgn val="ctr"/>
        <c:lblOffset val="100"/>
      </c:catAx>
      <c:valAx>
        <c:axId val="136454912"/>
        <c:scaling>
          <c:orientation val="minMax"/>
          <c:max val="0.2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Late Lumen Loss (mm)</a:t>
                </a:r>
              </a:p>
            </c:rich>
          </c:tx>
          <c:layout/>
        </c:title>
        <c:numFmt formatCode="General" sourceLinked="1"/>
        <c:tickLblPos val="nextTo"/>
        <c:crossAx val="1373501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ko-K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ABSORB Stent Thrombosis Results</a:t>
            </a:r>
          </a:p>
        </c:rich>
      </c:tx>
      <c:layout>
        <c:manualLayout>
          <c:xMode val="edge"/>
          <c:yMode val="edge"/>
          <c:x val="0.31386610467696502"/>
          <c:y val="7.3563229043457972E-3"/>
        </c:manualLayout>
      </c:layout>
    </c:title>
    <c:plotArea>
      <c:layout>
        <c:manualLayout>
          <c:layoutTarget val="inner"/>
          <c:xMode val="edge"/>
          <c:yMode val="edge"/>
          <c:x val="8.0433935180899849E-2"/>
          <c:y val="0.1048868231309521"/>
          <c:w val="0.87355015606433095"/>
          <c:h val="0.86678138535271176"/>
        </c:manualLayout>
      </c:layout>
      <c:bubbleChart>
        <c:ser>
          <c:idx val="0"/>
          <c:order val="0"/>
          <c:dPt>
            <c:idx val="0"/>
            <c:bubble3D val="1"/>
            <c:spPr>
              <a:solidFill>
                <a:srgbClr val="FF9900"/>
              </a:solidFill>
              <a:ln w="28575">
                <a:solidFill>
                  <a:srgbClr val="FF0000"/>
                </a:solidFill>
              </a:ln>
            </c:spPr>
          </c:dPt>
          <c:dPt>
            <c:idx val="1"/>
            <c:bubble3D val="1"/>
            <c:spPr>
              <a:solidFill>
                <a:srgbClr val="00B050"/>
              </a:solidFill>
              <a:ln w="38100">
                <a:solidFill>
                  <a:srgbClr val="002060"/>
                </a:solidFill>
              </a:ln>
            </c:spPr>
          </c:dPt>
          <c:dPt>
            <c:idx val="2"/>
            <c:bubble3D val="1"/>
            <c:spPr>
              <a:solidFill>
                <a:srgbClr val="00B050"/>
              </a:solidFill>
              <a:ln w="28575">
                <a:solidFill>
                  <a:srgbClr val="002060"/>
                </a:solidFill>
              </a:ln>
            </c:spPr>
          </c:dPt>
          <c:dPt>
            <c:idx val="3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4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5"/>
            <c:bubble3D val="1"/>
            <c:spPr>
              <a:solidFill>
                <a:srgbClr val="00B050"/>
              </a:solidFill>
              <a:ln w="28575">
                <a:solidFill>
                  <a:srgbClr val="002060"/>
                </a:solidFill>
              </a:ln>
            </c:spPr>
          </c:dPt>
          <c:dPt>
            <c:idx val="6"/>
            <c:bubble3D val="1"/>
            <c:spPr>
              <a:solidFill>
                <a:srgbClr val="660066"/>
              </a:solidFill>
              <a:ln w="28575">
                <a:solidFill>
                  <a:srgbClr val="002060"/>
                </a:solidFill>
              </a:ln>
            </c:spPr>
          </c:dPt>
          <c:dPt>
            <c:idx val="7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8"/>
            <c:bubble3D val="1"/>
            <c:spPr>
              <a:solidFill>
                <a:srgbClr val="00B050"/>
              </a:solidFill>
              <a:ln w="28575">
                <a:solidFill>
                  <a:srgbClr val="002060"/>
                </a:solidFill>
              </a:ln>
            </c:spPr>
          </c:dPt>
          <c:dPt>
            <c:idx val="9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10"/>
            <c:bubble3D val="1"/>
            <c:spPr>
              <a:solidFill>
                <a:srgbClr val="00B050"/>
              </a:solidFill>
              <a:ln w="28575">
                <a:solidFill>
                  <a:srgbClr val="FF0000"/>
                </a:solidFill>
              </a:ln>
            </c:spPr>
          </c:dPt>
          <c:dPt>
            <c:idx val="11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12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13"/>
            <c:bubble3D val="1"/>
            <c:spPr>
              <a:solidFill>
                <a:srgbClr val="7030A0"/>
              </a:solidFill>
              <a:ln w="28575">
                <a:solidFill>
                  <a:srgbClr val="002060"/>
                </a:solidFill>
              </a:ln>
            </c:spPr>
          </c:dPt>
          <c:dPt>
            <c:idx val="14"/>
            <c:bubble3D val="1"/>
            <c:spPr>
              <a:solidFill>
                <a:srgbClr val="660066"/>
              </a:solidFill>
              <a:ln w="28575">
                <a:solidFill>
                  <a:srgbClr val="002060"/>
                </a:solidFill>
              </a:ln>
            </c:spPr>
          </c:dPt>
          <c:dPt>
            <c:idx val="15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16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17"/>
            <c:bubble3D val="1"/>
            <c:spPr>
              <a:solidFill>
                <a:srgbClr val="00B050"/>
              </a:solidFill>
              <a:ln w="19050">
                <a:solidFill>
                  <a:srgbClr val="000066"/>
                </a:solidFill>
              </a:ln>
            </c:spPr>
          </c:dPt>
          <c:dPt>
            <c:idx val="18"/>
            <c:bubble3D val="1"/>
            <c:spPr>
              <a:solidFill>
                <a:srgbClr val="FF9900"/>
              </a:solidFill>
              <a:ln w="19050">
                <a:solidFill>
                  <a:srgbClr val="002060"/>
                </a:solidFill>
              </a:ln>
            </c:spPr>
          </c:dPt>
          <c:dPt>
            <c:idx val="19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Pt>
            <c:idx val="20"/>
            <c:bubble3D val="1"/>
            <c:spPr>
              <a:solidFill>
                <a:srgbClr val="FF9900"/>
              </a:solidFill>
              <a:ln w="28575">
                <a:solidFill>
                  <a:srgbClr val="002060"/>
                </a:solidFill>
              </a:ln>
            </c:spPr>
          </c:dPt>
          <c:dLbls>
            <c:dLbl>
              <c:idx val="0"/>
              <c:layout>
                <c:manualLayout>
                  <c:x val="-0.20772674768264393"/>
                  <c:y val="-6.449390622290864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BVS Expand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2.2%</a:t>
                    </a:r>
                    <a:endParaRPr lang="en-US"/>
                  </a:p>
                </c:rich>
              </c:tx>
              <c:dLblPos val="r"/>
              <c:showVal val="1"/>
              <c:showSerName val="1"/>
            </c:dLbl>
            <c:dLbl>
              <c:idx val="1"/>
              <c:layout>
                <c:manualLayout>
                  <c:x val="-8.743088934855453E-3"/>
                  <c:y val="4.9042152695638629E-2"/>
                </c:manualLayout>
              </c:layout>
              <c:tx>
                <c:rich>
                  <a:bodyPr/>
                  <a:lstStyle/>
                  <a:p>
                    <a:pPr>
                      <a:defRPr sz="10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GHOST EU</a:t>
                    </a:r>
                  </a:p>
                  <a:p>
                    <a:pPr>
                      <a:defRPr sz="10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 2.0%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</c:spPr>
              <c:dLblPos val="r"/>
              <c:showVal val="1"/>
              <c:showSerName val="1"/>
            </c:dLbl>
            <c:dLbl>
              <c:idx val="2"/>
              <c:layout>
                <c:manualLayout>
                  <c:x val="-4.2800905518829563E-2"/>
                  <c:y val="-6.3397215564202969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AMC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3.0%</a:t>
                    </a:r>
                    <a:endParaRPr lang="en-US"/>
                  </a:p>
                </c:rich>
              </c:tx>
              <c:dLblPos val="r"/>
              <c:showVal val="1"/>
              <c:showSerName val="1"/>
            </c:dLbl>
            <c:dLbl>
              <c:idx val="3"/>
              <c:layout>
                <c:manualLayout>
                  <c:x val="-6.2271737303842438E-2"/>
                  <c:y val="6.624803203881359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EVERBIO II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 0.0%</a:t>
                    </a:r>
                    <a:endParaRPr lang="en-US">
                      <a:solidFill>
                        <a:schemeClr val="tx1"/>
                      </a:solidFill>
                    </a:endParaRPr>
                  </a:p>
                </c:rich>
              </c:tx>
              <c:dLblPos val="r"/>
              <c:showVal val="1"/>
            </c:dLbl>
            <c:dLbl>
              <c:idx val="4"/>
              <c:layout>
                <c:manualLayout>
                  <c:x val="0.19933795685486813"/>
                  <c:y val="3.7479596340605978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ABSORB First</a:t>
                    </a:r>
                  </a:p>
                  <a:p>
                    <a:r>
                      <a:rPr lang="en-US" sz="1000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0.9%</a:t>
                    </a:r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r"/>
              <c:showVal val="1"/>
            </c:dLbl>
            <c:dLbl>
              <c:idx val="5"/>
              <c:layout>
                <c:manualLayout>
                  <c:x val="-0.26329656096878185"/>
                  <c:y val="0.23876963665171086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ABSORB II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 0.9%</a:t>
                    </a:r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r"/>
              <c:showVal val="1"/>
            </c:dLbl>
            <c:dLbl>
              <c:idx val="6"/>
              <c:layout>
                <c:manualLayout>
                  <c:x val="-0.44475279537174839"/>
                  <c:y val="-0.18855414079886201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BVS Luscher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2.0%</a:t>
                    </a:r>
                    <a:endParaRPr lang="en-US"/>
                  </a:p>
                </c:rich>
              </c:tx>
              <c:dLblPos val="r"/>
              <c:showVal val="1"/>
              <c:showSerName val="1"/>
            </c:dLbl>
            <c:dLbl>
              <c:idx val="7"/>
              <c:layout>
                <c:manualLayout>
                  <c:x val="0.12329024711286522"/>
                  <c:y val="-2.6973183982601252E-2"/>
                </c:manualLayout>
              </c:layout>
              <c:tx>
                <c:rich>
                  <a:bodyPr/>
                  <a:lstStyle/>
                  <a:p>
                    <a:pPr>
                      <a:defRPr sz="1000" b="1">
                        <a:solidFill>
                          <a:schemeClr val="bg1"/>
                        </a:solidFill>
                      </a:defRPr>
                    </a:pPr>
                    <a:r>
                      <a:rPr lang="en-US" sz="1000">
                        <a:solidFill>
                          <a:schemeClr val="bg1"/>
                        </a:solidFill>
                      </a:rPr>
                      <a:t>GABI-R</a:t>
                    </a:r>
                  </a:p>
                  <a:p>
                    <a:pPr>
                      <a:defRPr sz="1000" b="1">
                        <a:solidFill>
                          <a:schemeClr val="bg1"/>
                        </a:solidFill>
                      </a:defRPr>
                    </a:pPr>
                    <a:r>
                      <a:rPr lang="en-US" sz="1000">
                        <a:solidFill>
                          <a:schemeClr val="bg1"/>
                        </a:solidFill>
                      </a:rPr>
                      <a:t>1.0%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r"/>
              <c:showVal val="1"/>
            </c:dLbl>
            <c:dLbl>
              <c:idx val="8"/>
              <c:layout>
                <c:manualLayout>
                  <c:x val="-0.12942071558447216"/>
                  <c:y val="-0.25446196703826746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POLAR</a:t>
                    </a:r>
                    <a:r>
                      <a:rPr lang="en-US" sz="1000" baseline="0">
                        <a:solidFill>
                          <a:sysClr val="windowText" lastClr="000000"/>
                        </a:solidFill>
                      </a:rPr>
                      <a:t> ACS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1.1%</a:t>
                    </a:r>
                    <a:endParaRPr lang="en-US"/>
                  </a:p>
                </c:rich>
              </c:tx>
              <c:dLblPos val="r"/>
              <c:showVal val="1"/>
            </c:dLbl>
            <c:dLbl>
              <c:idx val="9"/>
              <c:layout>
                <c:manualLayout>
                  <c:x val="6.5561489392440241E-3"/>
                  <c:y val="0.14126592083978701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CTO Feasibility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0.0%</a:t>
                    </a:r>
                    <a:endParaRPr lang="en-US"/>
                  </a:p>
                </c:rich>
              </c:tx>
              <c:dLblPos val="r"/>
              <c:showVal val="1"/>
            </c:dLbl>
            <c:dLbl>
              <c:idx val="10"/>
              <c:layout>
                <c:manualLayout>
                  <c:x val="-7.1083446152107793E-2"/>
                  <c:y val="6.9855719531404181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ASSURE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0.0%</a:t>
                    </a:r>
                    <a:endParaRPr lang="en-US"/>
                  </a:p>
                </c:rich>
              </c:tx>
              <c:dLblPos val="r"/>
              <c:showVal val="1"/>
            </c:dLbl>
            <c:dLbl>
              <c:idx val="11"/>
              <c:layout>
                <c:manualLayout>
                  <c:x val="-0.22571847662902522"/>
                  <c:y val="4.5152762444060086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Polish</a:t>
                    </a:r>
                    <a:r>
                      <a:rPr lang="en-US" sz="1000" baseline="0">
                        <a:solidFill>
                          <a:sysClr val="windowText" lastClr="000000"/>
                        </a:solidFill>
                      </a:rPr>
                      <a:t> Registry</a:t>
                    </a:r>
                  </a:p>
                  <a:p>
                    <a:r>
                      <a:rPr lang="en-US" sz="1000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0.4%</a:t>
                    </a:r>
                    <a:endParaRPr lang="en-US"/>
                  </a:p>
                </c:rich>
              </c:tx>
              <c:dLblPos val="r"/>
              <c:showVal val="1"/>
            </c:dLbl>
            <c:dLbl>
              <c:idx val="12"/>
              <c:layout>
                <c:manualLayout>
                  <c:x val="-0.21295672975064725"/>
                  <c:y val="0.18366710959067581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Colombo CCI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0.0%</a:t>
                    </a:r>
                    <a:endParaRPr lang="en-US"/>
                  </a:p>
                </c:rich>
              </c:tx>
              <c:dLblPos val="r"/>
              <c:showVal val="1"/>
              <c:showSerName val="1"/>
            </c:dLbl>
            <c:dLbl>
              <c:idx val="13"/>
              <c:layout>
                <c:manualLayout>
                  <c:x val="-6.0570905698616388E-2"/>
                  <c:y val="6.8659013773894023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Australian Registry                     0.0%</a:t>
                    </a:r>
                    <a:endParaRPr lang="en-US"/>
                  </a:p>
                </c:rich>
              </c:tx>
              <c:dLblPos val="r"/>
              <c:showVal val="1"/>
            </c:dLbl>
            <c:dLbl>
              <c:idx val="14"/>
              <c:layout>
                <c:manualLayout>
                  <c:x val="-0.20976252653916042"/>
                  <c:y val="-7.3563229043457939E-2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REPARA</a:t>
                    </a:r>
                  </a:p>
                  <a:p>
                    <a:r>
                      <a:rPr lang="en-US" sz="1000">
                        <a:solidFill>
                          <a:sysClr val="windowText" lastClr="000000"/>
                        </a:solidFill>
                      </a:rPr>
                      <a:t> 0.9%</a:t>
                    </a:r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r"/>
              <c:showVal val="1"/>
              <c:showSerName val="1"/>
            </c:dLbl>
            <c:dLbl>
              <c:idx val="15"/>
              <c:tx>
                <c:rich>
                  <a:bodyPr/>
                  <a:lstStyle/>
                  <a:p>
                    <a:r>
                      <a:rPr lang="en-US" sz="1000"/>
                      <a:t>Gori</a:t>
                    </a:r>
                    <a:r>
                      <a:rPr lang="en-US" sz="1000" baseline="0"/>
                      <a:t> (All)                                      </a:t>
                    </a:r>
                    <a:r>
                      <a:rPr lang="en-US" sz="1000"/>
                      <a:t> 3.0%</a:t>
                    </a:r>
                    <a:endParaRPr lang="en-US"/>
                  </a:p>
                </c:rich>
              </c:tx>
              <c:dLblPos val="ctr"/>
              <c:showVal val="1"/>
              <c:showSerName val="1"/>
            </c:dLbl>
            <c:dLbl>
              <c:idx val="16"/>
              <c:layout>
                <c:manualLayout>
                  <c:x val="-6.6200357474359928E-2"/>
                  <c:y val="3.1877399252165123E-2"/>
                </c:manualLayout>
              </c:layout>
              <c:tx>
                <c:rich>
                  <a:bodyPr/>
                  <a:lstStyle/>
                  <a:p>
                    <a:pPr>
                      <a:defRPr sz="1000" b="1">
                        <a:solidFill>
                          <a:schemeClr val="bg1"/>
                        </a:solidFill>
                      </a:defRPr>
                    </a:pPr>
                    <a:r>
                      <a:rPr lang="en-US" sz="1000">
                        <a:solidFill>
                          <a:schemeClr val="bg1"/>
                        </a:solidFill>
                      </a:rPr>
                      <a:t>Gori (BVS)                                 0.8%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r"/>
              <c:showVal val="1"/>
            </c:dLbl>
            <c:dLbl>
              <c:idx val="17"/>
              <c:layout>
                <c:manualLayout>
                  <c:x val="-0.16176391906631318"/>
                  <c:y val="-0.12750959700866038"/>
                </c:manualLayout>
              </c:layout>
              <c:tx>
                <c:rich>
                  <a:bodyPr/>
                  <a:lstStyle/>
                  <a:p>
                    <a:r>
                      <a:rPr lang="en-US" sz="1000"/>
                      <a:t>ABSORB</a:t>
                    </a:r>
                    <a:r>
                      <a:rPr lang="en-US" sz="1000" baseline="0"/>
                      <a:t> Japan</a:t>
                    </a:r>
                    <a:r>
                      <a:rPr lang="en-US" sz="1000"/>
                      <a:t>
1.5%</a:t>
                    </a:r>
                    <a:endParaRPr lang="en-US"/>
                  </a:p>
                </c:rich>
              </c:tx>
              <c:dLblPos val="r"/>
              <c:showVal val="1"/>
              <c:showSerName val="1"/>
              <c:separator>
</c:separator>
            </c:dLbl>
            <c:dLbl>
              <c:idx val="18"/>
              <c:layout>
                <c:manualLayout>
                  <c:x val="0.10046623519024489"/>
                  <c:y val="6.8659013773894023E-2"/>
                </c:manualLayout>
              </c:layout>
              <c:tx>
                <c:rich>
                  <a:bodyPr/>
                  <a:lstStyle/>
                  <a:p>
                    <a:pPr>
                      <a:defRPr sz="1000" b="1">
                        <a:solidFill>
                          <a:schemeClr val="bg1"/>
                        </a:solidFill>
                      </a:defRPr>
                    </a:pPr>
                    <a:r>
                      <a:rPr lang="en-US" sz="1000">
                        <a:solidFill>
                          <a:schemeClr val="bg1"/>
                        </a:solidFill>
                      </a:rPr>
                      <a:t>TROFI</a:t>
                    </a:r>
                    <a:r>
                      <a:rPr lang="en-US" sz="1000" baseline="0">
                        <a:solidFill>
                          <a:schemeClr val="bg1"/>
                        </a:solidFill>
                      </a:rPr>
                      <a:t> II</a:t>
                    </a:r>
                    <a:r>
                      <a:rPr lang="en-US" sz="1000">
                        <a:solidFill>
                          <a:schemeClr val="bg1"/>
                        </a:solidFill>
                      </a:rPr>
                      <a:t>
1.1%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r"/>
              <c:showVal val="1"/>
              <c:showSerName val="1"/>
              <c:separator>
</c:separator>
            </c:dLbl>
            <c:dLbl>
              <c:idx val="19"/>
              <c:layout>
                <c:manualLayout>
                  <c:x val="-5.6655469869018302E-2"/>
                  <c:y val="-0.11034503664452811"/>
                </c:manualLayout>
              </c:layout>
              <c:tx>
                <c:rich>
                  <a:bodyPr/>
                  <a:lstStyle/>
                  <a:p>
                    <a:r>
                      <a:rPr lang="en-US" sz="1000"/>
                      <a:t>ABSORB III                                       1.5%</a:t>
                    </a:r>
                  </a:p>
                </c:rich>
              </c:tx>
              <c:dLblPos val="r"/>
              <c:showVal val="1"/>
              <c:separator>
</c:separator>
            </c:dLbl>
            <c:dLbl>
              <c:idx val="20"/>
              <c:layout>
                <c:manualLayout>
                  <c:x val="-1.952899611688981E-2"/>
                  <c:y val="4.6589851981515364E-2"/>
                </c:manualLayout>
              </c:layout>
              <c:tx>
                <c:rich>
                  <a:bodyPr/>
                  <a:lstStyle/>
                  <a:p>
                    <a:r>
                      <a:rPr lang="en-US" sz="1000"/>
                      <a:t>ABSORB China                             0.4%</a:t>
                    </a:r>
                    <a:endParaRPr lang="en-US"/>
                  </a:p>
                </c:rich>
              </c:tx>
              <c:dLblPos val="r"/>
              <c:showVal val="1"/>
              <c:separator>
</c:separator>
            </c:dLbl>
            <c:txPr>
              <a:bodyPr/>
              <a:lstStyle/>
              <a:p>
                <a:pPr>
                  <a:defRPr sz="1000" b="1">
                    <a:solidFill>
                      <a:sysClr val="windowText" lastClr="000000"/>
                    </a:solidFill>
                  </a:defRPr>
                </a:pPr>
                <a:endParaRPr lang="ko-KR"/>
              </a:p>
            </c:txPr>
            <c:dLblPos val="ctr"/>
            <c:showVal val="1"/>
          </c:dLbls>
          <c:xVal>
            <c:numRef>
              <c:f>'Sara Chart_Data (start)'!$C$3:$C$23</c:f>
              <c:numCache>
                <c:formatCode>[$-409]mmm\-yy;@</c:formatCode>
                <c:ptCount val="21"/>
                <c:pt idx="0">
                  <c:v>41214</c:v>
                </c:pt>
                <c:pt idx="1">
                  <c:v>41153</c:v>
                </c:pt>
                <c:pt idx="2">
                  <c:v>41122</c:v>
                </c:pt>
                <c:pt idx="3">
                  <c:v>40756</c:v>
                </c:pt>
                <c:pt idx="4">
                  <c:v>40848</c:v>
                </c:pt>
                <c:pt idx="5">
                  <c:v>41153</c:v>
                </c:pt>
                <c:pt idx="6">
                  <c:v>41579</c:v>
                </c:pt>
                <c:pt idx="7">
                  <c:v>41000</c:v>
                </c:pt>
                <c:pt idx="8">
                  <c:v>41334</c:v>
                </c:pt>
                <c:pt idx="9">
                  <c:v>41183</c:v>
                </c:pt>
                <c:pt idx="10">
                  <c:v>41030</c:v>
                </c:pt>
                <c:pt idx="11">
                  <c:v>41275</c:v>
                </c:pt>
                <c:pt idx="12">
                  <c:v>41275</c:v>
                </c:pt>
                <c:pt idx="13" formatCode="mmm\-yy">
                  <c:v>40513</c:v>
                </c:pt>
                <c:pt idx="14" formatCode="mmm\-yy">
                  <c:v>41640</c:v>
                </c:pt>
                <c:pt idx="15">
                  <c:v>41030</c:v>
                </c:pt>
                <c:pt idx="16">
                  <c:v>41640</c:v>
                </c:pt>
                <c:pt idx="17" formatCode="mmm\-yy">
                  <c:v>41609</c:v>
                </c:pt>
                <c:pt idx="18">
                  <c:v>41334</c:v>
                </c:pt>
                <c:pt idx="19">
                  <c:v>41365</c:v>
                </c:pt>
                <c:pt idx="20">
                  <c:v>41456</c:v>
                </c:pt>
              </c:numCache>
            </c:numRef>
          </c:xVal>
          <c:yVal>
            <c:numRef>
              <c:f>'Sara Chart_Data (start)'!$D$3:$D$23</c:f>
              <c:numCache>
                <c:formatCode>0.0%</c:formatCode>
                <c:ptCount val="21"/>
                <c:pt idx="0">
                  <c:v>2.0000000000000011E-2</c:v>
                </c:pt>
                <c:pt idx="1">
                  <c:v>2.2000000000000013E-2</c:v>
                </c:pt>
                <c:pt idx="2">
                  <c:v>3.0000000000000016E-2</c:v>
                </c:pt>
                <c:pt idx="3">
                  <c:v>0</c:v>
                </c:pt>
                <c:pt idx="4">
                  <c:v>9.0000000000000063E-3</c:v>
                </c:pt>
                <c:pt idx="5">
                  <c:v>2.0000000000000011E-2</c:v>
                </c:pt>
                <c:pt idx="6">
                  <c:v>1.0000000000000005E-2</c:v>
                </c:pt>
                <c:pt idx="7">
                  <c:v>0</c:v>
                </c:pt>
                <c:pt idx="8">
                  <c:v>0</c:v>
                </c:pt>
                <c:pt idx="9">
                  <c:v>4.0000000000000036E-3</c:v>
                </c:pt>
                <c:pt idx="10">
                  <c:v>0</c:v>
                </c:pt>
                <c:pt idx="11">
                  <c:v>9.0000000000000063E-3</c:v>
                </c:pt>
                <c:pt idx="12">
                  <c:v>1.0999999999999998E-2</c:v>
                </c:pt>
                <c:pt idx="13">
                  <c:v>0</c:v>
                </c:pt>
                <c:pt idx="14">
                  <c:v>8.8000000000000075E-3</c:v>
                </c:pt>
                <c:pt idx="15">
                  <c:v>3.0000000000000016E-2</c:v>
                </c:pt>
                <c:pt idx="16">
                  <c:v>8.0000000000000088E-3</c:v>
                </c:pt>
                <c:pt idx="17">
                  <c:v>1.0526315789473687E-2</c:v>
                </c:pt>
                <c:pt idx="18">
                  <c:v>1.4999999999999998E-2</c:v>
                </c:pt>
                <c:pt idx="19">
                  <c:v>1.4999999999999998E-2</c:v>
                </c:pt>
                <c:pt idx="20">
                  <c:v>4.0000000000000036E-3</c:v>
                </c:pt>
              </c:numCache>
            </c:numRef>
          </c:yVal>
          <c:bubbleSize>
            <c:numRef>
              <c:f>'Sara Chart_Data (start)'!$E$3:$E$23</c:f>
              <c:numCache>
                <c:formatCode>General</c:formatCode>
                <c:ptCount val="21"/>
                <c:pt idx="0">
                  <c:v>1477</c:v>
                </c:pt>
                <c:pt idx="1">
                  <c:v>200</c:v>
                </c:pt>
                <c:pt idx="2">
                  <c:v>135</c:v>
                </c:pt>
                <c:pt idx="3">
                  <c:v>238</c:v>
                </c:pt>
                <c:pt idx="4">
                  <c:v>501</c:v>
                </c:pt>
                <c:pt idx="5">
                  <c:v>106</c:v>
                </c:pt>
                <c:pt idx="6">
                  <c:v>1536</c:v>
                </c:pt>
                <c:pt idx="7">
                  <c:v>183</c:v>
                </c:pt>
                <c:pt idx="8">
                  <c:v>35</c:v>
                </c:pt>
                <c:pt idx="9">
                  <c:v>591</c:v>
                </c:pt>
                <c:pt idx="10">
                  <c:v>92</c:v>
                </c:pt>
                <c:pt idx="11">
                  <c:v>1701</c:v>
                </c:pt>
                <c:pt idx="12">
                  <c:v>100</c:v>
                </c:pt>
                <c:pt idx="13">
                  <c:v>100</c:v>
                </c:pt>
                <c:pt idx="14">
                  <c:v>1479</c:v>
                </c:pt>
                <c:pt idx="15">
                  <c:v>639</c:v>
                </c:pt>
                <c:pt idx="16">
                  <c:v>292</c:v>
                </c:pt>
                <c:pt idx="17">
                  <c:v>190</c:v>
                </c:pt>
                <c:pt idx="18">
                  <c:v>1322</c:v>
                </c:pt>
                <c:pt idx="19">
                  <c:v>400</c:v>
                </c:pt>
                <c:pt idx="20">
                  <c:v>228</c:v>
                </c:pt>
              </c:numCache>
            </c:numRef>
          </c:bubbleSize>
          <c:bubble3D val="1"/>
        </c:ser>
        <c:dLbls>
          <c:showVal val="1"/>
        </c:dLbls>
        <c:bubbleScale val="100"/>
        <c:axId val="104684928"/>
        <c:axId val="104498304"/>
      </c:bubbleChart>
      <c:valAx>
        <c:axId val="104684928"/>
        <c:scaling>
          <c:orientation val="minMax"/>
          <c:max val="41800"/>
          <c:min val="40480"/>
        </c:scaling>
        <c:axPos val="b"/>
        <c:numFmt formatCode="[$-409]mmm\-yy;@" sourceLinked="1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104498304"/>
        <c:crossesAt val="-5.0000000000000044E-3"/>
        <c:crossBetween val="midCat"/>
      </c:valAx>
      <c:valAx>
        <c:axId val="104498304"/>
        <c:scaling>
          <c:orientation val="minMax"/>
          <c:max val="3.5000000000000038E-2"/>
          <c:min val="-5.0000000000000044E-3"/>
        </c:scaling>
        <c:axPos val="l"/>
        <c:majorGridlines/>
        <c:numFmt formatCode="0.0%" sourceLinked="1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104684928"/>
        <c:crosses val="autoZero"/>
        <c:crossBetween val="midCat"/>
      </c:valAx>
    </c:plotArea>
    <c:plotVisOnly val="1"/>
    <c:dispBlanksAs val="gap"/>
  </c:chart>
  <c:spPr>
    <a:ln>
      <a:solidFill>
        <a:srgbClr val="D34817"/>
      </a:solidFill>
    </a:ln>
  </c:sp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5A6D3-7542-4E6F-845E-C5118C9135EE}" type="datetimeFigureOut">
              <a:rPr lang="ko-KR" altLang="en-US" smtClean="0"/>
              <a:pPr/>
              <a:t>2016-12-10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2CE86-FECE-44C2-AA20-93FE65C606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0288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102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Especially</a:t>
            </a:r>
            <a:r>
              <a:rPr lang="en-US" altLang="ko-KR" baseline="0" dirty="0" smtClean="0"/>
              <a:t> in 1-30 days after implantation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Especially</a:t>
            </a:r>
            <a:r>
              <a:rPr lang="en-US" altLang="ko-KR" baseline="0" dirty="0" smtClean="0"/>
              <a:t> in 1-30 days after implantation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Especially</a:t>
            </a:r>
            <a:r>
              <a:rPr lang="en-US" altLang="ko-KR" baseline="0" dirty="0" smtClean="0"/>
              <a:t> in 1-30 days after implantation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Colombo group showed series of case for using BVS in calcified lesion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Drs</a:t>
            </a:r>
            <a:r>
              <a:rPr lang="en-US" altLang="ko-KR" dirty="0" smtClean="0"/>
              <a:t> in gran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canaria</a:t>
            </a:r>
            <a:r>
              <a:rPr lang="en-US" altLang="ko-KR" baseline="0" dirty="0" smtClean="0"/>
              <a:t> in Spain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Colombo</a:t>
            </a:r>
            <a:r>
              <a:rPr lang="en-US" altLang="ko-KR" baseline="0" dirty="0" smtClean="0"/>
              <a:t> lab’s plan for bifurcation lesion </a:t>
            </a:r>
          </a:p>
          <a:p>
            <a:r>
              <a:rPr lang="en-US" altLang="ko-KR" baseline="0" dirty="0" smtClean="0"/>
              <a:t>MB</a:t>
            </a:r>
            <a:r>
              <a:rPr lang="ko-KR" altLang="en-US" baseline="0" dirty="0" smtClean="0"/>
              <a:t>는 </a:t>
            </a:r>
            <a:r>
              <a:rPr lang="en-US" altLang="ko-KR" baseline="0" dirty="0" smtClean="0"/>
              <a:t>BVS</a:t>
            </a:r>
            <a:r>
              <a:rPr lang="ko-KR" altLang="en-US" baseline="0" dirty="0" smtClean="0"/>
              <a:t>를 하고 </a:t>
            </a:r>
            <a:r>
              <a:rPr lang="en-US" altLang="ko-KR" baseline="0" dirty="0" smtClean="0"/>
              <a:t>(deflation</a:t>
            </a:r>
            <a:r>
              <a:rPr lang="ko-KR" altLang="en-US" baseline="0" dirty="0" smtClean="0"/>
              <a:t>하고</a:t>
            </a:r>
            <a:r>
              <a:rPr lang="en-US" altLang="ko-KR" baseline="0" dirty="0" smtClean="0"/>
              <a:t>) SB</a:t>
            </a:r>
            <a:r>
              <a:rPr lang="ko-KR" altLang="en-US" baseline="0" dirty="0" smtClean="0"/>
              <a:t>에 </a:t>
            </a:r>
            <a:r>
              <a:rPr lang="en-US" altLang="ko-KR" baseline="0" dirty="0" smtClean="0"/>
              <a:t>DES</a:t>
            </a:r>
            <a:r>
              <a:rPr lang="ko-KR" altLang="en-US" baseline="0" dirty="0" smtClean="0"/>
              <a:t>를 넣고</a:t>
            </a:r>
            <a:r>
              <a:rPr lang="en-US" altLang="ko-KR" baseline="0" dirty="0" smtClean="0"/>
              <a:t>, B) KBAP</a:t>
            </a:r>
            <a:r>
              <a:rPr lang="ko-KR" altLang="en-US" baseline="0" dirty="0" smtClean="0"/>
              <a:t>를 하고 </a:t>
            </a:r>
            <a:r>
              <a:rPr lang="en-US" altLang="ko-KR" baseline="0" dirty="0" smtClean="0"/>
              <a:t>C)MB deflation</a:t>
            </a:r>
            <a:r>
              <a:rPr lang="ko-KR" altLang="en-US" baseline="0" dirty="0" smtClean="0"/>
              <a:t>하고 나서 </a:t>
            </a:r>
            <a:r>
              <a:rPr lang="en-US" altLang="ko-KR" baseline="0" dirty="0" smtClean="0"/>
              <a:t>SB</a:t>
            </a:r>
            <a:r>
              <a:rPr lang="ko-KR" altLang="en-US" baseline="0" dirty="0" smtClean="0"/>
              <a:t>을 </a:t>
            </a:r>
            <a:r>
              <a:rPr lang="en-US" altLang="ko-KR" baseline="0" dirty="0" smtClean="0"/>
              <a:t>deflation</a:t>
            </a:r>
            <a:r>
              <a:rPr lang="ko-KR" altLang="en-US" baseline="0" dirty="0" err="1" smtClean="0"/>
              <a:t>해야한다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C’</a:t>
            </a:r>
            <a:r>
              <a:rPr lang="ko-KR" altLang="en-US" baseline="0" dirty="0" smtClean="0"/>
              <a:t>은 잘 못 된 예로 함께 </a:t>
            </a:r>
            <a:r>
              <a:rPr lang="en-US" altLang="ko-KR" baseline="0" dirty="0" smtClean="0"/>
              <a:t>deflation</a:t>
            </a:r>
            <a:r>
              <a:rPr lang="ko-KR" altLang="en-US" baseline="0" dirty="0" smtClean="0"/>
              <a:t>을 하면 </a:t>
            </a:r>
            <a:r>
              <a:rPr lang="en-US" altLang="ko-KR" baseline="0" dirty="0" smtClean="0"/>
              <a:t>SB</a:t>
            </a:r>
            <a:r>
              <a:rPr lang="ko-KR" altLang="en-US" baseline="0" dirty="0" smtClean="0"/>
              <a:t>의 </a:t>
            </a:r>
            <a:r>
              <a:rPr lang="en-US" altLang="ko-KR" baseline="0" dirty="0" smtClean="0"/>
              <a:t>edge</a:t>
            </a:r>
            <a:r>
              <a:rPr lang="ko-KR" altLang="en-US" baseline="0" dirty="0" smtClean="0"/>
              <a:t>가 좋지 않게 된다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Side</a:t>
            </a:r>
            <a:r>
              <a:rPr lang="en-US" altLang="ko-KR" baseline="0" dirty="0" smtClean="0"/>
              <a:t> branch balloon proximal marker must be positioned at SB exit site or little bit more into MB with less than 10 </a:t>
            </a:r>
            <a:r>
              <a:rPr lang="en-US" altLang="ko-KR" baseline="0" dirty="0" err="1" smtClean="0"/>
              <a:t>atm</a:t>
            </a:r>
            <a:r>
              <a:rPr lang="en-US" altLang="ko-KR" baseline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Side</a:t>
            </a:r>
            <a:r>
              <a:rPr lang="en-US" altLang="ko-KR" baseline="0" dirty="0" smtClean="0"/>
              <a:t> branch balloon proximal marker must be positioned at SB exit site or little bit more into MB with less than 10 </a:t>
            </a:r>
            <a:r>
              <a:rPr lang="en-US" altLang="ko-KR" baseline="0" dirty="0" err="1" smtClean="0"/>
              <a:t>atm</a:t>
            </a:r>
            <a:r>
              <a:rPr lang="en-US" altLang="ko-KR" baseline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Side</a:t>
            </a:r>
            <a:r>
              <a:rPr lang="en-US" altLang="ko-KR" baseline="0" dirty="0" smtClean="0"/>
              <a:t> branch balloon proximal marker must be positioned at SB exit site or little bit more into MB with less than 10 </a:t>
            </a:r>
            <a:r>
              <a:rPr lang="en-US" altLang="ko-KR" baseline="0" dirty="0" err="1" smtClean="0"/>
              <a:t>atm</a:t>
            </a:r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Colombo lab – SBO due</a:t>
            </a:r>
            <a:r>
              <a:rPr lang="en-US" altLang="ko-KR" baseline="0" dirty="0" smtClean="0"/>
              <a:t> to thickened strut, not plaque shift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D. Residual thrombus,</a:t>
            </a:r>
            <a:r>
              <a:rPr lang="en-US" altLang="ko-KR" baseline="0" dirty="0" smtClean="0"/>
              <a:t> uncovered BVS strut</a:t>
            </a:r>
          </a:p>
          <a:p>
            <a:r>
              <a:rPr lang="en-US" altLang="ko-KR" baseline="0" dirty="0" smtClean="0"/>
              <a:t>E. In short axis – </a:t>
            </a:r>
            <a:r>
              <a:rPr lang="en-US" altLang="ko-KR" baseline="0" dirty="0" err="1" smtClean="0"/>
              <a:t>underexpansion</a:t>
            </a:r>
            <a:endParaRPr lang="en-US" altLang="ko-KR" baseline="0" dirty="0" smtClean="0"/>
          </a:p>
          <a:p>
            <a:r>
              <a:rPr lang="en-US" altLang="ko-KR" baseline="0" dirty="0" smtClean="0"/>
              <a:t>F. In short axis – uncovered BVS strut </a:t>
            </a:r>
            <a:r>
              <a:rPr lang="ko-KR" altLang="en-US" baseline="0" dirty="0" smtClean="0"/>
              <a:t>결국 </a:t>
            </a:r>
            <a:r>
              <a:rPr lang="en-US" altLang="ko-KR" baseline="0" dirty="0" smtClean="0"/>
              <a:t>DES</a:t>
            </a:r>
            <a:r>
              <a:rPr lang="ko-KR" altLang="en-US" baseline="0" dirty="0" smtClean="0"/>
              <a:t>를 삽입함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No scaffold</a:t>
            </a:r>
            <a:r>
              <a:rPr lang="en-US" altLang="ko-KR" baseline="0" dirty="0" smtClean="0"/>
              <a:t> edge dissection, strut fracture, or </a:t>
            </a:r>
            <a:r>
              <a:rPr lang="en-US" altLang="ko-KR" baseline="0" dirty="0" err="1" smtClean="0"/>
              <a:t>malapposition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D. Residual thrombus,</a:t>
            </a:r>
            <a:r>
              <a:rPr lang="en-US" altLang="ko-KR" baseline="0" dirty="0" smtClean="0"/>
              <a:t> uncovered BVS strut</a:t>
            </a:r>
          </a:p>
          <a:p>
            <a:r>
              <a:rPr lang="en-US" altLang="ko-KR" baseline="0" dirty="0" smtClean="0"/>
              <a:t>E. In short axis – </a:t>
            </a:r>
            <a:r>
              <a:rPr lang="en-US" altLang="ko-KR" baseline="0" dirty="0" err="1" smtClean="0"/>
              <a:t>underexpansion</a:t>
            </a:r>
            <a:endParaRPr lang="en-US" altLang="ko-KR" baseline="0" dirty="0" smtClean="0"/>
          </a:p>
          <a:p>
            <a:r>
              <a:rPr lang="en-US" altLang="ko-KR" baseline="0" dirty="0" smtClean="0"/>
              <a:t>F. In short axis – uncovered BVS strut </a:t>
            </a:r>
            <a:r>
              <a:rPr lang="ko-KR" altLang="en-US" baseline="0" dirty="0" smtClean="0"/>
              <a:t>결국 </a:t>
            </a:r>
            <a:r>
              <a:rPr lang="en-US" altLang="ko-KR" baseline="0" dirty="0" smtClean="0"/>
              <a:t>DES</a:t>
            </a:r>
            <a:r>
              <a:rPr lang="ko-KR" altLang="en-US" baseline="0" dirty="0" smtClean="0"/>
              <a:t>를 삽입함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Especially</a:t>
            </a:r>
            <a:r>
              <a:rPr lang="en-US" altLang="ko-KR" baseline="0" dirty="0" smtClean="0"/>
              <a:t> in 1-30 days after implantation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About 1.5% definitive</a:t>
            </a:r>
            <a:r>
              <a:rPr lang="en-US" altLang="ko-KR" baseline="0" dirty="0" smtClean="0"/>
              <a:t> and probable ST about 1-2 years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Especially</a:t>
            </a:r>
            <a:r>
              <a:rPr lang="en-US" altLang="ko-KR" baseline="0" dirty="0" smtClean="0"/>
              <a:t> in 1-30 days after implantation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All</a:t>
            </a:r>
            <a:r>
              <a:rPr lang="en-US" altLang="ko-KR" baseline="0" dirty="0" smtClean="0"/>
              <a:t> ACS case, 6 </a:t>
            </a:r>
            <a:r>
              <a:rPr lang="en-US" altLang="ko-KR" baseline="0" dirty="0" err="1" smtClean="0"/>
              <a:t>subacute</a:t>
            </a:r>
            <a:r>
              <a:rPr lang="en-US" altLang="ko-KR" baseline="0" dirty="0" smtClean="0"/>
              <a:t> ST, </a:t>
            </a:r>
          </a:p>
          <a:p>
            <a:r>
              <a:rPr lang="en-US" altLang="ko-KR" baseline="0" dirty="0" smtClean="0"/>
              <a:t>DAPT </a:t>
            </a:r>
            <a:r>
              <a:rPr lang="en-US" altLang="ko-KR" baseline="0" dirty="0" err="1" smtClean="0"/>
              <a:t>discontonuation</a:t>
            </a:r>
            <a:r>
              <a:rPr lang="en-US" altLang="ko-KR" baseline="0" dirty="0" smtClean="0"/>
              <a:t>, possible </a:t>
            </a:r>
            <a:r>
              <a:rPr lang="en-US" altLang="ko-KR" baseline="0" dirty="0" err="1" smtClean="0"/>
              <a:t>underexapnsion</a:t>
            </a:r>
            <a:r>
              <a:rPr lang="en-US" altLang="ko-KR" baseline="0" dirty="0" smtClean="0"/>
              <a:t> </a:t>
            </a:r>
            <a:r>
              <a:rPr lang="en-US" altLang="ko-KR" baseline="0" smtClean="0"/>
              <a:t>malapposition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Disappeared</a:t>
            </a:r>
            <a:r>
              <a:rPr lang="en-US" altLang="ko-KR" baseline="0" dirty="0" smtClean="0"/>
              <a:t> PLLA scaffold</a:t>
            </a:r>
          </a:p>
          <a:p>
            <a:r>
              <a:rPr lang="en-US" altLang="ko-KR" baseline="0" dirty="0" smtClean="0"/>
              <a:t>No inflammatory cell, FB reaction, thrombus, no </a:t>
            </a:r>
            <a:r>
              <a:rPr lang="en-US" altLang="ko-KR" baseline="0" dirty="0" err="1" smtClean="0"/>
              <a:t>neoatherosclerosis</a:t>
            </a:r>
            <a:endParaRPr lang="en-US" altLang="ko-KR" baseline="0" dirty="0" smtClean="0"/>
          </a:p>
          <a:p>
            <a:r>
              <a:rPr lang="en-US" altLang="ko-KR" baseline="0" dirty="0" smtClean="0"/>
              <a:t>EVG: connective tissue</a:t>
            </a:r>
          </a:p>
          <a:p>
            <a:r>
              <a:rPr lang="en-US" altLang="ko-KR" baseline="0" dirty="0" smtClean="0"/>
              <a:t>SM: VSMC</a:t>
            </a:r>
            <a:r>
              <a:rPr lang="ko-KR" altLang="en-US" baseline="0" dirty="0" smtClean="0"/>
              <a:t>로 잘</a:t>
            </a:r>
            <a:r>
              <a:rPr lang="en-US" altLang="ko-KR" baseline="0" dirty="0" smtClean="0"/>
              <a:t> cover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69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Especially</a:t>
            </a:r>
            <a:r>
              <a:rPr lang="en-US" altLang="ko-KR" baseline="0" dirty="0" smtClean="0"/>
              <a:t> in 1-30 days after implantation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79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Manufacturer’s recommendation: no more than 0.5 mm overexpansion</a:t>
            </a:r>
          </a:p>
          <a:p>
            <a:r>
              <a:rPr lang="en-US" altLang="ko-KR" dirty="0" smtClean="0"/>
              <a:t>Remember</a:t>
            </a:r>
            <a:r>
              <a:rPr lang="en-US" altLang="ko-KR" baseline="0" dirty="0" smtClean="0"/>
              <a:t> this number for maximal dilation of proximal optimization and full KBAP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No more than 10 </a:t>
            </a:r>
            <a:r>
              <a:rPr lang="en-US" altLang="ko-KR" dirty="0" err="1" smtClean="0"/>
              <a:t>atm</a:t>
            </a:r>
            <a:r>
              <a:rPr lang="en-US" altLang="ko-KR" baseline="0" dirty="0" smtClean="0"/>
              <a:t> with 3.0 mm NC balloon for side branch dilation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Side</a:t>
            </a:r>
            <a:r>
              <a:rPr lang="en-US" altLang="ko-KR" baseline="0" dirty="0" smtClean="0"/>
              <a:t> branch balloon proximal marker must be positioned at SB exit site or little bit more into MB with less than 10 </a:t>
            </a:r>
            <a:r>
              <a:rPr lang="en-US" altLang="ko-KR" baseline="0" dirty="0" err="1" smtClean="0"/>
              <a:t>atm</a:t>
            </a:r>
            <a:r>
              <a:rPr lang="en-US" altLang="ko-KR" baseline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About 1.5% definitive</a:t>
            </a:r>
            <a:r>
              <a:rPr lang="en-US" altLang="ko-KR" baseline="0" dirty="0" smtClean="0"/>
              <a:t> and probable ST about 1-2 years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About 1.5% definitive</a:t>
            </a:r>
            <a:r>
              <a:rPr lang="en-US" altLang="ko-KR" baseline="0" dirty="0" smtClean="0"/>
              <a:t> and probable ST about 1-2 years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About 1.5% definitive</a:t>
            </a:r>
            <a:r>
              <a:rPr lang="en-US" altLang="ko-KR" baseline="0" dirty="0" smtClean="0"/>
              <a:t> and probable ST about 1-2 years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89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Circumstance of unrestricting use of BVS in Europe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Single center OCT</a:t>
            </a:r>
            <a:r>
              <a:rPr lang="en-US" altLang="ko-KR" baseline="0" dirty="0" smtClean="0"/>
              <a:t> exploit of </a:t>
            </a:r>
            <a:r>
              <a:rPr lang="en-US" altLang="ko-KR" baseline="0" dirty="0" err="1" smtClean="0"/>
              <a:t>Tommaso</a:t>
            </a:r>
            <a:r>
              <a:rPr lang="en-US" altLang="ko-KR" baseline="0" smtClean="0"/>
              <a:t> Gori</a:t>
            </a:r>
            <a:r>
              <a:rPr lang="en-US" altLang="ko-KR" baseline="0" dirty="0" smtClean="0"/>
              <a:t> Switzerland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Tissue: large amount of PLT and red cell rare inflammatory cells</a:t>
            </a:r>
            <a:r>
              <a:rPr lang="en-US" altLang="ko-KR" baseline="0" dirty="0" smtClean="0"/>
              <a:t> scarce eosinophil</a:t>
            </a:r>
            <a:r>
              <a:rPr lang="en-US" altLang="ko-KR" dirty="0" smtClean="0"/>
              <a:t> </a:t>
            </a:r>
            <a:endParaRPr lang="en-US" altLang="ko-KR" baseline="0" dirty="0" smtClean="0"/>
          </a:p>
          <a:p>
            <a:r>
              <a:rPr lang="ko-KR" altLang="en-US" dirty="0" smtClean="0"/>
              <a:t>결국 </a:t>
            </a:r>
            <a:r>
              <a:rPr lang="en-US" altLang="ko-KR" dirty="0" smtClean="0"/>
              <a:t>Late </a:t>
            </a:r>
            <a:r>
              <a:rPr lang="en-US" altLang="ko-KR" dirty="0" err="1" smtClean="0"/>
              <a:t>ScT</a:t>
            </a:r>
            <a:r>
              <a:rPr lang="en-US" altLang="ko-KR" dirty="0" smtClean="0"/>
              <a:t>: BVS </a:t>
            </a:r>
            <a:r>
              <a:rPr lang="en-US" altLang="ko-KR" dirty="0" err="1" smtClean="0"/>
              <a:t>resoprtion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peristrut</a:t>
            </a:r>
            <a:r>
              <a:rPr lang="en-US" altLang="ko-KR" dirty="0" smtClean="0"/>
              <a:t> light intensity, </a:t>
            </a:r>
            <a:r>
              <a:rPr lang="en-US" altLang="ko-KR" dirty="0" err="1" smtClean="0"/>
              <a:t>neovessels</a:t>
            </a:r>
            <a:r>
              <a:rPr lang="en-US" altLang="ko-KR" dirty="0" smtClean="0"/>
              <a:t> and scaffold rupture : delayed healing</a:t>
            </a:r>
            <a:r>
              <a:rPr lang="en-US" altLang="ko-KR" baseline="0" dirty="0" smtClean="0"/>
              <a:t> is late VLST </a:t>
            </a:r>
            <a:r>
              <a:rPr lang="ko-KR" altLang="en-US" baseline="0" dirty="0" smtClean="0"/>
              <a:t>의 </a:t>
            </a:r>
            <a:r>
              <a:rPr lang="ko-KR" altLang="en-US" baseline="0" dirty="0" err="1" smtClean="0"/>
              <a:t>원인이된다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Drs</a:t>
            </a:r>
            <a:r>
              <a:rPr lang="en-US" altLang="ko-KR" dirty="0" smtClean="0"/>
              <a:t> in gran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canaria</a:t>
            </a:r>
            <a:r>
              <a:rPr lang="en-US" altLang="ko-KR" baseline="0" dirty="0" smtClean="0"/>
              <a:t> in Spain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Drs</a:t>
            </a:r>
            <a:r>
              <a:rPr lang="en-US" altLang="ko-KR" dirty="0" smtClean="0"/>
              <a:t> in gran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canaria</a:t>
            </a:r>
            <a:r>
              <a:rPr lang="en-US" altLang="ko-KR" baseline="0" dirty="0" smtClean="0"/>
              <a:t> </a:t>
            </a:r>
            <a:r>
              <a:rPr lang="en-US" altLang="ko-KR" baseline="0" smtClean="0"/>
              <a:t>in Spain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Insuline</a:t>
            </a:r>
            <a:r>
              <a:rPr lang="en-US" altLang="ko-KR" baseline="0" dirty="0" smtClean="0"/>
              <a:t> IV injection</a:t>
            </a:r>
            <a:r>
              <a:rPr lang="ko-KR" altLang="en-US" baseline="0" dirty="0" smtClean="0"/>
              <a:t>에도 혈당에는 큰 변화가 없고 맥박에도 큰 변화가 없이 혈압의 강하가 재현됨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Colombo</a:t>
            </a:r>
            <a:r>
              <a:rPr lang="en-US" altLang="ko-KR" baseline="0" dirty="0" smtClean="0"/>
              <a:t> group 201501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99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Colombo</a:t>
            </a:r>
            <a:r>
              <a:rPr lang="en-US" altLang="ko-KR" baseline="0" dirty="0" smtClean="0"/>
              <a:t> group 201501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100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BVS 2.5X28 + 3.0X28 + 3.0X28 mm</a:t>
            </a:r>
          </a:p>
          <a:p>
            <a:r>
              <a:rPr lang="en-US" altLang="ko-KR" dirty="0" smtClean="0"/>
              <a:t>Finally</a:t>
            </a:r>
            <a:r>
              <a:rPr lang="en-US" altLang="ko-KR" baseline="0" dirty="0" smtClean="0"/>
              <a:t> D1 take off LAD</a:t>
            </a:r>
            <a:r>
              <a:rPr lang="ko-KR" altLang="en-US" baseline="0" dirty="0" smtClean="0"/>
              <a:t>에 </a:t>
            </a:r>
            <a:r>
              <a:rPr lang="en-US" altLang="ko-KR" baseline="0" dirty="0" smtClean="0"/>
              <a:t>DES</a:t>
            </a:r>
            <a:r>
              <a:rPr lang="ko-KR" altLang="en-US" baseline="0" dirty="0" smtClean="0"/>
              <a:t>를 삽입함</a:t>
            </a:r>
            <a:r>
              <a:rPr lang="en-US" altLang="ko-KR" baseline="0" dirty="0" smtClean="0"/>
              <a:t>. We can use freely LAD/D1 FKBT without fear of scaffold fracture related to KB. </a:t>
            </a:r>
          </a:p>
          <a:p>
            <a:r>
              <a:rPr lang="en-US" altLang="ko-KR" baseline="0" dirty="0" smtClean="0"/>
              <a:t>I don’t think we should hanging just one type of metal or scaffold.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CE86-FECE-44C2-AA20-93FE65C60676}" type="slidenum">
              <a:rPr lang="ko-KR" altLang="en-US" smtClean="0"/>
              <a:pPr/>
              <a:t>101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2383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모서리가 둥근 직사각형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05A35CD5-FD25-4B3C-A6D1-83D613A60BC5}" type="datetimeFigureOut">
              <a:rPr lang="ko-KR" altLang="en-US" smtClean="0"/>
              <a:pPr/>
              <a:t>2016-12-10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78FA4EE-E847-41B3-906A-878CF48C35B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05A35CD5-FD25-4B3C-A6D1-83D613A60BC5}" type="datetimeFigureOut">
              <a:rPr lang="ko-KR" altLang="en-US" smtClean="0"/>
              <a:pPr/>
              <a:t>2016-12-10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578FA4EE-E847-41B3-906A-878CF48C35B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05A35CD5-FD25-4B3C-A6D1-83D613A60BC5}" type="datetimeFigureOut">
              <a:rPr lang="ko-KR" altLang="en-US" smtClean="0"/>
              <a:pPr/>
              <a:t>2016-12-10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578FA4EE-E847-41B3-906A-878CF48C35B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05A35CD5-FD25-4B3C-A6D1-83D613A60BC5}" type="datetimeFigureOut">
              <a:rPr lang="ko-KR" altLang="en-US" smtClean="0"/>
              <a:pPr/>
              <a:t>2016-12-10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578FA4EE-E847-41B3-906A-878CF48C35B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05A35CD5-FD25-4B3C-A6D1-83D613A60BC5}" type="datetimeFigureOut">
              <a:rPr lang="ko-KR" altLang="en-US" smtClean="0"/>
              <a:pPr/>
              <a:t>2016-12-10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578FA4EE-E847-41B3-906A-878CF48C35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868346"/>
          </a:xfrm>
          <a:prstGeom prst="rect">
            <a:avLst/>
          </a:prstGeom>
        </p:spPr>
        <p:txBody>
          <a:bodyPr bIns="91440" anchor="ctr" anchorCtr="0">
            <a:normAutofit/>
          </a:bodyPr>
          <a:lstStyle/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142844" y="1285860"/>
            <a:ext cx="8858312" cy="492922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5072066" y="6329386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Vrinda" pitchFamily="2" charset="0"/>
                <a:cs typeface="Vrinda" pitchFamily="2" charset="0"/>
              </a:defRPr>
            </a:lvl1pPr>
          </a:lstStyle>
          <a:p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6" r:id="rId3"/>
    <p:sldLayoutId id="2147483737" r:id="rId4"/>
    <p:sldLayoutId id="2147483739" r:id="rId5"/>
  </p:sldLayoutIdLst>
  <p:txStyles>
    <p:titleStyle>
      <a:lvl1pPr algn="l" rtl="0" eaLnBrk="1" latinLnBrk="1" hangingPunct="1">
        <a:spcBef>
          <a:spcPct val="0"/>
        </a:spcBef>
        <a:buNone/>
        <a:defRPr kumimoji="0" sz="3600" b="1" i="0" kern="1200" baseline="0">
          <a:solidFill>
            <a:srgbClr val="0033CC"/>
          </a:solidFill>
          <a:latin typeface="HY헤드라인M" pitchFamily="18" charset="-127"/>
          <a:ea typeface="HY헤드라인M" pitchFamily="18" charset="-127"/>
          <a:cs typeface="+mj-cs"/>
        </a:defRPr>
      </a:lvl1pPr>
    </p:titleStyle>
    <p:bodyStyle>
      <a:lvl1pPr marL="274320" indent="-274320" algn="l" rtl="0" eaLnBrk="1" latinLnBrk="1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400" kern="1200" baseline="0">
          <a:solidFill>
            <a:schemeClr val="accent1"/>
          </a:solidFill>
          <a:latin typeface="Parchment" pitchFamily="66" charset="0"/>
          <a:ea typeface="HY헤드라인M" pitchFamily="18" charset="-127"/>
          <a:cs typeface="+mn-cs"/>
        </a:defRPr>
      </a:lvl1pPr>
      <a:lvl2pPr marL="548640" indent="-228600" algn="l" rtl="0" eaLnBrk="1" latinLnBrk="1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200" kern="1200" baseline="0">
          <a:solidFill>
            <a:schemeClr val="tx1"/>
          </a:solidFill>
          <a:latin typeface="Perpetua" pitchFamily="18" charset="0"/>
          <a:ea typeface="HY헤드라인M" pitchFamily="18" charset="-127"/>
          <a:cs typeface="+mn-cs"/>
        </a:defRPr>
      </a:lvl2pPr>
      <a:lvl3pPr marL="822960" indent="-228600" algn="l" rtl="0" eaLnBrk="1" latinLnBrk="1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 baseline="0">
          <a:solidFill>
            <a:schemeClr val="tx1"/>
          </a:solidFill>
          <a:latin typeface="Perpetua" pitchFamily="18" charset="0"/>
          <a:ea typeface="HY헤드라인M" pitchFamily="18" charset="-127"/>
          <a:cs typeface="+mn-cs"/>
        </a:defRPr>
      </a:lvl3pPr>
      <a:lvl4pPr marL="1097280" indent="-228600" algn="l" rtl="0" eaLnBrk="1" latinLnBrk="1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Perpetua" pitchFamily="18" charset="0"/>
          <a:ea typeface="HY헤드라인M" pitchFamily="18" charset="-127"/>
          <a:cs typeface="+mn-cs"/>
        </a:defRPr>
      </a:lvl4pPr>
      <a:lvl5pPr marL="1371600" indent="-228600" algn="l" rtl="0" eaLnBrk="1" latinLnBrk="1" hangingPunct="1">
        <a:spcBef>
          <a:spcPts val="370"/>
        </a:spcBef>
        <a:buClr>
          <a:schemeClr val="accent3"/>
        </a:buClr>
        <a:buFontTx/>
        <a:buChar char="o"/>
        <a:defRPr kumimoji="0" sz="2000" kern="1200" baseline="0">
          <a:solidFill>
            <a:schemeClr val="tx1"/>
          </a:solidFill>
          <a:latin typeface="Perpetua" pitchFamily="18" charset="0"/>
          <a:ea typeface="HY헤드라인M" pitchFamily="18" charset="-127"/>
          <a:cs typeface="+mn-cs"/>
        </a:defRPr>
      </a:lvl5pPr>
      <a:lvl6pPr marL="1645920" indent="-228600" algn="l" rtl="0" eaLnBrk="1" latinLnBrk="1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1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1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1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7504" y="3645024"/>
            <a:ext cx="8928992" cy="1299592"/>
          </a:xfrm>
        </p:spPr>
        <p:txBody>
          <a:bodyPr>
            <a:noAutofit/>
          </a:bodyPr>
          <a:lstStyle/>
          <a:p>
            <a:pPr lvl="0">
              <a:buClr>
                <a:srgbClr val="D34817"/>
              </a:buClr>
            </a:pPr>
            <a:endParaRPr lang="en-US" altLang="ko-KR" sz="2400" b="1" dirty="0" smtClean="0">
              <a:solidFill>
                <a:srgbClr val="696464"/>
              </a:solidFill>
              <a:latin typeface="Perpetua"/>
              <a:cs typeface="Mongolian Baiti" panose="03000500000000000000" pitchFamily="66" charset="0"/>
            </a:endParaRPr>
          </a:p>
          <a:p>
            <a:pPr lvl="0">
              <a:buClr>
                <a:srgbClr val="D34817"/>
              </a:buClr>
            </a:pPr>
            <a:r>
              <a:rPr lang="en-US" altLang="ko-KR" sz="2400" b="1" u="sng" dirty="0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Jang-</a:t>
            </a:r>
            <a:r>
              <a:rPr lang="en-US" altLang="ko-KR" sz="2400" b="1" u="sng" dirty="0" err="1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Whan</a:t>
            </a:r>
            <a:r>
              <a:rPr lang="en-US" altLang="ko-KR" sz="2400" b="1" u="sng" dirty="0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 </a:t>
            </a:r>
            <a:r>
              <a:rPr lang="en-US" altLang="ko-KR" sz="2400" b="1" u="sng" dirty="0" err="1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Bae</a:t>
            </a:r>
            <a:endParaRPr lang="en-US" altLang="ko-KR" sz="2400" b="1" dirty="0" smtClean="0">
              <a:solidFill>
                <a:srgbClr val="696464"/>
              </a:solidFill>
              <a:latin typeface="Perpetua"/>
              <a:cs typeface="Mongolian Baiti" panose="03000500000000000000" pitchFamily="66" charset="0"/>
            </a:endParaRPr>
          </a:p>
          <a:p>
            <a:pPr lvl="0">
              <a:buClr>
                <a:srgbClr val="D34817"/>
              </a:buClr>
            </a:pPr>
            <a:r>
              <a:rPr lang="en-US" altLang="ko-KR" sz="2000" dirty="0" err="1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Chungbuk</a:t>
            </a:r>
            <a:r>
              <a:rPr lang="en-US" altLang="ko-KR" sz="2000" dirty="0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 National University, School of Medicine</a:t>
            </a:r>
          </a:p>
          <a:p>
            <a:pPr lvl="0">
              <a:buClr>
                <a:srgbClr val="D34817"/>
              </a:buClr>
            </a:pPr>
            <a:r>
              <a:rPr lang="en-US" altLang="ko-KR" sz="2000" dirty="0" err="1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Chungbuk</a:t>
            </a:r>
            <a:r>
              <a:rPr lang="en-US" altLang="ko-KR" sz="2000" dirty="0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 </a:t>
            </a:r>
            <a:r>
              <a:rPr lang="en-US" altLang="ko-KR" sz="2000" dirty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National University </a:t>
            </a:r>
            <a:r>
              <a:rPr lang="en-US" altLang="ko-KR" sz="2000" dirty="0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Hospital, </a:t>
            </a:r>
          </a:p>
          <a:p>
            <a:pPr lvl="0">
              <a:buClr>
                <a:srgbClr val="D34817"/>
              </a:buClr>
            </a:pPr>
            <a:r>
              <a:rPr lang="en-US" altLang="ko-KR" sz="2000" dirty="0" err="1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Chungbuk</a:t>
            </a:r>
            <a:r>
              <a:rPr lang="en-US" altLang="ko-KR" sz="2000" dirty="0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 </a:t>
            </a:r>
            <a:r>
              <a:rPr lang="en-US" altLang="ko-KR" sz="2000" dirty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Regional Cardiovascular Disease </a:t>
            </a:r>
            <a:r>
              <a:rPr lang="en-US" altLang="ko-KR" sz="2000" dirty="0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Center, </a:t>
            </a:r>
            <a:r>
              <a:rPr lang="en-US" altLang="ko-KR" sz="2000" dirty="0" err="1" smtClean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Cheongju</a:t>
            </a:r>
            <a:r>
              <a:rPr lang="en-US" altLang="ko-KR" sz="2000" dirty="0">
                <a:solidFill>
                  <a:srgbClr val="696464"/>
                </a:solidFill>
                <a:latin typeface="Perpetua"/>
                <a:cs typeface="Mongolian Baiti" panose="03000500000000000000" pitchFamily="66" charset="0"/>
              </a:rPr>
              <a:t>, Korea </a:t>
            </a:r>
          </a:p>
          <a:p>
            <a:pPr lvl="0">
              <a:buClr>
                <a:srgbClr val="D34817"/>
              </a:buClr>
            </a:pPr>
            <a:endParaRPr lang="en-US" altLang="ko-KR" sz="2000" dirty="0">
              <a:solidFill>
                <a:srgbClr val="696464"/>
              </a:solidFill>
              <a:latin typeface="Perpetua"/>
              <a:cs typeface="Mongolian Baiti" panose="03000500000000000000" pitchFamily="66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505930"/>
            <a:ext cx="9144000" cy="1470025"/>
          </a:xfrm>
        </p:spPr>
        <p:txBody>
          <a:bodyPr>
            <a:noAutofit/>
          </a:bodyPr>
          <a:lstStyle/>
          <a:p>
            <a:r>
              <a:rPr lang="en-US" altLang="ko-KR" sz="3400" dirty="0" smtClean="0">
                <a:latin typeface="Perpetua"/>
              </a:rPr>
              <a:t>New </a:t>
            </a:r>
            <a:r>
              <a:rPr lang="en-US" altLang="ko-KR" sz="3400" dirty="0" err="1" smtClean="0">
                <a:latin typeface="Perpetua"/>
              </a:rPr>
              <a:t>flatform</a:t>
            </a:r>
            <a:r>
              <a:rPr lang="en-US" altLang="ko-KR" sz="3400" dirty="0" smtClean="0">
                <a:latin typeface="Perpetua"/>
              </a:rPr>
              <a:t> </a:t>
            </a:r>
            <a:r>
              <a:rPr lang="en-US" altLang="ko-KR" sz="3400" smtClean="0">
                <a:latin typeface="Perpetua"/>
              </a:rPr>
              <a:t>and the 2</a:t>
            </a:r>
            <a:r>
              <a:rPr lang="en-US" altLang="ko-KR" sz="3400" baseline="30000" smtClean="0">
                <a:latin typeface="Perpetua"/>
              </a:rPr>
              <a:t>nd</a:t>
            </a:r>
            <a:r>
              <a:rPr lang="en-US" altLang="ko-KR" sz="3400" smtClean="0">
                <a:latin typeface="Perpetua"/>
              </a:rPr>
              <a:t> generation BRS</a:t>
            </a:r>
            <a:endParaRPr lang="ko-KR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38132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/>
              <a:t>The BRS session, JCR 2016. Dec. 10, 2016.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kinds of BRS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Picture 1" descr="스크린샷 2015-01-29 14.53.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60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스크린샷 2015-01-29 14.53.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8671"/>
            <a:ext cx="9144000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5856" y="2996952"/>
            <a:ext cx="3456384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 smtClean="0"/>
              <a:t>Abbort</a:t>
            </a:r>
            <a:r>
              <a:rPr lang="en-US" altLang="ko-KR" sz="2000" b="1" dirty="0" smtClean="0"/>
              <a:t> Vascular ABSORB</a:t>
            </a:r>
          </a:p>
          <a:p>
            <a:pPr algn="ctr"/>
            <a:r>
              <a:rPr lang="en-US" altLang="ko-KR" sz="2000" b="1" dirty="0" smtClean="0"/>
              <a:t>Elixir DESOLVE</a:t>
            </a:r>
          </a:p>
          <a:p>
            <a:pPr algn="ctr"/>
            <a:r>
              <a:rPr lang="en-US" altLang="ko-KR" sz="2000" b="1" dirty="0" err="1" smtClean="0"/>
              <a:t>Biotronik</a:t>
            </a:r>
            <a:r>
              <a:rPr lang="en-US" altLang="ko-KR" sz="2000" b="1" dirty="0" smtClean="0"/>
              <a:t> MAGMARIS</a:t>
            </a:r>
          </a:p>
          <a:p>
            <a:pPr algn="ctr"/>
            <a:r>
              <a:rPr lang="en-US" altLang="ko-KR" sz="2000" b="1" dirty="0" err="1" smtClean="0"/>
              <a:t>Meril</a:t>
            </a:r>
            <a:r>
              <a:rPr lang="en-US" altLang="ko-KR" sz="2000" b="1" dirty="0" smtClean="0"/>
              <a:t> MERES</a:t>
            </a:r>
            <a:endParaRPr lang="ko-KR" alt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317786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Early outcome </a:t>
            </a:r>
            <a:r>
              <a:rPr lang="en-US" altLang="ko-KR" b="1" dirty="0" err="1" smtClean="0">
                <a:solidFill>
                  <a:srgbClr val="0070C0"/>
                </a:solidFill>
                <a:latin typeface="+mn-lt"/>
              </a:rPr>
              <a:t>bwn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 BVS and EES in real world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BVS (n=92), EES (n=1,296)</a:t>
            </a:r>
          </a:p>
          <a:p>
            <a:pPr lvl="1"/>
            <a:r>
              <a:rPr lang="en-US" altLang="ko-KR" sz="2000" dirty="0" smtClean="0">
                <a:latin typeface="+mn-lt"/>
              </a:rPr>
              <a:t>PSM: BVS (92 </a:t>
            </a:r>
            <a:r>
              <a:rPr lang="en-US" altLang="ko-KR" sz="2000" dirty="0" err="1" smtClean="0">
                <a:latin typeface="+mn-lt"/>
              </a:rPr>
              <a:t>pts</a:t>
            </a:r>
            <a:r>
              <a:rPr lang="en-US" altLang="ko-KR" sz="2000" dirty="0" smtClean="0">
                <a:latin typeface="+mn-lt"/>
              </a:rPr>
              <a:t>, 137 lesion) vs EES (92 </a:t>
            </a:r>
            <a:r>
              <a:rPr lang="en-US" altLang="ko-KR" sz="2000" dirty="0" err="1" smtClean="0">
                <a:latin typeface="+mn-lt"/>
              </a:rPr>
              <a:t>pts</a:t>
            </a:r>
            <a:r>
              <a:rPr lang="en-US" altLang="ko-KR" sz="2000" dirty="0" smtClean="0">
                <a:latin typeface="+mn-lt"/>
              </a:rPr>
              <a:t>, 124 lesion)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Catheter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2015;85:E10. </a:t>
            </a:r>
            <a:endParaRPr lang="ko-KR" altLang="en-US" sz="1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55" y="2132856"/>
            <a:ext cx="6767669" cy="36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01421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Hybrid therapy of BVS and DES 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Know the advantage and characteristics of BVS and DES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JACC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2015;8:1518. </a:t>
            </a:r>
            <a:endParaRPr lang="ko-KR" altLang="en-US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6452929" cy="3489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34"/>
          <a:stretch/>
        </p:blipFill>
        <p:spPr bwMode="auto">
          <a:xfrm>
            <a:off x="376389" y="1772816"/>
            <a:ext cx="8682551" cy="3489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11" y="958125"/>
            <a:ext cx="6021700" cy="55396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1" y="1484784"/>
            <a:ext cx="8229600" cy="4686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24637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Introduction of postprandial hypotension (PPH)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1198240"/>
            <a:ext cx="8640960" cy="4967064"/>
          </a:xfrm>
        </p:spPr>
        <p:txBody>
          <a:bodyPr>
            <a:normAutofit lnSpcReduction="10000"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Definition of PPH</a:t>
            </a:r>
          </a:p>
          <a:p>
            <a:pPr lvl="1"/>
            <a:r>
              <a:rPr lang="en-US" altLang="ko-KR" sz="2000" dirty="0" smtClean="0">
                <a:latin typeface="+mn-lt"/>
              </a:rPr>
              <a:t>Fall in systolic BP of &gt; 20 mmHg, or a decrease to &lt; 90 mmHg when the </a:t>
            </a:r>
            <a:r>
              <a:rPr lang="en-US" altLang="ko-KR" sz="2000" dirty="0" err="1" smtClean="0">
                <a:latin typeface="+mn-lt"/>
              </a:rPr>
              <a:t>preprandial</a:t>
            </a:r>
            <a:r>
              <a:rPr lang="en-US" altLang="ko-KR" sz="2000" dirty="0" smtClean="0">
                <a:latin typeface="+mn-lt"/>
              </a:rPr>
              <a:t> BP is &gt; 100 mmHg, within 2 hours of a meal. </a:t>
            </a:r>
          </a:p>
          <a:p>
            <a:pPr lvl="1"/>
            <a:endParaRPr lang="en-US" altLang="ko-KR" sz="2000" dirty="0" smtClean="0">
              <a:latin typeface="+mn-lt"/>
            </a:endParaRPr>
          </a:p>
          <a:p>
            <a:pPr lvl="0">
              <a:buClr>
                <a:srgbClr val="D34817"/>
              </a:buClr>
            </a:pPr>
            <a:r>
              <a:rPr lang="en-US" altLang="ko-KR" sz="2200" b="1" dirty="0" smtClean="0">
                <a:solidFill>
                  <a:prstClr val="black"/>
                </a:solidFill>
                <a:latin typeface="Perpetua"/>
              </a:rPr>
              <a:t>Postprandial BP response</a:t>
            </a:r>
            <a:endParaRPr lang="en-US" altLang="ko-KR" sz="2200" b="1" dirty="0">
              <a:solidFill>
                <a:prstClr val="black"/>
              </a:solidFill>
              <a:latin typeface="Perpetua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Diastolic BP change: unremarkable</a:t>
            </a:r>
          </a:p>
          <a:p>
            <a:pPr lvl="1"/>
            <a:r>
              <a:rPr lang="en-US" altLang="ko-KR" sz="2000" dirty="0" smtClean="0">
                <a:latin typeface="+mn-lt"/>
              </a:rPr>
              <a:t>Nadir of the BP reduction</a:t>
            </a:r>
          </a:p>
          <a:p>
            <a:pPr lvl="2"/>
            <a:r>
              <a:rPr lang="en-US" altLang="ko-KR" sz="1800" dirty="0" smtClean="0">
                <a:latin typeface="+mn-lt"/>
              </a:rPr>
              <a:t>Evident at about 45 (30~60) minutes </a:t>
            </a:r>
            <a:r>
              <a:rPr lang="en-US" altLang="ko-KR" sz="1800" dirty="0" err="1" smtClean="0">
                <a:latin typeface="+mn-lt"/>
              </a:rPr>
              <a:t>postprandially</a:t>
            </a:r>
            <a:r>
              <a:rPr lang="en-US" altLang="ko-KR" sz="1800" dirty="0" smtClean="0">
                <a:latin typeface="+mn-lt"/>
              </a:rPr>
              <a:t> in most individuals</a:t>
            </a:r>
          </a:p>
          <a:p>
            <a:pPr lvl="2"/>
            <a:r>
              <a:rPr lang="en-US" altLang="ko-KR" sz="1800" dirty="0" smtClean="0">
                <a:latin typeface="+mn-lt"/>
              </a:rPr>
              <a:t>Maximum BP drop occurs within the first 15 minutes in autonomic failure </a:t>
            </a:r>
          </a:p>
          <a:p>
            <a:pPr lvl="2"/>
            <a:endParaRPr lang="en-US" altLang="ko-KR" sz="1800" dirty="0" smtClean="0">
              <a:latin typeface="+mn-lt"/>
            </a:endParaRPr>
          </a:p>
          <a:p>
            <a:pPr lvl="0">
              <a:buClr>
                <a:srgbClr val="D34817"/>
              </a:buClr>
            </a:pPr>
            <a:r>
              <a:rPr lang="en-US" altLang="ko-KR" sz="2200" b="1" dirty="0" smtClean="0">
                <a:solidFill>
                  <a:prstClr val="black"/>
                </a:solidFill>
                <a:latin typeface="Perpetua"/>
              </a:rPr>
              <a:t>Prevalence of PPH</a:t>
            </a:r>
          </a:p>
          <a:p>
            <a:pPr lvl="1">
              <a:buClr>
                <a:srgbClr val="9B2D1F"/>
              </a:buClr>
            </a:pPr>
            <a:r>
              <a:rPr lang="en-US" altLang="ko-KR" sz="2000" dirty="0" smtClean="0">
                <a:solidFill>
                  <a:prstClr val="black"/>
                </a:solidFill>
                <a:latin typeface="Perpetua"/>
              </a:rPr>
              <a:t>Healthy older subjects, inmates </a:t>
            </a:r>
            <a:r>
              <a:rPr lang="en-US" altLang="ko-KR" sz="2000" dirty="0">
                <a:solidFill>
                  <a:prstClr val="black"/>
                </a:solidFill>
                <a:latin typeface="Perpetua"/>
              </a:rPr>
              <a:t>of residential care </a:t>
            </a:r>
            <a:r>
              <a:rPr lang="en-US" altLang="ko-KR" sz="2000" dirty="0" smtClean="0">
                <a:solidFill>
                  <a:prstClr val="black"/>
                </a:solidFill>
                <a:latin typeface="Perpetua"/>
              </a:rPr>
              <a:t>: 25~38%</a:t>
            </a:r>
          </a:p>
          <a:p>
            <a:pPr lvl="1">
              <a:buClr>
                <a:srgbClr val="9B2D1F"/>
              </a:buClr>
            </a:pPr>
            <a:r>
              <a:rPr lang="en-US" altLang="ko-KR" sz="2000" dirty="0" smtClean="0">
                <a:solidFill>
                  <a:prstClr val="black"/>
                </a:solidFill>
                <a:latin typeface="Perpetua"/>
              </a:rPr>
              <a:t>Hospitalized geriatric patients: 20~91%</a:t>
            </a:r>
          </a:p>
          <a:p>
            <a:pPr lvl="1">
              <a:buClr>
                <a:srgbClr val="9B2D1F"/>
              </a:buClr>
            </a:pPr>
            <a:r>
              <a:rPr lang="en-US" altLang="ko-KR" sz="2000" dirty="0" smtClean="0">
                <a:solidFill>
                  <a:prstClr val="black"/>
                </a:solidFill>
                <a:latin typeface="Perpetua"/>
              </a:rPr>
              <a:t>Type 2 diabetes: ~40%</a:t>
            </a:r>
          </a:p>
          <a:p>
            <a:pPr lvl="1">
              <a:buClr>
                <a:srgbClr val="9B2D1F"/>
              </a:buClr>
            </a:pPr>
            <a:r>
              <a:rPr lang="en-US" altLang="ko-KR" sz="2000" dirty="0" smtClean="0">
                <a:solidFill>
                  <a:prstClr val="black"/>
                </a:solidFill>
                <a:latin typeface="Perpetua"/>
              </a:rPr>
              <a:t>Parkinson disease: 40~100%</a:t>
            </a:r>
          </a:p>
          <a:p>
            <a:pPr lvl="1">
              <a:buClr>
                <a:srgbClr val="9B2D1F"/>
              </a:buClr>
            </a:pPr>
            <a:endParaRPr lang="en-US" altLang="ko-KR" sz="2000" dirty="0">
              <a:solidFill>
                <a:prstClr val="black"/>
              </a:solidFill>
              <a:latin typeface="Perpetua"/>
            </a:endParaRPr>
          </a:p>
          <a:p>
            <a:endParaRPr lang="en-US" altLang="ko-KR" dirty="0">
              <a:latin typeface="+mn-lt"/>
            </a:endParaRPr>
          </a:p>
          <a:p>
            <a:endParaRPr lang="en-US" altLang="ko-KR" dirty="0" smtClean="0"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Ann Intern Med. 1995;122:286, Am J </a:t>
            </a:r>
            <a:r>
              <a:rPr lang="en-US" altLang="ko-KR" sz="1400" dirty="0" err="1" smtClean="0"/>
              <a:t>Hypertens</a:t>
            </a:r>
            <a:r>
              <a:rPr lang="en-US" altLang="ko-KR" sz="1400" dirty="0" smtClean="0"/>
              <a:t> 1998;11:1358, J </a:t>
            </a:r>
            <a:r>
              <a:rPr lang="en-US" altLang="ko-KR" sz="1400" dirty="0" err="1" smtClean="0"/>
              <a:t>Hypertens</a:t>
            </a:r>
            <a:r>
              <a:rPr lang="en-US" altLang="ko-KR" sz="1400" dirty="0" smtClean="0"/>
              <a:t> 1995;13:1291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368353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Conclusion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119824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So many points to be improving. 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Technology of BVS is evolving. 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We will get more user friendly and reliable device of it very soon. </a:t>
            </a:r>
          </a:p>
          <a:p>
            <a:pPr lvl="2">
              <a:buNone/>
            </a:pPr>
            <a:endParaRPr lang="en-US" altLang="ko-KR" dirty="0" smtClean="0">
              <a:solidFill>
                <a:schemeClr val="tx1"/>
              </a:solidFill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800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ssential materials of BRS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Aliphatic polymer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21" name="Group 12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3833073"/>
              </p:ext>
            </p:extLst>
          </p:nvPr>
        </p:nvGraphicFramePr>
        <p:xfrm>
          <a:off x="179512" y="1473025"/>
          <a:ext cx="8635999" cy="4980311"/>
        </p:xfrm>
        <a:graphic>
          <a:graphicData uri="http://schemas.openxmlformats.org/drawingml/2006/table">
            <a:tbl>
              <a:tblPr/>
              <a:tblGrid>
                <a:gridCol w="1651004"/>
                <a:gridCol w="3352773"/>
                <a:gridCol w="3632222"/>
              </a:tblGrid>
              <a:tr h="552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  <a:ea typeface="굴림" pitchFamily="50" charset="-127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PRODUCT DEVELOPMENT PROGRAMS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5598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LEADING COMPOUND: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Poly (lactic acid)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= PLLA and copolymers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DEGRADATION END PRODUCTS: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Lactic and glycolic acid (metabolites)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ABBOTT“ABSORB”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Everolimus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AMARANTH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“FORTITUDE”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Layered PLLA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No drug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190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ELIXIR “</a:t>
                      </a: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DESolve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Myolimus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Novolimus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ART “ART18AZ”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R+D PLLA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No drug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862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480 BIOMEDICAL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“STANZA”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Peripheral, self-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expandable PLLA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ORBUS CD34 EPC-capturing,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sirolimus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eluting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669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MERIL “</a:t>
                      </a: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MeRes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PLA, 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Merilimus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-eluting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HUAAN BIOTECH “XINSORB”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PLA, PCL, PGA,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Sirolimus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-eluting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146" y="2033412"/>
            <a:ext cx="1748366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3013" y="3670124"/>
            <a:ext cx="2201333" cy="8270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20"/>
          <a:stretch>
            <a:fillRect/>
          </a:stretch>
        </p:blipFill>
        <p:spPr bwMode="auto">
          <a:xfrm>
            <a:off x="3817356" y="2027062"/>
            <a:ext cx="137865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7" descr="Co-10-1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94" t="9676" r="44412" b="3401"/>
          <a:stretch>
            <a:fillRect/>
          </a:stretch>
        </p:blipFill>
        <p:spPr bwMode="auto">
          <a:xfrm>
            <a:off x="6560557" y="5016324"/>
            <a:ext cx="225072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8" t="56328" r="4782" b="2187"/>
          <a:stretch>
            <a:fillRect/>
          </a:stretch>
        </p:blipFill>
        <p:spPr bwMode="auto">
          <a:xfrm>
            <a:off x="3837113" y="4527374"/>
            <a:ext cx="13589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7" y="3625674"/>
            <a:ext cx="1658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Gabriel </a:t>
            </a:r>
            <a:r>
              <a:rPr lang="en-US" altLang="ko-KR" sz="1400" dirty="0" err="1" smtClean="0"/>
              <a:t>Maluenda</a:t>
            </a:r>
            <a:r>
              <a:rPr lang="en-US" altLang="ko-KR" sz="1400" dirty="0" smtClean="0"/>
              <a:t>, TCT 2013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0124321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ssential materials of BRS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Other polymer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Gabriel </a:t>
            </a:r>
            <a:r>
              <a:rPr lang="en-US" altLang="ko-KR" sz="1400" dirty="0" err="1" smtClean="0"/>
              <a:t>Maluenda</a:t>
            </a:r>
            <a:r>
              <a:rPr lang="en-US" altLang="ko-KR" sz="1400" dirty="0" smtClean="0"/>
              <a:t>, TCT 2013 </a:t>
            </a:r>
            <a:endParaRPr lang="ko-KR" altLang="en-US" sz="1400" dirty="0"/>
          </a:p>
        </p:txBody>
      </p:sp>
      <p:graphicFrame>
        <p:nvGraphicFramePr>
          <p:cNvPr id="16" name="Group 1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5352517"/>
              </p:ext>
            </p:extLst>
          </p:nvPr>
        </p:nvGraphicFramePr>
        <p:xfrm>
          <a:off x="251520" y="1340768"/>
          <a:ext cx="8614833" cy="5136722"/>
        </p:xfrm>
        <a:graphic>
          <a:graphicData uri="http://schemas.openxmlformats.org/drawingml/2006/table">
            <a:tbl>
              <a:tblPr/>
              <a:tblGrid>
                <a:gridCol w="1821744"/>
                <a:gridCol w="2486377"/>
                <a:gridCol w="1950156"/>
                <a:gridCol w="2356556"/>
              </a:tblGrid>
              <a:tr h="9127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MATERIAL GROUP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LEADING COMPOUNDS/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DEGRADATION END PRODUCTS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COMPANY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PRODUCT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26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Polycarbonates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Aminoacids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(e.g. tyrosine)/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Chemicals, metabolites, and oligomers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REVA MEDICAL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ReZolve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Slide-and-lock,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Sirolimus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eluting BVS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17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Poly-anhydrides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Salicylic acid and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Adipic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acid/ Chemicals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BTI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– program not active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130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Metals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Magnesium/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Salts and ions (hydroxyapatite)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BIOTRONIK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Biosolve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Magnesium BVS, paclitaxel eluting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(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sirolimus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expending)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66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“Hybrid”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Magnesium and  PLGA/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Salts, ions, metabolites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ZORION MEDICAL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Fades BVS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No drug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2" descr="C:\Users\kweier\Desktop\Board\09-REV-STENT-8-1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19" b="9892"/>
          <a:stretch>
            <a:fillRect/>
          </a:stretch>
        </p:blipFill>
        <p:spPr bwMode="auto">
          <a:xfrm>
            <a:off x="4542709" y="2544043"/>
            <a:ext cx="19685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4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4" t="63577" r="32986" b="13074"/>
          <a:stretch>
            <a:fillRect/>
          </a:stretch>
        </p:blipFill>
        <p:spPr bwMode="auto">
          <a:xfrm>
            <a:off x="4569520" y="3768179"/>
            <a:ext cx="195015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Mg11-100-04_20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559" b="15617"/>
          <a:stretch>
            <a:fillRect/>
          </a:stretch>
        </p:blipFill>
        <p:spPr bwMode="auto">
          <a:xfrm>
            <a:off x="4579397" y="4992315"/>
            <a:ext cx="191628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334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ssential materials of BRS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4 brands of BRS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6" name="Group 1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606041"/>
              </p:ext>
            </p:extLst>
          </p:nvPr>
        </p:nvGraphicFramePr>
        <p:xfrm>
          <a:off x="251520" y="1340768"/>
          <a:ext cx="8614833" cy="5256584"/>
        </p:xfrm>
        <a:graphic>
          <a:graphicData uri="http://schemas.openxmlformats.org/drawingml/2006/table">
            <a:tbl>
              <a:tblPr/>
              <a:tblGrid>
                <a:gridCol w="1821744"/>
                <a:gridCol w="2486377"/>
                <a:gridCol w="1950156"/>
                <a:gridCol w="2356556"/>
              </a:tblGrid>
              <a:tr h="9127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Product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Company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Scaffold material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Eluting drug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26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Absorb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Abbott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Everolimus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17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DeSolve</a:t>
                      </a:r>
                      <a:endParaRPr kumimoji="0" lang="en-US" altLang="ko-K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Elixir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PLLA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Myolimus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/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Novolimus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63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Magmaris</a:t>
                      </a:r>
                      <a:endParaRPr kumimoji="0" lang="en-US" altLang="ko-K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Biotronik</a:t>
                      </a:r>
                      <a:endParaRPr kumimoji="0" lang="en-US" altLang="ko-K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Magnesium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Sirolimus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MeRes</a:t>
                      </a:r>
                      <a:endParaRPr kumimoji="0" lang="en-US" altLang="ko-K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altLang="ko-K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Meril</a:t>
                      </a:r>
                      <a:endParaRPr kumimoji="0" lang="en-US" altLang="ko-K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PLLA+PLGA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Sirolimus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2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104" name="Picture 8" descr="Absorb abbott에 대한 이미지 검색결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519" b="15223"/>
          <a:stretch/>
        </p:blipFill>
        <p:spPr bwMode="auto">
          <a:xfrm>
            <a:off x="4580790" y="2562447"/>
            <a:ext cx="1914896" cy="886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issolve, elixir에 대한 이미지 검색결과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40" t="26374" r="13340" b="23284"/>
          <a:stretch/>
        </p:blipFill>
        <p:spPr bwMode="auto">
          <a:xfrm>
            <a:off x="4572464" y="3836848"/>
            <a:ext cx="1923222" cy="744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agmaris biotronik\에 대한 이미지 검색결과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35" t="11832" r="3759" b="16534"/>
          <a:stretch/>
        </p:blipFill>
        <p:spPr bwMode="auto">
          <a:xfrm>
            <a:off x="4572464" y="4898767"/>
            <a:ext cx="1923222" cy="729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Desktop\markar 12 copy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0457" y="5962374"/>
            <a:ext cx="1905229" cy="588121"/>
          </a:xfrm>
          <a:prstGeom prst="rect">
            <a:avLst/>
          </a:prstGeom>
          <a:gradFill flip="none" rotWithShape="1">
            <a:gsLst>
              <a:gs pos="0">
                <a:srgbClr val="0080FF">
                  <a:alpha val="20000"/>
                </a:srgbClr>
              </a:gs>
              <a:gs pos="100000">
                <a:srgbClr val="FFFFFF"/>
              </a:gs>
            </a:gsLst>
            <a:lin ang="5400000" scaled="0"/>
            <a:tileRect/>
          </a:gradFill>
        </p:spPr>
      </p:pic>
    </p:spTree>
    <p:extLst>
      <p:ext uri="{BB962C8B-B14F-4D97-AF65-F5344CB8AC3E}">
        <p14:creationId xmlns="" xmlns:p14="http://schemas.microsoft.com/office/powerpoint/2010/main" val="351222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27089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b="1" dirty="0" err="1" smtClean="0">
                <a:solidFill>
                  <a:srgbClr val="0070C0"/>
                </a:solidFill>
                <a:latin typeface="+mn-lt"/>
              </a:rPr>
              <a:t>Absrob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 from Abbott Vascular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AutoShape 2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2063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Strut design and thickness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Thicker and wider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340769"/>
            <a:ext cx="7200801" cy="50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John </a:t>
            </a:r>
            <a:r>
              <a:rPr lang="en-US" altLang="ko-KR" sz="1400" dirty="0" err="1" smtClean="0"/>
              <a:t>Ormiston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85789246"/>
              </p:ext>
            </p:extLst>
          </p:nvPr>
        </p:nvGraphicFramePr>
        <p:xfrm>
          <a:off x="6828987" y="1486272"/>
          <a:ext cx="1991485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373"/>
                <a:gridCol w="1008112"/>
              </a:tblGrid>
              <a:tr h="1390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Cypher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140</a:t>
                      </a:r>
                      <a:r>
                        <a:rPr lang="en-US" altLang="ko-KR" sz="1600" baseline="0" dirty="0" smtClean="0">
                          <a:latin typeface="+mn-lt"/>
                        </a:rPr>
                        <a:t> </a:t>
                      </a:r>
                      <a:r>
                        <a:rPr lang="el-GR" altLang="ko-KR" sz="1600" baseline="0" dirty="0" smtClean="0">
                          <a:latin typeface="+mn-lt"/>
                          <a:cs typeface="Times New Roman"/>
                        </a:rPr>
                        <a:t>μ</a:t>
                      </a:r>
                      <a:r>
                        <a:rPr lang="en-US" altLang="ko-KR" sz="1600" baseline="0" dirty="0" smtClean="0">
                          <a:latin typeface="+mn-lt"/>
                          <a:cs typeface="Times New Roman"/>
                        </a:rPr>
                        <a:t>m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 smtClean="0">
                          <a:latin typeface="+mn-lt"/>
                        </a:rPr>
                        <a:t>Taxus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aseline="0" dirty="0" smtClean="0">
                          <a:latin typeface="+mn-lt"/>
                        </a:rPr>
                        <a:t>97 </a:t>
                      </a:r>
                      <a:r>
                        <a:rPr lang="el-GR" altLang="ko-KR" sz="1600" baseline="0" dirty="0" smtClean="0">
                          <a:latin typeface="+mn-lt"/>
                          <a:cs typeface="Times New Roman"/>
                        </a:rPr>
                        <a:t>μ</a:t>
                      </a:r>
                      <a:r>
                        <a:rPr lang="en-US" altLang="ko-KR" sz="1600" baseline="0" dirty="0" smtClean="0">
                          <a:latin typeface="+mn-lt"/>
                          <a:cs typeface="Times New Roman"/>
                        </a:rPr>
                        <a:t>m</a:t>
                      </a:r>
                      <a:endParaRPr lang="ko-KR" altLang="en-US" sz="1600" dirty="0" smtClean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 smtClean="0">
                          <a:latin typeface="+mn-lt"/>
                        </a:rPr>
                        <a:t>Xience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>
                          <a:latin typeface="+mn-lt"/>
                        </a:rPr>
                        <a:t>89 </a:t>
                      </a:r>
                      <a:r>
                        <a:rPr lang="el-GR" altLang="ko-KR" sz="1600" baseline="0" dirty="0" smtClean="0">
                          <a:latin typeface="+mn-lt"/>
                          <a:cs typeface="Times New Roman"/>
                        </a:rPr>
                        <a:t>μ</a:t>
                      </a:r>
                      <a:r>
                        <a:rPr lang="en-US" altLang="ko-KR" sz="1600" baseline="0" dirty="0" smtClean="0">
                          <a:latin typeface="+mn-lt"/>
                          <a:cs typeface="Times New Roman"/>
                        </a:rPr>
                        <a:t>m</a:t>
                      </a:r>
                      <a:endParaRPr lang="ko-KR" altLang="en-US" sz="1600" dirty="0" smtClean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Endeavor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>
                          <a:latin typeface="+mn-lt"/>
                        </a:rPr>
                        <a:t>90 </a:t>
                      </a:r>
                      <a:r>
                        <a:rPr lang="el-GR" altLang="ko-KR" sz="1600" baseline="0" dirty="0" smtClean="0">
                          <a:latin typeface="+mn-lt"/>
                          <a:cs typeface="Times New Roman"/>
                        </a:rPr>
                        <a:t>μ</a:t>
                      </a:r>
                      <a:r>
                        <a:rPr lang="en-US" altLang="ko-KR" sz="1600" baseline="0" dirty="0" smtClean="0">
                          <a:latin typeface="+mn-lt"/>
                          <a:cs typeface="Times New Roman"/>
                        </a:rPr>
                        <a:t>m</a:t>
                      </a:r>
                      <a:endParaRPr lang="ko-KR" altLang="en-US" sz="1600" dirty="0" smtClean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Promus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>
                          <a:latin typeface="+mn-lt"/>
                        </a:rPr>
                        <a:t>81 </a:t>
                      </a:r>
                      <a:r>
                        <a:rPr lang="el-GR" altLang="ko-KR" sz="1600" baseline="0" dirty="0" smtClean="0">
                          <a:latin typeface="+mn-lt"/>
                          <a:cs typeface="Times New Roman"/>
                        </a:rPr>
                        <a:t>μ</a:t>
                      </a:r>
                      <a:r>
                        <a:rPr lang="en-US" altLang="ko-KR" sz="1600" baseline="0" dirty="0" smtClean="0">
                          <a:latin typeface="+mn-lt"/>
                          <a:cs typeface="Times New Roman"/>
                        </a:rPr>
                        <a:t>m</a:t>
                      </a:r>
                      <a:endParaRPr lang="ko-KR" altLang="en-US" sz="1600" dirty="0" smtClean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ORSIRO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>
                          <a:latin typeface="+mn-lt"/>
                        </a:rPr>
                        <a:t>60 </a:t>
                      </a:r>
                      <a:r>
                        <a:rPr lang="el-GR" altLang="ko-KR" sz="1600" baseline="0" dirty="0" smtClean="0">
                          <a:latin typeface="+mn-lt"/>
                          <a:cs typeface="Times New Roman"/>
                        </a:rPr>
                        <a:t>μ</a:t>
                      </a:r>
                      <a:r>
                        <a:rPr lang="en-US" altLang="ko-KR" sz="1600" baseline="0" dirty="0" smtClean="0">
                          <a:latin typeface="+mn-lt"/>
                          <a:cs typeface="Times New Roman"/>
                        </a:rPr>
                        <a:t>m</a:t>
                      </a:r>
                      <a:endParaRPr lang="ko-KR" altLang="en-US" sz="1600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996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Loss of radial support at 6 months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Hydrolysis hinders radial support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61977" y="1563689"/>
            <a:ext cx="8802511" cy="4673600"/>
            <a:chOff x="0" y="1395413"/>
            <a:chExt cx="10287000" cy="4841875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0" y="1441450"/>
              <a:ext cx="10287000" cy="4795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ko-KR">
                <a:ea typeface="굴림" pitchFamily="50" charset="-127"/>
              </a:endParaRP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1201739" y="5681663"/>
              <a:ext cx="11180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400" b="1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1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1903413" y="5676900"/>
              <a:ext cx="11180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400" b="1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3</a:t>
              </a: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909888" y="5686425"/>
              <a:ext cx="11180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400" b="1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6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8920163" y="5681663"/>
              <a:ext cx="68167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400" b="1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24 Mos</a:t>
              </a: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6445250" y="5588000"/>
              <a:ext cx="34575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ko-KR" alt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896938" y="3632200"/>
              <a:ext cx="15875" cy="195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ko-KR" alt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896938" y="5588000"/>
              <a:ext cx="5584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ko-KR" altLang="en-US"/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462213" y="3971925"/>
              <a:ext cx="6654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200" b="1">
                  <a:solidFill>
                    <a:srgbClr val="CC0000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Support</a:t>
              </a:r>
            </a:p>
          </p:txBody>
        </p:sp>
        <p:sp>
          <p:nvSpPr>
            <p:cNvPr id="19" name="Text Box 55"/>
            <p:cNvSpPr txBox="1">
              <a:spLocks noChangeArrowheads="1"/>
            </p:cNvSpPr>
            <p:nvPr/>
          </p:nvSpPr>
          <p:spPr bwMode="auto">
            <a:xfrm>
              <a:off x="6127750" y="5022850"/>
              <a:ext cx="8836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200" b="1">
                  <a:solidFill>
                    <a:srgbClr val="0000FF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Mass Loss</a:t>
              </a: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 rot="6455453">
              <a:off x="606425" y="2192338"/>
              <a:ext cx="1430338" cy="2005012"/>
            </a:xfrm>
            <a:custGeom>
              <a:avLst/>
              <a:gdLst>
                <a:gd name="T0" fmla="*/ 2147483647 w 901"/>
                <a:gd name="T1" fmla="*/ 2147483647 h 866"/>
                <a:gd name="T2" fmla="*/ 2147483647 w 901"/>
                <a:gd name="T3" fmla="*/ 2147483647 h 866"/>
                <a:gd name="T4" fmla="*/ 0 w 901"/>
                <a:gd name="T5" fmla="*/ 0 h 866"/>
                <a:gd name="T6" fmla="*/ 2147483647 w 901"/>
                <a:gd name="T7" fmla="*/ 2147483647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1"/>
                <a:gd name="T13" fmla="*/ 0 h 866"/>
                <a:gd name="T14" fmla="*/ 901 w 901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1" h="866">
                  <a:moveTo>
                    <a:pt x="901" y="385"/>
                  </a:moveTo>
                  <a:lnTo>
                    <a:pt x="162" y="866"/>
                  </a:lnTo>
                  <a:lnTo>
                    <a:pt x="0" y="0"/>
                  </a:lnTo>
                  <a:lnTo>
                    <a:pt x="901" y="385"/>
                  </a:lnTo>
                  <a:close/>
                </a:path>
              </a:pathLst>
            </a:custGeom>
            <a:solidFill>
              <a:srgbClr val="E45206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531813" y="1703388"/>
              <a:ext cx="2068512" cy="179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4520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ko-KR">
                <a:ea typeface="굴림" pitchFamily="50" charset="-127"/>
              </a:endParaRPr>
            </a:p>
          </p:txBody>
        </p:sp>
        <p:pic>
          <p:nvPicPr>
            <p:cNvPr id="22" name="Picture 3" descr="Chain-Folded Crystal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075" y="1965325"/>
              <a:ext cx="977900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2052638" y="2347913"/>
              <a:ext cx="612775" cy="646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912813" eaLnBrk="0" hangingPunct="0"/>
              <a:r>
                <a:rPr lang="en-US" altLang="ko-KR" sz="1200" b="1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rPr>
                <a:t>Tie chains</a:t>
              </a: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H="1">
              <a:off x="1839913" y="2744788"/>
              <a:ext cx="320675" cy="1698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 rot="5400000" flipH="1">
              <a:off x="1963738" y="2487612"/>
              <a:ext cx="7938" cy="233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Line 4"/>
            <p:cNvSpPr>
              <a:spLocks noChangeShapeType="1"/>
            </p:cNvSpPr>
            <p:nvPr/>
          </p:nvSpPr>
          <p:spPr bwMode="auto">
            <a:xfrm flipH="1" flipV="1">
              <a:off x="1781175" y="2274888"/>
              <a:ext cx="323850" cy="133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6805613" y="3298825"/>
              <a:ext cx="264953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ko-KR" sz="1200" b="1">
                  <a:solidFill>
                    <a:srgbClr val="FF0000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When enough tie chains are broken, the device begins losing radial strength</a:t>
              </a:r>
            </a:p>
          </p:txBody>
        </p:sp>
        <p:grpSp>
          <p:nvGrpSpPr>
            <p:cNvPr id="28" name="Group 20"/>
            <p:cNvGrpSpPr>
              <a:grpSpLocks/>
            </p:cNvGrpSpPr>
            <p:nvPr/>
          </p:nvGrpSpPr>
          <p:grpSpPr bwMode="auto">
            <a:xfrm>
              <a:off x="6915150" y="4065588"/>
              <a:ext cx="2157413" cy="1425575"/>
              <a:chOff x="3872" y="2616"/>
              <a:chExt cx="1208" cy="898"/>
            </a:xfrm>
          </p:grpSpPr>
          <p:sp>
            <p:nvSpPr>
              <p:cNvPr id="94" name="Freeform 21"/>
              <p:cNvSpPr>
                <a:spLocks/>
              </p:cNvSpPr>
              <p:nvPr/>
            </p:nvSpPr>
            <p:spPr bwMode="auto">
              <a:xfrm rot="-9499021">
                <a:off x="3872" y="2616"/>
                <a:ext cx="795" cy="751"/>
              </a:xfrm>
              <a:custGeom>
                <a:avLst/>
                <a:gdLst>
                  <a:gd name="T0" fmla="*/ 34 w 901"/>
                  <a:gd name="T1" fmla="*/ 10 h 866"/>
                  <a:gd name="T2" fmla="*/ 6 w 901"/>
                  <a:gd name="T3" fmla="*/ 20 h 866"/>
                  <a:gd name="T4" fmla="*/ 0 w 901"/>
                  <a:gd name="T5" fmla="*/ 0 h 866"/>
                  <a:gd name="T6" fmla="*/ 34 w 901"/>
                  <a:gd name="T7" fmla="*/ 10 h 8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1"/>
                  <a:gd name="T13" fmla="*/ 0 h 866"/>
                  <a:gd name="T14" fmla="*/ 901 w 901"/>
                  <a:gd name="T15" fmla="*/ 866 h 8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1" h="866">
                    <a:moveTo>
                      <a:pt x="901" y="385"/>
                    </a:moveTo>
                    <a:lnTo>
                      <a:pt x="162" y="866"/>
                    </a:lnTo>
                    <a:lnTo>
                      <a:pt x="0" y="0"/>
                    </a:lnTo>
                    <a:lnTo>
                      <a:pt x="901" y="385"/>
                    </a:lnTo>
                    <a:close/>
                  </a:path>
                </a:pathLst>
              </a:custGeom>
              <a:solidFill>
                <a:srgbClr val="E45206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5" name="Oval 22"/>
              <p:cNvSpPr>
                <a:spLocks noChangeArrowheads="1"/>
              </p:cNvSpPr>
              <p:nvPr/>
            </p:nvSpPr>
            <p:spPr bwMode="auto">
              <a:xfrm>
                <a:off x="4264" y="2734"/>
                <a:ext cx="816" cy="78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4520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ko-KR">
                  <a:ea typeface="굴림" pitchFamily="50" charset="-127"/>
                </a:endParaRPr>
              </a:p>
            </p:txBody>
          </p:sp>
          <p:grpSp>
            <p:nvGrpSpPr>
              <p:cNvPr id="96" name="Group 23"/>
              <p:cNvGrpSpPr>
                <a:grpSpLocks/>
              </p:cNvGrpSpPr>
              <p:nvPr/>
            </p:nvGrpSpPr>
            <p:grpSpPr bwMode="auto">
              <a:xfrm>
                <a:off x="4441" y="2873"/>
                <a:ext cx="447" cy="504"/>
                <a:chOff x="2190" y="3304"/>
                <a:chExt cx="447" cy="504"/>
              </a:xfrm>
            </p:grpSpPr>
            <p:grpSp>
              <p:nvGrpSpPr>
                <p:cNvPr id="103" name="Group 24"/>
                <p:cNvGrpSpPr>
                  <a:grpSpLocks/>
                </p:cNvGrpSpPr>
                <p:nvPr/>
              </p:nvGrpSpPr>
              <p:grpSpPr bwMode="auto">
                <a:xfrm>
                  <a:off x="2190" y="3304"/>
                  <a:ext cx="447" cy="504"/>
                  <a:chOff x="1471" y="2591"/>
                  <a:chExt cx="447" cy="504"/>
                </a:xfrm>
              </p:grpSpPr>
              <p:pic>
                <p:nvPicPr>
                  <p:cNvPr id="111" name="Picture 3" descr="Chain-Folded Crystals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24" y="2591"/>
                    <a:ext cx="343" cy="5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2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471" y="2721"/>
                    <a:ext cx="447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  <p:sp>
                <p:nvSpPr>
                  <p:cNvPr id="113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507" y="2961"/>
                    <a:ext cx="3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  <p:sp>
                <p:nvSpPr>
                  <p:cNvPr id="11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513" y="2835"/>
                    <a:ext cx="40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</p:grpSp>
            <p:sp>
              <p:nvSpPr>
                <p:cNvPr id="104" name="Rectangle 29"/>
                <p:cNvSpPr>
                  <a:spLocks noChangeArrowheads="1"/>
                </p:cNvSpPr>
                <p:nvPr/>
              </p:nvSpPr>
              <p:spPr bwMode="auto">
                <a:xfrm>
                  <a:off x="2253" y="3327"/>
                  <a:ext cx="71" cy="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  <p:sp>
              <p:nvSpPr>
                <p:cNvPr id="105" name="Rectangle 30"/>
                <p:cNvSpPr>
                  <a:spLocks noChangeArrowheads="1"/>
                </p:cNvSpPr>
                <p:nvPr/>
              </p:nvSpPr>
              <p:spPr bwMode="auto">
                <a:xfrm>
                  <a:off x="2388" y="3313"/>
                  <a:ext cx="71" cy="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  <p:sp>
              <p:nvSpPr>
                <p:cNvPr id="106" name="Rectangle 31"/>
                <p:cNvSpPr>
                  <a:spLocks noChangeArrowheads="1"/>
                </p:cNvSpPr>
                <p:nvPr/>
              </p:nvSpPr>
              <p:spPr bwMode="auto">
                <a:xfrm>
                  <a:off x="2514" y="3325"/>
                  <a:ext cx="71" cy="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  <p:sp>
              <p:nvSpPr>
                <p:cNvPr id="107" name="Rectangle 32"/>
                <p:cNvSpPr>
                  <a:spLocks noChangeArrowheads="1"/>
                </p:cNvSpPr>
                <p:nvPr/>
              </p:nvSpPr>
              <p:spPr bwMode="auto">
                <a:xfrm>
                  <a:off x="2322" y="3435"/>
                  <a:ext cx="71" cy="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  <p:sp>
              <p:nvSpPr>
                <p:cNvPr id="108" name="Rectangle 33"/>
                <p:cNvSpPr>
                  <a:spLocks noChangeArrowheads="1"/>
                </p:cNvSpPr>
                <p:nvPr/>
              </p:nvSpPr>
              <p:spPr bwMode="auto">
                <a:xfrm>
                  <a:off x="2393" y="3551"/>
                  <a:ext cx="71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  <p:sp>
              <p:nvSpPr>
                <p:cNvPr id="109" name="Rectangle 34"/>
                <p:cNvSpPr>
                  <a:spLocks noChangeArrowheads="1"/>
                </p:cNvSpPr>
                <p:nvPr/>
              </p:nvSpPr>
              <p:spPr bwMode="auto">
                <a:xfrm>
                  <a:off x="2251" y="3675"/>
                  <a:ext cx="71" cy="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  <p:sp>
              <p:nvSpPr>
                <p:cNvPr id="110" name="Rectangle 35"/>
                <p:cNvSpPr>
                  <a:spLocks noChangeArrowheads="1"/>
                </p:cNvSpPr>
                <p:nvPr/>
              </p:nvSpPr>
              <p:spPr bwMode="auto">
                <a:xfrm>
                  <a:off x="2432" y="3681"/>
                  <a:ext cx="71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</p:grpSp>
          <p:sp>
            <p:nvSpPr>
              <p:cNvPr id="97" name="Text Box 36"/>
              <p:cNvSpPr txBox="1">
                <a:spLocks noChangeArrowheads="1"/>
              </p:cNvSpPr>
              <p:nvPr/>
            </p:nvSpPr>
            <p:spPr bwMode="auto">
              <a:xfrm>
                <a:off x="4595" y="2864"/>
                <a:ext cx="178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ko-KR" sz="1000" b="1">
                    <a:solidFill>
                      <a:srgbClr val="FF0000"/>
                    </a:solidFill>
                    <a:latin typeface="Arial" pitchFamily="34" charset="0"/>
                    <a:ea typeface="ヒラギノ角ゴ Pro W3"/>
                    <a:cs typeface="ヒラギノ角ゴ Pro W3"/>
                    <a:sym typeface="Symbol" pitchFamily="18" charset="2"/>
                  </a:rPr>
                  <a:t></a:t>
                </a:r>
              </a:p>
            </p:txBody>
          </p:sp>
          <p:sp>
            <p:nvSpPr>
              <p:cNvPr id="98" name="Text Box 37"/>
              <p:cNvSpPr txBox="1">
                <a:spLocks noChangeArrowheads="1"/>
              </p:cNvSpPr>
              <p:nvPr/>
            </p:nvSpPr>
            <p:spPr bwMode="auto">
              <a:xfrm>
                <a:off x="4636" y="3222"/>
                <a:ext cx="178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ko-KR" sz="1000" b="1">
                    <a:solidFill>
                      <a:srgbClr val="FF0000"/>
                    </a:solidFill>
                    <a:latin typeface="Arial" pitchFamily="34" charset="0"/>
                    <a:ea typeface="ヒラギノ角ゴ Pro W3"/>
                    <a:cs typeface="ヒラギノ角ゴ Pro W3"/>
                    <a:sym typeface="Symbol" pitchFamily="18" charset="2"/>
                  </a:rPr>
                  <a:t></a:t>
                </a:r>
              </a:p>
            </p:txBody>
          </p:sp>
          <p:sp>
            <p:nvSpPr>
              <p:cNvPr id="99" name="Text Box 38"/>
              <p:cNvSpPr txBox="1">
                <a:spLocks noChangeArrowheads="1"/>
              </p:cNvSpPr>
              <p:nvPr/>
            </p:nvSpPr>
            <p:spPr bwMode="auto">
              <a:xfrm>
                <a:off x="4601" y="3106"/>
                <a:ext cx="178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ko-KR" sz="1000" b="1">
                    <a:solidFill>
                      <a:srgbClr val="FF0000"/>
                    </a:solidFill>
                    <a:latin typeface="Arial" pitchFamily="34" charset="0"/>
                    <a:ea typeface="ヒラギノ角ゴ Pro W3"/>
                    <a:cs typeface="ヒラギノ角ゴ Pro W3"/>
                    <a:sym typeface="Symbol" pitchFamily="18" charset="2"/>
                  </a:rPr>
                  <a:t></a:t>
                </a:r>
              </a:p>
            </p:txBody>
          </p:sp>
          <p:sp>
            <p:nvSpPr>
              <p:cNvPr id="100" name="Text Box 39"/>
              <p:cNvSpPr txBox="1">
                <a:spLocks noChangeArrowheads="1"/>
              </p:cNvSpPr>
              <p:nvPr/>
            </p:nvSpPr>
            <p:spPr bwMode="auto">
              <a:xfrm>
                <a:off x="4529" y="2988"/>
                <a:ext cx="178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ko-KR" sz="1000" b="1">
                    <a:solidFill>
                      <a:srgbClr val="FF0000"/>
                    </a:solidFill>
                    <a:latin typeface="Arial" pitchFamily="34" charset="0"/>
                    <a:ea typeface="ヒラギノ角ゴ Pro W3"/>
                    <a:cs typeface="ヒラギノ角ゴ Pro W3"/>
                    <a:sym typeface="Symbol" pitchFamily="18" charset="2"/>
                  </a:rPr>
                  <a:t></a:t>
                </a:r>
              </a:p>
            </p:txBody>
          </p:sp>
          <p:sp>
            <p:nvSpPr>
              <p:cNvPr id="101" name="Text Box 40"/>
              <p:cNvSpPr txBox="1">
                <a:spLocks noChangeArrowheads="1"/>
              </p:cNvSpPr>
              <p:nvPr/>
            </p:nvSpPr>
            <p:spPr bwMode="auto">
              <a:xfrm>
                <a:off x="4456" y="3224"/>
                <a:ext cx="178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ko-KR" sz="1000" b="1">
                    <a:solidFill>
                      <a:srgbClr val="FF0000"/>
                    </a:solidFill>
                    <a:latin typeface="Arial" pitchFamily="34" charset="0"/>
                    <a:ea typeface="ヒラギノ角ゴ Pro W3"/>
                    <a:cs typeface="ヒラギノ角ゴ Pro W3"/>
                    <a:sym typeface="Symbol" pitchFamily="18" charset="2"/>
                  </a:rPr>
                  <a:t></a:t>
                </a:r>
              </a:p>
            </p:txBody>
          </p:sp>
          <p:sp>
            <p:nvSpPr>
              <p:cNvPr id="102" name="Text Box 41"/>
              <p:cNvSpPr txBox="1">
                <a:spLocks noChangeArrowheads="1"/>
              </p:cNvSpPr>
              <p:nvPr/>
            </p:nvSpPr>
            <p:spPr bwMode="auto">
              <a:xfrm>
                <a:off x="4456" y="2870"/>
                <a:ext cx="178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66FFFF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ko-KR" sz="1000" b="1">
                    <a:solidFill>
                      <a:srgbClr val="FF0000"/>
                    </a:solidFill>
                    <a:latin typeface="Arial" pitchFamily="34" charset="0"/>
                    <a:ea typeface="ヒラギノ角ゴ Pro W3"/>
                    <a:cs typeface="ヒラギノ角ゴ Pro W3"/>
                    <a:sym typeface="Symbol" pitchFamily="18" charset="2"/>
                  </a:rPr>
                  <a:t></a:t>
                </a:r>
              </a:p>
            </p:txBody>
          </p:sp>
        </p:grpSp>
        <p:sp>
          <p:nvSpPr>
            <p:cNvPr id="30" name="Text Box 55"/>
            <p:cNvSpPr txBox="1">
              <a:spLocks noChangeArrowheads="1"/>
            </p:cNvSpPr>
            <p:nvPr/>
          </p:nvSpPr>
          <p:spPr bwMode="auto">
            <a:xfrm>
              <a:off x="1060450" y="4524375"/>
              <a:ext cx="14323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200" b="1">
                  <a:solidFill>
                    <a:srgbClr val="9EA374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Molecular Weight</a:t>
              </a:r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4897438" y="5680075"/>
              <a:ext cx="22361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400" b="1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12</a:t>
              </a:r>
            </a:p>
          </p:txBody>
        </p:sp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6923088" y="5680075"/>
              <a:ext cx="22361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defTabSz="912813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defTabSz="912813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400" b="1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18</a:t>
              </a:r>
            </a:p>
          </p:txBody>
        </p:sp>
        <p:sp>
          <p:nvSpPr>
            <p:cNvPr id="33" name="Freeform 45"/>
            <p:cNvSpPr>
              <a:spLocks/>
            </p:cNvSpPr>
            <p:nvPr/>
          </p:nvSpPr>
          <p:spPr bwMode="auto">
            <a:xfrm>
              <a:off x="909638" y="3908425"/>
              <a:ext cx="3832225" cy="1668463"/>
            </a:xfrm>
            <a:custGeom>
              <a:avLst/>
              <a:gdLst>
                <a:gd name="T0" fmla="*/ 0 w 1169"/>
                <a:gd name="T1" fmla="*/ 0 h 1051"/>
                <a:gd name="T2" fmla="*/ 2147483647 w 1169"/>
                <a:gd name="T3" fmla="*/ 0 h 1051"/>
                <a:gd name="T4" fmla="*/ 2147483647 w 1169"/>
                <a:gd name="T5" fmla="*/ 2147483647 h 1051"/>
                <a:gd name="T6" fmla="*/ 2147483647 w 1169"/>
                <a:gd name="T7" fmla="*/ 2147483647 h 1051"/>
                <a:gd name="T8" fmla="*/ 2147483647 w 1169"/>
                <a:gd name="T9" fmla="*/ 2147483647 h 1051"/>
                <a:gd name="T10" fmla="*/ 2147483647 w 1169"/>
                <a:gd name="T11" fmla="*/ 2147483647 h 1051"/>
                <a:gd name="T12" fmla="*/ 2147483647 w 1169"/>
                <a:gd name="T13" fmla="*/ 2147483647 h 1051"/>
                <a:gd name="T14" fmla="*/ 2147483647 w 1169"/>
                <a:gd name="T15" fmla="*/ 2147483647 h 1051"/>
                <a:gd name="T16" fmla="*/ 2147483647 w 1169"/>
                <a:gd name="T17" fmla="*/ 2147483647 h 1051"/>
                <a:gd name="T18" fmla="*/ 2147483647 w 1169"/>
                <a:gd name="T19" fmla="*/ 2147483647 h 1051"/>
                <a:gd name="T20" fmla="*/ 2147483647 w 1169"/>
                <a:gd name="T21" fmla="*/ 2147483647 h 1051"/>
                <a:gd name="T22" fmla="*/ 2147483647 w 1169"/>
                <a:gd name="T23" fmla="*/ 2147483647 h 10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69"/>
                <a:gd name="T37" fmla="*/ 0 h 1051"/>
                <a:gd name="T38" fmla="*/ 1169 w 1169"/>
                <a:gd name="T39" fmla="*/ 1051 h 10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69" h="1051">
                  <a:moveTo>
                    <a:pt x="0" y="0"/>
                  </a:moveTo>
                  <a:lnTo>
                    <a:pt x="654" y="0"/>
                  </a:lnTo>
                  <a:lnTo>
                    <a:pt x="699" y="11"/>
                  </a:lnTo>
                  <a:lnTo>
                    <a:pt x="744" y="39"/>
                  </a:lnTo>
                  <a:lnTo>
                    <a:pt x="794" y="100"/>
                  </a:lnTo>
                  <a:lnTo>
                    <a:pt x="856" y="229"/>
                  </a:lnTo>
                  <a:lnTo>
                    <a:pt x="934" y="508"/>
                  </a:lnTo>
                  <a:lnTo>
                    <a:pt x="995" y="749"/>
                  </a:lnTo>
                  <a:lnTo>
                    <a:pt x="1040" y="905"/>
                  </a:lnTo>
                  <a:lnTo>
                    <a:pt x="1074" y="984"/>
                  </a:lnTo>
                  <a:lnTo>
                    <a:pt x="1102" y="1023"/>
                  </a:lnTo>
                  <a:lnTo>
                    <a:pt x="1169" y="1051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46"/>
            <p:cNvSpPr>
              <a:spLocks/>
            </p:cNvSpPr>
            <p:nvPr/>
          </p:nvSpPr>
          <p:spPr bwMode="auto">
            <a:xfrm>
              <a:off x="908050" y="3905250"/>
              <a:ext cx="8075613" cy="1657350"/>
            </a:xfrm>
            <a:custGeom>
              <a:avLst/>
              <a:gdLst>
                <a:gd name="T0" fmla="*/ 0 w 4522"/>
                <a:gd name="T1" fmla="*/ 2147483647 h 1044"/>
                <a:gd name="T2" fmla="*/ 2147483647 w 4522"/>
                <a:gd name="T3" fmla="*/ 2147483647 h 1044"/>
                <a:gd name="T4" fmla="*/ 2147483647 w 4522"/>
                <a:gd name="T5" fmla="*/ 2147483647 h 1044"/>
                <a:gd name="T6" fmla="*/ 2147483647 w 4522"/>
                <a:gd name="T7" fmla="*/ 2147483647 h 1044"/>
                <a:gd name="T8" fmla="*/ 2147483647 w 4522"/>
                <a:gd name="T9" fmla="*/ 2147483647 h 1044"/>
                <a:gd name="T10" fmla="*/ 2147483647 w 4522"/>
                <a:gd name="T11" fmla="*/ 2147483647 h 1044"/>
                <a:gd name="T12" fmla="*/ 2147483647 w 4522"/>
                <a:gd name="T13" fmla="*/ 2147483647 h 1044"/>
                <a:gd name="T14" fmla="*/ 2147483647 w 4522"/>
                <a:gd name="T15" fmla="*/ 2147483647 h 1044"/>
                <a:gd name="T16" fmla="*/ 2147483647 w 4522"/>
                <a:gd name="T17" fmla="*/ 2147483647 h 1044"/>
                <a:gd name="T18" fmla="*/ 2147483647 w 4522"/>
                <a:gd name="T19" fmla="*/ 2147483647 h 1044"/>
                <a:gd name="T20" fmla="*/ 2147483647 w 4522"/>
                <a:gd name="T21" fmla="*/ 2147483647 h 1044"/>
                <a:gd name="T22" fmla="*/ 2147483647 w 4522"/>
                <a:gd name="T23" fmla="*/ 2147483647 h 1044"/>
                <a:gd name="T24" fmla="*/ 2147483647 w 4522"/>
                <a:gd name="T25" fmla="*/ 2147483647 h 1044"/>
                <a:gd name="T26" fmla="*/ 2147483647 w 4522"/>
                <a:gd name="T27" fmla="*/ 2147483647 h 1044"/>
                <a:gd name="T28" fmla="*/ 2147483647 w 4522"/>
                <a:gd name="T29" fmla="*/ 2147483647 h 1044"/>
                <a:gd name="T30" fmla="*/ 2147483647 w 4522"/>
                <a:gd name="T31" fmla="*/ 2147483647 h 1044"/>
                <a:gd name="T32" fmla="*/ 2147483647 w 4522"/>
                <a:gd name="T33" fmla="*/ 2147483647 h 1044"/>
                <a:gd name="T34" fmla="*/ 2147483647 w 4522"/>
                <a:gd name="T35" fmla="*/ 2147483647 h 1044"/>
                <a:gd name="T36" fmla="*/ 2147483647 w 4522"/>
                <a:gd name="T37" fmla="*/ 2147483647 h 1044"/>
                <a:gd name="T38" fmla="*/ 2147483647 w 4522"/>
                <a:gd name="T39" fmla="*/ 0 h 10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22"/>
                <a:gd name="T61" fmla="*/ 0 h 1044"/>
                <a:gd name="T62" fmla="*/ 4522 w 4522"/>
                <a:gd name="T63" fmla="*/ 1044 h 10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22" h="1044">
                  <a:moveTo>
                    <a:pt x="0" y="1044"/>
                  </a:moveTo>
                  <a:lnTo>
                    <a:pt x="1271" y="1004"/>
                  </a:lnTo>
                  <a:lnTo>
                    <a:pt x="1454" y="987"/>
                  </a:lnTo>
                  <a:lnTo>
                    <a:pt x="1636" y="964"/>
                  </a:lnTo>
                  <a:lnTo>
                    <a:pt x="1853" y="941"/>
                  </a:lnTo>
                  <a:lnTo>
                    <a:pt x="2104" y="907"/>
                  </a:lnTo>
                  <a:lnTo>
                    <a:pt x="2304" y="878"/>
                  </a:lnTo>
                  <a:lnTo>
                    <a:pt x="2560" y="827"/>
                  </a:lnTo>
                  <a:lnTo>
                    <a:pt x="2766" y="753"/>
                  </a:lnTo>
                  <a:lnTo>
                    <a:pt x="2988" y="650"/>
                  </a:lnTo>
                  <a:lnTo>
                    <a:pt x="3170" y="530"/>
                  </a:lnTo>
                  <a:lnTo>
                    <a:pt x="3364" y="371"/>
                  </a:lnTo>
                  <a:lnTo>
                    <a:pt x="3507" y="217"/>
                  </a:lnTo>
                  <a:lnTo>
                    <a:pt x="3587" y="154"/>
                  </a:lnTo>
                  <a:lnTo>
                    <a:pt x="3695" y="103"/>
                  </a:lnTo>
                  <a:lnTo>
                    <a:pt x="3843" y="68"/>
                  </a:lnTo>
                  <a:lnTo>
                    <a:pt x="4049" y="46"/>
                  </a:lnTo>
                  <a:lnTo>
                    <a:pt x="4225" y="29"/>
                  </a:lnTo>
                  <a:lnTo>
                    <a:pt x="4391" y="23"/>
                  </a:lnTo>
                  <a:lnTo>
                    <a:pt x="452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47"/>
            <p:cNvSpPr>
              <a:spLocks/>
            </p:cNvSpPr>
            <p:nvPr/>
          </p:nvSpPr>
          <p:spPr bwMode="auto">
            <a:xfrm>
              <a:off x="896938" y="3914775"/>
              <a:ext cx="8105775" cy="1665288"/>
            </a:xfrm>
            <a:custGeom>
              <a:avLst/>
              <a:gdLst>
                <a:gd name="T0" fmla="*/ 0 w 4539"/>
                <a:gd name="T1" fmla="*/ 0 h 1049"/>
                <a:gd name="T2" fmla="*/ 2147483647 w 4539"/>
                <a:gd name="T3" fmla="*/ 2147483647 h 1049"/>
                <a:gd name="T4" fmla="*/ 2147483647 w 4539"/>
                <a:gd name="T5" fmla="*/ 2147483647 h 1049"/>
                <a:gd name="T6" fmla="*/ 2147483647 w 4539"/>
                <a:gd name="T7" fmla="*/ 2147483647 h 1049"/>
                <a:gd name="T8" fmla="*/ 2147483647 w 4539"/>
                <a:gd name="T9" fmla="*/ 2147483647 h 1049"/>
                <a:gd name="T10" fmla="*/ 2147483647 w 4539"/>
                <a:gd name="T11" fmla="*/ 2147483647 h 1049"/>
                <a:gd name="T12" fmla="*/ 2147483647 w 4539"/>
                <a:gd name="T13" fmla="*/ 2147483647 h 1049"/>
                <a:gd name="T14" fmla="*/ 2147483647 w 4539"/>
                <a:gd name="T15" fmla="*/ 2147483647 h 1049"/>
                <a:gd name="T16" fmla="*/ 2147483647 w 4539"/>
                <a:gd name="T17" fmla="*/ 2147483647 h 1049"/>
                <a:gd name="T18" fmla="*/ 2147483647 w 4539"/>
                <a:gd name="T19" fmla="*/ 2147483647 h 1049"/>
                <a:gd name="T20" fmla="*/ 2147483647 w 4539"/>
                <a:gd name="T21" fmla="*/ 2147483647 h 1049"/>
                <a:gd name="T22" fmla="*/ 2147483647 w 4539"/>
                <a:gd name="T23" fmla="*/ 2147483647 h 1049"/>
                <a:gd name="T24" fmla="*/ 2147483647 w 4539"/>
                <a:gd name="T25" fmla="*/ 2147483647 h 1049"/>
                <a:gd name="T26" fmla="*/ 2147483647 w 4539"/>
                <a:gd name="T27" fmla="*/ 2147483647 h 1049"/>
                <a:gd name="T28" fmla="*/ 2147483647 w 4539"/>
                <a:gd name="T29" fmla="*/ 2147483647 h 1049"/>
                <a:gd name="T30" fmla="*/ 2147483647 w 4539"/>
                <a:gd name="T31" fmla="*/ 2147483647 h 1049"/>
                <a:gd name="T32" fmla="*/ 2147483647 w 4539"/>
                <a:gd name="T33" fmla="*/ 2147483647 h 10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39"/>
                <a:gd name="T52" fmla="*/ 0 h 1049"/>
                <a:gd name="T53" fmla="*/ 4539 w 4539"/>
                <a:gd name="T54" fmla="*/ 1049 h 10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39" h="1049">
                  <a:moveTo>
                    <a:pt x="0" y="0"/>
                  </a:moveTo>
                  <a:lnTo>
                    <a:pt x="1152" y="524"/>
                  </a:lnTo>
                  <a:lnTo>
                    <a:pt x="1272" y="570"/>
                  </a:lnTo>
                  <a:lnTo>
                    <a:pt x="1426" y="627"/>
                  </a:lnTo>
                  <a:lnTo>
                    <a:pt x="1591" y="690"/>
                  </a:lnTo>
                  <a:lnTo>
                    <a:pt x="1779" y="753"/>
                  </a:lnTo>
                  <a:lnTo>
                    <a:pt x="2133" y="832"/>
                  </a:lnTo>
                  <a:lnTo>
                    <a:pt x="2429" y="872"/>
                  </a:lnTo>
                  <a:lnTo>
                    <a:pt x="2726" y="912"/>
                  </a:lnTo>
                  <a:lnTo>
                    <a:pt x="3097" y="946"/>
                  </a:lnTo>
                  <a:lnTo>
                    <a:pt x="3393" y="975"/>
                  </a:lnTo>
                  <a:lnTo>
                    <a:pt x="3655" y="998"/>
                  </a:lnTo>
                  <a:lnTo>
                    <a:pt x="3724" y="1003"/>
                  </a:lnTo>
                  <a:lnTo>
                    <a:pt x="3986" y="1009"/>
                  </a:lnTo>
                  <a:lnTo>
                    <a:pt x="4186" y="1026"/>
                  </a:lnTo>
                  <a:lnTo>
                    <a:pt x="4374" y="1032"/>
                  </a:lnTo>
                  <a:lnTo>
                    <a:pt x="4539" y="1049"/>
                  </a:lnTo>
                </a:path>
              </a:pathLst>
            </a:custGeom>
            <a:noFill/>
            <a:ln w="28575">
              <a:solidFill>
                <a:srgbClr val="9EA37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pic>
          <p:nvPicPr>
            <p:cNvPr id="36" name="Picture 4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148" t="37793" r="26433" b="49397"/>
            <a:stretch>
              <a:fillRect/>
            </a:stretch>
          </p:blipFill>
          <p:spPr bwMode="auto">
            <a:xfrm>
              <a:off x="4999038" y="1700213"/>
              <a:ext cx="4424362" cy="88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49"/>
            <p:cNvSpPr txBox="1">
              <a:spLocks noChangeArrowheads="1"/>
            </p:cNvSpPr>
            <p:nvPr/>
          </p:nvSpPr>
          <p:spPr bwMode="auto">
            <a:xfrm>
              <a:off x="1697038" y="1395413"/>
              <a:ext cx="73358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ko-KR" sz="1600" b="1">
                  <a:solidFill>
                    <a:schemeClr val="tx2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Hydrolysis occurs via random chain scission of the ester bond</a:t>
              </a:r>
            </a:p>
          </p:txBody>
        </p:sp>
        <p:grpSp>
          <p:nvGrpSpPr>
            <p:cNvPr id="38" name="Group 51"/>
            <p:cNvGrpSpPr>
              <a:grpSpLocks/>
            </p:cNvGrpSpPr>
            <p:nvPr/>
          </p:nvGrpSpPr>
          <p:grpSpPr bwMode="auto">
            <a:xfrm>
              <a:off x="1616075" y="1743075"/>
              <a:ext cx="3227388" cy="2228850"/>
              <a:chOff x="905" y="1096"/>
              <a:chExt cx="1807" cy="1404"/>
            </a:xfrm>
          </p:grpSpPr>
          <p:grpSp>
            <p:nvGrpSpPr>
              <p:cNvPr id="58" name="Group 52"/>
              <p:cNvGrpSpPr>
                <a:grpSpLocks/>
              </p:cNvGrpSpPr>
              <p:nvPr/>
            </p:nvGrpSpPr>
            <p:grpSpPr bwMode="auto">
              <a:xfrm>
                <a:off x="905" y="1096"/>
                <a:ext cx="1807" cy="1404"/>
                <a:chOff x="905" y="1153"/>
                <a:chExt cx="1807" cy="1404"/>
              </a:xfrm>
            </p:grpSpPr>
            <p:sp>
              <p:nvSpPr>
                <p:cNvPr id="64" name="Freeform 53"/>
                <p:cNvSpPr>
                  <a:spLocks/>
                </p:cNvSpPr>
                <p:nvPr/>
              </p:nvSpPr>
              <p:spPr bwMode="auto">
                <a:xfrm rot="8763560">
                  <a:off x="905" y="1586"/>
                  <a:ext cx="1459" cy="971"/>
                </a:xfrm>
                <a:custGeom>
                  <a:avLst/>
                  <a:gdLst>
                    <a:gd name="T0" fmla="*/ 249653815 w 901"/>
                    <a:gd name="T1" fmla="*/ 7558 h 866"/>
                    <a:gd name="T2" fmla="*/ 44811321 w 901"/>
                    <a:gd name="T3" fmla="*/ 16977 h 866"/>
                    <a:gd name="T4" fmla="*/ 0 w 901"/>
                    <a:gd name="T5" fmla="*/ 0 h 866"/>
                    <a:gd name="T6" fmla="*/ 249653815 w 901"/>
                    <a:gd name="T7" fmla="*/ 7558 h 8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01"/>
                    <a:gd name="T13" fmla="*/ 0 h 866"/>
                    <a:gd name="T14" fmla="*/ 901 w 901"/>
                    <a:gd name="T15" fmla="*/ 866 h 8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01" h="866">
                      <a:moveTo>
                        <a:pt x="901" y="385"/>
                      </a:moveTo>
                      <a:lnTo>
                        <a:pt x="162" y="866"/>
                      </a:lnTo>
                      <a:lnTo>
                        <a:pt x="0" y="0"/>
                      </a:lnTo>
                      <a:lnTo>
                        <a:pt x="901" y="385"/>
                      </a:lnTo>
                      <a:close/>
                    </a:path>
                  </a:pathLst>
                </a:custGeom>
                <a:solidFill>
                  <a:srgbClr val="E45206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65" name="Oval 54"/>
                <p:cNvSpPr>
                  <a:spLocks noChangeArrowheads="1"/>
                </p:cNvSpPr>
                <p:nvPr/>
              </p:nvSpPr>
              <p:spPr bwMode="auto">
                <a:xfrm>
                  <a:off x="1683" y="1153"/>
                  <a:ext cx="1029" cy="100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E4520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  <p:grpSp>
              <p:nvGrpSpPr>
                <p:cNvPr id="66" name="Group 55"/>
                <p:cNvGrpSpPr>
                  <a:grpSpLocks/>
                </p:cNvGrpSpPr>
                <p:nvPr/>
              </p:nvGrpSpPr>
              <p:grpSpPr bwMode="auto">
                <a:xfrm>
                  <a:off x="1893" y="1246"/>
                  <a:ext cx="623" cy="804"/>
                  <a:chOff x="2103" y="1084"/>
                  <a:chExt cx="623" cy="804"/>
                </a:xfrm>
              </p:grpSpPr>
              <p:pic>
                <p:nvPicPr>
                  <p:cNvPr id="67" name="Picture 3" descr="Chain-Folded Crystals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27" y="1084"/>
                    <a:ext cx="548" cy="8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8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87" y="1400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69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84" y="1330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0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5" y="1347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1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7" y="1367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2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00" y="1330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3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4" y="1509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4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25" y="1547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5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4" y="1499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6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28" y="1537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7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81" y="1180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8" name="Text 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46" y="1168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79" name="Text 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2" y="1127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80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3" y="1138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81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1" y="1208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82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5" y="1196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83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51" y="1238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84" name="Text 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83" y="1250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85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13" y="1418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86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7" y="1436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87" name="Text 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07" y="1400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88" name="Text 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7" y="1568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89" name="Text 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7" y="1610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90" name="Text Box 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7" y="1580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91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27" y="1622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  <p:sp>
                <p:nvSpPr>
                  <p:cNvPr id="92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84" y="1334"/>
                    <a:ext cx="198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2200">
                        <a:solidFill>
                          <a:schemeClr val="bg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</a:t>
                    </a:r>
                  </a:p>
                </p:txBody>
              </p:sp>
              <p:sp>
                <p:nvSpPr>
                  <p:cNvPr id="93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2" y="1403"/>
                    <a:ext cx="178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400">
                        <a:solidFill>
                          <a:srgbClr val="66FFFF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ko-KR" sz="1000" b="1">
                        <a:solidFill>
                          <a:srgbClr val="FF0000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  <a:sym typeface="Symbol" pitchFamily="18" charset="2"/>
                      </a:rPr>
                      <a:t></a:t>
                    </a:r>
                  </a:p>
                </p:txBody>
              </p:sp>
            </p:grpSp>
          </p:grpSp>
          <p:grpSp>
            <p:nvGrpSpPr>
              <p:cNvPr id="59" name="Group 83"/>
              <p:cNvGrpSpPr>
                <a:grpSpLocks/>
              </p:cNvGrpSpPr>
              <p:nvPr/>
            </p:nvGrpSpPr>
            <p:grpSpPr bwMode="auto">
              <a:xfrm>
                <a:off x="1972" y="1164"/>
                <a:ext cx="464" cy="840"/>
                <a:chOff x="1972" y="1374"/>
                <a:chExt cx="464" cy="840"/>
              </a:xfrm>
            </p:grpSpPr>
            <p:sp>
              <p:nvSpPr>
                <p:cNvPr id="60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2223" y="1387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61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1990" y="1374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62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1972" y="2069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63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2255" y="2069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</p:grpSp>
        </p:grpSp>
        <p:grpSp>
          <p:nvGrpSpPr>
            <p:cNvPr id="39" name="Group 88"/>
            <p:cNvGrpSpPr>
              <a:grpSpLocks/>
            </p:cNvGrpSpPr>
            <p:nvPr/>
          </p:nvGrpSpPr>
          <p:grpSpPr bwMode="auto">
            <a:xfrm>
              <a:off x="3889375" y="3179763"/>
              <a:ext cx="2879725" cy="1892300"/>
              <a:chOff x="2178" y="2001"/>
              <a:chExt cx="1612" cy="1192"/>
            </a:xfrm>
          </p:grpSpPr>
          <p:grpSp>
            <p:nvGrpSpPr>
              <p:cNvPr id="41" name="Group 89"/>
              <p:cNvGrpSpPr>
                <a:grpSpLocks/>
              </p:cNvGrpSpPr>
              <p:nvPr/>
            </p:nvGrpSpPr>
            <p:grpSpPr bwMode="auto">
              <a:xfrm>
                <a:off x="2178" y="2001"/>
                <a:ext cx="1612" cy="1192"/>
                <a:chOff x="2178" y="2001"/>
                <a:chExt cx="1612" cy="1192"/>
              </a:xfrm>
            </p:grpSpPr>
            <p:sp>
              <p:nvSpPr>
                <p:cNvPr id="51" name="Freeform 90"/>
                <p:cNvSpPr>
                  <a:spLocks/>
                </p:cNvSpPr>
                <p:nvPr/>
              </p:nvSpPr>
              <p:spPr bwMode="auto">
                <a:xfrm rot="9272146">
                  <a:off x="2178" y="2315"/>
                  <a:ext cx="1190" cy="878"/>
                </a:xfrm>
                <a:custGeom>
                  <a:avLst/>
                  <a:gdLst>
                    <a:gd name="T0" fmla="*/ 1248022 w 901"/>
                    <a:gd name="T1" fmla="*/ 550 h 866"/>
                    <a:gd name="T2" fmla="*/ 224605 w 901"/>
                    <a:gd name="T3" fmla="*/ 1238 h 866"/>
                    <a:gd name="T4" fmla="*/ 0 w 901"/>
                    <a:gd name="T5" fmla="*/ 0 h 866"/>
                    <a:gd name="T6" fmla="*/ 1248022 w 901"/>
                    <a:gd name="T7" fmla="*/ 550 h 8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01"/>
                    <a:gd name="T13" fmla="*/ 0 h 866"/>
                    <a:gd name="T14" fmla="*/ 901 w 901"/>
                    <a:gd name="T15" fmla="*/ 866 h 8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01" h="866">
                      <a:moveTo>
                        <a:pt x="901" y="385"/>
                      </a:moveTo>
                      <a:lnTo>
                        <a:pt x="162" y="866"/>
                      </a:lnTo>
                      <a:lnTo>
                        <a:pt x="0" y="0"/>
                      </a:lnTo>
                      <a:lnTo>
                        <a:pt x="901" y="385"/>
                      </a:lnTo>
                      <a:close/>
                    </a:path>
                  </a:pathLst>
                </a:custGeom>
                <a:solidFill>
                  <a:srgbClr val="E45206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52" name="Oval 91"/>
                <p:cNvSpPr>
                  <a:spLocks noChangeArrowheads="1"/>
                </p:cNvSpPr>
                <p:nvPr/>
              </p:nvSpPr>
              <p:spPr bwMode="auto">
                <a:xfrm>
                  <a:off x="2797" y="2001"/>
                  <a:ext cx="993" cy="93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E4520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ko-KR">
                    <a:ea typeface="굴림" pitchFamily="50" charset="-127"/>
                  </a:endParaRPr>
                </a:p>
              </p:txBody>
            </p:sp>
            <p:grpSp>
              <p:nvGrpSpPr>
                <p:cNvPr id="53" name="Group 92"/>
                <p:cNvGrpSpPr>
                  <a:grpSpLocks/>
                </p:cNvGrpSpPr>
                <p:nvPr/>
              </p:nvGrpSpPr>
              <p:grpSpPr bwMode="auto">
                <a:xfrm>
                  <a:off x="2993" y="2191"/>
                  <a:ext cx="594" cy="656"/>
                  <a:chOff x="2990" y="2309"/>
                  <a:chExt cx="596" cy="659"/>
                </a:xfrm>
              </p:grpSpPr>
              <p:pic>
                <p:nvPicPr>
                  <p:cNvPr id="54" name="Picture 3" descr="Chain-Folded Crystals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61" y="2309"/>
                    <a:ext cx="457" cy="6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2990" y="2479"/>
                    <a:ext cx="596" cy="0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  <p:sp>
                <p:nvSpPr>
                  <p:cNvPr id="5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038" y="2793"/>
                    <a:ext cx="528" cy="0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  <p:sp>
                <p:nvSpPr>
                  <p:cNvPr id="5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046" y="2634"/>
                    <a:ext cx="536" cy="0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42" name="Group 97"/>
              <p:cNvGrpSpPr>
                <a:grpSpLocks/>
              </p:cNvGrpSpPr>
              <p:nvPr/>
            </p:nvGrpSpPr>
            <p:grpSpPr bwMode="auto">
              <a:xfrm>
                <a:off x="3056" y="2161"/>
                <a:ext cx="547" cy="708"/>
                <a:chOff x="2504" y="2485"/>
                <a:chExt cx="547" cy="708"/>
              </a:xfrm>
            </p:grpSpPr>
            <p:sp>
              <p:nvSpPr>
                <p:cNvPr id="43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2718" y="2485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44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2504" y="2690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45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2870" y="2709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46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2851" y="2855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47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2504" y="3001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48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2641" y="3048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49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2815" y="3047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  <p:sp>
              <p:nvSpPr>
                <p:cNvPr id="50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2545" y="2494"/>
                  <a:ext cx="18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571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2400">
                      <a:solidFill>
                        <a:srgbClr val="66FFFF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ko-KR" sz="900" b="1">
                      <a:solidFill>
                        <a:srgbClr val="FF0000"/>
                      </a:solidFill>
                      <a:latin typeface="Arial" pitchFamily="34" charset="0"/>
                      <a:ea typeface="ヒラギノ角ゴ Pro W3"/>
                      <a:cs typeface="ヒラギノ角ゴ Pro W3"/>
                      <a:sym typeface="Wingdings 2" pitchFamily="18" charset="2"/>
                    </a:rPr>
                    <a:t></a:t>
                  </a:r>
                </a:p>
              </p:txBody>
            </p:sp>
          </p:grpSp>
        </p:grpSp>
        <p:sp>
          <p:nvSpPr>
            <p:cNvPr id="40" name="Text Box 106"/>
            <p:cNvSpPr txBox="1">
              <a:spLocks noChangeArrowheads="1"/>
            </p:cNvSpPr>
            <p:nvPr/>
          </p:nvSpPr>
          <p:spPr bwMode="auto">
            <a:xfrm>
              <a:off x="4930775" y="2489200"/>
              <a:ext cx="388143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rgbClr val="66FFFF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ko-KR" sz="1200" b="1">
                  <a:solidFill>
                    <a:srgbClr val="FF0000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Hydrolysis randomly cleaves amorphous tie chains, leading to a decrease in molecular weight without altering radial strength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5380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Strut thickness of BVS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Thicker and wider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Gogas</a:t>
            </a:r>
            <a:r>
              <a:rPr lang="en-US" altLang="ko-KR" sz="1400" dirty="0" smtClean="0"/>
              <a:t> BD. Hellenic J </a:t>
            </a:r>
            <a:r>
              <a:rPr lang="en-US" altLang="ko-KR" sz="1400" dirty="0" err="1" smtClean="0"/>
              <a:t>Cardiol</a:t>
            </a:r>
            <a:r>
              <a:rPr lang="en-US" altLang="ko-KR" sz="1400" dirty="0" smtClean="0"/>
              <a:t>. 2012;53:301.  </a:t>
            </a:r>
            <a:endParaRPr lang="ko-KR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08912" cy="5001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6187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Strut thickness of BVS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Thicker and wider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내용 개체 틀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832" y="1312832"/>
            <a:ext cx="7586042" cy="51595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99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ABSORB; history of clinical trials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그림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108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179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Possible advantages of BRS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Nothing of metal left behind</a:t>
            </a: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No more vessel irritation or chronic vessel wall inflammation</a:t>
            </a: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Recover natural and physiologic vessel contour and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vasomotion</a:t>
            </a:r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? Easier </a:t>
            </a:r>
            <a:r>
              <a:rPr lang="en-US" altLang="ko-KR" sz="2000" dirty="0" err="1" smtClean="0">
                <a:latin typeface="+mn-lt"/>
              </a:rPr>
              <a:t>reintervention</a:t>
            </a:r>
            <a:r>
              <a:rPr lang="en-US" altLang="ko-KR" sz="2000" dirty="0">
                <a:latin typeface="+mn-lt"/>
              </a:rPr>
              <a:t> </a:t>
            </a:r>
            <a:r>
              <a:rPr lang="en-US" altLang="ko-KR" sz="2000" dirty="0" smtClean="0">
                <a:latin typeface="+mn-lt"/>
              </a:rPr>
              <a:t>in future</a:t>
            </a:r>
          </a:p>
          <a:p>
            <a:pPr lvl="1"/>
            <a:r>
              <a:rPr lang="en-US" altLang="ko-KR" sz="2000" dirty="0" smtClean="0">
                <a:latin typeface="+mn-lt"/>
              </a:rPr>
              <a:t>? Potentiality of reduction very long-term potent antiplatelet agent</a:t>
            </a:r>
          </a:p>
          <a:p>
            <a:pPr lvl="1"/>
            <a:r>
              <a:rPr lang="en-US" altLang="ko-KR" sz="2000" dirty="0" smtClean="0">
                <a:latin typeface="+mn-lt"/>
              </a:rPr>
              <a:t>? Easier work-up with non-invasive imaging (CT/MRA) without blooming artifact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16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ABSORB-III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year data of Absorb (1,322 Absorb vs 686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Xience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in SA &amp; UA)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N </a:t>
            </a:r>
            <a:r>
              <a:rPr lang="en-US" altLang="ko-KR" sz="1400" dirty="0" err="1" smtClean="0"/>
              <a:t>Engl</a:t>
            </a:r>
            <a:r>
              <a:rPr lang="en-US" altLang="ko-KR" sz="1400" dirty="0" smtClean="0"/>
              <a:t> J Med. 2015;373:1905.</a:t>
            </a:r>
            <a:endParaRPr lang="ko-KR" altLang="en-US" sz="14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8623951"/>
              </p:ext>
            </p:extLst>
          </p:nvPr>
        </p:nvGraphicFramePr>
        <p:xfrm>
          <a:off x="395536" y="1772816"/>
          <a:ext cx="8280920" cy="432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2088232"/>
                <a:gridCol w="1890210"/>
                <a:gridCol w="2070230"/>
              </a:tblGrid>
              <a:tr h="480053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Absorb (%)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/>
                        <a:t>Xience</a:t>
                      </a:r>
                      <a:r>
                        <a:rPr lang="en-US" altLang="ko-KR" dirty="0" smtClean="0"/>
                        <a:t> (%)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P-value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8005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TLF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7.8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6.1</a:t>
                      </a:r>
                      <a:endParaRPr lang="ko-KR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0.16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8005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/>
                        <a:t>  cardiac death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0.1</a:t>
                      </a:r>
                      <a:endParaRPr lang="ko-KR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0.29</a:t>
                      </a:r>
                      <a:endParaRPr lang="ko-KR" altLang="en-US" dirty="0" smtClean="0"/>
                    </a:p>
                  </a:txBody>
                  <a:tcPr anchor="ctr"/>
                </a:tc>
              </a:tr>
              <a:tr h="48005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/>
                        <a:t>   TV MI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6.0</a:t>
                      </a:r>
                      <a:endParaRPr lang="ko-KR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4.6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0.18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8005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/>
                        <a:t>   Ischemic driven TLR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3.0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2.5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0.50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8005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Device thrombosis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0.13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8005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/>
                        <a:t>   acute (&lt; 1day)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0.19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8005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</a:t>
                      </a:r>
                      <a:r>
                        <a:rPr lang="en-US" altLang="ko-KR" dirty="0" err="1" smtClean="0"/>
                        <a:t>subacute</a:t>
                      </a:r>
                      <a:r>
                        <a:rPr lang="en-US" altLang="ko-KR" dirty="0" smtClean="0"/>
                        <a:t> (&lt; 1 month)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0.04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8005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late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0.10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563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ABSORB-II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3 year data of Absorb (355 Absorb vs 166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Xience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Lancet. 2016;388:2479.</a:t>
            </a:r>
            <a:endParaRPr lang="ko-KR" altLang="en-US" sz="14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9342354"/>
              </p:ext>
            </p:extLst>
          </p:nvPr>
        </p:nvGraphicFramePr>
        <p:xfrm>
          <a:off x="395536" y="1772816"/>
          <a:ext cx="8280920" cy="3760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230"/>
                <a:gridCol w="2070230"/>
                <a:gridCol w="2070230"/>
                <a:gridCol w="2070230"/>
              </a:tblGrid>
              <a:tr h="62406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Absorb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/>
                        <a:t>Xience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P-value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Vasomotor reactivity</a:t>
                      </a:r>
                      <a:r>
                        <a:rPr lang="en-US" altLang="ko-KR" baseline="0" dirty="0" smtClean="0"/>
                        <a:t> 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0.047±0.109 mm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0.056±0.117 mm</a:t>
                      </a:r>
                      <a:endParaRPr lang="ko-KR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/>
                        <a:t>P</a:t>
                      </a:r>
                      <a:r>
                        <a:rPr lang="en-US" altLang="ko-KR" baseline="-25000" dirty="0" err="1" smtClean="0"/>
                        <a:t>superiority</a:t>
                      </a:r>
                      <a:r>
                        <a:rPr lang="en-US" altLang="ko-KR" dirty="0" smtClean="0"/>
                        <a:t>=0.49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Late</a:t>
                      </a:r>
                      <a:r>
                        <a:rPr lang="en-US" altLang="ko-KR" baseline="0" dirty="0" smtClean="0"/>
                        <a:t> luminal loss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0.38±0.45 mm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0.25±0.25 mm</a:t>
                      </a:r>
                      <a:endParaRPr lang="ko-KR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err="1" smtClean="0"/>
                        <a:t>P</a:t>
                      </a:r>
                      <a:r>
                        <a:rPr lang="en-US" altLang="ko-KR" baseline="-25000" dirty="0" err="1" smtClean="0"/>
                        <a:t>non</a:t>
                      </a:r>
                      <a:r>
                        <a:rPr lang="en-US" altLang="ko-KR" baseline="-25000" dirty="0" smtClean="0"/>
                        <a:t>-inferiority</a:t>
                      </a:r>
                      <a:r>
                        <a:rPr lang="en-US" altLang="ko-KR" dirty="0" smtClean="0"/>
                        <a:t>=0.78</a:t>
                      </a:r>
                      <a:endParaRPr lang="ko-KR" altLang="en-US" dirty="0" smtClean="0"/>
                    </a:p>
                  </a:txBody>
                  <a:tcPr anchor="ctr"/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Minimal lumen area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4.32±1.48 mm</a:t>
                      </a:r>
                      <a:r>
                        <a:rPr lang="en-US" altLang="ko-KR" baseline="30000" dirty="0" smtClean="0"/>
                        <a:t>2</a:t>
                      </a:r>
                      <a:endParaRPr lang="ko-KR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5.38±1.51 mm</a:t>
                      </a:r>
                      <a:r>
                        <a:rPr lang="en-US" altLang="ko-KR" baseline="30000" dirty="0" smtClean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&lt;0.0001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Device oriented composite</a:t>
                      </a:r>
                      <a:r>
                        <a:rPr lang="en-US" altLang="ko-KR" baseline="0" dirty="0" smtClean="0"/>
                        <a:t> endpoint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10%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5%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HR 2.17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[95% CI 1.01-4.70]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Target</a:t>
                      </a:r>
                      <a:r>
                        <a:rPr lang="en-US" altLang="ko-KR" baseline="0" dirty="0" smtClean="0"/>
                        <a:t> vessel MI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6%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1%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0.0108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267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ABSORB-II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3 year data of Absorb (355 Absorb vs 166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Xience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1"/>
            <a:r>
              <a:rPr lang="en-US" altLang="ko-KR" sz="2000" dirty="0" smtClean="0">
                <a:latin typeface="+mn-lt"/>
              </a:rPr>
              <a:t>Scaffold thrombosis and DAPT use 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Lancet. 2016;388:2479.</a:t>
            </a:r>
            <a:endParaRPr lang="ko-KR" alt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772816"/>
            <a:ext cx="86296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5715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ABSORB-II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3 year data of Absorb (355 Absorb vs 166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Xience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1"/>
            <a:r>
              <a:rPr lang="en-US" altLang="ko-KR" sz="2000" dirty="0" smtClean="0">
                <a:latin typeface="+mn-lt"/>
              </a:rPr>
              <a:t>Patient and device oriented clinical outcome 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Lancet. 2016;388:2479.</a:t>
            </a:r>
            <a:endParaRPr lang="ko-KR" altLang="en-US" sz="1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9512" y="2060848"/>
            <a:ext cx="4371975" cy="3305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644008" y="2060848"/>
            <a:ext cx="4371975" cy="3305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91707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BRS 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in Calcified lesion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Lesion preparation, lesion preparation, lesion preparation !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766774" cy="33405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6669600" cy="45596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Catheter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2014;84:48. </a:t>
            </a:r>
            <a:endParaRPr lang="ko-KR" altLang="en-US" sz="1400" dirty="0"/>
          </a:p>
        </p:txBody>
      </p:sp>
      <p:sp>
        <p:nvSpPr>
          <p:cNvPr id="3" name="타원 2"/>
          <p:cNvSpPr/>
          <p:nvPr/>
        </p:nvSpPr>
        <p:spPr>
          <a:xfrm>
            <a:off x="2411760" y="4509120"/>
            <a:ext cx="2160240" cy="432048"/>
          </a:xfrm>
          <a:prstGeom prst="ellipse">
            <a:avLst/>
          </a:prstGeom>
          <a:noFill/>
          <a:ln w="57150" cmpd="dbl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250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BRS 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in Calcified lesion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Lesion preparation, lesion preparation, lesion preparation !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Catheter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2014;84:48. </a:t>
            </a:r>
            <a:endParaRPr lang="ko-KR" alt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7"/>
            <a:ext cx="3888432" cy="35414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772587"/>
            <a:ext cx="5372342" cy="41766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31" y="1772587"/>
            <a:ext cx="5584344" cy="41766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타원 10"/>
          <p:cNvSpPr/>
          <p:nvPr/>
        </p:nvSpPr>
        <p:spPr>
          <a:xfrm>
            <a:off x="3347864" y="3140968"/>
            <a:ext cx="2160240" cy="432048"/>
          </a:xfrm>
          <a:prstGeom prst="ellipse">
            <a:avLst/>
          </a:prstGeom>
          <a:noFill/>
          <a:ln w="57150" cmpd="dbl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6228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POT and FKB in bifurcation lesion with BVS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LAD/D1 bifurcation lesion </a:t>
            </a:r>
          </a:p>
          <a:p>
            <a:pPr marL="320040" lvl="1" indent="0">
              <a:buNone/>
            </a:pPr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Canadian J </a:t>
            </a:r>
            <a:r>
              <a:rPr lang="en-US" altLang="ko-KR" sz="1400" dirty="0" err="1" smtClean="0"/>
              <a:t>Cardilol</a:t>
            </a:r>
            <a:r>
              <a:rPr lang="en-US" altLang="ko-KR" sz="1400" dirty="0" smtClean="0"/>
              <a:t>. 2014;30:1461. </a:t>
            </a:r>
            <a:endParaRPr lang="ko-KR" alt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2" y="1340768"/>
            <a:ext cx="7743101" cy="51845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350100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</a:rPr>
              <a:t>BVS 2.5X18 mm+ 3.0X18 mm 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350100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</a:rPr>
              <a:t>POT NC 3.5X8 mm  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616530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</a:rPr>
              <a:t>NC 2.5X15 mm for D1 (12 </a:t>
            </a:r>
            <a:r>
              <a:rPr lang="en-US" altLang="ko-KR" sz="1600" dirty="0" err="1" smtClean="0">
                <a:solidFill>
                  <a:schemeClr val="bg1"/>
                </a:solidFill>
              </a:rPr>
              <a:t>atm</a:t>
            </a:r>
            <a:r>
              <a:rPr lang="en-US" altLang="ko-KR" sz="1600" dirty="0" smtClean="0">
                <a:solidFill>
                  <a:schemeClr val="bg1"/>
                </a:solidFill>
              </a:rPr>
              <a:t>) 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5940569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</a:rPr>
              <a:t>FKB 3.0X15 mm NC+2.5X15 mm NC (8 </a:t>
            </a:r>
            <a:r>
              <a:rPr lang="en-US" altLang="ko-KR" sz="1600" dirty="0" err="1" smtClean="0">
                <a:solidFill>
                  <a:schemeClr val="bg1"/>
                </a:solidFill>
              </a:rPr>
              <a:t>atm</a:t>
            </a:r>
            <a:r>
              <a:rPr lang="en-US" altLang="ko-KR" sz="1600" dirty="0" smtClean="0">
                <a:solidFill>
                  <a:schemeClr val="bg1"/>
                </a:solidFill>
              </a:rPr>
              <a:t>) 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4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Tentative plan for bifurcation lesion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Initially one stenting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SB compromise: careful KB angioplasty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Still SB compromise: T stent with small protrusion (metallic stent in SB)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Catheter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2015;86:682. </a:t>
            </a:r>
            <a:endParaRPr lang="ko-KR" altLang="en-US" sz="1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934"/>
            <a:ext cx="4486275" cy="6029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5469063" cy="36724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4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Tentative plan for bifurcation lesion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Lessons from GHOST-EU registry </a:t>
            </a:r>
          </a:p>
          <a:p>
            <a:pPr lvl="1"/>
            <a:r>
              <a:rPr lang="en-US" altLang="ko-KR" sz="2000" dirty="0" smtClean="0">
                <a:latin typeface="+mn-lt"/>
              </a:rPr>
              <a:t>Bifurcation procedure: 25% 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EuroIntervention</a:t>
            </a:r>
            <a:r>
              <a:rPr lang="en-US" altLang="ko-KR" sz="1400" dirty="0" smtClean="0"/>
              <a:t>. 2015;11:V170. </a:t>
            </a:r>
            <a:endParaRPr lang="ko-KR" altLang="en-US" sz="1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0" y="1700808"/>
            <a:ext cx="5663059" cy="47525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7582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Bench or mischief ?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Radiopacity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1"/>
            <a:r>
              <a:rPr lang="en-US" altLang="ko-KR" sz="2000" dirty="0" smtClean="0">
                <a:latin typeface="+mn-lt"/>
              </a:rPr>
              <a:t>After removal of balloon, you will loose stent position in calcified lesion.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87" y="2106518"/>
            <a:ext cx="3959377" cy="3410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4" y="2091635"/>
            <a:ext cx="3960439" cy="34116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380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ssential materials of BRS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Igaki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Tamai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stent: the first use for coronary in 1998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 descr="Slide 7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66782"/>
            <a:ext cx="6840760" cy="51305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621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Crossing profile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Larger then metallic stent 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3734"/>
            <a:ext cx="8208913" cy="44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John </a:t>
            </a:r>
            <a:r>
              <a:rPr lang="en-US" altLang="ko-KR" sz="1400" dirty="0" err="1" smtClean="0"/>
              <a:t>Ormiston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602128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1.43 mm 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602128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1.14 mm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7725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Don’t even think about full length KB dilation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Mini-KB dilation with two 3.0 mm NC balloons in 3.0 mm BVS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98003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John </a:t>
            </a:r>
            <a:r>
              <a:rPr lang="en-US" altLang="ko-KR" sz="1400" dirty="0" err="1" smtClean="0"/>
              <a:t>Ormiston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928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Side branch occlusion in BVS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Thick BVS strut occluded side branch of distal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LCx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JACC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2015;8:116.</a:t>
            </a:r>
            <a:endParaRPr lang="ko-KR" altLang="en-US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340768"/>
            <a:ext cx="6220063" cy="51845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346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Acute scaffold thrombosis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The 1</a:t>
            </a:r>
            <a:r>
              <a:rPr lang="en-US" altLang="ko-KR" sz="2200" b="1" baseline="30000" dirty="0" smtClean="0">
                <a:solidFill>
                  <a:schemeClr val="tx1"/>
                </a:solidFill>
                <a:latin typeface="+mn-lt"/>
              </a:rPr>
              <a:t>st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acute scaffold thrombosis in ACS</a:t>
            </a:r>
          </a:p>
          <a:p>
            <a:pPr lvl="1"/>
            <a:r>
              <a:rPr lang="en-US" altLang="ko-KR" sz="2000" dirty="0" smtClean="0">
                <a:latin typeface="+mn-lt"/>
              </a:rPr>
              <a:t>Associated with strut </a:t>
            </a:r>
            <a:r>
              <a:rPr lang="en-US" altLang="ko-KR" sz="2000" dirty="0" err="1" smtClean="0">
                <a:latin typeface="+mn-lt"/>
              </a:rPr>
              <a:t>malapposition</a:t>
            </a:r>
            <a:r>
              <a:rPr lang="en-US" altLang="ko-KR" sz="2000" dirty="0" smtClean="0">
                <a:latin typeface="+mn-lt"/>
              </a:rPr>
              <a:t> even after 12 </a:t>
            </a:r>
            <a:r>
              <a:rPr lang="en-US" altLang="ko-KR" sz="2000" dirty="0" err="1" smtClean="0">
                <a:latin typeface="+mn-lt"/>
              </a:rPr>
              <a:t>atm</a:t>
            </a:r>
            <a:r>
              <a:rPr lang="en-US" altLang="ko-KR" sz="2000" dirty="0" smtClean="0">
                <a:latin typeface="+mn-lt"/>
              </a:rPr>
              <a:t> inflation</a:t>
            </a:r>
          </a:p>
          <a:p>
            <a:pPr lvl="1"/>
            <a:r>
              <a:rPr lang="en-US" altLang="ko-KR" sz="2000" dirty="0" smtClean="0">
                <a:latin typeface="+mn-lt"/>
              </a:rPr>
              <a:t>Treated with TA, </a:t>
            </a:r>
            <a:r>
              <a:rPr lang="en-US" altLang="ko-KR" sz="2000" dirty="0" err="1" smtClean="0">
                <a:latin typeface="+mn-lt"/>
              </a:rPr>
              <a:t>Biolimus</a:t>
            </a:r>
            <a:r>
              <a:rPr lang="en-US" altLang="ko-KR" sz="2000" dirty="0" smtClean="0">
                <a:latin typeface="+mn-lt"/>
              </a:rPr>
              <a:t> eluting stent implantation and NC ballooning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Eur</a:t>
            </a:r>
            <a:r>
              <a:rPr lang="en-US" altLang="ko-KR" sz="1400" dirty="0" smtClean="0"/>
              <a:t> Heart J. 2013;34:2046.</a:t>
            </a:r>
            <a:endParaRPr lang="ko-KR" alt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26" y="2060848"/>
            <a:ext cx="4759999" cy="44644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02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Acute scaffold thrombosis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The 1</a:t>
            </a:r>
            <a:r>
              <a:rPr lang="en-US" altLang="ko-KR" sz="2200" b="1" baseline="30000" dirty="0" smtClean="0">
                <a:solidFill>
                  <a:schemeClr val="tx1"/>
                </a:solidFill>
                <a:latin typeface="+mn-lt"/>
              </a:rPr>
              <a:t>st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acute scaffold thrombosis in STEMI (3.0X18 ABSORB)</a:t>
            </a:r>
          </a:p>
          <a:p>
            <a:pPr lvl="1"/>
            <a:r>
              <a:rPr lang="en-US" altLang="ko-KR" sz="2000" dirty="0" smtClean="0">
                <a:latin typeface="+mn-lt"/>
              </a:rPr>
              <a:t>No mechanical abnormality in OCT after TA</a:t>
            </a:r>
          </a:p>
          <a:p>
            <a:pPr lvl="1"/>
            <a:r>
              <a:rPr lang="en-US" altLang="ko-KR" sz="2000" dirty="0" smtClean="0">
                <a:latin typeface="+mn-lt"/>
              </a:rPr>
              <a:t>Treated with TA, </a:t>
            </a:r>
            <a:r>
              <a:rPr lang="en-US" altLang="ko-KR" sz="2000" dirty="0" err="1" smtClean="0">
                <a:latin typeface="+mn-lt"/>
              </a:rPr>
              <a:t>abciximab</a:t>
            </a:r>
            <a:r>
              <a:rPr lang="en-US" altLang="ko-KR" sz="2000" dirty="0" smtClean="0">
                <a:latin typeface="+mn-lt"/>
              </a:rPr>
              <a:t>, and balloon dilation (3.25 mm NC balloon – 20 </a:t>
            </a:r>
            <a:r>
              <a:rPr lang="en-US" altLang="ko-KR" sz="2000" dirty="0" err="1" smtClean="0">
                <a:latin typeface="+mn-lt"/>
              </a:rPr>
              <a:t>atm</a:t>
            </a:r>
            <a:r>
              <a:rPr lang="en-US" altLang="ko-KR" sz="2000" dirty="0" smtClean="0">
                <a:latin typeface="+mn-lt"/>
              </a:rPr>
              <a:t>)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115516"/>
            <a:ext cx="5867400" cy="4400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Fernandez-Rodriquez D. </a:t>
            </a:r>
            <a:r>
              <a:rPr lang="en-US" altLang="ko-KR" sz="1400" dirty="0" err="1" smtClean="0"/>
              <a:t>EuroIntervention</a:t>
            </a:r>
            <a:r>
              <a:rPr lang="en-US" altLang="ko-KR" sz="1400" dirty="0" smtClean="0"/>
              <a:t>  2014;10:600.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105676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Very late stent thrombosis 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VLST (565 days) after 3.5X12 mm BVS implantation </a:t>
            </a:r>
          </a:p>
          <a:p>
            <a:pPr lvl="1"/>
            <a:r>
              <a:rPr lang="en-US" altLang="ko-KR" sz="2000" dirty="0" smtClean="0">
                <a:latin typeface="+mn-lt"/>
              </a:rPr>
              <a:t>Index lesion: acute thrombotic occlusive lesion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DAPT for 1 year, aspirin 100 mg </a:t>
            </a:r>
            <a:r>
              <a:rPr lang="en-US" altLang="ko-KR" sz="2000" dirty="0" err="1" smtClean="0">
                <a:solidFill>
                  <a:schemeClr val="tx1"/>
                </a:solidFill>
                <a:latin typeface="+mn-lt"/>
              </a:rPr>
              <a:t>qd</a:t>
            </a:r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 there after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EuroIntervention</a:t>
            </a:r>
            <a:r>
              <a:rPr lang="en-US" altLang="ko-KR" sz="1400" dirty="0" smtClean="0"/>
              <a:t>. 2015;11:e1.</a:t>
            </a:r>
            <a:endParaRPr lang="ko-KR" altLang="en-US" sz="1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068108"/>
            <a:ext cx="7310435" cy="44572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925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Definite</a:t>
            </a:r>
            <a:r>
              <a:rPr lang="ko-KR" alt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and probable thrombosis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Higher thrombosis rate compared to EES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Lancet. 2015;Nov 16, </a:t>
            </a:r>
            <a:r>
              <a:rPr lang="en-US" altLang="ko-KR" sz="1400" dirty="0" err="1" smtClean="0"/>
              <a:t>Epub</a:t>
            </a:r>
            <a:r>
              <a:rPr lang="en-US" altLang="ko-KR" sz="1400" dirty="0" smtClean="0"/>
              <a:t> ahead of print</a:t>
            </a:r>
            <a:endParaRPr lang="ko-KR" altLang="en-US" sz="1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36777" cy="24482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650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Definite</a:t>
            </a:r>
            <a:r>
              <a:rPr lang="ko-KR" alt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and probable thrombosis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6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011605"/>
              </p:ext>
            </p:extLst>
          </p:nvPr>
        </p:nvGraphicFramePr>
        <p:xfrm>
          <a:off x="179512" y="1628800"/>
          <a:ext cx="8784978" cy="4752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113"/>
                <a:gridCol w="1230894"/>
                <a:gridCol w="863249"/>
                <a:gridCol w="1368152"/>
                <a:gridCol w="1152128"/>
                <a:gridCol w="1440160"/>
                <a:gridCol w="1364268"/>
                <a:gridCol w="1156014"/>
              </a:tblGrid>
              <a:tr h="216024">
                <a:tc gridSpan="2">
                  <a:txBody>
                    <a:bodyPr/>
                    <a:lstStyle/>
                    <a:p>
                      <a:endParaRPr lang="en-US" sz="1000" dirty="0">
                        <a:effectLst/>
                        <a:latin typeface="+mj-lt"/>
                      </a:endParaRPr>
                    </a:p>
                  </a:txBody>
                  <a:tcPr marL="47939" marR="4793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+mj-lt"/>
                      </a:endParaRPr>
                    </a:p>
                  </a:txBody>
                  <a:tcPr marL="47939" marR="47939" marT="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j-lt"/>
                          <a:ea typeface="Times New Roman"/>
                        </a:rPr>
                        <a:t>TCT 2015</a:t>
                      </a:r>
                      <a:endParaRPr lang="en-US" sz="1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2048">
                <a:tc gridSpan="2">
                  <a:txBody>
                    <a:bodyPr/>
                    <a:lstStyle/>
                    <a:p>
                      <a:endParaRPr lang="en-US" sz="1000" dirty="0">
                        <a:effectLst/>
                        <a:latin typeface="+mj-lt"/>
                      </a:endParaRPr>
                    </a:p>
                  </a:txBody>
                  <a:tcPr marL="47939" marR="47939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47939" marR="47939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+mn-lt"/>
                          <a:ea typeface="Times New Roman"/>
                        </a:rPr>
                        <a:t>ABSORB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+mn-lt"/>
                          <a:ea typeface="Times New Roman"/>
                        </a:rPr>
                        <a:t>Meta-analysis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ABSORB III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ABSORB CHINA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ABSORB JAPAN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ABSORB II</a:t>
                      </a:r>
                      <a:r>
                        <a:rPr lang="en-US" sz="1400" baseline="30000" dirty="0" smtClean="0">
                          <a:effectLst/>
                          <a:latin typeface="+mn-lt"/>
                          <a:ea typeface="Times New Roman"/>
                        </a:rPr>
                        <a:t>6</a:t>
                      </a:r>
                      <a:endParaRPr lang="en-US" sz="1400" baseline="30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Presenter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G. Stone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D. </a:t>
                      </a:r>
                      <a:r>
                        <a:rPr lang="en-US" sz="1400" dirty="0" err="1" smtClean="0">
                          <a:effectLst/>
                          <a:latin typeface="+mn-lt"/>
                          <a:ea typeface="Times New Roman"/>
                        </a:rPr>
                        <a:t>Kereiakes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R. Gao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T. Kimura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B. Chevalier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Data presented on…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3,389 patients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2,008 patients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480 patients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400 patients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501 patients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…with FU to…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@ 1 year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@ 1 year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@ 1 year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@ 1 year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@ 2 years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rowSpan="1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j-lt"/>
                        </a:rPr>
                        <a:t>Cl </a:t>
                      </a:r>
                      <a:r>
                        <a:rPr lang="en-US" sz="1000" dirty="0" err="1" smtClean="0">
                          <a:effectLst/>
                          <a:latin typeface="+mj-lt"/>
                        </a:rPr>
                        <a:t>inical</a:t>
                      </a:r>
                      <a:r>
                        <a:rPr lang="en-US" sz="1000" dirty="0" smtClean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+mj-lt"/>
                        </a:rPr>
                        <a:t>Resul</a:t>
                      </a:r>
                      <a:r>
                        <a:rPr lang="en-US" sz="10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+mj-lt"/>
                        </a:rPr>
                        <a:t>ts</a:t>
                      </a:r>
                      <a:endParaRPr lang="en-US" sz="1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All Death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0.8%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1.1%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0.0%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0.8%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1.2%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Cardiac Death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0.4%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0.6%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0.0%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0.0%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0.6%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All MI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5.7%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6.9%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2.1%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3.4%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5.8%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QMI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0.8%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0.8%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1.1%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1.5%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NQMI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6.1%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1.3%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2.3%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4.3%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All Revascularization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7.9%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9.1%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6.7%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7.9%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5.8%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</a:rPr>
                        <a:t>TLR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2.7%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3.0%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2.5%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2.6%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2.7%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TVR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4.3%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4.9%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1.5%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MACE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+mn-lt"/>
                          <a:ea typeface="Times New Roman"/>
                        </a:rPr>
                        <a:t>7.6%</a:t>
                      </a:r>
                      <a:endParaRPr lang="en-US" sz="1400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TLF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6.6%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7.8%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3.4%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4.2%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7.0%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TVF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4.2%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6.0%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8.5%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DEF/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Prob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ST (ARC)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1.3%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1.5%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0.4%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1.5%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1.5%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Acute (&lt;1day)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0.0%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Subacute (1-30 d)</a:t>
                      </a:r>
                      <a:endParaRPr lang="en-US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1.1%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Late (</a:t>
                      </a:r>
                      <a:r>
                        <a:rPr lang="en-US" sz="1400" dirty="0" smtClean="0">
                          <a:effectLst/>
                          <a:latin typeface="+mn-lt"/>
                        </a:rPr>
                        <a:t>31d-365d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)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0.4%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0.46%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0.0%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0.4%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0.3%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POCE (DMR) 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7939" marR="4793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11.9%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11.6%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939" marR="479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85152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Absorb thrombosis in Korea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1,500 unit of Absorb in Korea until Oct. 2016</a:t>
            </a:r>
          </a:p>
          <a:p>
            <a:pPr lvl="1"/>
            <a:r>
              <a:rPr lang="en-US" altLang="ko-KR" sz="2000" dirty="0" smtClean="0">
                <a:latin typeface="+mn-lt"/>
              </a:rPr>
              <a:t>7 cases of scaffold thrombosis (0.47%)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CW Nam in </a:t>
            </a:r>
            <a:r>
              <a:rPr lang="en-US" altLang="ko-KR" sz="1400" dirty="0" err="1" smtClean="0"/>
              <a:t>Keimyeong</a:t>
            </a:r>
            <a:r>
              <a:rPr lang="en-US" altLang="ko-KR" sz="1400" dirty="0" smtClean="0"/>
              <a:t> University</a:t>
            </a:r>
            <a:endParaRPr lang="ko-KR" altLang="en-US" sz="14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466" y="1772816"/>
            <a:ext cx="5344616" cy="3352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5053184"/>
            <a:ext cx="727280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200" i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 cases of </a:t>
            </a:r>
            <a:r>
              <a:rPr lang="en-US" altLang="ko-KR" sz="32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Absorb </a:t>
            </a:r>
            <a:r>
              <a:rPr lang="en-US" altLang="ko-KR" sz="3200" i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thrombosis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200" i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7/1500, 0.47%</a:t>
            </a:r>
            <a:endParaRPr lang="ko-KR" altLang="en-US" sz="3200" i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33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Absorb thrombosis in Korea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CW Nam in </a:t>
            </a:r>
            <a:r>
              <a:rPr lang="en-US" altLang="ko-KR" sz="1400" dirty="0" err="1" smtClean="0"/>
              <a:t>Kemyeong</a:t>
            </a:r>
            <a:r>
              <a:rPr lang="en-US" altLang="ko-KR" sz="1400" dirty="0" smtClean="0"/>
              <a:t> University</a:t>
            </a:r>
            <a:endParaRPr lang="ko-KR" altLang="en-US" sz="1400" dirty="0"/>
          </a:p>
        </p:txBody>
      </p:sp>
      <p:graphicFrame>
        <p:nvGraphicFramePr>
          <p:cNvPr id="8" name="내용 개체 틀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70656237"/>
              </p:ext>
            </p:extLst>
          </p:nvPr>
        </p:nvGraphicFramePr>
        <p:xfrm>
          <a:off x="35625" y="764704"/>
          <a:ext cx="9067801" cy="576064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767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75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7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67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75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75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751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0751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30529">
                <a:tc>
                  <a:txBody>
                    <a:bodyPr/>
                    <a:lstStyle/>
                    <a:p>
                      <a:pPr latinLnBrk="1"/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Case 1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Case 2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Case 3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Case 4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Case 5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Case 6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Case 7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052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Sex/Age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M/54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M/45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M/67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M/87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F/75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F/68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M/58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052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Diagnosis</a:t>
                      </a:r>
                      <a:endParaRPr lang="ko-KR" altLang="en-US" sz="15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UA</a:t>
                      </a:r>
                      <a:endParaRPr lang="ko-KR" altLang="en-US" sz="1500" b="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NSTEMI</a:t>
                      </a:r>
                      <a:endParaRPr lang="ko-KR" altLang="en-US" sz="1500" b="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NSTEMI</a:t>
                      </a:r>
                      <a:endParaRPr lang="ko-KR" altLang="en-US" sz="1500" b="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STEMI</a:t>
                      </a:r>
                      <a:endParaRPr lang="ko-KR" altLang="en-US" sz="1500" b="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UA</a:t>
                      </a:r>
                      <a:endParaRPr lang="ko-KR" altLang="en-US" sz="1500" b="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UA</a:t>
                      </a:r>
                      <a:endParaRPr lang="ko-KR" altLang="en-US" sz="1500" b="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NSTEMI</a:t>
                      </a:r>
                      <a:endParaRPr lang="ko-KR" altLang="en-US" sz="1500" b="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52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mid LAD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prox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LAD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mid LAD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mid LAD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 LAD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p-m</a:t>
                      </a:r>
                      <a:r>
                        <a:rPr lang="en-US" altLang="ko-KR" sz="15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LAD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 LAD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052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BVS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/>
                        </a:rPr>
                        <a:t>28 mm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/>
                        </a:rPr>
                        <a:t>18 mm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/>
                        </a:rPr>
                        <a:t>28 mm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/>
                        </a:rPr>
                        <a:t>3.018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/>
                        </a:rPr>
                        <a:t>3.018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/>
                        </a:rPr>
                        <a:t>28 mm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/>
                        </a:rPr>
                        <a:t>28 mm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66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Image guidance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IVUS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IVUS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OCT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OCT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OCT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Unknown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Unknown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6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Post-dilatation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Done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Done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Done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US" altLang="ko-KR" sz="15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done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Done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Done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Done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6620">
                <a:tc>
                  <a:txBody>
                    <a:bodyPr/>
                    <a:lstStyle/>
                    <a:p>
                      <a:r>
                        <a:rPr lang="en-US" altLang="ko-KR" sz="15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Days post-procedure</a:t>
                      </a:r>
                      <a:endParaRPr lang="ko-KR" altLang="en-US" sz="15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About 5 hours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03880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DAPT</a:t>
                      </a:r>
                      <a:endParaRPr lang="ko-KR" altLang="en-US" sz="15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Aspirin, </a:t>
                      </a:r>
                      <a:r>
                        <a:rPr lang="en-US" altLang="ko-KR" sz="15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Clopidogrel</a:t>
                      </a:r>
                      <a:endParaRPr lang="en-US" altLang="ko-KR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D/C for 3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Aspirin,</a:t>
                      </a:r>
                      <a:r>
                        <a:rPr lang="en-US" altLang="ko-KR" sz="15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5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Ticagrelor</a:t>
                      </a:r>
                      <a:endParaRPr lang="en-US" altLang="ko-KR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D/C</a:t>
                      </a:r>
                      <a:r>
                        <a:rPr lang="en-US" altLang="ko-KR" sz="1500" baseline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for 2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Aspirin,</a:t>
                      </a:r>
                      <a:r>
                        <a:rPr lang="en-US" altLang="ko-KR" sz="15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5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Ticagrelor</a:t>
                      </a:r>
                      <a:endParaRPr lang="en-US" altLang="ko-KR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D/C</a:t>
                      </a:r>
                      <a:r>
                        <a:rPr lang="en-US" altLang="ko-KR" sz="1500" baseline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for 3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Aspirin,</a:t>
                      </a:r>
                      <a:r>
                        <a:rPr lang="en-US" altLang="ko-KR" sz="15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500" baseline="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Clopidogrel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Aspirin,</a:t>
                      </a:r>
                      <a:r>
                        <a:rPr lang="en-US" altLang="ko-KR" sz="15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500" baseline="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Clopidogrel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Aspirin, </a:t>
                      </a:r>
                      <a:r>
                        <a:rPr lang="en-US" altLang="ko-KR" sz="15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Clopidogrel</a:t>
                      </a:r>
                      <a:endParaRPr lang="en-US" altLang="ko-KR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Aspirin,</a:t>
                      </a:r>
                      <a:r>
                        <a:rPr lang="en-US" altLang="ko-KR" sz="15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5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Ticagrelor</a:t>
                      </a:r>
                      <a:endParaRPr lang="en-US" altLang="ko-KR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D/C</a:t>
                      </a:r>
                      <a:r>
                        <a:rPr lang="en-US" altLang="ko-KR" sz="1500" baseline="0" dirty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for 3 days</a:t>
                      </a:r>
                      <a:endParaRPr lang="ko-KR" altLang="en-US" sz="1500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027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Possible mechanism</a:t>
                      </a:r>
                      <a:endParaRPr lang="ko-KR" altLang="en-US" sz="15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DAPT D/C</a:t>
                      </a:r>
                      <a:endParaRPr lang="ko-KR" altLang="en-US" sz="1500" dirty="0">
                        <a:solidFill>
                          <a:srgbClr val="0000FF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DAPT D/C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Under-expansion</a:t>
                      </a:r>
                      <a:endParaRPr lang="ko-KR" altLang="en-US" sz="1500" dirty="0">
                        <a:solidFill>
                          <a:srgbClr val="0000FF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DAPT D/C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Under-expansion</a:t>
                      </a:r>
                      <a:endParaRPr lang="ko-KR" altLang="en-US" sz="1500" dirty="0">
                        <a:solidFill>
                          <a:srgbClr val="0000FF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Under-expansion?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Under-expansion?</a:t>
                      </a:r>
                      <a:endParaRPr lang="ko-KR" altLang="en-US" sz="1500" dirty="0">
                        <a:solidFill>
                          <a:srgbClr val="0000FF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Jailed Diagonal Br</a:t>
                      </a:r>
                      <a:endParaRPr lang="ko-KR" altLang="en-US" sz="1500" dirty="0">
                        <a:solidFill>
                          <a:srgbClr val="0000FF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DAPT D/C</a:t>
                      </a:r>
                      <a:endParaRPr lang="ko-KR" altLang="en-US" sz="1500" dirty="0">
                        <a:solidFill>
                          <a:srgbClr val="0000FF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666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Final outcome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Recovered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Recovered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Recovered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Recovered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Recovered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Recovered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Recovered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909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ssential materials of BRS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Igaki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Tamai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stent; MACE of 10 years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44" y="1466782"/>
            <a:ext cx="8694936" cy="50585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Nishio</a:t>
            </a:r>
            <a:r>
              <a:rPr lang="en-US" altLang="ko-KR" sz="1400" dirty="0" smtClean="0"/>
              <a:t> S. Circulation. 2012;125:2343.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3119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2708920"/>
            <a:ext cx="8786874" cy="79690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Useless luxury ? New trend of PCI?</a:t>
            </a:r>
            <a:br>
              <a:rPr lang="en-US" altLang="ko-KR" dirty="0" smtClean="0">
                <a:solidFill>
                  <a:srgbClr val="0070C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US" altLang="ko-KR" dirty="0" smtClean="0">
                <a:solidFill>
                  <a:srgbClr val="0070C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Technologies are definitely evolving !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AutoShape 2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6006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27089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Magmaris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 from </a:t>
            </a:r>
            <a:r>
              <a:rPr lang="en-US" altLang="ko-KR" b="1" dirty="0" err="1" smtClean="0">
                <a:solidFill>
                  <a:srgbClr val="0070C0"/>
                </a:solidFill>
                <a:latin typeface="+mn-lt"/>
              </a:rPr>
              <a:t>Biotronik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AutoShape 2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6006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Magmaris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Biotronik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Sirolimus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eluting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resorbable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coronary magnesium scaffold system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~95% of Magnesium will be resorbed @ 12 months.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Tabelle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32258649"/>
              </p:ext>
            </p:extLst>
          </p:nvPr>
        </p:nvGraphicFramePr>
        <p:xfrm>
          <a:off x="468000" y="1755775"/>
          <a:ext cx="8428350" cy="49166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9575"/>
                <a:gridCol w="3514425"/>
                <a:gridCol w="4324350"/>
              </a:tblGrid>
              <a:tr h="362416">
                <a:tc rowSpan="6"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latin typeface="+mn-lt"/>
                        </a:rPr>
                        <a:t>Scaffold</a:t>
                      </a:r>
                      <a:endParaRPr lang="en-US" sz="1600" b="0" noProof="0" dirty="0">
                        <a:latin typeface="+mn-lt"/>
                      </a:endParaRPr>
                    </a:p>
                  </a:txBody>
                  <a:tcPr marT="45695" marB="45695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Scaffold</a:t>
                      </a:r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 material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234C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Proprietary Magnesium alloy</a:t>
                      </a:r>
                      <a:endParaRPr kumimoji="0" lang="en-US" sz="1600" b="0" i="0" u="none" strike="noStrike" cap="none" normalizeH="0" baseline="30000" noProof="0" dirty="0" smtClean="0">
                        <a:ln>
                          <a:noFill/>
                        </a:ln>
                        <a:solidFill>
                          <a:srgbClr val="00234C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861">
                <a:tc vMerge="1">
                  <a:txBody>
                    <a:bodyPr/>
                    <a:lstStyle/>
                    <a:p>
                      <a:endParaRPr lang="en-US" sz="1200" b="0" noProof="0" dirty="0"/>
                    </a:p>
                  </a:txBody>
                  <a:tcPr marT="45695" marB="45695" anchor="ctr"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Strut thickness/width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234C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150/150 μm</a:t>
                      </a:r>
                    </a:p>
                  </a:txBody>
                  <a:tcPr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861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Maximum expandable diameter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234C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Nominal Diameter +0.6 mm</a:t>
                      </a:r>
                    </a:p>
                  </a:txBody>
                  <a:tcPr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839">
                <a:tc vMerge="1">
                  <a:txBody>
                    <a:bodyPr/>
                    <a:lstStyle/>
                    <a:p>
                      <a:endParaRPr lang="en-US" sz="1200" b="0" noProof="0" dirty="0"/>
                    </a:p>
                  </a:txBody>
                  <a:tcPr marT="45695" marB="45695" anchor="ctr"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Markers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Two</a:t>
                      </a:r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 Tantalum markers at each end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6348">
                <a:tc vMerge="1">
                  <a:txBody>
                    <a:bodyPr/>
                    <a:lstStyle/>
                    <a:p>
                      <a:endParaRPr lang="en-US" sz="1200" b="0" noProof="0" dirty="0"/>
                    </a:p>
                  </a:txBody>
                  <a:tcPr marT="45695" marB="45695" anchor="ctr"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Coating - drug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err="1" smtClean="0">
                          <a:solidFill>
                            <a:srgbClr val="00234C"/>
                          </a:solidFill>
                          <a:latin typeface="+mn-lt"/>
                        </a:rPr>
                        <a:t>BIOlute</a:t>
                      </a:r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0" noProof="0" dirty="0" err="1" smtClean="0">
                          <a:solidFill>
                            <a:srgbClr val="00234C"/>
                          </a:solidFill>
                          <a:latin typeface="+mn-lt"/>
                        </a:rPr>
                        <a:t>resorbable</a:t>
                      </a:r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 Poly-L-Lactide (PLLA) eluting </a:t>
                      </a:r>
                    </a:p>
                    <a:p>
                      <a:pPr algn="ctr"/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a limus drug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348">
                <a:tc vMerge="1">
                  <a:txBody>
                    <a:bodyPr/>
                    <a:lstStyle/>
                    <a:p>
                      <a:pPr algn="ctr"/>
                      <a:endParaRPr lang="en-US" sz="1600" b="0" noProof="0" dirty="0">
                        <a:latin typeface="+mn-lt"/>
                      </a:endParaRPr>
                    </a:p>
                  </a:txBody>
                  <a:tcPr marT="45695" marB="45695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Scaffold design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Open</a:t>
                      </a:r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 cell, 2 links, 6 Crowns, 150X150 </a:t>
                      </a:r>
                      <a:r>
                        <a:rPr lang="el-GR" sz="1600" b="0" baseline="0" noProof="0" dirty="0" smtClean="0">
                          <a:solidFill>
                            <a:srgbClr val="00234C"/>
                          </a:solidFill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86"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Delivery System</a:t>
                      </a:r>
                      <a:endParaRPr lang="en-US" sz="1600" b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695" marB="45695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Catheter type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Rapid exchange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5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Recommended guide catheter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6F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Crossing profile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1.5 mm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5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Guide wire diameter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0.014”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89">
                <a:tc vMerge="1">
                  <a:txBody>
                    <a:bodyPr/>
                    <a:lstStyle/>
                    <a:p>
                      <a:endParaRPr lang="en-US" sz="1200" b="0" noProof="0" dirty="0"/>
                    </a:p>
                  </a:txBody>
                  <a:tcPr marT="45695" marB="45695" anchor="ctr"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Nominal</a:t>
                      </a:r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 pressure [NP]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10 atm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5289">
                <a:tc vMerge="1">
                  <a:txBody>
                    <a:bodyPr/>
                    <a:lstStyle/>
                    <a:p>
                      <a:endParaRPr lang="en-US" sz="1200" b="0" noProof="0" dirty="0"/>
                    </a:p>
                  </a:txBody>
                  <a:tcPr marT="45695" marB="45695" anchor="ctr"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Rated</a:t>
                      </a:r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 burst pressure [RBP]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16 atm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8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695" marB="45695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Balloon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Single</a:t>
                      </a:r>
                      <a:r>
                        <a:rPr lang="en-US" sz="1600" b="0" baseline="0" noProof="0" dirty="0" smtClean="0">
                          <a:solidFill>
                            <a:srgbClr val="00234C"/>
                          </a:solidFill>
                          <a:latin typeface="+mn-lt"/>
                        </a:rPr>
                        <a:t> step inflation for 15-30 sec</a:t>
                      </a:r>
                      <a:endParaRPr lang="en-US" sz="1600" b="0" noProof="0" dirty="0">
                        <a:solidFill>
                          <a:srgbClr val="00234C"/>
                        </a:solidFill>
                        <a:latin typeface="+mn-lt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80928"/>
            <a:ext cx="4468085" cy="25200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="" xmlns:p14="http://schemas.microsoft.com/office/powerpoint/2010/main" val="201982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Magmaris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Biotronik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Reabsorption profile </a:t>
            </a:r>
          </a:p>
          <a:p>
            <a:pPr marL="320040" lvl="1" indent="0">
              <a:buNone/>
            </a:pPr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내용 개체 틀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611313"/>
            <a:ext cx="8255000" cy="44084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394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Magmaris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Biotronik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OCT imaging in BIOSOLVE-II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~95% of Magnesium will be resorbed @ 12 months.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Rechteck 5"/>
          <p:cNvSpPr/>
          <p:nvPr/>
        </p:nvSpPr>
        <p:spPr>
          <a:xfrm>
            <a:off x="-1" y="4536700"/>
            <a:ext cx="2768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Immediately </a:t>
            </a:r>
            <a:r>
              <a:rPr lang="en-US" sz="1400" dirty="0"/>
              <a:t>after implantation, struts are well apposed to the vessel wall. </a:t>
            </a:r>
            <a:endParaRPr lang="de-CH" sz="1400" dirty="0"/>
          </a:p>
        </p:txBody>
      </p:sp>
      <p:sp>
        <p:nvSpPr>
          <p:cNvPr id="16" name="Rechteck 6"/>
          <p:cNvSpPr/>
          <p:nvPr/>
        </p:nvSpPr>
        <p:spPr>
          <a:xfrm>
            <a:off x="2999063" y="4536673"/>
            <a:ext cx="31368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While </a:t>
            </a:r>
            <a:r>
              <a:rPr lang="en-US" sz="1400" dirty="0"/>
              <a:t>the Magnesium </a:t>
            </a:r>
            <a:r>
              <a:rPr lang="en-US" sz="1400" dirty="0" err="1"/>
              <a:t>resorption</a:t>
            </a:r>
            <a:r>
              <a:rPr lang="en-US" sz="1400" dirty="0"/>
              <a:t> process continues, </a:t>
            </a:r>
            <a:r>
              <a:rPr lang="en-US" sz="1400" dirty="0" err="1"/>
              <a:t>endothelialization</a:t>
            </a:r>
            <a:r>
              <a:rPr lang="en-US" sz="1400" dirty="0"/>
              <a:t> progresses. </a:t>
            </a:r>
            <a:endParaRPr lang="de-CH" sz="1400" dirty="0"/>
          </a:p>
        </p:txBody>
      </p:sp>
      <p:sp>
        <p:nvSpPr>
          <p:cNvPr id="17" name="Rechteck 7"/>
          <p:cNvSpPr/>
          <p:nvPr/>
        </p:nvSpPr>
        <p:spPr>
          <a:xfrm>
            <a:off x="6240674" y="4534410"/>
            <a:ext cx="2903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At 12 months after </a:t>
            </a:r>
            <a:r>
              <a:rPr lang="en-US" sz="1400" dirty="0" smtClean="0"/>
              <a:t>implantation</a:t>
            </a:r>
            <a:r>
              <a:rPr lang="en-US" sz="1400" dirty="0"/>
              <a:t>, the Magnesium </a:t>
            </a:r>
            <a:r>
              <a:rPr lang="en-US" sz="1400" dirty="0" err="1"/>
              <a:t>resorption</a:t>
            </a:r>
            <a:r>
              <a:rPr lang="en-US" sz="1400" dirty="0"/>
              <a:t> is almost completed. </a:t>
            </a:r>
            <a:endParaRPr lang="de-CH" sz="1400" dirty="0"/>
          </a:p>
        </p:txBody>
      </p:sp>
      <p:pic>
        <p:nvPicPr>
          <p:cNvPr id="18" name="Picture 2" descr="M:\MKT\intern\05_CVI\01 Products\DREAMS\01_Launch\07_Marketing_material\09_Augmented Reality\Content\OCT\film-12months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20" t="1" r="11111" b="38468"/>
          <a:stretch/>
        </p:blipFill>
        <p:spPr bwMode="auto">
          <a:xfrm>
            <a:off x="6307350" y="2378075"/>
            <a:ext cx="2836650" cy="2101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M:\MKT\intern\05_CVI\01 Products\DREAMS\01_Launch\07_Marketing_material\09_Augmented Reality\Content\OCT\OCT_at_6_months_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50" y="2378075"/>
            <a:ext cx="2768238" cy="2101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:\MKT\intern\05_CVI\01 Products\DREAMS\01_Launch\07_Marketing_material\09_Augmented Reality\Content\OCT\OCT_Post_implantation_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5557"/>
            <a:ext cx="2768525" cy="2101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8"/>
          <p:cNvSpPr txBox="1"/>
          <p:nvPr/>
        </p:nvSpPr>
        <p:spPr>
          <a:xfrm>
            <a:off x="375406" y="2089719"/>
            <a:ext cx="220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Post-Implantation </a:t>
            </a:r>
            <a:endParaRPr lang="de-CH" sz="1400" dirty="0"/>
          </a:p>
        </p:txBody>
      </p:sp>
      <p:sp>
        <p:nvSpPr>
          <p:cNvPr id="22" name="Textfeld 15"/>
          <p:cNvSpPr txBox="1"/>
          <p:nvPr/>
        </p:nvSpPr>
        <p:spPr>
          <a:xfrm>
            <a:off x="4157600" y="2083566"/>
            <a:ext cx="277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6 </a:t>
            </a:r>
            <a:r>
              <a:rPr lang="de-CH" sz="1400" dirty="0" err="1" smtClean="0"/>
              <a:t>month</a:t>
            </a:r>
            <a:endParaRPr lang="de-CH" sz="1400" dirty="0"/>
          </a:p>
        </p:txBody>
      </p:sp>
      <p:sp>
        <p:nvSpPr>
          <p:cNvPr id="23" name="Textfeld 16"/>
          <p:cNvSpPr txBox="1"/>
          <p:nvPr/>
        </p:nvSpPr>
        <p:spPr>
          <a:xfrm>
            <a:off x="7228163" y="2089719"/>
            <a:ext cx="277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12 </a:t>
            </a:r>
            <a:r>
              <a:rPr lang="de-CH" sz="1400" dirty="0" err="1" smtClean="0"/>
              <a:t>month</a:t>
            </a:r>
            <a:endParaRPr lang="de-CH" sz="1400" dirty="0"/>
          </a:p>
        </p:txBody>
      </p:sp>
    </p:spTree>
    <p:extLst>
      <p:ext uri="{BB962C8B-B14F-4D97-AF65-F5344CB8AC3E}">
        <p14:creationId xmlns="" xmlns:p14="http://schemas.microsoft.com/office/powerpoint/2010/main" val="37607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Clinical trials of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Magmaris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3 studies with 232 patients </a:t>
            </a:r>
          </a:p>
          <a:p>
            <a:pPr lvl="1"/>
            <a:r>
              <a:rPr lang="en-US" altLang="ko-KR" sz="2000" dirty="0" smtClean="0">
                <a:latin typeface="+mn-lt"/>
              </a:rPr>
              <a:t>No definite or probable scaffold thrombosis in </a:t>
            </a:r>
            <a:r>
              <a:rPr lang="en-US" altLang="ko-KR" sz="2000" dirty="0" err="1" smtClean="0">
                <a:latin typeface="+mn-lt"/>
              </a:rPr>
              <a:t>Magmaris</a:t>
            </a:r>
            <a:r>
              <a:rPr lang="en-US" altLang="ko-KR" sz="2000" dirty="0" smtClean="0">
                <a:latin typeface="+mn-lt"/>
              </a:rPr>
              <a:t> @ 36 Mos.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6" name="Tabel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1052084"/>
              </p:ext>
            </p:extLst>
          </p:nvPr>
        </p:nvGraphicFramePr>
        <p:xfrm>
          <a:off x="456053" y="1916086"/>
          <a:ext cx="3982597" cy="4325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2597"/>
              </a:tblGrid>
              <a:tr h="282731">
                <a:tc>
                  <a:txBody>
                    <a:bodyPr/>
                    <a:lstStyle/>
                    <a:p>
                      <a:r>
                        <a:rPr lang="de-CH" sz="1600" dirty="0" smtClean="0"/>
                        <a:t>Clinical</a:t>
                      </a:r>
                      <a:r>
                        <a:rPr lang="de-CH" sz="1600" baseline="0" dirty="0" smtClean="0"/>
                        <a:t> </a:t>
                      </a:r>
                      <a:r>
                        <a:rPr lang="de-CH" sz="1600" baseline="0" dirty="0" err="1" smtClean="0"/>
                        <a:t>trial</a:t>
                      </a:r>
                      <a:endParaRPr lang="de-CH" sz="1600" dirty="0"/>
                    </a:p>
                  </a:txBody>
                  <a:tcPr/>
                </a:tc>
              </a:tr>
              <a:tr h="3990379">
                <a:tc>
                  <a:txBody>
                    <a:bodyPr/>
                    <a:lstStyle/>
                    <a:p>
                      <a:endParaRPr lang="de-CH" sz="1600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  <a:p>
                      <a:endParaRPr lang="de-CH" sz="1600" b="1" dirty="0" smtClean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el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3154321"/>
              </p:ext>
            </p:extLst>
          </p:nvPr>
        </p:nvGraphicFramePr>
        <p:xfrm>
          <a:off x="466724" y="2306014"/>
          <a:ext cx="3971925" cy="3499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901"/>
                <a:gridCol w="983341"/>
                <a:gridCol w="1349683"/>
              </a:tblGrid>
              <a:tr h="514351">
                <a:tc>
                  <a:txBody>
                    <a:bodyPr/>
                    <a:lstStyle/>
                    <a:p>
                      <a:r>
                        <a:rPr lang="de-CH" sz="1400" dirty="0" smtClean="0"/>
                        <a:t>Trials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smtClean="0"/>
                        <a:t>Patient</a:t>
                      </a:r>
                      <a:r>
                        <a:rPr lang="de-CH" sz="1400" baseline="0" dirty="0" smtClean="0"/>
                        <a:t> </a:t>
                      </a:r>
                    </a:p>
                    <a:p>
                      <a:pPr algn="ctr"/>
                      <a:r>
                        <a:rPr lang="de-CH" sz="1400" baseline="0" dirty="0" smtClean="0"/>
                        <a:t>number</a:t>
                      </a:r>
                      <a:endParaRPr lang="de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smtClean="0"/>
                        <a:t>Available FUP </a:t>
                      </a:r>
                    </a:p>
                    <a:p>
                      <a:pPr algn="ctr"/>
                      <a:r>
                        <a:rPr lang="de-CH" sz="1400" dirty="0" smtClean="0"/>
                        <a:t>[m]</a:t>
                      </a:r>
                      <a:endParaRPr lang="de-CH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de-CH" sz="1400" dirty="0" smtClean="0"/>
                    </a:p>
                    <a:p>
                      <a:endParaRPr lang="de-CH" sz="1400" dirty="0" smtClean="0"/>
                    </a:p>
                    <a:p>
                      <a:endParaRPr lang="de-CH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dirty="0" smtClean="0"/>
                    </a:p>
                    <a:p>
                      <a:pPr algn="ctr"/>
                      <a:r>
                        <a:rPr lang="de-CH" sz="2000" dirty="0" smtClean="0"/>
                        <a:t>63</a:t>
                      </a:r>
                      <a:endParaRPr lang="de-CH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dirty="0" smtClean="0"/>
                    </a:p>
                    <a:p>
                      <a:pPr algn="ctr"/>
                      <a:r>
                        <a:rPr lang="de-CH" sz="2000" dirty="0" smtClean="0"/>
                        <a:t>84 </a:t>
                      </a:r>
                      <a:endParaRPr lang="de-CH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CH" sz="1400" dirty="0" smtClean="0"/>
                    </a:p>
                    <a:p>
                      <a:endParaRPr lang="de-CH" sz="1400" dirty="0" smtClean="0"/>
                    </a:p>
                    <a:p>
                      <a:endParaRPr lang="de-CH" sz="1400" dirty="0" smtClean="0"/>
                    </a:p>
                    <a:p>
                      <a:endParaRPr lang="de-CH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dirty="0" smtClean="0"/>
                    </a:p>
                    <a:p>
                      <a:pPr algn="ctr"/>
                      <a:r>
                        <a:rPr lang="de-CH" sz="2000" dirty="0" smtClean="0"/>
                        <a:t>46</a:t>
                      </a:r>
                      <a:endParaRPr lang="de-CH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dirty="0" smtClean="0"/>
                    </a:p>
                    <a:p>
                      <a:pPr algn="ctr"/>
                      <a:r>
                        <a:rPr lang="de-CH" sz="2000" dirty="0" smtClean="0"/>
                        <a:t>36 </a:t>
                      </a:r>
                      <a:endParaRPr lang="de-CH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CH" sz="1400" dirty="0" smtClean="0"/>
                    </a:p>
                    <a:p>
                      <a:endParaRPr lang="de-CH" sz="1400" dirty="0" smtClean="0"/>
                    </a:p>
                    <a:p>
                      <a:endParaRPr lang="de-CH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dirty="0" smtClean="0"/>
                    </a:p>
                    <a:p>
                      <a:pPr algn="ctr"/>
                      <a:r>
                        <a:rPr lang="de-CH" sz="2000" dirty="0" smtClean="0"/>
                        <a:t>123</a:t>
                      </a:r>
                      <a:endParaRPr lang="de-CH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dirty="0" smtClean="0"/>
                    </a:p>
                    <a:p>
                      <a:pPr algn="ctr"/>
                      <a:r>
                        <a:rPr lang="de-CH" sz="2000" dirty="0" smtClean="0"/>
                        <a:t>12</a:t>
                      </a:r>
                      <a:endParaRPr lang="de-CH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3405">
                <a:tc>
                  <a:txBody>
                    <a:bodyPr/>
                    <a:lstStyle/>
                    <a:p>
                      <a:r>
                        <a:rPr lang="de-CH" sz="1400" b="1" dirty="0" smtClean="0">
                          <a:solidFill>
                            <a:schemeClr val="bg1"/>
                          </a:solidFill>
                        </a:rPr>
                        <a:t>Total  </a:t>
                      </a:r>
                      <a:endParaRPr lang="de-CH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000" b="1" dirty="0" smtClean="0"/>
                        <a:t>232</a:t>
                      </a:r>
                      <a:endParaRPr lang="de-CH" sz="20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20460746"/>
              </p:ext>
            </p:extLst>
          </p:nvPr>
        </p:nvGraphicFramePr>
        <p:xfrm>
          <a:off x="4894354" y="1913453"/>
          <a:ext cx="4013988" cy="4323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988"/>
              </a:tblGrid>
              <a:tr h="332884">
                <a:tc>
                  <a:txBody>
                    <a:bodyPr/>
                    <a:lstStyle/>
                    <a:p>
                      <a:r>
                        <a:rPr lang="de-CH" sz="1400" dirty="0" err="1" smtClean="0"/>
                        <a:t>Outcome</a:t>
                      </a:r>
                      <a:endParaRPr lang="de-CH" sz="1400" dirty="0"/>
                    </a:p>
                  </a:txBody>
                  <a:tcPr/>
                </a:tc>
              </a:tr>
              <a:tr h="3990975">
                <a:tc>
                  <a:txBody>
                    <a:bodyPr/>
                    <a:lstStyle/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  <a:p>
                      <a:endParaRPr lang="de-CH" sz="1800" dirty="0" smtClean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410090"/>
              </p:ext>
            </p:extLst>
          </p:nvPr>
        </p:nvGraphicFramePr>
        <p:xfrm>
          <a:off x="4884162" y="3601415"/>
          <a:ext cx="4013988" cy="1892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388"/>
                <a:gridCol w="952500"/>
                <a:gridCol w="1000125"/>
                <a:gridCol w="1020975"/>
              </a:tblGrid>
              <a:tr h="565307"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 </a:t>
                      </a:r>
                      <a:endParaRPr lang="de-CH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000" kern="1200" dirty="0" smtClean="0">
                          <a:effectLst/>
                        </a:rPr>
                        <a:t>PROGRESS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000" kern="1200" dirty="0" smtClean="0">
                          <a:effectLst/>
                        </a:rPr>
                        <a:t/>
                      </a:r>
                      <a:br>
                        <a:rPr lang="de-CH" sz="1000" kern="1200" dirty="0" smtClean="0">
                          <a:effectLst/>
                        </a:rPr>
                      </a:br>
                      <a:r>
                        <a:rPr lang="de-CH" sz="1000" kern="1200" dirty="0" smtClean="0">
                          <a:effectLst/>
                        </a:rPr>
                        <a:t>n=63</a:t>
                      </a:r>
                      <a:endParaRPr lang="de-CH" sz="1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000" kern="1200" dirty="0" smtClean="0">
                          <a:effectLst/>
                        </a:rPr>
                        <a:t>BIOSOLVE-I</a:t>
                      </a:r>
                      <a:br>
                        <a:rPr lang="de-CH" sz="1000" kern="1200" dirty="0" smtClean="0">
                          <a:effectLst/>
                        </a:rPr>
                      </a:br>
                      <a:r>
                        <a:rPr lang="de-CH" sz="1000" kern="1200" dirty="0" smtClean="0">
                          <a:effectLst/>
                        </a:rPr>
                        <a:t>n=46</a:t>
                      </a:r>
                      <a:endParaRPr lang="de-CH" sz="1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000" kern="1200" dirty="0" smtClean="0">
                          <a:effectLst/>
                        </a:rPr>
                        <a:t>BIOSOLVE-II</a:t>
                      </a:r>
                      <a:br>
                        <a:rPr lang="de-CH" sz="1000" kern="1200" dirty="0" smtClean="0">
                          <a:effectLst/>
                        </a:rPr>
                      </a:br>
                      <a:r>
                        <a:rPr lang="de-CH" sz="1000" kern="1200" dirty="0" smtClean="0">
                          <a:effectLst/>
                        </a:rPr>
                        <a:t>n=123</a:t>
                      </a:r>
                      <a:endParaRPr lang="de-CH" sz="1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/>
                </a:tc>
              </a:tr>
              <a:tr h="2062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0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12 </a:t>
                      </a:r>
                      <a:r>
                        <a:rPr lang="de-CH" sz="10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month</a:t>
                      </a:r>
                      <a:endParaRPr lang="de-CH" sz="1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36 </a:t>
                      </a:r>
                      <a:r>
                        <a:rPr lang="de-CH" sz="10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month</a:t>
                      </a:r>
                      <a:endParaRPr lang="de-CH" sz="1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12 </a:t>
                      </a:r>
                      <a:r>
                        <a:rPr lang="de-CH" sz="10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month</a:t>
                      </a:r>
                      <a:endParaRPr lang="de-CH" sz="1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1"/>
                    </a:solidFill>
                  </a:tcPr>
                </a:tc>
              </a:tr>
              <a:tr h="511018"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TLF</a:t>
                      </a:r>
                      <a:r>
                        <a:rPr lang="en-US" sz="1000" baseline="30000" dirty="0" smtClean="0">
                          <a:effectLst/>
                        </a:rPr>
                        <a:t> </a:t>
                      </a:r>
                      <a:r>
                        <a:rPr lang="en-US" sz="1000" baseline="0" dirty="0" smtClean="0">
                          <a:effectLst/>
                        </a:rPr>
                        <a:t>[%]</a:t>
                      </a:r>
                      <a:endParaRPr lang="de-CH" sz="10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200" dirty="0" smtClean="0">
                          <a:effectLst/>
                        </a:rPr>
                        <a:t>23.8</a:t>
                      </a:r>
                      <a:endParaRPr lang="de-CH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200" dirty="0" smtClean="0">
                          <a:effectLst/>
                        </a:rPr>
                        <a:t>6.8</a:t>
                      </a:r>
                      <a:endParaRPr lang="de-CH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200" dirty="0" smtClean="0">
                          <a:effectLst/>
                        </a:rPr>
                        <a:t>3.4</a:t>
                      </a:r>
                      <a:endParaRPr lang="de-CH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473"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Scaffold Thrombosis 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Definite </a:t>
                      </a:r>
                      <a:r>
                        <a:rPr lang="en-US" sz="1000" dirty="0" smtClean="0">
                          <a:effectLst/>
                        </a:rPr>
                        <a:t>or </a:t>
                      </a:r>
                      <a:r>
                        <a:rPr lang="en-US" sz="1000" dirty="0">
                          <a:effectLst/>
                        </a:rPr>
                        <a:t>probable</a:t>
                      </a:r>
                      <a:endParaRPr lang="de-CH" sz="1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dirty="0" smtClean="0">
                          <a:effectLst/>
                        </a:rPr>
                        <a:t>0.0</a:t>
                      </a:r>
                      <a:endParaRPr lang="de-CH" sz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dirty="0" smtClean="0">
                          <a:effectLst/>
                        </a:rPr>
                        <a:t>0.0</a:t>
                      </a:r>
                      <a:endParaRPr lang="de-CH" sz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1pPr>
                      <a:lvl2pPr marL="456555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2pPr>
                      <a:lvl3pPr marL="913110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3pPr>
                      <a:lvl4pPr marL="136966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4pPr>
                      <a:lvl5pPr marL="182622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5pPr>
                      <a:lvl6pPr marL="2282774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6pPr>
                      <a:lvl7pPr marL="2739331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7pPr>
                      <a:lvl8pPr marL="3195886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8pPr>
                      <a:lvl9pPr marL="3652439" algn="l" defTabSz="9131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  <a:cs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dirty="0" smtClean="0">
                          <a:effectLst/>
                        </a:rPr>
                        <a:t>0.0</a:t>
                      </a:r>
                      <a:endParaRPr lang="de-CH" sz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hteck 7"/>
          <p:cNvSpPr/>
          <p:nvPr/>
        </p:nvSpPr>
        <p:spPr>
          <a:xfrm>
            <a:off x="4887913" y="2221718"/>
            <a:ext cx="4010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dk1"/>
                </a:solidFill>
              </a:rPr>
              <a:t>No definite or probable scaffold thrombosis was observed with </a:t>
            </a:r>
            <a:r>
              <a:rPr lang="en-US" sz="1400" dirty="0" err="1">
                <a:solidFill>
                  <a:schemeClr val="dk1"/>
                </a:solidFill>
              </a:rPr>
              <a:t>Magmaris</a:t>
            </a:r>
            <a:r>
              <a:rPr lang="en-US" sz="1400" dirty="0" smtClean="0">
                <a:solidFill>
                  <a:schemeClr val="dk1"/>
                </a:solidFill>
              </a:rPr>
              <a:t>. </a:t>
            </a:r>
          </a:p>
          <a:p>
            <a:endParaRPr lang="en-US" sz="1400" dirty="0">
              <a:solidFill>
                <a:schemeClr val="dk1"/>
              </a:solidFill>
            </a:endParaRPr>
          </a:p>
          <a:p>
            <a:r>
              <a:rPr lang="en-US" sz="1400" dirty="0" smtClean="0">
                <a:solidFill>
                  <a:schemeClr val="dk1"/>
                </a:solidFill>
              </a:rPr>
              <a:t>Previous </a:t>
            </a:r>
            <a:r>
              <a:rPr lang="en-US" sz="1400" dirty="0">
                <a:solidFill>
                  <a:schemeClr val="dk1"/>
                </a:solidFill>
              </a:rPr>
              <a:t>generations showed no scaffold thrombosis up to 36 </a:t>
            </a:r>
            <a:r>
              <a:rPr lang="en-US" sz="1400" dirty="0" smtClean="0">
                <a:solidFill>
                  <a:schemeClr val="dk1"/>
                </a:solidFill>
              </a:rPr>
              <a:t>months. </a:t>
            </a:r>
            <a:endParaRPr lang="de-CH" sz="1400" dirty="0"/>
          </a:p>
        </p:txBody>
      </p:sp>
      <p:sp>
        <p:nvSpPr>
          <p:cNvPr id="11" name="Rechteck 18"/>
          <p:cNvSpPr/>
          <p:nvPr/>
        </p:nvSpPr>
        <p:spPr>
          <a:xfrm>
            <a:off x="4906963" y="4857923"/>
            <a:ext cx="3991187" cy="6356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3" descr="M:\MKT\intern\05_CVI\01 Products\DREAMS\01_Launch\06_Communication\09_ext. communication\Physician ppt\2016\Graphiken\PROGRESS_AM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2" y="2997117"/>
            <a:ext cx="1235399" cy="25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:\MKT\intern\05_CVI\01 Products\DREAMS\01_Launch\06_Communication\09_ext. communication\Physician ppt\2016\Graphiken\BIOSOLVE_I_first-in-m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9" y="3717112"/>
            <a:ext cx="1139738" cy="7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M:\MKT\intern\05_CVI\01 Products\DREAMS\01_Launch\06_Communication\09_ext. communication\Physician ppt\2016\Graphiken\BIOSOLVE_I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4" y="4653136"/>
            <a:ext cx="1275915" cy="46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63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The first-in-man BIOSOLVE-II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year data of DREAMS 2G  (123 de novo lesions in 123 patients)</a:t>
            </a:r>
          </a:p>
          <a:p>
            <a:pPr lvl="1"/>
            <a:r>
              <a:rPr lang="en-US" altLang="ko-KR" sz="2000" dirty="0" smtClean="0">
                <a:latin typeface="+mn-lt"/>
              </a:rPr>
              <a:t>Target lesion failure: 3.4% @ 1year (1 death, 2 TVMI, 2 TLR)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Scaffold thrombosis: none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Lancet. 2016;388:2479.</a:t>
            </a:r>
            <a:endParaRPr lang="ko-KR" alt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132856"/>
            <a:ext cx="9029700" cy="3895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4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The first-in-man BIOSOLVE-II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year data of DREAMS 2G  (123 de novo lesions in 123 patients)</a:t>
            </a:r>
          </a:p>
          <a:p>
            <a:pPr lvl="1"/>
            <a:r>
              <a:rPr lang="en-US" altLang="ko-KR" sz="2000" dirty="0" err="1" smtClean="0">
                <a:latin typeface="+mn-lt"/>
              </a:rPr>
              <a:t>Vasomotion</a:t>
            </a:r>
            <a:r>
              <a:rPr lang="en-US" altLang="ko-KR" sz="2000" dirty="0" smtClean="0">
                <a:latin typeface="+mn-lt"/>
              </a:rPr>
              <a:t> @ 12 months (N=13)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Lancet. 2016;388:2479.</a:t>
            </a:r>
            <a:endParaRPr lang="ko-KR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515053" y="6597932"/>
            <a:ext cx="25214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CH" sz="800" dirty="0" smtClean="0">
                <a:solidFill>
                  <a:srgbClr val="50535A"/>
                </a:solidFill>
              </a:rPr>
              <a:t>Ach = </a:t>
            </a:r>
            <a:r>
              <a:rPr lang="de-CH" sz="800" dirty="0">
                <a:solidFill>
                  <a:srgbClr val="50535A"/>
                </a:solidFill>
              </a:rPr>
              <a:t>Acetylcholine </a:t>
            </a:r>
            <a:r>
              <a:rPr lang="de-CH" sz="800" dirty="0" smtClean="0">
                <a:solidFill>
                  <a:srgbClr val="50535A"/>
                </a:solidFill>
              </a:rPr>
              <a:t>	Nitro </a:t>
            </a:r>
            <a:r>
              <a:rPr lang="de-CH" sz="800" dirty="0">
                <a:solidFill>
                  <a:srgbClr val="50535A"/>
                </a:solidFill>
              </a:rPr>
              <a:t>= </a:t>
            </a:r>
            <a:r>
              <a:rPr lang="de-CH" sz="800" dirty="0" smtClean="0">
                <a:solidFill>
                  <a:srgbClr val="50535A"/>
                </a:solidFill>
              </a:rPr>
              <a:t>Nitroglycerine</a:t>
            </a:r>
            <a:endParaRPr lang="de-CH" sz="800" dirty="0">
              <a:solidFill>
                <a:srgbClr val="50535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10"/>
          <a:stretch/>
        </p:blipFill>
        <p:spPr>
          <a:xfrm>
            <a:off x="1050582" y="1910066"/>
            <a:ext cx="6329730" cy="4450236"/>
          </a:xfrm>
          <a:prstGeom prst="rect">
            <a:avLst/>
          </a:prstGeom>
        </p:spPr>
      </p:pic>
      <p:grpSp>
        <p:nvGrpSpPr>
          <p:cNvPr id="8" name="Group 21"/>
          <p:cNvGrpSpPr/>
          <p:nvPr/>
        </p:nvGrpSpPr>
        <p:grpSpPr>
          <a:xfrm>
            <a:off x="3255608" y="2132856"/>
            <a:ext cx="2252496" cy="4290329"/>
            <a:chOff x="3883058" y="1366529"/>
            <a:chExt cx="3234994" cy="6318397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058" y="1366529"/>
              <a:ext cx="3234994" cy="6318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355548" y="1697186"/>
              <a:ext cx="2503904" cy="76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de-CH" sz="1200" dirty="0" smtClean="0">
                  <a:solidFill>
                    <a:srgbClr val="3C3C3B"/>
                  </a:solidFill>
                  <a:latin typeface="Calibri" pitchFamily="34" charset="0"/>
                </a:rPr>
                <a:t>81% (13/16) demonstrate </a:t>
              </a:r>
              <a:br>
                <a:rPr lang="de-CH" sz="1200" dirty="0" smtClean="0">
                  <a:solidFill>
                    <a:srgbClr val="3C3C3B"/>
                  </a:solidFill>
                  <a:latin typeface="Calibri" pitchFamily="34" charset="0"/>
                </a:rPr>
              </a:br>
              <a:r>
                <a:rPr lang="de-CH" sz="1200" dirty="0" smtClean="0">
                  <a:solidFill>
                    <a:srgbClr val="3C3C3B"/>
                  </a:solidFill>
                  <a:latin typeface="Calibri" pitchFamily="34" charset="0"/>
                </a:rPr>
                <a:t>≥ 3% vasomotion after </a:t>
              </a:r>
              <a:br>
                <a:rPr lang="de-CH" sz="1200" dirty="0" smtClean="0">
                  <a:solidFill>
                    <a:srgbClr val="3C3C3B"/>
                  </a:solidFill>
                  <a:latin typeface="Calibri" pitchFamily="34" charset="0"/>
                </a:rPr>
              </a:br>
              <a:r>
                <a:rPr lang="de-CH" sz="1200" dirty="0" smtClean="0">
                  <a:solidFill>
                    <a:srgbClr val="3C3C3B"/>
                  </a:solidFill>
                  <a:latin typeface="Calibri" pitchFamily="34" charset="0"/>
                </a:rPr>
                <a:t>Ach or Nitro</a:t>
              </a:r>
              <a:endParaRPr lang="de-CH" sz="1200" dirty="0">
                <a:solidFill>
                  <a:srgbClr val="3C3C3B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705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The first-in-man BIOSOLVE-II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6 months data of DREAMS 2G</a:t>
            </a:r>
          </a:p>
          <a:p>
            <a:pPr lvl="1"/>
            <a:r>
              <a:rPr lang="en-US" altLang="ko-KR" sz="2000" dirty="0" smtClean="0">
                <a:latin typeface="+mn-lt"/>
              </a:rPr>
              <a:t>Target lesion failure: 3.4% @ 1year (1 death, 2 TVMI, 2 TLR)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Scaffold thrombosis: none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Lancet. 2016;388:2479.</a:t>
            </a:r>
            <a:endParaRPr lang="ko-KR" altLang="en-US" sz="1400" dirty="0"/>
          </a:p>
        </p:txBody>
      </p:sp>
      <p:graphicFrame>
        <p:nvGraphicFramePr>
          <p:cNvPr id="8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54336813"/>
              </p:ext>
            </p:extLst>
          </p:nvPr>
        </p:nvGraphicFramePr>
        <p:xfrm>
          <a:off x="683568" y="2258665"/>
          <a:ext cx="7920879" cy="3339122"/>
        </p:xfrm>
        <a:graphic>
          <a:graphicData uri="http://schemas.openxmlformats.org/drawingml/2006/table">
            <a:tbl>
              <a:tblPr firstRow="1" firstCol="1" bandRow="1"/>
              <a:tblGrid>
                <a:gridCol w="2817063"/>
                <a:gridCol w="2016377"/>
                <a:gridCol w="1447902"/>
                <a:gridCol w="1639537"/>
              </a:tblGrid>
              <a:tr h="514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 </a:t>
                      </a:r>
                      <a:endParaRPr lang="de-CH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n=120</a:t>
                      </a:r>
                      <a:endParaRPr lang="de-CH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%</a:t>
                      </a:r>
                      <a:endParaRPr lang="de-CH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95% CI</a:t>
                      </a:r>
                      <a:endParaRPr lang="de-CH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7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TLF</a:t>
                      </a:r>
                      <a:r>
                        <a:rPr lang="en-US" sz="1800" b="1" baseline="300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</a:t>
                      </a:r>
                      <a:endParaRPr lang="de-CH" sz="1800" baseline="300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4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3.3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1.3-8.3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0078"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Cardiac </a:t>
                      </a:r>
                      <a:r>
                        <a:rPr lang="en-US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Death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</a:t>
                      </a:r>
                      <a:r>
                        <a:rPr lang="de-CH" sz="1800" baseline="300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2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0.8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0.0-4.6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0078">
                <a:tc>
                  <a:txBody>
                    <a:bodyPr/>
                    <a:lstStyle/>
                    <a:p>
                      <a:pPr marL="0" marR="0" indent="1803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Target Vessel </a:t>
                      </a:r>
                      <a:r>
                        <a:rPr lang="en-US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MI</a:t>
                      </a:r>
                      <a:endParaRPr lang="de-CH" sz="1800" dirty="0" smtClean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0.8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0.0-4.6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5085">
                <a:tc>
                  <a:txBody>
                    <a:bodyPr/>
                    <a:lstStyle/>
                    <a:p>
                      <a:pPr marL="0" marR="0" indent="1803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Clinically driven </a:t>
                      </a:r>
                      <a:r>
                        <a:rPr lang="en-US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TLR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2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1.7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0.2-5.9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5070"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CABG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0.0-3.1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00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Scaffold Thrombosis </a:t>
                      </a:r>
                      <a:br>
                        <a:rPr lang="en-US" sz="1800" b="1" dirty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</a:br>
                      <a:r>
                        <a:rPr lang="en-US" sz="1800" b="1" dirty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Definite </a:t>
                      </a:r>
                      <a:r>
                        <a:rPr lang="en-US" sz="1800" b="1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or </a:t>
                      </a:r>
                      <a:r>
                        <a:rPr lang="en-US" sz="1800" b="1" dirty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probable</a:t>
                      </a:r>
                      <a:endParaRPr lang="de-CH" sz="1800" dirty="0">
                        <a:solidFill>
                          <a:srgbClr val="00234C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34C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0.0-3.1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ounded Rectangle 6"/>
          <p:cNvSpPr/>
          <p:nvPr/>
        </p:nvSpPr>
        <p:spPr bwMode="auto">
          <a:xfrm>
            <a:off x="683568" y="5086181"/>
            <a:ext cx="7560839" cy="49074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CH" sz="2400" b="1" i="1" smtClean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07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From PROGRESS to BIOSOLVE-II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Clinical data @ 6 months (PROGRESS @ 4 months)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Lancet. 2016;388:2479. Lancet. 2007;369:9576. Lancet. 2013;381:9869.</a:t>
            </a:r>
            <a:endParaRPr lang="ko-KR" altLang="en-US" sz="1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8477887"/>
              </p:ext>
            </p:extLst>
          </p:nvPr>
        </p:nvGraphicFramePr>
        <p:xfrm>
          <a:off x="611559" y="1725022"/>
          <a:ext cx="7799016" cy="3373615"/>
        </p:xfrm>
        <a:graphic>
          <a:graphicData uri="http://schemas.openxmlformats.org/drawingml/2006/table">
            <a:tbl>
              <a:tblPr firstRow="1" firstCol="1" bandRow="1"/>
              <a:tblGrid>
                <a:gridCol w="2721933"/>
                <a:gridCol w="1545683"/>
                <a:gridCol w="1692007"/>
                <a:gridCol w="1839393"/>
              </a:tblGrid>
              <a:tr h="514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 </a:t>
                      </a:r>
                      <a:endParaRPr lang="de-CH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PROGRESS</a:t>
                      </a:r>
                      <a:b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</a:b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n=63</a:t>
                      </a:r>
                      <a:endParaRPr lang="de-CH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BIOSOLVE-I</a:t>
                      </a:r>
                      <a:b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</a:b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n=46</a:t>
                      </a:r>
                      <a:endParaRPr lang="de-CH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BIOSOLVE-II</a:t>
                      </a:r>
                      <a:b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</a:br>
                      <a:r>
                        <a:rPr lang="de-CH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n=123</a:t>
                      </a:r>
                      <a:endParaRPr lang="de-CH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7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TLF</a:t>
                      </a:r>
                      <a:r>
                        <a:rPr lang="en-US" sz="1800" b="1" baseline="30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 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(%)</a:t>
                      </a:r>
                      <a:endParaRPr lang="de-CH" sz="1800" baseline="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23.8</a:t>
                      </a:r>
                      <a:endParaRPr lang="de-CH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4.3</a:t>
                      </a:r>
                      <a:endParaRPr lang="de-CH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3.3</a:t>
                      </a:r>
                      <a:endParaRPr lang="de-CH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10000"/>
                        <a:lumOff val="90000"/>
                        <a:alpha val="56000"/>
                      </a:schemeClr>
                    </a:solidFill>
                  </a:tcPr>
                </a:tc>
              </a:tr>
              <a:tr h="450078">
                <a:tc>
                  <a:txBody>
                    <a:bodyPr/>
                    <a:lstStyle/>
                    <a:p>
                      <a:pPr marL="0" marR="0" indent="1803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Cardiac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Death </a:t>
                      </a:r>
                      <a:r>
                        <a:rPr lang="en-US" sz="1800" b="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(%)</a:t>
                      </a:r>
                      <a:endParaRPr lang="de-CH" sz="1800" b="0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0.8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10000"/>
                        <a:lumOff val="90000"/>
                        <a:alpha val="56000"/>
                      </a:schemeClr>
                    </a:solidFill>
                  </a:tcPr>
                </a:tc>
              </a:tr>
              <a:tr h="450078">
                <a:tc>
                  <a:txBody>
                    <a:bodyPr/>
                    <a:lstStyle/>
                    <a:p>
                      <a:pPr marL="0" marR="0" indent="1803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Target Vessel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MI </a:t>
                      </a:r>
                      <a:r>
                        <a:rPr lang="en-US" sz="1800" b="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(%)</a:t>
                      </a:r>
                      <a:endParaRPr lang="de-CH" sz="1800" b="0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0.8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10000"/>
                        <a:lumOff val="90000"/>
                        <a:alpha val="56000"/>
                      </a:schemeClr>
                    </a:solidFill>
                  </a:tcPr>
                </a:tc>
              </a:tr>
              <a:tr h="495085">
                <a:tc>
                  <a:txBody>
                    <a:bodyPr/>
                    <a:lstStyle/>
                    <a:p>
                      <a:pPr marL="0" marR="0" indent="1803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Clinically driven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TLR </a:t>
                      </a:r>
                      <a:r>
                        <a:rPr lang="en-US" sz="1800" b="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(%)</a:t>
                      </a:r>
                      <a:endParaRPr lang="de-CH" sz="1800" b="0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23.8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4.3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1.7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10000"/>
                        <a:lumOff val="90000"/>
                        <a:alpha val="56000"/>
                      </a:schemeClr>
                    </a:solidFill>
                  </a:tcPr>
                </a:tc>
              </a:tr>
              <a:tr h="405070"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CABG</a:t>
                      </a:r>
                      <a:endParaRPr lang="de-CH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  <a:endParaRPr lang="de-CH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  <a:endParaRPr lang="de-CH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  <a:endParaRPr lang="de-CH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10000"/>
                        <a:lumOff val="90000"/>
                        <a:alpha val="56000"/>
                      </a:schemeClr>
                    </a:solidFill>
                  </a:tcPr>
                </a:tc>
              </a:tr>
              <a:tr h="5400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Scaffold Thrombosis </a:t>
                      </a:r>
                      <a:b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</a:b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Definite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or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probable</a:t>
                      </a:r>
                      <a:endParaRPr lang="de-CH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0.0</a:t>
                      </a:r>
                    </a:p>
                  </a:txBody>
                  <a:tcPr marL="68577" marR="685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10000"/>
                        <a:lumOff val="90000"/>
                        <a:alpha val="56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7"/>
          <p:cNvSpPr/>
          <p:nvPr/>
        </p:nvSpPr>
        <p:spPr>
          <a:xfrm>
            <a:off x="107504" y="5444595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ct val="20000"/>
              </a:spcBef>
              <a:buFont typeface="+mj-lt"/>
              <a:buAutoNum type="arabicPeriod"/>
            </a:pPr>
            <a:r>
              <a:rPr lang="en-AU" sz="1400" dirty="0" smtClean="0">
                <a:solidFill>
                  <a:srgbClr val="053763"/>
                </a:solidFill>
              </a:rPr>
              <a:t>Composite </a:t>
            </a:r>
            <a:r>
              <a:rPr lang="en-AU" sz="1400" dirty="0">
                <a:solidFill>
                  <a:srgbClr val="053763"/>
                </a:solidFill>
              </a:rPr>
              <a:t>of cardiac death, target vessel myocardial infarction, clinically </a:t>
            </a:r>
            <a:r>
              <a:rPr lang="en-AU" sz="1400" dirty="0" smtClean="0">
                <a:solidFill>
                  <a:srgbClr val="053763"/>
                </a:solidFill>
              </a:rPr>
              <a:t>driven target </a:t>
            </a:r>
            <a:r>
              <a:rPr lang="en-AU" sz="1400" dirty="0">
                <a:solidFill>
                  <a:srgbClr val="053763"/>
                </a:solidFill>
              </a:rPr>
              <a:t>lesion </a:t>
            </a:r>
            <a:r>
              <a:rPr lang="en-AU" sz="1400" dirty="0" smtClean="0">
                <a:solidFill>
                  <a:srgbClr val="053763"/>
                </a:solidFill>
              </a:rPr>
              <a:t>revascularization and CABG</a:t>
            </a:r>
            <a:endParaRPr lang="en-AU" sz="1400" dirty="0">
              <a:solidFill>
                <a:srgbClr val="05376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40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ssential materials of BRS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Igaki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Tamai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stent; tissue analysis of 10 years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Nishio</a:t>
            </a:r>
            <a:r>
              <a:rPr lang="en-US" altLang="ko-KR" sz="1400" dirty="0" smtClean="0"/>
              <a:t> S. Circulation. 2014;129:534. </a:t>
            </a:r>
            <a:endParaRPr lang="ko-KR" altLang="en-US" sz="1400" dirty="0"/>
          </a:p>
        </p:txBody>
      </p:sp>
      <p:grpSp>
        <p:nvGrpSpPr>
          <p:cNvPr id="5" name="그룹 4"/>
          <p:cNvGrpSpPr/>
          <p:nvPr/>
        </p:nvGrpSpPr>
        <p:grpSpPr>
          <a:xfrm>
            <a:off x="1763688" y="1341311"/>
            <a:ext cx="5544616" cy="5185552"/>
            <a:chOff x="1763688" y="1341311"/>
            <a:chExt cx="5544616" cy="51855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341311"/>
              <a:ext cx="5544616" cy="518555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2699792" y="1412776"/>
              <a:ext cx="864096" cy="216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</a:rPr>
                <a:t>1999.11.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572000" y="1412776"/>
              <a:ext cx="864096" cy="216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</a:rPr>
                <a:t>1999.11.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444208" y="1412776"/>
              <a:ext cx="864096" cy="216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</a:rPr>
                <a:t>2000. 5.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2699792" y="4005064"/>
              <a:ext cx="864096" cy="216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</a:rPr>
                <a:t>2001.11.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572000" y="4005064"/>
              <a:ext cx="864096" cy="216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</a:rPr>
                <a:t>2005.11.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391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27089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MeRes100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Meril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AutoShape 2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18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MeRes100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Meril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Sirolimus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eluting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bioresorbable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vascular scaffold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835" y="2720477"/>
            <a:ext cx="8491994" cy="2268000"/>
          </a:xfrm>
          <a:prstGeom prst="rect">
            <a:avLst/>
          </a:prstGeom>
        </p:spPr>
      </p:pic>
      <p:grpSp>
        <p:nvGrpSpPr>
          <p:cNvPr id="8" name="Group 74"/>
          <p:cNvGrpSpPr/>
          <p:nvPr/>
        </p:nvGrpSpPr>
        <p:grpSpPr>
          <a:xfrm>
            <a:off x="168172" y="1856369"/>
            <a:ext cx="3003069" cy="2192375"/>
            <a:chOff x="168172" y="1184831"/>
            <a:chExt cx="3003069" cy="2192375"/>
          </a:xfrm>
        </p:grpSpPr>
        <p:cxnSp>
          <p:nvCxnSpPr>
            <p:cNvPr id="9" name="Straight Connector 16"/>
            <p:cNvCxnSpPr/>
            <p:nvPr/>
          </p:nvCxnSpPr>
          <p:spPr>
            <a:xfrm>
              <a:off x="1717318" y="1471812"/>
              <a:ext cx="0" cy="362778"/>
            </a:xfrm>
            <a:prstGeom prst="line">
              <a:avLst/>
            </a:prstGeom>
            <a:ln>
              <a:solidFill>
                <a:srgbClr val="FFFF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/>
            <p:cNvCxnSpPr/>
            <p:nvPr/>
          </p:nvCxnSpPr>
          <p:spPr>
            <a:xfrm>
              <a:off x="871320" y="1834590"/>
              <a:ext cx="1691996" cy="0"/>
            </a:xfrm>
            <a:prstGeom prst="line">
              <a:avLst/>
            </a:prstGeom>
            <a:ln>
              <a:solidFill>
                <a:srgbClr val="FFFF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9"/>
            <p:cNvGrpSpPr/>
            <p:nvPr/>
          </p:nvGrpSpPr>
          <p:grpSpPr>
            <a:xfrm rot="10800000">
              <a:off x="810883" y="1828599"/>
              <a:ext cx="136075" cy="911334"/>
              <a:chOff x="7574877" y="4320625"/>
              <a:chExt cx="136075" cy="911334"/>
            </a:xfrm>
          </p:grpSpPr>
          <p:cxnSp>
            <p:nvCxnSpPr>
              <p:cNvPr id="18" name="Straight Connector 7"/>
              <p:cNvCxnSpPr/>
              <p:nvPr/>
            </p:nvCxnSpPr>
            <p:spPr>
              <a:xfrm>
                <a:off x="7642914" y="4331963"/>
                <a:ext cx="0" cy="899996"/>
              </a:xfrm>
              <a:prstGeom prst="line">
                <a:avLst/>
              </a:prstGeom>
              <a:ln>
                <a:solidFill>
                  <a:srgbClr val="FFFF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8"/>
              <p:cNvSpPr>
                <a:spLocks noChangeAspect="1"/>
              </p:cNvSpPr>
              <p:nvPr/>
            </p:nvSpPr>
            <p:spPr>
              <a:xfrm>
                <a:off x="7574877" y="4320625"/>
                <a:ext cx="136075" cy="136083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0"/>
            <p:cNvGrpSpPr/>
            <p:nvPr/>
          </p:nvGrpSpPr>
          <p:grpSpPr>
            <a:xfrm rot="10800000">
              <a:off x="2479428" y="1829209"/>
              <a:ext cx="144000" cy="1547997"/>
              <a:chOff x="7574878" y="4320625"/>
              <a:chExt cx="144000" cy="1055334"/>
            </a:xfrm>
          </p:grpSpPr>
          <p:cxnSp>
            <p:nvCxnSpPr>
              <p:cNvPr id="16" name="Straight Connector 11"/>
              <p:cNvCxnSpPr/>
              <p:nvPr/>
            </p:nvCxnSpPr>
            <p:spPr>
              <a:xfrm>
                <a:off x="7642914" y="4331963"/>
                <a:ext cx="0" cy="1043996"/>
              </a:xfrm>
              <a:prstGeom prst="line">
                <a:avLst/>
              </a:prstGeom>
              <a:ln>
                <a:solidFill>
                  <a:srgbClr val="FFFF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2"/>
              <p:cNvSpPr>
                <a:spLocks/>
              </p:cNvSpPr>
              <p:nvPr/>
            </p:nvSpPr>
            <p:spPr>
              <a:xfrm>
                <a:off x="7574878" y="4320625"/>
                <a:ext cx="144000" cy="98170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81637" y="1184831"/>
              <a:ext cx="16981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cs typeface="Swiss721bt"/>
                </a:rPr>
                <a:t>Hybrid Cell Design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172" y="1722190"/>
              <a:ext cx="7668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cs typeface="Swiss721bt"/>
                </a:rPr>
                <a:t>Closed Cell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0639" y="1722190"/>
              <a:ext cx="6606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cs typeface="Swiss721bt"/>
                </a:rPr>
                <a:t>OpenCell</a:t>
              </a:r>
              <a:endParaRPr lang="en-US" sz="1600" dirty="0">
                <a:cs typeface="Swiss721bt"/>
              </a:endParaRPr>
            </a:p>
          </p:txBody>
        </p:sp>
      </p:grpSp>
      <p:grpSp>
        <p:nvGrpSpPr>
          <p:cNvPr id="20" name="Group 75"/>
          <p:cNvGrpSpPr/>
          <p:nvPr/>
        </p:nvGrpSpPr>
        <p:grpSpPr>
          <a:xfrm>
            <a:off x="3482902" y="1846894"/>
            <a:ext cx="1993751" cy="1930856"/>
            <a:chOff x="3482902" y="1175356"/>
            <a:chExt cx="1993751" cy="1930856"/>
          </a:xfrm>
        </p:grpSpPr>
        <p:grpSp>
          <p:nvGrpSpPr>
            <p:cNvPr id="21" name="Group 68"/>
            <p:cNvGrpSpPr/>
            <p:nvPr/>
          </p:nvGrpSpPr>
          <p:grpSpPr>
            <a:xfrm>
              <a:off x="3836273" y="1175356"/>
              <a:ext cx="1440002" cy="774683"/>
              <a:chOff x="3836273" y="1323518"/>
              <a:chExt cx="1440002" cy="774683"/>
            </a:xfrm>
          </p:grpSpPr>
          <p:pic>
            <p:nvPicPr>
              <p:cNvPr id="26" name="Picture 17" descr="MERES_Example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5003" t="48573" r="70247" b="39255"/>
              <a:stretch/>
            </p:blipFill>
            <p:spPr>
              <a:xfrm rot="16200000">
                <a:off x="4168932" y="990859"/>
                <a:ext cx="774683" cy="1440002"/>
              </a:xfrm>
              <a:prstGeom prst="roundRect">
                <a:avLst/>
              </a:prstGeom>
              <a:ln>
                <a:solidFill>
                  <a:srgbClr val="FFFFFF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071027" y="1323518"/>
                <a:ext cx="7729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cs typeface="Swiss721bt"/>
                  </a:rPr>
                  <a:t>100 </a:t>
                </a:r>
                <a:r>
                  <a:rPr lang="en-US" sz="1600" dirty="0" err="1">
                    <a:cs typeface="Swiss721bt"/>
                  </a:rPr>
                  <a:t>μm</a:t>
                </a:r>
                <a:endParaRPr lang="en-US" sz="1600" dirty="0">
                  <a:cs typeface="Swiss721bt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4678122" y="1644498"/>
                <a:ext cx="36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30"/>
              <p:cNvCxnSpPr/>
              <p:nvPr/>
            </p:nvCxnSpPr>
            <p:spPr>
              <a:xfrm>
                <a:off x="4858122" y="1423042"/>
                <a:ext cx="0" cy="21599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8"/>
              <p:cNvCxnSpPr/>
              <p:nvPr/>
            </p:nvCxnSpPr>
            <p:spPr>
              <a:xfrm>
                <a:off x="4678122" y="1860398"/>
                <a:ext cx="36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1"/>
              <p:cNvCxnSpPr/>
              <p:nvPr/>
            </p:nvCxnSpPr>
            <p:spPr>
              <a:xfrm flipV="1">
                <a:off x="4858122" y="1860399"/>
                <a:ext cx="0" cy="17999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37"/>
            <p:cNvGrpSpPr/>
            <p:nvPr/>
          </p:nvGrpSpPr>
          <p:grpSpPr>
            <a:xfrm>
              <a:off x="4480311" y="2230879"/>
              <a:ext cx="144000" cy="875333"/>
              <a:chOff x="4322479" y="2563761"/>
              <a:chExt cx="144000" cy="875333"/>
            </a:xfrm>
          </p:grpSpPr>
          <p:cxnSp>
            <p:nvCxnSpPr>
              <p:cNvPr id="24" name="Straight Connector 33"/>
              <p:cNvCxnSpPr/>
              <p:nvPr/>
            </p:nvCxnSpPr>
            <p:spPr>
              <a:xfrm rot="10800000">
                <a:off x="4394480" y="2563761"/>
                <a:ext cx="0" cy="863995"/>
              </a:xfrm>
              <a:prstGeom prst="line">
                <a:avLst/>
              </a:prstGeom>
              <a:ln>
                <a:solidFill>
                  <a:srgbClr val="FFFF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34"/>
              <p:cNvSpPr>
                <a:spLocks noChangeAspect="1"/>
              </p:cNvSpPr>
              <p:nvPr/>
            </p:nvSpPr>
            <p:spPr>
              <a:xfrm rot="10800000">
                <a:off x="4322479" y="3303011"/>
                <a:ext cx="144000" cy="136083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482902" y="1944659"/>
              <a:ext cx="1993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cs typeface="Swiss721bt"/>
                </a:rPr>
                <a:t>Scaffold backbone PLLA</a:t>
              </a:r>
            </a:p>
          </p:txBody>
        </p:sp>
      </p:grpSp>
      <p:grpSp>
        <p:nvGrpSpPr>
          <p:cNvPr id="32" name="Group 77"/>
          <p:cNvGrpSpPr/>
          <p:nvPr/>
        </p:nvGrpSpPr>
        <p:grpSpPr>
          <a:xfrm>
            <a:off x="493908" y="3127428"/>
            <a:ext cx="2016000" cy="3332539"/>
            <a:chOff x="493908" y="2455890"/>
            <a:chExt cx="2016000" cy="3332539"/>
          </a:xfrm>
        </p:grpSpPr>
        <p:pic>
          <p:nvPicPr>
            <p:cNvPr id="33" name="Picture 1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19212" t="11330" r="12415" b="17075"/>
            <a:stretch/>
          </p:blipFill>
          <p:spPr>
            <a:xfrm>
              <a:off x="897394" y="4170131"/>
              <a:ext cx="1209028" cy="1079998"/>
            </a:xfrm>
            <a:prstGeom prst="roundRect">
              <a:avLst/>
            </a:prstGeom>
            <a:ln>
              <a:solidFill>
                <a:srgbClr val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Oval 42"/>
            <p:cNvSpPr/>
            <p:nvPr/>
          </p:nvSpPr>
          <p:spPr>
            <a:xfrm rot="1058700">
              <a:off x="817344" y="2455890"/>
              <a:ext cx="360000" cy="1439998"/>
            </a:xfrm>
            <a:prstGeom prst="ellipse">
              <a:avLst/>
            </a:prstGeom>
            <a:noFill/>
            <a:ln w="28575" cmpd="sng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3908" y="5203654"/>
              <a:ext cx="2016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cs typeface="Swiss721bt"/>
                </a:rPr>
                <a:t>Couplets of tri-axial RO markers at either end</a:t>
              </a:r>
            </a:p>
          </p:txBody>
        </p:sp>
        <p:grpSp>
          <p:nvGrpSpPr>
            <p:cNvPr id="36" name="Group 56"/>
            <p:cNvGrpSpPr/>
            <p:nvPr/>
          </p:nvGrpSpPr>
          <p:grpSpPr>
            <a:xfrm>
              <a:off x="701141" y="3799730"/>
              <a:ext cx="144000" cy="1516641"/>
              <a:chOff x="543309" y="3947892"/>
              <a:chExt cx="144000" cy="1516641"/>
            </a:xfrm>
          </p:grpSpPr>
          <p:cxnSp>
            <p:nvCxnSpPr>
              <p:cNvPr id="37" name="Straight Connector 46"/>
              <p:cNvCxnSpPr/>
              <p:nvPr/>
            </p:nvCxnSpPr>
            <p:spPr>
              <a:xfrm rot="10800000" flipV="1">
                <a:off x="615310" y="4024535"/>
                <a:ext cx="0" cy="1439998"/>
              </a:xfrm>
              <a:prstGeom prst="line">
                <a:avLst/>
              </a:prstGeom>
              <a:ln>
                <a:solidFill>
                  <a:srgbClr val="FFFF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47"/>
              <p:cNvSpPr>
                <a:spLocks noChangeAspect="1"/>
              </p:cNvSpPr>
              <p:nvPr/>
            </p:nvSpPr>
            <p:spPr>
              <a:xfrm rot="10800000" flipV="1">
                <a:off x="543309" y="3947892"/>
                <a:ext cx="144000" cy="136083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9" name="Group 79"/>
          <p:cNvGrpSpPr/>
          <p:nvPr/>
        </p:nvGrpSpPr>
        <p:grpSpPr>
          <a:xfrm>
            <a:off x="6405963" y="3341640"/>
            <a:ext cx="1727998" cy="3075996"/>
            <a:chOff x="6405963" y="2670102"/>
            <a:chExt cx="1727998" cy="3075996"/>
          </a:xfrm>
        </p:grpSpPr>
        <p:pic>
          <p:nvPicPr>
            <p:cNvPr id="40" name="Picture 19" descr="MeRes100 Side Branch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962" y="4170131"/>
              <a:ext cx="1620000" cy="1080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405963" y="5161322"/>
              <a:ext cx="172799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cs typeface="Swiss721bt"/>
                </a:rPr>
                <a:t>Optimal side branch access</a:t>
              </a:r>
            </a:p>
          </p:txBody>
        </p:sp>
        <p:grpSp>
          <p:nvGrpSpPr>
            <p:cNvPr id="42" name="Group 60"/>
            <p:cNvGrpSpPr/>
            <p:nvPr/>
          </p:nvGrpSpPr>
          <p:grpSpPr>
            <a:xfrm>
              <a:off x="7187248" y="2670102"/>
              <a:ext cx="144000" cy="1477196"/>
              <a:chOff x="7029416" y="2772084"/>
              <a:chExt cx="144000" cy="1477196"/>
            </a:xfrm>
          </p:grpSpPr>
          <p:cxnSp>
            <p:nvCxnSpPr>
              <p:cNvPr id="43" name="Straight Connector 54"/>
              <p:cNvCxnSpPr/>
              <p:nvPr/>
            </p:nvCxnSpPr>
            <p:spPr>
              <a:xfrm rot="10800000" flipV="1">
                <a:off x="7101417" y="2845283"/>
                <a:ext cx="0" cy="1403997"/>
              </a:xfrm>
              <a:prstGeom prst="line">
                <a:avLst/>
              </a:prstGeom>
              <a:ln>
                <a:solidFill>
                  <a:srgbClr val="FFFF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55"/>
              <p:cNvSpPr>
                <a:spLocks noChangeAspect="1"/>
              </p:cNvSpPr>
              <p:nvPr/>
            </p:nvSpPr>
            <p:spPr>
              <a:xfrm rot="10800000" flipV="1">
                <a:off x="7029416" y="2772084"/>
                <a:ext cx="144000" cy="136083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5" name="Group 76"/>
          <p:cNvGrpSpPr/>
          <p:nvPr/>
        </p:nvGrpSpPr>
        <p:grpSpPr>
          <a:xfrm>
            <a:off x="6126315" y="1844824"/>
            <a:ext cx="2849514" cy="1163264"/>
            <a:chOff x="6126315" y="1173286"/>
            <a:chExt cx="2849514" cy="1163264"/>
          </a:xfrm>
        </p:grpSpPr>
        <p:pic>
          <p:nvPicPr>
            <p:cNvPr id="46" name="Picture 20" descr="Top Coat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040" y="1173286"/>
              <a:ext cx="791999" cy="780058"/>
            </a:xfrm>
            <a:prstGeom prst="round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7120039" y="1193983"/>
              <a:ext cx="1855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Swiss721bt"/>
                </a:rPr>
                <a:t>Drug coat of PDLLA + </a:t>
              </a:r>
              <a:r>
                <a:rPr lang="en-US" sz="1600" dirty="0" err="1">
                  <a:cs typeface="Swiss721bt"/>
                </a:rPr>
                <a:t>Sirolimus</a:t>
              </a:r>
              <a:r>
                <a:rPr lang="en-US" sz="1600" dirty="0">
                  <a:cs typeface="Swiss721bt"/>
                </a:rPr>
                <a:t> 1.25 </a:t>
              </a:r>
              <a:r>
                <a:rPr lang="en-US" sz="1600" dirty="0" err="1">
                  <a:cs typeface="Swiss721bt"/>
                </a:rPr>
                <a:t>μgm</a:t>
              </a:r>
              <a:r>
                <a:rPr lang="en-US" sz="1600" dirty="0">
                  <a:cs typeface="Swiss721bt"/>
                </a:rPr>
                <a:t>/mm</a:t>
              </a:r>
              <a:r>
                <a:rPr lang="en-US" sz="1600" baseline="30000" dirty="0">
                  <a:cs typeface="Swiss721bt"/>
                </a:rPr>
                <a:t>2</a:t>
              </a:r>
            </a:p>
          </p:txBody>
        </p:sp>
        <p:grpSp>
          <p:nvGrpSpPr>
            <p:cNvPr id="48" name="Group 64"/>
            <p:cNvGrpSpPr/>
            <p:nvPr/>
          </p:nvGrpSpPr>
          <p:grpSpPr>
            <a:xfrm>
              <a:off x="6126315" y="1281223"/>
              <a:ext cx="144000" cy="1055327"/>
              <a:chOff x="4322479" y="2383767"/>
              <a:chExt cx="144000" cy="1055327"/>
            </a:xfrm>
          </p:grpSpPr>
          <p:cxnSp>
            <p:nvCxnSpPr>
              <p:cNvPr id="49" name="Straight Connector 65"/>
              <p:cNvCxnSpPr/>
              <p:nvPr/>
            </p:nvCxnSpPr>
            <p:spPr>
              <a:xfrm rot="10800000">
                <a:off x="4394480" y="2383767"/>
                <a:ext cx="0" cy="1043991"/>
              </a:xfrm>
              <a:prstGeom prst="line">
                <a:avLst/>
              </a:prstGeom>
              <a:ln>
                <a:solidFill>
                  <a:srgbClr val="FFFF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66"/>
              <p:cNvSpPr>
                <a:spLocks noChangeAspect="1"/>
              </p:cNvSpPr>
              <p:nvPr/>
            </p:nvSpPr>
            <p:spPr>
              <a:xfrm rot="10800000">
                <a:off x="4322479" y="3303011"/>
                <a:ext cx="144000" cy="136083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2457286" y="6070512"/>
            <a:ext cx="430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Swiss721bt"/>
              </a:rPr>
              <a:t>Size Matrix – 63 SKUs</a:t>
            </a:r>
          </a:p>
          <a:p>
            <a:r>
              <a:rPr lang="en-US" sz="1400" dirty="0">
                <a:cs typeface="Swiss721bt"/>
              </a:rPr>
              <a:t>Diameters – 2.50, 2.75, 3.00, 3.25, 3.50, 4.00, 4.50 mm</a:t>
            </a:r>
          </a:p>
          <a:p>
            <a:r>
              <a:rPr lang="en-US" sz="1400" dirty="0">
                <a:cs typeface="Swiss721bt"/>
              </a:rPr>
              <a:t>Lengths – 8, 13, 16, 19, 24, 29, 32, 37, 40 mm </a:t>
            </a:r>
          </a:p>
        </p:txBody>
      </p:sp>
      <p:sp>
        <p:nvSpPr>
          <p:cNvPr id="52" name="Oval 1"/>
          <p:cNvSpPr/>
          <p:nvPr/>
        </p:nvSpPr>
        <p:spPr>
          <a:xfrm rot="561767">
            <a:off x="8271775" y="2657580"/>
            <a:ext cx="395998" cy="1586436"/>
          </a:xfrm>
          <a:prstGeom prst="ellipse">
            <a:avLst/>
          </a:prstGeom>
          <a:noFill/>
          <a:ln w="28575" cmpd="sng">
            <a:solidFill>
              <a:srgbClr val="FFFF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85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MeRes100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Meril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Sirolimus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eluting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bioresorbable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vascular scaffold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Degradation profile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3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9259" y="1783677"/>
            <a:ext cx="4009096" cy="21129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36" y="3943731"/>
            <a:ext cx="4510562" cy="21495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1152" y="3943731"/>
            <a:ext cx="4014248" cy="21495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Content Placeholder 4"/>
          <p:cNvSpPr txBox="1">
            <a:spLocks/>
          </p:cNvSpPr>
          <p:nvPr/>
        </p:nvSpPr>
        <p:spPr>
          <a:xfrm>
            <a:off x="265222" y="1769671"/>
            <a:ext cx="4627760" cy="23074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Degradation begins from a high molecular weight and the entire scaffold is consumed over a period of 2years.</a:t>
            </a:r>
          </a:p>
        </p:txBody>
      </p:sp>
    </p:spTree>
    <p:extLst>
      <p:ext uri="{BB962C8B-B14F-4D97-AF65-F5344CB8AC3E}">
        <p14:creationId xmlns="" xmlns:p14="http://schemas.microsoft.com/office/powerpoint/2010/main" val="713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MeRes100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Meril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Inflammation status on coronary artery wall in porcine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1" descr="Slide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787" b="19305"/>
          <a:stretch/>
        </p:blipFill>
        <p:spPr bwMode="auto">
          <a:xfrm>
            <a:off x="685801" y="1790834"/>
            <a:ext cx="3721100" cy="289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4" cstate="print"/>
          <a:srcRect t="2105" b="60000"/>
          <a:stretch/>
        </p:blipFill>
        <p:spPr>
          <a:xfrm>
            <a:off x="4648200" y="1790834"/>
            <a:ext cx="3820583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1257434"/>
            <a:ext cx="85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Absorb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05931" y="128383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MeRes100</a:t>
            </a:r>
          </a:p>
        </p:txBody>
      </p:sp>
      <p:sp>
        <p:nvSpPr>
          <p:cNvPr id="12" name="Rectangle 9"/>
          <p:cNvSpPr/>
          <p:nvPr/>
        </p:nvSpPr>
        <p:spPr>
          <a:xfrm>
            <a:off x="304800" y="4915034"/>
            <a:ext cx="86106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Both devices show strut-associated fibrin deposition, which is less in MeRes100 (mean score= 0.00±0.00), compared to Absorb (mean score= 0.20±0.28).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Inflammation was slightly higher in Absorb (mean score= 0.40±0.57) compared to MeRes100 (mean score= 0.15±0.10). </a:t>
            </a:r>
          </a:p>
        </p:txBody>
      </p:sp>
    </p:spTree>
    <p:extLst>
      <p:ext uri="{BB962C8B-B14F-4D97-AF65-F5344CB8AC3E}">
        <p14:creationId xmlns="" xmlns:p14="http://schemas.microsoft.com/office/powerpoint/2010/main" val="22527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MeRes-1 FIM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108 single-vessel, de novo coronary lesions (16 sites in India)</a:t>
            </a:r>
          </a:p>
          <a:p>
            <a:pPr lvl="1"/>
            <a:r>
              <a:rPr lang="en-US" altLang="ko-KR" sz="2000" dirty="0" smtClean="0">
                <a:latin typeface="+mn-lt"/>
              </a:rPr>
              <a:t>Inclusion </a:t>
            </a:r>
          </a:p>
          <a:p>
            <a:pPr lvl="2"/>
            <a:r>
              <a:rPr lang="en-US" altLang="ko-KR" sz="1800" dirty="0" smtClean="0">
                <a:solidFill>
                  <a:schemeClr val="tx1"/>
                </a:solidFill>
                <a:latin typeface="+mn-lt"/>
              </a:rPr>
              <a:t>Maximum 2 lesions in native coronary arteries (1 lesion/vessel)</a:t>
            </a:r>
          </a:p>
          <a:p>
            <a:pPr lvl="2"/>
            <a:r>
              <a:rPr lang="en-US" altLang="ko-KR" sz="1800" dirty="0" smtClean="0">
                <a:latin typeface="+mn-lt"/>
              </a:rPr>
              <a:t>RD: 2.75~3.50 mm, LL ≤ 20 mm, DS 50~99%,  TIMI 1,2,3</a:t>
            </a:r>
          </a:p>
          <a:p>
            <a:pPr lvl="2"/>
            <a:r>
              <a:rPr lang="en-US" altLang="ko-KR" sz="1800" dirty="0" smtClean="0">
                <a:solidFill>
                  <a:schemeClr val="tx1"/>
                </a:solidFill>
                <a:latin typeface="+mn-lt"/>
              </a:rPr>
              <a:t>Type A lesion</a:t>
            </a:r>
          </a:p>
          <a:p>
            <a:pPr lvl="2"/>
            <a:r>
              <a:rPr lang="en-US" altLang="ko-KR" sz="1800" dirty="0" smtClean="0">
                <a:latin typeface="+mn-lt"/>
              </a:rPr>
              <a:t>SA, UA, SI</a:t>
            </a:r>
            <a:endParaRPr lang="en-US" altLang="ko-KR" sz="1800" dirty="0" smtClean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DAPT for 1year</a:t>
            </a:r>
            <a:endParaRPr lang="en-US" altLang="ko-KR" sz="20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Clinical endpoints</a:t>
            </a:r>
          </a:p>
          <a:p>
            <a:pPr lvl="2"/>
            <a:r>
              <a:rPr lang="en-US" altLang="ko-KR" sz="1800" dirty="0" smtClean="0">
                <a:latin typeface="+mn-lt"/>
              </a:rPr>
              <a:t>Ischemia driven MACE @ 180 days for marketing approval </a:t>
            </a:r>
            <a:endParaRPr lang="en-US" altLang="ko-KR" sz="1800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83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MeRes-1 FIM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108 single-vessel, de novo coronary lesions (16 sites in India)</a:t>
            </a:r>
          </a:p>
          <a:p>
            <a:pPr lvl="1"/>
            <a:r>
              <a:rPr lang="en-US" altLang="ko-KR" sz="2000" dirty="0" smtClean="0">
                <a:latin typeface="+mn-lt"/>
              </a:rPr>
              <a:t>Clinical outcomes @ 6 months 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4644" y="5970766"/>
            <a:ext cx="704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Swiss721bt"/>
              </a:rPr>
              <a:t>#	Death due to aminophylline induced anaphylactic shock.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4535564"/>
              </p:ext>
            </p:extLst>
          </p:nvPr>
        </p:nvGraphicFramePr>
        <p:xfrm>
          <a:off x="288000" y="1819788"/>
          <a:ext cx="8567998" cy="279530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874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59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73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373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527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Primary Endpoint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MACE, n (%)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In-Hospital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 108 (100%)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1-month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 108 (100%)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6-months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 108 (100%)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MACE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Cardiac Death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Myocardial Infarction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@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Ischemia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-driven TLR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Ischemia-driven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TVR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6536681"/>
              </p:ext>
            </p:extLst>
          </p:nvPr>
        </p:nvGraphicFramePr>
        <p:xfrm>
          <a:off x="297632" y="4858829"/>
          <a:ext cx="8568000" cy="37455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87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65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4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455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Scaffold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Thrombosis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72298411"/>
              </p:ext>
            </p:extLst>
          </p:nvPr>
        </p:nvGraphicFramePr>
        <p:xfrm>
          <a:off x="297632" y="5586311"/>
          <a:ext cx="8568000" cy="37455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87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65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4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4552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Non-cardiac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death</a:t>
                      </a:r>
                      <a:endParaRPr lang="en-US" sz="1800" b="0" baseline="3000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#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(0.9%)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905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MeRes-1 FIM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108 single-vessel, de novo coronary lesions (16 sites in India)</a:t>
            </a:r>
          </a:p>
          <a:p>
            <a:pPr lvl="1"/>
            <a:r>
              <a:rPr lang="en-US" altLang="ko-KR" sz="2000" dirty="0" smtClean="0">
                <a:latin typeface="+mn-lt"/>
              </a:rPr>
              <a:t>QCA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2039858"/>
              </p:ext>
            </p:extLst>
          </p:nvPr>
        </p:nvGraphicFramePr>
        <p:xfrm>
          <a:off x="457200" y="1340768"/>
          <a:ext cx="8229599" cy="52176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4109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0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16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6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2018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Angiographic Analysis (QCA)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Baseline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 41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Post-procedure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= 41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6-months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41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Lesion length (mm)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20.23 ± 7.94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In-segment RVD (mm)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3.07 ± 0.39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3.03 ± 0.41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2.94 ± 0.38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In-scaffold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RVD (mm)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3.14 ± 0.38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3.06 ± 0.39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In-segment MLD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(mm)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0.95 ± 0.38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2.67 ± 0.38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2.53 ± 0.40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070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In-scaffold MLD (mm)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2.82 ± 0.32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2.67 ± 0.40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In-segment acute gain (mm)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1.71 ± 0.50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In-scaffold acute gain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(mm)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1.86 ± 0.42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In-segment DS (%)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68.75 ± 11.9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11.66 ± 8.1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13.87 ± 9.6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In-scaffold DS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(%)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10.02 ± 6.5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12.68 ± 8.5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1959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MeRes-1 FIM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Late lumen loss @ 6 months </a:t>
            </a:r>
          </a:p>
          <a:p>
            <a:pPr marL="320040" lvl="1" indent="0">
              <a:buNone/>
            </a:pPr>
            <a:endParaRPr lang="en-US" altLang="ko-KR" sz="2000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Chart 2"/>
          <p:cNvGraphicFramePr/>
          <p:nvPr>
            <p:extLst>
              <p:ext uri="{D42A27DB-BD31-4B8C-83A1-F6EECF244321}">
                <p14:modId xmlns="" xmlns:p14="http://schemas.microsoft.com/office/powerpoint/2010/main" val="3044094005"/>
              </p:ext>
            </p:extLst>
          </p:nvPr>
        </p:nvGraphicFramePr>
        <p:xfrm>
          <a:off x="323528" y="1484784"/>
          <a:ext cx="8269514" cy="502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5635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MeRes100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Meril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Future directions</a:t>
            </a:r>
          </a:p>
          <a:p>
            <a:pPr lvl="1"/>
            <a:r>
              <a:rPr lang="en-US" altLang="ko-KR" sz="2000" dirty="0" smtClean="0">
                <a:latin typeface="+mn-lt"/>
              </a:rPr>
              <a:t>FIM data: promising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MeRes-1 Extended (n=64)</a:t>
            </a:r>
          </a:p>
          <a:p>
            <a:pPr lvl="2"/>
            <a:r>
              <a:rPr lang="en-US" altLang="ko-KR" sz="1800" dirty="0" smtClean="0">
                <a:latin typeface="+mn-lt"/>
              </a:rPr>
              <a:t>Currently recruiting in Europe, Asia, South Africa and South America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Randomized pivotal tri</a:t>
            </a:r>
            <a:r>
              <a:rPr lang="en-US" altLang="ko-KR" sz="2000" dirty="0" smtClean="0">
                <a:latin typeface="+mn-lt"/>
              </a:rPr>
              <a:t>al against the 2</a:t>
            </a:r>
            <a:r>
              <a:rPr lang="en-US" altLang="ko-KR" sz="2000" baseline="30000" dirty="0" smtClean="0">
                <a:latin typeface="+mn-lt"/>
              </a:rPr>
              <a:t>nd</a:t>
            </a:r>
            <a:r>
              <a:rPr lang="en-US" altLang="ko-KR" sz="2000" dirty="0" smtClean="0">
                <a:latin typeface="+mn-lt"/>
              </a:rPr>
              <a:t> </a:t>
            </a:r>
            <a:r>
              <a:rPr lang="en-US" altLang="ko-KR" sz="2000" dirty="0" err="1" smtClean="0">
                <a:latin typeface="+mn-lt"/>
              </a:rPr>
              <a:t>genration</a:t>
            </a:r>
            <a:r>
              <a:rPr lang="en-US" altLang="ko-KR" sz="2000" dirty="0" smtClean="0">
                <a:latin typeface="+mn-lt"/>
              </a:rPr>
              <a:t> DES (EES) </a:t>
            </a:r>
          </a:p>
          <a:p>
            <a:pPr lvl="2"/>
            <a:r>
              <a:rPr lang="en-US" altLang="ko-KR" sz="1800" dirty="0" smtClean="0">
                <a:solidFill>
                  <a:schemeClr val="tx1"/>
                </a:solidFill>
                <a:latin typeface="+mn-lt"/>
              </a:rPr>
              <a:t>Planned for 2017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06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27089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from Elixir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AutoShape 2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Absorb abbott에 대한 이미지 검색결과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546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ssential materials of BRS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Igaki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Tamai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stent; tissue analysis of 10 years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Nishio</a:t>
            </a:r>
            <a:r>
              <a:rPr lang="en-US" altLang="ko-KR" sz="1400" dirty="0" smtClean="0"/>
              <a:t> S. Circulation. 2014;129:534. </a:t>
            </a:r>
            <a:endParaRPr lang="ko-KR" alt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1484784"/>
            <a:ext cx="6082663" cy="48965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34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from Elixir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Novolimus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eluting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bioresorbable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coronary scaffold system</a:t>
            </a:r>
          </a:p>
          <a:p>
            <a:pPr lvl="1"/>
            <a:r>
              <a:rPr lang="en-US" altLang="ko-KR" sz="2000" dirty="0" smtClean="0">
                <a:latin typeface="+mn-lt"/>
              </a:rPr>
              <a:t>Scaffold</a:t>
            </a:r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 will be resorbed @ 12 months. </a:t>
            </a:r>
          </a:p>
          <a:p>
            <a:pPr lvl="1"/>
            <a:r>
              <a:rPr lang="en-US" altLang="ko-KR" sz="2000" dirty="0" smtClean="0">
                <a:latin typeface="+mn-lt"/>
              </a:rPr>
              <a:t>System crossing profile: 1.3 mm</a:t>
            </a:r>
          </a:p>
          <a:p>
            <a:pPr lvl="1"/>
            <a:r>
              <a:rPr lang="en-US" altLang="ko-KR" sz="2000" dirty="0" smtClean="0">
                <a:latin typeface="+mn-lt"/>
              </a:rPr>
              <a:t>Strut: </a:t>
            </a:r>
            <a:r>
              <a:rPr lang="en-US" altLang="ko-KR" sz="2000" dirty="0" err="1" smtClean="0">
                <a:latin typeface="+mn-lt"/>
              </a:rPr>
              <a:t>DESolve</a:t>
            </a:r>
            <a:r>
              <a:rPr lang="en-US" altLang="ko-KR" sz="2000" dirty="0" smtClean="0">
                <a:latin typeface="+mn-lt"/>
              </a:rPr>
              <a:t> 150 </a:t>
            </a:r>
            <a:r>
              <a:rPr lang="el-GR" altLang="ko-KR" sz="2000" dirty="0" smtClean="0">
                <a:latin typeface="+mn-lt"/>
                <a:cs typeface="Times New Roman"/>
              </a:rPr>
              <a:t>μ</a:t>
            </a:r>
            <a:r>
              <a:rPr lang="en-US" altLang="ko-KR" sz="2000" dirty="0" smtClean="0">
                <a:latin typeface="+mn-lt"/>
                <a:cs typeface="Times New Roman"/>
              </a:rPr>
              <a:t>m, </a:t>
            </a:r>
            <a:r>
              <a:rPr lang="en-US" altLang="ko-KR" sz="2000" dirty="0" err="1" smtClean="0">
                <a:latin typeface="+mn-lt"/>
                <a:cs typeface="Times New Roman"/>
              </a:rPr>
              <a:t>DESolve</a:t>
            </a:r>
            <a:r>
              <a:rPr lang="en-US" altLang="ko-KR" sz="2000" dirty="0" smtClean="0">
                <a:latin typeface="+mn-lt"/>
                <a:cs typeface="Times New Roman"/>
              </a:rPr>
              <a:t> </a:t>
            </a:r>
            <a:r>
              <a:rPr lang="en-US" altLang="ko-KR" sz="2000" dirty="0" err="1" smtClean="0">
                <a:latin typeface="+mn-lt"/>
                <a:cs typeface="Times New Roman"/>
              </a:rPr>
              <a:t>Cx</a:t>
            </a:r>
            <a:r>
              <a:rPr lang="en-US" altLang="ko-KR" sz="2000" dirty="0" smtClean="0">
                <a:latin typeface="+mn-lt"/>
                <a:cs typeface="Times New Roman"/>
              </a:rPr>
              <a:t> 120 </a:t>
            </a:r>
            <a:r>
              <a:rPr lang="el-GR" altLang="ko-KR" sz="2000" dirty="0" smtClean="0">
                <a:latin typeface="+mn-lt"/>
                <a:cs typeface="Times New Roman"/>
              </a:rPr>
              <a:t>μ</a:t>
            </a:r>
            <a:r>
              <a:rPr lang="en-US" altLang="ko-KR" sz="2000" dirty="0" smtClean="0">
                <a:latin typeface="+mn-lt"/>
                <a:cs typeface="Times New Roman"/>
              </a:rPr>
              <a:t>m</a:t>
            </a:r>
          </a:p>
          <a:p>
            <a:pPr lvl="1"/>
            <a:r>
              <a:rPr lang="en-US" altLang="ko-KR" sz="2000" dirty="0" smtClean="0">
                <a:latin typeface="+mn-lt"/>
                <a:cs typeface="Times New Roman"/>
              </a:rPr>
              <a:t>Flow dynamics</a:t>
            </a:r>
            <a:endParaRPr lang="en-US" altLang="ko-KR" sz="2000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8172400" cy="284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265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from Elixir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Novolimus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eluting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bioresorbable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coronary scaffold system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J </a:t>
            </a:r>
            <a:r>
              <a:rPr lang="en-US" altLang="ko-KR" sz="1400" dirty="0" err="1" smtClean="0"/>
              <a:t>Cardiol</a:t>
            </a:r>
            <a:r>
              <a:rPr lang="en-US" altLang="ko-KR" sz="1400" dirty="0" smtClean="0"/>
              <a:t>. 2016;227:127 </a:t>
            </a:r>
            <a:endParaRPr lang="ko-KR" altLang="en-US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357461"/>
            <a:ext cx="7419975" cy="5095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918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from Elixir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Self-correction property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J </a:t>
            </a:r>
            <a:r>
              <a:rPr lang="en-US" altLang="ko-KR" sz="1400" dirty="0" err="1" smtClean="0"/>
              <a:t>Cardiol</a:t>
            </a:r>
            <a:r>
              <a:rPr lang="en-US" altLang="ko-KR" sz="1400" dirty="0" smtClean="0"/>
              <a:t>. 2016;227:127 </a:t>
            </a:r>
            <a:endParaRPr lang="ko-KR" alt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61" y="1340768"/>
            <a:ext cx="4594880" cy="50925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39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Nx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clinical trial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126 patients with single de novo coronary lesions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3964"/>
            <a:ext cx="8856984" cy="526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7525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Nx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clinical trial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DESolve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NX serial CAG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63237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406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Nx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clinical trial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Serial QCA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76456" cy="514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300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Nx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clinical trial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Serial cumulative MACE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76438"/>
            <a:ext cx="6626501" cy="339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JACC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2016;9:565.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3281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DESolve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dirty="0" err="1">
                <a:solidFill>
                  <a:srgbClr val="0070C0"/>
                </a:solidFill>
                <a:latin typeface="+mn-lt"/>
              </a:rPr>
              <a:t>C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x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 clinical trial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50 patients with single de novo coronary lesions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83"/>
          <a:stretch/>
        </p:blipFill>
        <p:spPr bwMode="auto">
          <a:xfrm>
            <a:off x="0" y="1484784"/>
            <a:ext cx="9036496" cy="521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313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Conclusion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119824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BRS is evolving.</a:t>
            </a:r>
          </a:p>
          <a:p>
            <a:pPr lvl="1"/>
            <a:r>
              <a:rPr lang="en-US" altLang="ko-KR" sz="2000" dirty="0" smtClean="0">
                <a:latin typeface="+mn-lt"/>
              </a:rPr>
              <a:t>Thinner strut</a:t>
            </a:r>
          </a:p>
          <a:p>
            <a:pPr lvl="2"/>
            <a:r>
              <a:rPr lang="en-US" altLang="ko-KR" sz="1800" dirty="0" smtClean="0">
                <a:latin typeface="+mn-lt"/>
              </a:rPr>
              <a:t>But still thicker than 100 </a:t>
            </a:r>
            <a:r>
              <a:rPr lang="el-GR" altLang="ko-KR" sz="1800" dirty="0" smtClean="0">
                <a:latin typeface="Times New Roman"/>
                <a:cs typeface="Times New Roman"/>
              </a:rPr>
              <a:t>μ</a:t>
            </a:r>
            <a:r>
              <a:rPr lang="en-US" altLang="ko-KR" sz="1800" dirty="0" smtClean="0">
                <a:latin typeface="Times New Roman"/>
                <a:cs typeface="Times New Roman"/>
              </a:rPr>
              <a:t>m</a:t>
            </a:r>
            <a:endParaRPr lang="en-US" altLang="ko-KR" sz="1800" dirty="0" smtClean="0"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Easy implantation </a:t>
            </a:r>
          </a:p>
          <a:p>
            <a:pPr lvl="2"/>
            <a:r>
              <a:rPr lang="en-US" altLang="ko-KR" sz="1800" dirty="0" smtClean="0">
                <a:latin typeface="+mn-lt"/>
              </a:rPr>
              <a:t>Single step inflation</a:t>
            </a:r>
          </a:p>
          <a:p>
            <a:pPr lvl="1"/>
            <a:r>
              <a:rPr lang="en-US" altLang="ko-KR" sz="2000" dirty="0" smtClean="0">
                <a:latin typeface="+mn-lt"/>
              </a:rPr>
              <a:t>Modification of </a:t>
            </a:r>
            <a:r>
              <a:rPr lang="en-US" altLang="ko-KR" sz="2000" dirty="0" err="1" smtClean="0">
                <a:latin typeface="+mn-lt"/>
              </a:rPr>
              <a:t>resorbable</a:t>
            </a:r>
            <a:r>
              <a:rPr lang="en-US" altLang="ko-KR" sz="2000" dirty="0" smtClean="0">
                <a:latin typeface="+mn-lt"/>
              </a:rPr>
              <a:t> duration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2"/>
            <a:r>
              <a:rPr lang="en-US" altLang="ko-KR" sz="1800" dirty="0" smtClean="0">
                <a:latin typeface="+mn-lt"/>
              </a:rPr>
              <a:t>New material </a:t>
            </a:r>
          </a:p>
          <a:p>
            <a:pPr lvl="2"/>
            <a:r>
              <a:rPr lang="en-US" altLang="ko-KR" sz="1800" dirty="0" smtClean="0">
                <a:latin typeface="+mn-lt"/>
              </a:rPr>
              <a:t>Mixture of PLLA+PLGA</a:t>
            </a:r>
          </a:p>
          <a:p>
            <a:pPr lvl="1"/>
            <a:r>
              <a:rPr lang="en-US" altLang="ko-KR" sz="2000" dirty="0" smtClean="0">
                <a:latin typeface="+mn-lt"/>
              </a:rPr>
              <a:t>Improving performance</a:t>
            </a:r>
          </a:p>
          <a:p>
            <a:pPr lvl="2"/>
            <a:r>
              <a:rPr lang="en-US" altLang="ko-KR" sz="1800" dirty="0" smtClean="0">
                <a:latin typeface="+mn-lt"/>
              </a:rPr>
              <a:t>&lt; 1 % scaffold thrombosis</a:t>
            </a:r>
          </a:p>
          <a:p>
            <a:pPr lvl="2"/>
            <a:r>
              <a:rPr lang="en-US" altLang="ko-KR" sz="1800" dirty="0" smtClean="0">
                <a:latin typeface="+mn-lt"/>
              </a:rPr>
              <a:t>&lt; 5% of  TLR in 1-2 years </a:t>
            </a:r>
            <a:endParaRPr lang="en-US" altLang="ko-KR" sz="1800" dirty="0"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Strut design improvement </a:t>
            </a:r>
          </a:p>
          <a:p>
            <a:pPr lvl="2"/>
            <a:r>
              <a:rPr lang="en-US" altLang="ko-KR" sz="1800" dirty="0" smtClean="0">
                <a:latin typeface="+mn-lt"/>
              </a:rPr>
              <a:t>Easy side branch access and wider side branch lumen </a:t>
            </a:r>
          </a:p>
          <a:p>
            <a:pPr lvl="2"/>
            <a:r>
              <a:rPr lang="en-US" altLang="ko-KR" sz="1800" dirty="0" smtClean="0">
                <a:latin typeface="+mn-lt"/>
              </a:rPr>
              <a:t>Self –correction function by post-implantation dilation</a:t>
            </a:r>
          </a:p>
          <a:p>
            <a:pPr lvl="2"/>
            <a:endParaRPr lang="en-US" altLang="ko-KR" dirty="0" smtClean="0">
              <a:solidFill>
                <a:schemeClr val="tx1"/>
              </a:solidFill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1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MeRes100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Meril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Inflammation on coronary artery wall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1" descr="Slide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787" b="19305"/>
          <a:stretch/>
        </p:blipFill>
        <p:spPr bwMode="auto">
          <a:xfrm>
            <a:off x="685801" y="1790834"/>
            <a:ext cx="3721100" cy="289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4" cstate="print"/>
          <a:srcRect t="2105" b="60000"/>
          <a:stretch/>
        </p:blipFill>
        <p:spPr>
          <a:xfrm>
            <a:off x="4648200" y="1790834"/>
            <a:ext cx="3820583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1257434"/>
            <a:ext cx="85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Absorb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05931" y="128383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MeRes100</a:t>
            </a:r>
          </a:p>
        </p:txBody>
      </p:sp>
      <p:sp>
        <p:nvSpPr>
          <p:cNvPr id="12" name="Rectangle 9"/>
          <p:cNvSpPr/>
          <p:nvPr/>
        </p:nvSpPr>
        <p:spPr>
          <a:xfrm>
            <a:off x="304800" y="4915034"/>
            <a:ext cx="86106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Both devices show strut-associated fibrin deposition, which is less in MeRes100 (mean score= 0.00±0.00), compared to Absorb (mean score= 0.20±0.28).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Inflammation was slightly higher in Absorb (mean score= 0.40±0.57) compared to MeRes100 (mean score= 0.15±0.10). </a:t>
            </a:r>
          </a:p>
        </p:txBody>
      </p:sp>
    </p:spTree>
    <p:extLst>
      <p:ext uri="{BB962C8B-B14F-4D97-AF65-F5344CB8AC3E}">
        <p14:creationId xmlns="" xmlns:p14="http://schemas.microsoft.com/office/powerpoint/2010/main" val="2799046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ssential materials of BRS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Igaki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Tamai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stent; new indication for SFA stenosis (GAIA study)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Werner M. J Am </a:t>
            </a:r>
            <a:r>
              <a:rPr lang="en-US" altLang="ko-KR" sz="1400" dirty="0" err="1" smtClean="0"/>
              <a:t>Coll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Cardiol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Intv</a:t>
            </a:r>
            <a:r>
              <a:rPr lang="en-US" altLang="ko-KR" sz="1400" dirty="0" smtClean="0"/>
              <a:t>. 2014;7:305. </a:t>
            </a:r>
            <a:endParaRPr lang="ko-KR" alt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68" y="1484784"/>
            <a:ext cx="5359429" cy="48245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897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MeRes-1 FIM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108 single-vessel, de novo coronary lesions (16 sites in India)</a:t>
            </a:r>
          </a:p>
          <a:p>
            <a:pPr lvl="1"/>
            <a:r>
              <a:rPr lang="en-US" altLang="ko-KR" sz="2000" dirty="0" smtClean="0">
                <a:latin typeface="+mn-lt"/>
              </a:rPr>
              <a:t>Inclusion </a:t>
            </a:r>
          </a:p>
          <a:p>
            <a:pPr lvl="2"/>
            <a:r>
              <a:rPr lang="en-US" altLang="ko-KR" sz="1800" dirty="0" smtClean="0">
                <a:solidFill>
                  <a:schemeClr val="tx1"/>
                </a:solidFill>
                <a:latin typeface="+mn-lt"/>
              </a:rPr>
              <a:t>Maximum 2 lesions in native coronary arteries (1 lesion/vessel)</a:t>
            </a:r>
          </a:p>
          <a:p>
            <a:pPr lvl="2"/>
            <a:r>
              <a:rPr lang="en-US" altLang="ko-KR" sz="1800" dirty="0" smtClean="0">
                <a:latin typeface="+mn-lt"/>
              </a:rPr>
              <a:t>RD: 2.75~3.50 mm, LL ≤ 20 mm, DS 50~99%,  TIMI 1,2,3</a:t>
            </a:r>
          </a:p>
          <a:p>
            <a:pPr lvl="2"/>
            <a:r>
              <a:rPr lang="en-US" altLang="ko-KR" sz="1800" dirty="0" smtClean="0">
                <a:solidFill>
                  <a:schemeClr val="tx1"/>
                </a:solidFill>
                <a:latin typeface="+mn-lt"/>
              </a:rPr>
              <a:t>Type A lesion</a:t>
            </a:r>
          </a:p>
          <a:p>
            <a:pPr lvl="2"/>
            <a:r>
              <a:rPr lang="en-US" altLang="ko-KR" sz="1800" dirty="0" smtClean="0">
                <a:latin typeface="+mn-lt"/>
              </a:rPr>
              <a:t>SA, UA, SI</a:t>
            </a:r>
            <a:endParaRPr lang="en-US" altLang="ko-KR" sz="1800" dirty="0" smtClean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DAPT for 1year</a:t>
            </a:r>
            <a:endParaRPr lang="en-US" altLang="ko-KR" sz="20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Clinical endpoints</a:t>
            </a:r>
          </a:p>
          <a:p>
            <a:pPr lvl="2"/>
            <a:r>
              <a:rPr lang="en-US" altLang="ko-KR" sz="1800" dirty="0" smtClean="0">
                <a:latin typeface="+mn-lt"/>
              </a:rPr>
              <a:t>Ischemia driven MACE @ 180 days for marketing approval </a:t>
            </a:r>
            <a:endParaRPr lang="en-US" altLang="ko-KR" sz="1800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9294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MeRes-1 FIM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108 single-vessel, de novo coronary lesions (16 sites in India)</a:t>
            </a:r>
          </a:p>
          <a:p>
            <a:pPr lvl="1"/>
            <a:r>
              <a:rPr lang="en-US" altLang="ko-KR" sz="2000" dirty="0" smtClean="0">
                <a:latin typeface="+mn-lt"/>
              </a:rPr>
              <a:t>Clinical outcomes @ 6 months 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4644" y="5970766"/>
            <a:ext cx="704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Swiss721bt"/>
              </a:rPr>
              <a:t>#	Death due to aminophylline induced anaphylactic shock.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02656730"/>
              </p:ext>
            </p:extLst>
          </p:nvPr>
        </p:nvGraphicFramePr>
        <p:xfrm>
          <a:off x="288000" y="1819788"/>
          <a:ext cx="8567998" cy="279530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874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59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73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373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527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Primary Endpoint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MACE, n (%)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In-Hospital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 108 (100%)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1-month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 108 (100%)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6-months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 108 (100%)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MACE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Cardiac Death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Myocardial Infarction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@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Ischemia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-driven TLR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Ischemia-driven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TVR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40898980"/>
              </p:ext>
            </p:extLst>
          </p:nvPr>
        </p:nvGraphicFramePr>
        <p:xfrm>
          <a:off x="297632" y="4858829"/>
          <a:ext cx="8568000" cy="37455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87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65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4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455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Scaffold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Thrombosis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9899364"/>
              </p:ext>
            </p:extLst>
          </p:nvPr>
        </p:nvGraphicFramePr>
        <p:xfrm>
          <a:off x="297632" y="5586311"/>
          <a:ext cx="8568000" cy="37455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87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65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4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4552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Non-cardiac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death</a:t>
                      </a:r>
                      <a:endParaRPr lang="en-US" sz="1800" b="0" baseline="3000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 (0%)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#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(0.9%)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5862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MeRes-1 FIM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108 single-vessel, de novo coronary lesions (16 sites in India)</a:t>
            </a:r>
          </a:p>
          <a:p>
            <a:pPr lvl="1"/>
            <a:r>
              <a:rPr lang="en-US" altLang="ko-KR" sz="2000" dirty="0" smtClean="0">
                <a:latin typeface="+mn-lt"/>
              </a:rPr>
              <a:t>QCA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19181150"/>
              </p:ext>
            </p:extLst>
          </p:nvPr>
        </p:nvGraphicFramePr>
        <p:xfrm>
          <a:off x="457200" y="1340768"/>
          <a:ext cx="8229599" cy="52176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4109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0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16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6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2018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Angiographic Analysis (QCA)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Baseline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 41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Post-procedure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= 41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6-months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N =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41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Lesion length (mm)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20.23 ± 7.94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In-segment RVD (mm)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3.07 ± 0.39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3.03 ± 0.41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2.94 ± 0.38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In-scaffold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RVD (mm)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3.14 ± 0.38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3.06 ± 0.39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In-segment MLD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(mm)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0.95 ± 0.38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2.67 ± 0.38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2.53 ± 0.40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070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In-scaffold MLD (mm)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2.82 ± 0.32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2.67 ± 0.40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In-segment acute gain (mm)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1.71 ± 0.50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In-scaffold acute gain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(mm)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1.86 ± 0.42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In-segment DS (%)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68.75 ± 11.9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11.66 ± 8.1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13.87 ± 9.6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8334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In-scaffold DS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 (%)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Swiss721b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10.02 ± 6.5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Swiss721bt"/>
                        </a:rPr>
                        <a:t>12.68 ± 8.5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14607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MeRes-1 FIM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Late lumen loss @ 6 months </a:t>
            </a:r>
          </a:p>
          <a:p>
            <a:pPr marL="320040" lvl="1" indent="0">
              <a:buNone/>
            </a:pPr>
            <a:endParaRPr lang="en-US" altLang="ko-KR" sz="2000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Chart 2"/>
          <p:cNvGraphicFramePr/>
          <p:nvPr>
            <p:extLst>
              <p:ext uri="{D42A27DB-BD31-4B8C-83A1-F6EECF244321}">
                <p14:modId xmlns="" xmlns:p14="http://schemas.microsoft.com/office/powerpoint/2010/main" val="980216537"/>
              </p:ext>
            </p:extLst>
          </p:nvPr>
        </p:nvGraphicFramePr>
        <p:xfrm>
          <a:off x="323528" y="1484784"/>
          <a:ext cx="8269514" cy="502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324505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MeRes100 from </a:t>
            </a:r>
            <a:r>
              <a:rPr lang="en-US" altLang="ko-KR" dirty="0" err="1" smtClean="0">
                <a:solidFill>
                  <a:srgbClr val="0070C0"/>
                </a:solidFill>
                <a:latin typeface="+mn-lt"/>
              </a:rPr>
              <a:t>Meril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Future directions</a:t>
            </a:r>
          </a:p>
          <a:p>
            <a:pPr lvl="1"/>
            <a:r>
              <a:rPr lang="en-US" altLang="ko-KR" sz="2000" dirty="0" smtClean="0">
                <a:latin typeface="+mn-lt"/>
              </a:rPr>
              <a:t>FIM data: promising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MeRes-1 Extended (n=64)</a:t>
            </a:r>
          </a:p>
          <a:p>
            <a:pPr lvl="2"/>
            <a:r>
              <a:rPr lang="en-US" altLang="ko-KR" sz="1800" dirty="0" smtClean="0">
                <a:latin typeface="+mn-lt"/>
              </a:rPr>
              <a:t>Currently recruiting in Europe, Asia, South Africa and South America</a:t>
            </a:r>
          </a:p>
          <a:p>
            <a:pPr lvl="1"/>
            <a:r>
              <a:rPr lang="en-US" altLang="ko-KR" sz="2000" dirty="0" smtClean="0">
                <a:solidFill>
                  <a:schemeClr val="tx1"/>
                </a:solidFill>
                <a:latin typeface="+mn-lt"/>
              </a:rPr>
              <a:t>Randomized pivotal tri</a:t>
            </a:r>
            <a:r>
              <a:rPr lang="en-US" altLang="ko-KR" sz="2000" dirty="0" smtClean="0">
                <a:latin typeface="+mn-lt"/>
              </a:rPr>
              <a:t>al against the 2</a:t>
            </a:r>
            <a:r>
              <a:rPr lang="en-US" altLang="ko-KR" sz="2000" baseline="30000" dirty="0" smtClean="0">
                <a:latin typeface="+mn-lt"/>
              </a:rPr>
              <a:t>nd</a:t>
            </a:r>
            <a:r>
              <a:rPr lang="en-US" altLang="ko-KR" sz="2000" dirty="0" smtClean="0">
                <a:latin typeface="+mn-lt"/>
              </a:rPr>
              <a:t> </a:t>
            </a:r>
            <a:r>
              <a:rPr lang="en-US" altLang="ko-KR" sz="2000" dirty="0" err="1" smtClean="0">
                <a:latin typeface="+mn-lt"/>
              </a:rPr>
              <a:t>genration</a:t>
            </a:r>
            <a:r>
              <a:rPr lang="en-US" altLang="ko-KR" sz="2000" dirty="0" smtClean="0">
                <a:latin typeface="+mn-lt"/>
              </a:rPr>
              <a:t> DES (EES) </a:t>
            </a:r>
          </a:p>
          <a:p>
            <a:pPr lvl="2"/>
            <a:r>
              <a:rPr lang="en-US" altLang="ko-KR" sz="1800" dirty="0" smtClean="0">
                <a:solidFill>
                  <a:schemeClr val="tx1"/>
                </a:solidFill>
                <a:latin typeface="+mn-lt"/>
              </a:rPr>
              <a:t>Planned for 2017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01523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My disclosure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I do not have any financial disclosure on current topic. </a:t>
            </a: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I don’t have any intention to slander BVS.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7522" name="Picture 2" descr="http://cdn1.theodysseyonline.com/files/2015/12/06/635850350380175066-195068655_forc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8229600" cy="4333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11659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things on BVS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Discovered truth</a:t>
            </a: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Unveiled truth</a:t>
            </a: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Unreasonable optimism</a:t>
            </a: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Irrational pessimism 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They came from ignorance of it. </a:t>
            </a: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If we knew the limitations of BVS, we would overcome it.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1659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curiosities and questions …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Material characteristics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Stent thrombosis 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for special lesions </a:t>
            </a:r>
          </a:p>
          <a:p>
            <a:pPr lvl="1"/>
            <a:r>
              <a:rPr lang="en-US" altLang="ko-KR" sz="2000" dirty="0" smtClean="0">
                <a:latin typeface="+mn-lt"/>
              </a:rPr>
              <a:t>Calcified lesion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Bifurcation lesion</a:t>
            </a:r>
          </a:p>
          <a:p>
            <a:pPr lvl="1"/>
            <a:endParaRPr lang="en-US" altLang="ko-KR" sz="20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Cautions for use in real situations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915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curiosities and questions …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Material characteristics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Stent thrombosis </a:t>
            </a:r>
          </a:p>
          <a:p>
            <a:endParaRPr lang="en-US" altLang="ko-KR" sz="22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for special lesions 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Calcified lesion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Bifurcation lesion</a:t>
            </a:r>
          </a:p>
          <a:p>
            <a:pPr lvl="1"/>
            <a:endParaRPr lang="en-US" altLang="ko-KR" sz="20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Cautions for use in real situations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576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Radial strength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Lesser radial strength  </a:t>
            </a:r>
          </a:p>
          <a:p>
            <a:pPr lvl="1"/>
            <a:r>
              <a:rPr lang="en-US" altLang="ko-KR" sz="2000" dirty="0" smtClean="0">
                <a:latin typeface="+mn-lt"/>
              </a:rPr>
              <a:t>Radial strength by assessing pressure </a:t>
            </a:r>
          </a:p>
          <a:p>
            <a:pPr lvl="1"/>
            <a:r>
              <a:rPr lang="en-US" altLang="ko-KR" sz="2000" dirty="0" err="1" smtClean="0">
                <a:latin typeface="+mn-lt"/>
              </a:rPr>
              <a:t>atmos</a:t>
            </a:r>
            <a:r>
              <a:rPr lang="en-US" altLang="ko-KR" sz="2000" dirty="0" smtClean="0">
                <a:latin typeface="+mn-lt"/>
              </a:rPr>
              <a:t> required to reduce cross-sectional area by 25%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John </a:t>
            </a:r>
            <a:r>
              <a:rPr lang="en-US" altLang="ko-KR" sz="1400" dirty="0" err="1" smtClean="0"/>
              <a:t>Ormiston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87021554"/>
              </p:ext>
            </p:extLst>
          </p:nvPr>
        </p:nvGraphicFramePr>
        <p:xfrm>
          <a:off x="251520" y="2564904"/>
          <a:ext cx="8640960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740654">
                <a:tc>
                  <a:txBody>
                    <a:bodyPr/>
                    <a:lstStyle/>
                    <a:p>
                      <a:pPr algn="ctr" latinLnBrk="1"/>
                      <a:endParaRPr lang="ko-KR" altLang="en-US" sz="3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err="1" smtClean="0">
                          <a:latin typeface="+mn-lt"/>
                        </a:rPr>
                        <a:t>Xpedition</a:t>
                      </a:r>
                      <a:endParaRPr lang="ko-KR" altLang="en-US" sz="3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latin typeface="+mn-lt"/>
                        </a:rPr>
                        <a:t>ABSORB</a:t>
                      </a:r>
                      <a:endParaRPr lang="ko-KR" altLang="en-US" sz="3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latin typeface="+mn-lt"/>
                        </a:rPr>
                        <a:t>P-value</a:t>
                      </a:r>
                      <a:endParaRPr lang="ko-KR" altLang="en-US" sz="3200" b="1" dirty="0">
                        <a:latin typeface="+mn-lt"/>
                      </a:endParaRPr>
                    </a:p>
                  </a:txBody>
                  <a:tcPr anchor="ctr"/>
                </a:tc>
              </a:tr>
              <a:tr h="18516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0" i="0" dirty="0" smtClean="0">
                          <a:latin typeface="+mn-lt"/>
                        </a:rPr>
                        <a:t>Area reduction</a:t>
                      </a:r>
                    </a:p>
                    <a:p>
                      <a:pPr algn="ctr" latinLnBrk="1"/>
                      <a:r>
                        <a:rPr lang="en-US" altLang="ko-KR" sz="3200" b="0" i="0" dirty="0" smtClean="0">
                          <a:latin typeface="+mn-lt"/>
                        </a:rPr>
                        <a:t> by 25%</a:t>
                      </a:r>
                      <a:endParaRPr lang="ko-KR" altLang="en-US" sz="3200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0" i="0" dirty="0" smtClean="0">
                          <a:latin typeface="+mn-lt"/>
                        </a:rPr>
                        <a:t>1.6±0.1</a:t>
                      </a:r>
                      <a:r>
                        <a:rPr lang="en-US" altLang="ko-KR" sz="3200" b="0" i="0" baseline="0" dirty="0" smtClean="0">
                          <a:latin typeface="+mn-lt"/>
                        </a:rPr>
                        <a:t> </a:t>
                      </a:r>
                      <a:r>
                        <a:rPr lang="en-US" altLang="ko-KR" sz="3200" b="0" i="0" baseline="0" dirty="0" err="1" smtClean="0">
                          <a:latin typeface="+mn-lt"/>
                        </a:rPr>
                        <a:t>atm</a:t>
                      </a:r>
                      <a:endParaRPr lang="ko-KR" altLang="en-US" sz="3200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0" i="0" dirty="0" smtClean="0">
                          <a:latin typeface="+mn-lt"/>
                        </a:rPr>
                        <a:t>1.4±0.2</a:t>
                      </a:r>
                      <a:r>
                        <a:rPr lang="en-US" altLang="ko-KR" sz="3200" b="0" i="0" baseline="0" dirty="0" smtClean="0">
                          <a:latin typeface="+mn-lt"/>
                        </a:rPr>
                        <a:t> </a:t>
                      </a:r>
                      <a:r>
                        <a:rPr lang="en-US" altLang="ko-KR" sz="3200" b="0" i="0" baseline="0" dirty="0" err="1" smtClean="0">
                          <a:latin typeface="+mn-lt"/>
                        </a:rPr>
                        <a:t>atm</a:t>
                      </a:r>
                      <a:endParaRPr lang="ko-KR" altLang="en-US" sz="3200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0" i="0" dirty="0" smtClean="0">
                          <a:latin typeface="+mn-lt"/>
                        </a:rPr>
                        <a:t>0.02</a:t>
                      </a:r>
                      <a:endParaRPr lang="ko-KR" altLang="en-US" sz="3200" b="0" i="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31887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kinds of BRS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150938"/>
            <a:ext cx="73342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16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Is BVS Brittle?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Acute radial strength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Agrawal CM. Biomaterials 1992;13:176. </a:t>
            </a:r>
            <a:endParaRPr lang="ko-KR" altLang="en-US" sz="1400" dirty="0"/>
          </a:p>
        </p:txBody>
      </p:sp>
      <p:pic>
        <p:nvPicPr>
          <p:cNvPr id="9" name="Picture 2" descr="Acute Radial Strength (OU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693"/>
            <a:ext cx="6634534" cy="41045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7643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Post-dilation safety without fracture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Main branch diameter and % scaffold with fracture</a:t>
            </a:r>
          </a:p>
          <a:p>
            <a:pPr lvl="1"/>
            <a:r>
              <a:rPr lang="en-US" altLang="ko-KR" sz="2000" dirty="0" smtClean="0">
                <a:latin typeface="+mn-lt"/>
              </a:rPr>
              <a:t>3.0 mm scaffolds and 3.0 mm balloon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0" y="1700808"/>
            <a:ext cx="804163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John </a:t>
            </a:r>
            <a:r>
              <a:rPr lang="en-US" altLang="ko-KR" sz="1400" dirty="0" err="1" smtClean="0"/>
              <a:t>Ormiston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252848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Side branch dilation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It makes contralateral side distortion similar to metal stents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682134" cy="52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John </a:t>
            </a:r>
            <a:r>
              <a:rPr lang="en-US" altLang="ko-KR" sz="1400" dirty="0" err="1" smtClean="0"/>
              <a:t>Ormiston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839181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Side branch dilation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3.0 mm NC balloon for SB dilation in 3.0 mm devices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8" y="1484784"/>
            <a:ext cx="8365579" cy="528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John </a:t>
            </a:r>
            <a:r>
              <a:rPr lang="en-US" altLang="ko-KR" sz="1400" dirty="0" err="1" smtClean="0"/>
              <a:t>Ormiston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323052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Mini-KB of 3.0 mm NC balloon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Never dilated more than 5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atm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in mini-KB angioplasty in 3.0 mm BVS</a:t>
            </a: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17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Courtesy of Pf. John </a:t>
            </a:r>
            <a:r>
              <a:rPr lang="en-US" altLang="ko-KR" sz="1400" dirty="0" err="1" smtClean="0"/>
              <a:t>Ormiston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9097203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Bench or mischief ?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67" y="1340768"/>
            <a:ext cx="2952328" cy="1660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67" y="3140968"/>
            <a:ext cx="2944327" cy="1656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941168"/>
            <a:ext cx="2976891" cy="16745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932267" y="9807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In the air </a:t>
            </a:r>
            <a:endParaRPr lang="ko-KR" altLang="en-US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35" y="1340768"/>
            <a:ext cx="2952329" cy="1660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35" y="3166163"/>
            <a:ext cx="2952329" cy="1660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35" y="4941168"/>
            <a:ext cx="2952329" cy="1660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244635" y="9714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In the water</a:t>
            </a:r>
            <a:endParaRPr lang="ko-KR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496" y="19888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smtClean="0"/>
              <a:t>2 </a:t>
            </a:r>
            <a:r>
              <a:rPr lang="en-US" altLang="ko-KR" b="1" dirty="0" err="1" smtClean="0"/>
              <a:t>atm</a:t>
            </a:r>
            <a:r>
              <a:rPr lang="en-US" altLang="ko-KR" b="1" dirty="0" smtClean="0"/>
              <a:t>  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496" y="35730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/>
              <a:t>7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atm</a:t>
            </a:r>
            <a:r>
              <a:rPr lang="en-US" altLang="ko-KR" b="1" dirty="0" smtClean="0"/>
              <a:t>  </a:t>
            </a:r>
            <a:endParaRPr lang="ko-KR" altLang="en-US" b="1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67744" y="2208527"/>
            <a:ext cx="5508104" cy="30983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744233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Bench or mischief ?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85542"/>
            <a:ext cx="4315972" cy="24277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85543"/>
            <a:ext cx="4320480" cy="2430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79512" y="1700808"/>
            <a:ext cx="431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Bending  </a:t>
            </a:r>
            <a:endParaRPr lang="ko-KR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48516" y="1700808"/>
            <a:ext cx="431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Elongation  </a:t>
            </a:r>
            <a:endParaRPr lang="ko-KR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159315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curiosities and questions …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Material characteristics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Stent thrombosis </a:t>
            </a:r>
          </a:p>
          <a:p>
            <a:endParaRPr lang="en-US" altLang="ko-KR" sz="22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for special lesions 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Calcified lesion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Left main 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Bifurcation lesion</a:t>
            </a:r>
          </a:p>
          <a:p>
            <a:pPr lvl="1"/>
            <a:endParaRPr lang="en-US" altLang="ko-KR" sz="20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Cautions for use in real situations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974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Definite</a:t>
            </a:r>
            <a:r>
              <a:rPr lang="ko-KR" alt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and probable thrombosis in ACS and SA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344816" cy="54852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EuroIntervention</a:t>
            </a:r>
            <a:r>
              <a:rPr lang="en-US" altLang="ko-KR" sz="1400" dirty="0" smtClean="0"/>
              <a:t>. 2014;Sep 10, </a:t>
            </a:r>
            <a:r>
              <a:rPr lang="en-US" altLang="ko-KR" sz="1400" dirty="0" err="1" smtClean="0"/>
              <a:t>Epub</a:t>
            </a:r>
            <a:r>
              <a:rPr lang="en-US" altLang="ko-KR" sz="1400" dirty="0" smtClean="0"/>
              <a:t> ahead of print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073288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Definite</a:t>
            </a:r>
            <a:r>
              <a:rPr lang="ko-KR" alt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and probable thrombosis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69033513"/>
              </p:ext>
            </p:extLst>
          </p:nvPr>
        </p:nvGraphicFramePr>
        <p:xfrm>
          <a:off x="179512" y="1196752"/>
          <a:ext cx="8640960" cy="4899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1193219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kinds of BRS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CE marked 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내용 개체 틀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13" y="1371873"/>
            <a:ext cx="7826375" cy="5297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2996952"/>
            <a:ext cx="3456384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 smtClean="0"/>
              <a:t>Abbort</a:t>
            </a:r>
            <a:r>
              <a:rPr lang="en-US" altLang="ko-KR" sz="2000" b="1" dirty="0" smtClean="0"/>
              <a:t> Vascular Absorb</a:t>
            </a:r>
          </a:p>
          <a:p>
            <a:pPr algn="ctr"/>
            <a:r>
              <a:rPr lang="en-US" altLang="ko-KR" sz="2000" b="1" dirty="0" smtClean="0"/>
              <a:t>Elixir </a:t>
            </a:r>
            <a:r>
              <a:rPr lang="en-US" altLang="ko-KR" sz="2000" b="1" dirty="0" err="1" smtClean="0"/>
              <a:t>DESolve</a:t>
            </a:r>
            <a:endParaRPr lang="en-US" altLang="ko-KR" sz="2000" b="1" dirty="0" smtClean="0"/>
          </a:p>
          <a:p>
            <a:pPr algn="ctr"/>
            <a:r>
              <a:rPr lang="en-US" altLang="ko-KR" sz="2000" b="1" dirty="0" err="1" smtClean="0"/>
              <a:t>Biotronik</a:t>
            </a:r>
            <a:r>
              <a:rPr lang="en-US" altLang="ko-KR" sz="2000" b="1" dirty="0" smtClean="0"/>
              <a:t> </a:t>
            </a:r>
            <a:r>
              <a:rPr lang="en-US" altLang="ko-KR" sz="2000" b="1" dirty="0" err="1" smtClean="0"/>
              <a:t>Magmaris</a:t>
            </a:r>
            <a:endParaRPr lang="en-US" altLang="ko-KR" sz="2000" b="1" dirty="0" smtClean="0"/>
          </a:p>
          <a:p>
            <a:pPr algn="ctr"/>
            <a:r>
              <a:rPr lang="en-US" altLang="ko-KR" sz="2000" b="1" dirty="0" err="1" smtClean="0"/>
              <a:t>Meril</a:t>
            </a:r>
            <a:r>
              <a:rPr lang="en-US" altLang="ko-KR" sz="2000" b="1" dirty="0" smtClean="0"/>
              <a:t> MeRes100</a:t>
            </a:r>
            <a:endParaRPr lang="ko-KR" alt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9793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Definite</a:t>
            </a:r>
            <a:r>
              <a:rPr lang="ko-KR" alt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thrombosis in GHOST-EU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762500" cy="4162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60566"/>
            <a:ext cx="4733925" cy="4419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내용 개체 틀 3"/>
          <p:cNvSpPr txBox="1">
            <a:spLocks/>
          </p:cNvSpPr>
          <p:nvPr/>
        </p:nvSpPr>
        <p:spPr>
          <a:xfrm>
            <a:off x="331912" y="1061120"/>
            <a:ext cx="8640960" cy="4967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 baseline="0">
                <a:solidFill>
                  <a:schemeClr val="accent1"/>
                </a:solidFill>
                <a:latin typeface="Parchment" pitchFamily="66" charset="0"/>
                <a:ea typeface="HY헤드라인M" pitchFamily="18" charset="-127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2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1,189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pts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in 10 European centers (Nov. 2011~ Jan. 2014)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Font typeface="Wingdings 2"/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Font typeface="Wingdings 2"/>
              <a:buNone/>
            </a:pPr>
            <a:endParaRPr lang="en-US" altLang="ko-KR" b="1" dirty="0" smtClean="0"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91" y="1556792"/>
            <a:ext cx="5268344" cy="4608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D </a:t>
            </a:r>
            <a:r>
              <a:rPr lang="en-US" altLang="ko-KR" sz="1400" dirty="0" err="1" smtClean="0"/>
              <a:t>Capodanno</a:t>
            </a:r>
            <a:r>
              <a:rPr lang="en-US" altLang="ko-KR" sz="1400" dirty="0" smtClean="0"/>
              <a:t>. </a:t>
            </a:r>
            <a:r>
              <a:rPr lang="en-US" altLang="ko-KR" sz="1400" dirty="0" err="1" smtClean="0"/>
              <a:t>EuroIntervention</a:t>
            </a:r>
            <a:r>
              <a:rPr lang="en-US" altLang="ko-KR" sz="1400" dirty="0" smtClean="0"/>
              <a:t>  2015;10:1144.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685092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Early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 scaffold thrombosis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내용 개체 틀 3"/>
          <p:cNvSpPr txBox="1">
            <a:spLocks/>
          </p:cNvSpPr>
          <p:nvPr/>
        </p:nvSpPr>
        <p:spPr>
          <a:xfrm>
            <a:off x="331912" y="1061120"/>
            <a:ext cx="8640960" cy="4967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 baseline="0">
                <a:solidFill>
                  <a:schemeClr val="accent1"/>
                </a:solidFill>
                <a:latin typeface="Parchment" pitchFamily="66" charset="0"/>
                <a:ea typeface="HY헤드라인M" pitchFamily="18" charset="-127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2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Undersizing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underexpansion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Font typeface="Wingdings 2"/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Font typeface="Wingdings 2"/>
              <a:buNone/>
            </a:pPr>
            <a:endParaRPr lang="en-US" altLang="ko-KR" b="1" dirty="0" smtClean="0"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Cuculi</a:t>
            </a:r>
            <a:r>
              <a:rPr lang="en-US" altLang="ko-KR" sz="1400" dirty="0" smtClean="0"/>
              <a:t> F. </a:t>
            </a:r>
            <a:r>
              <a:rPr lang="en-US" altLang="ko-KR" sz="1400" dirty="0" err="1" smtClean="0"/>
              <a:t>Circ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 2015;8:e002518. </a:t>
            </a:r>
            <a:endParaRPr lang="ko-KR" alt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" y="1556792"/>
            <a:ext cx="8869093" cy="47525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555776" y="2564904"/>
            <a:ext cx="453650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Early Scaffold thrombosis</a:t>
            </a:r>
          </a:p>
          <a:p>
            <a:pPr algn="ctr">
              <a:buFontTx/>
              <a:buChar char="-"/>
            </a:pPr>
            <a:r>
              <a:rPr lang="en-US" altLang="ko-KR" sz="2000" dirty="0" smtClean="0"/>
              <a:t>- scaffold </a:t>
            </a:r>
            <a:r>
              <a:rPr lang="en-US" altLang="ko-KR" sz="2000" dirty="0" err="1" smtClean="0"/>
              <a:t>undersizing</a:t>
            </a:r>
            <a:endParaRPr lang="en-US" altLang="ko-KR" sz="2000" dirty="0" smtClean="0"/>
          </a:p>
          <a:p>
            <a:pPr algn="ctr">
              <a:buFontTx/>
              <a:buChar char="-"/>
            </a:pPr>
            <a:r>
              <a:rPr lang="en-US" altLang="ko-KR" sz="2000" dirty="0" smtClean="0"/>
              <a:t>- scaffold </a:t>
            </a:r>
            <a:r>
              <a:rPr lang="en-US" altLang="ko-KR" sz="2000" dirty="0" err="1" smtClean="0"/>
              <a:t>underexpansion</a:t>
            </a:r>
            <a:endParaRPr lang="en-US" altLang="ko-KR" sz="2000" dirty="0" smtClean="0"/>
          </a:p>
          <a:p>
            <a:pPr algn="ctr">
              <a:buFontTx/>
              <a:buChar char="-"/>
            </a:pPr>
            <a:endParaRPr lang="en-US" altLang="ko-KR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2337961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Very Late scaffold thrombosis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내용 개체 틀 3"/>
          <p:cNvSpPr txBox="1">
            <a:spLocks/>
          </p:cNvSpPr>
          <p:nvPr/>
        </p:nvSpPr>
        <p:spPr>
          <a:xfrm>
            <a:off x="331912" y="1061120"/>
            <a:ext cx="8640960" cy="4967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 baseline="0">
                <a:solidFill>
                  <a:schemeClr val="accent1"/>
                </a:solidFill>
                <a:latin typeface="Parchment" pitchFamily="66" charset="0"/>
                <a:ea typeface="HY헤드라인M" pitchFamily="18" charset="-127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2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 baseline="0">
                <a:solidFill>
                  <a:schemeClr val="tx1"/>
                </a:solidFill>
                <a:latin typeface="Perpetua" pitchFamily="18" charset="0"/>
                <a:ea typeface="HY헤드라인M" pitchFamily="18" charset="-127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PSLIA (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+mn-lt"/>
              </a:rPr>
              <a:t>peristrut</a:t>
            </a:r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 low intensity area) and strut discontinuity </a:t>
            </a:r>
          </a:p>
          <a:p>
            <a:pPr lvl="1"/>
            <a:endParaRPr lang="en-US" altLang="ko-KR" dirty="0" smtClean="0">
              <a:latin typeface="+mn-lt"/>
            </a:endParaRPr>
          </a:p>
          <a:p>
            <a:pPr marL="594360" lvl="2" indent="0">
              <a:buFont typeface="Wingdings 2"/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Font typeface="Wingdings 2"/>
              <a:buNone/>
            </a:pPr>
            <a:endParaRPr lang="en-US" altLang="ko-KR" b="1" dirty="0" smtClean="0"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Cuculi</a:t>
            </a:r>
            <a:r>
              <a:rPr lang="en-US" altLang="ko-KR" sz="1400" dirty="0" smtClean="0"/>
              <a:t> F. </a:t>
            </a:r>
            <a:r>
              <a:rPr lang="en-US" altLang="ko-KR" sz="1400" dirty="0" err="1" smtClean="0"/>
              <a:t>Circ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 2015;8:e002518. </a:t>
            </a:r>
            <a:endParaRPr lang="ko-KR" alt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8" y="1452192"/>
            <a:ext cx="8352928" cy="50731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555776" y="2564904"/>
            <a:ext cx="453650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Late Scaffold thrombosis</a:t>
            </a:r>
          </a:p>
          <a:p>
            <a:pPr algn="ctr">
              <a:buFontTx/>
              <a:buChar char="-"/>
            </a:pPr>
            <a:r>
              <a:rPr lang="en-US" altLang="ko-KR" sz="2000" dirty="0" err="1" smtClean="0"/>
              <a:t>Peristrut</a:t>
            </a:r>
            <a:r>
              <a:rPr lang="en-US" altLang="ko-KR" sz="2000" dirty="0" smtClean="0"/>
              <a:t> low intensity are</a:t>
            </a:r>
          </a:p>
          <a:p>
            <a:pPr algn="ctr">
              <a:buFontTx/>
              <a:buChar char="-"/>
            </a:pPr>
            <a:r>
              <a:rPr lang="en-US" altLang="ko-KR" sz="2000" dirty="0" smtClean="0"/>
              <a:t>- </a:t>
            </a:r>
            <a:r>
              <a:rPr lang="en-US" altLang="ko-KR" sz="2000" dirty="0" err="1" smtClean="0"/>
              <a:t>neovessle</a:t>
            </a:r>
            <a:r>
              <a:rPr lang="en-US" altLang="ko-KR" sz="2000" dirty="0" smtClean="0"/>
              <a:t>  formation</a:t>
            </a:r>
          </a:p>
          <a:p>
            <a:pPr algn="ctr">
              <a:buFontTx/>
              <a:buChar char="-"/>
            </a:pPr>
            <a:r>
              <a:rPr lang="en-US" altLang="ko-KR" sz="2000" dirty="0" smtClean="0"/>
              <a:t>- scaffold rupture</a:t>
            </a:r>
          </a:p>
          <a:p>
            <a:pPr algn="ctr">
              <a:buFontTx/>
              <a:buChar char="-"/>
            </a:pPr>
            <a:r>
              <a:rPr lang="en-US" altLang="ko-KR" sz="2000" dirty="0" smtClean="0"/>
              <a:t>- delayed healing </a:t>
            </a:r>
            <a:endParaRPr lang="ko-KR" alt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505574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Tentative treatment plan for scaffold thrombosis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5145"/>
            <a:ext cx="7272808" cy="52184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Fernandez-Rodriquez D. </a:t>
            </a:r>
            <a:r>
              <a:rPr lang="en-US" altLang="ko-KR" sz="1400" dirty="0" err="1" smtClean="0"/>
              <a:t>EuroIntervention</a:t>
            </a:r>
            <a:r>
              <a:rPr lang="en-US" altLang="ko-KR" sz="1400" dirty="0" smtClean="0"/>
              <a:t>  2014;10:600. 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3517460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curiosities and questions …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Material characteristics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Stent thrombosis </a:t>
            </a:r>
          </a:p>
          <a:p>
            <a:endParaRPr lang="en-US" altLang="ko-KR" sz="22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for special lesions </a:t>
            </a:r>
          </a:p>
          <a:p>
            <a:pPr lvl="1"/>
            <a:r>
              <a:rPr lang="en-US" altLang="ko-KR" sz="2000" dirty="0" smtClean="0">
                <a:latin typeface="+mn-lt"/>
              </a:rPr>
              <a:t>Calcified lesion</a:t>
            </a:r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Bifurcation lesion</a:t>
            </a:r>
          </a:p>
          <a:p>
            <a:pPr lvl="1"/>
            <a:endParaRPr lang="en-US" altLang="ko-KR" sz="20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Cautions for use in real situations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67676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curiosities and questions …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Material characteristics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Stent thrombosis </a:t>
            </a:r>
          </a:p>
          <a:p>
            <a:endParaRPr lang="en-US" altLang="ko-KR" sz="22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for special lesions 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Calcified lesion</a:t>
            </a:r>
          </a:p>
          <a:p>
            <a:pPr lvl="1"/>
            <a:r>
              <a:rPr lang="en-US" altLang="ko-KR" sz="2000" dirty="0" smtClean="0">
                <a:latin typeface="+mn-lt"/>
              </a:rPr>
              <a:t>Bifurcation lesion</a:t>
            </a:r>
          </a:p>
          <a:p>
            <a:pPr lvl="1"/>
            <a:endParaRPr lang="en-US" altLang="ko-KR" sz="20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Cautions for use in real situations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2999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BVS rupture after SB dilation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2.5 mm side branch ballooning</a:t>
            </a:r>
          </a:p>
          <a:p>
            <a:pPr lvl="1"/>
            <a:r>
              <a:rPr lang="en-US" altLang="ko-KR" sz="2000" dirty="0" smtClean="0">
                <a:latin typeface="+mn-lt"/>
              </a:rPr>
              <a:t>Prolonged BVS sized ballooning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Am J </a:t>
            </a:r>
            <a:r>
              <a:rPr lang="en-US" altLang="ko-KR" sz="1400" dirty="0" err="1" smtClean="0"/>
              <a:t>Cardiol</a:t>
            </a:r>
            <a:r>
              <a:rPr lang="en-US" altLang="ko-KR" sz="1400" dirty="0" smtClean="0"/>
              <a:t>. 2015;116:1045. </a:t>
            </a:r>
            <a:endParaRPr lang="ko-KR" altLang="en-US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" y="1988840"/>
            <a:ext cx="3966257" cy="42484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54" y="1988840"/>
            <a:ext cx="4972050" cy="4248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63173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BVS rupture after SB dilation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2.5 mm side branch ballooning</a:t>
            </a:r>
          </a:p>
          <a:p>
            <a:pPr lvl="1"/>
            <a:r>
              <a:rPr lang="en-US" altLang="ko-KR" sz="2000" dirty="0" smtClean="0">
                <a:latin typeface="+mn-lt"/>
              </a:rPr>
              <a:t>Prolonged BVS sized ballooning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Am J </a:t>
            </a:r>
            <a:r>
              <a:rPr lang="en-US" altLang="ko-KR" sz="1400" dirty="0" err="1" smtClean="0"/>
              <a:t>Cardiol</a:t>
            </a:r>
            <a:r>
              <a:rPr lang="en-US" altLang="ko-KR" sz="1400" dirty="0" smtClean="0"/>
              <a:t>. 2015;116:1045. </a:t>
            </a:r>
            <a:endParaRPr lang="ko-KR" altLang="en-US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9361"/>
            <a:ext cx="8712968" cy="45399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9452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+mn-lt"/>
              </a:rPr>
              <a:t>So many curiosities and questions … 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Material characteristics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Stent thrombosis </a:t>
            </a:r>
          </a:p>
          <a:p>
            <a:endParaRPr lang="en-US" altLang="ko-KR" sz="22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for special lesions 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Calcified lesion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Left main </a:t>
            </a:r>
          </a:p>
          <a:p>
            <a:pPr lvl="1"/>
            <a:r>
              <a:rPr lang="en-US" altLang="ko-KR" sz="2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Bifurcation lesion</a:t>
            </a:r>
          </a:p>
          <a:p>
            <a:pPr lvl="1"/>
            <a:endParaRPr lang="en-US" altLang="ko-KR" sz="2000" b="1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Cautions for use in real situations</a:t>
            </a: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3098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183820"/>
            <a:ext cx="8786874" cy="796908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Early outcome </a:t>
            </a:r>
            <a:r>
              <a:rPr lang="en-US" altLang="ko-KR" b="1" dirty="0" err="1" smtClean="0">
                <a:solidFill>
                  <a:srgbClr val="0070C0"/>
                </a:solidFill>
                <a:latin typeface="+mn-lt"/>
              </a:rPr>
              <a:t>bwn</a:t>
            </a:r>
            <a:r>
              <a:rPr lang="en-US" altLang="ko-KR" b="1" dirty="0" smtClean="0">
                <a:solidFill>
                  <a:srgbClr val="0070C0"/>
                </a:solidFill>
                <a:latin typeface="+mn-lt"/>
              </a:rPr>
              <a:t> BVS and EES in real world</a:t>
            </a:r>
            <a:endParaRPr lang="ko-KR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640960" cy="4967064"/>
          </a:xfrm>
        </p:spPr>
        <p:txBody>
          <a:bodyPr>
            <a:norm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n-lt"/>
              </a:rPr>
              <a:t>BVS (n=92), EES (n=1,296)</a:t>
            </a:r>
          </a:p>
          <a:p>
            <a:pPr lvl="1"/>
            <a:r>
              <a:rPr lang="en-US" altLang="ko-KR" sz="2000" dirty="0" smtClean="0">
                <a:latin typeface="+mn-lt"/>
              </a:rPr>
              <a:t>PSM: BVS (92 </a:t>
            </a:r>
            <a:r>
              <a:rPr lang="en-US" altLang="ko-KR" sz="2000" dirty="0" err="1" smtClean="0">
                <a:latin typeface="+mn-lt"/>
              </a:rPr>
              <a:t>pts</a:t>
            </a:r>
            <a:r>
              <a:rPr lang="en-US" altLang="ko-KR" sz="2000" dirty="0" smtClean="0">
                <a:latin typeface="+mn-lt"/>
              </a:rPr>
              <a:t>, 137 lesion) vs EES (92 </a:t>
            </a:r>
            <a:r>
              <a:rPr lang="en-US" altLang="ko-KR" sz="2000" dirty="0" err="1" smtClean="0">
                <a:latin typeface="+mn-lt"/>
              </a:rPr>
              <a:t>pts</a:t>
            </a:r>
            <a:r>
              <a:rPr lang="en-US" altLang="ko-KR" sz="2000" dirty="0" smtClean="0">
                <a:latin typeface="+mn-lt"/>
              </a:rPr>
              <a:t>, 124 lesion)</a:t>
            </a:r>
            <a:endParaRPr lang="en-US" altLang="ko-KR" sz="20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altLang="ko-KR" dirty="0">
              <a:latin typeface="+mn-lt"/>
            </a:endParaRPr>
          </a:p>
          <a:p>
            <a:pPr marL="594360" lvl="2" indent="0">
              <a:buNone/>
            </a:pPr>
            <a:endParaRPr lang="en-US" altLang="ko-KR" sz="2200" b="1" dirty="0" smtClean="0">
              <a:latin typeface="+mn-lt"/>
            </a:endParaRPr>
          </a:p>
          <a:p>
            <a:pPr marL="320040" lvl="1" indent="0">
              <a:buNone/>
            </a:pPr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  <a:p>
            <a:endParaRPr lang="en-US" altLang="ko-KR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5496" y="6525344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Catheter </a:t>
            </a:r>
            <a:r>
              <a:rPr lang="en-US" altLang="ko-KR" sz="1400" dirty="0" err="1" smtClean="0"/>
              <a:t>Cardiovasc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Interv</a:t>
            </a:r>
            <a:r>
              <a:rPr lang="en-US" altLang="ko-KR" sz="1400" dirty="0" smtClean="0"/>
              <a:t>. 2015;85:E10. </a:t>
            </a:r>
            <a:endParaRPr lang="ko-KR" altLang="en-US" sz="1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3"/>
            <a:ext cx="4176463" cy="34592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20101"/>
            <a:ext cx="4648200" cy="4819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7141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균형">
  <a:themeElements>
    <a:clrScheme name="균형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균형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균형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12653</TotalTime>
  <Words>5085</Words>
  <Application>Microsoft Office PowerPoint</Application>
  <PresentationFormat>화면 슬라이드 쇼(4:3)</PresentationFormat>
  <Paragraphs>1577</Paragraphs>
  <Slides>103</Slides>
  <Notes>100</Notes>
  <HiddenSlides>40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103</vt:i4>
      </vt:variant>
    </vt:vector>
  </HeadingPairs>
  <TitlesOfParts>
    <vt:vector size="104" baseType="lpstr">
      <vt:lpstr>균형</vt:lpstr>
      <vt:lpstr>New flatform and the 2nd generation BRS</vt:lpstr>
      <vt:lpstr>Possible advantages of BRS</vt:lpstr>
      <vt:lpstr>Essential materials of BRS </vt:lpstr>
      <vt:lpstr>Essential materials of BRS </vt:lpstr>
      <vt:lpstr>Essential materials of BRS </vt:lpstr>
      <vt:lpstr>Essential materials of BRS </vt:lpstr>
      <vt:lpstr>Essential materials of BRS </vt:lpstr>
      <vt:lpstr>So many kinds of BRS</vt:lpstr>
      <vt:lpstr>So many kinds of BRS</vt:lpstr>
      <vt:lpstr>So many kinds of BRS</vt:lpstr>
      <vt:lpstr>Essential materials of BRS </vt:lpstr>
      <vt:lpstr>Essential materials of BRS </vt:lpstr>
      <vt:lpstr>Essential materials of BRS </vt:lpstr>
      <vt:lpstr>Absrob from Abbott Vascular </vt:lpstr>
      <vt:lpstr>Strut design and thickness </vt:lpstr>
      <vt:lpstr>Loss of radial support at 6 months </vt:lpstr>
      <vt:lpstr>Strut thickness of BVS</vt:lpstr>
      <vt:lpstr>Strut thickness of BVS</vt:lpstr>
      <vt:lpstr>ABSORB; history of clinical trials </vt:lpstr>
      <vt:lpstr>ABSORB-III</vt:lpstr>
      <vt:lpstr>ABSORB-II</vt:lpstr>
      <vt:lpstr>ABSORB-II</vt:lpstr>
      <vt:lpstr>ABSORB-II</vt:lpstr>
      <vt:lpstr>BRS in Calcified lesion </vt:lpstr>
      <vt:lpstr>BRS in Calcified lesion </vt:lpstr>
      <vt:lpstr>POT and FKB in bifurcation lesion with BVS</vt:lpstr>
      <vt:lpstr>Tentative plan for bifurcation lesion</vt:lpstr>
      <vt:lpstr>Tentative plan for bifurcation lesion</vt:lpstr>
      <vt:lpstr>Bench or mischief ? </vt:lpstr>
      <vt:lpstr>Crossing profile </vt:lpstr>
      <vt:lpstr>Don’t even think about full length KB dilation</vt:lpstr>
      <vt:lpstr>Side branch occlusion in BVS</vt:lpstr>
      <vt:lpstr>Acute scaffold thrombosis </vt:lpstr>
      <vt:lpstr>Acute scaffold thrombosis </vt:lpstr>
      <vt:lpstr>Very late stent thrombosis  </vt:lpstr>
      <vt:lpstr>Definite and probable thrombosis </vt:lpstr>
      <vt:lpstr>Definite and probable thrombosis </vt:lpstr>
      <vt:lpstr>Absorb thrombosis in Korea</vt:lpstr>
      <vt:lpstr>Absorb thrombosis in Korea</vt:lpstr>
      <vt:lpstr>Useless luxury ? New trend of PCI?  Technologies are definitely evolving !</vt:lpstr>
      <vt:lpstr>Magmaris from Biotronik</vt:lpstr>
      <vt:lpstr>Magmaris from Biotronik</vt:lpstr>
      <vt:lpstr>Magmaris from Biotronik</vt:lpstr>
      <vt:lpstr>Magmaris from Biotronik</vt:lpstr>
      <vt:lpstr>Clinical trials of Magmaris</vt:lpstr>
      <vt:lpstr>The first-in-man BIOSOLVE-II</vt:lpstr>
      <vt:lpstr>The first-in-man BIOSOLVE-II</vt:lpstr>
      <vt:lpstr>The first-in-man BIOSOLVE-II</vt:lpstr>
      <vt:lpstr>From PROGRESS to BIOSOLVE-II</vt:lpstr>
      <vt:lpstr>MeRes100 from Meril </vt:lpstr>
      <vt:lpstr>MeRes100 from Meril</vt:lpstr>
      <vt:lpstr>MeRes100 from Meril</vt:lpstr>
      <vt:lpstr>MeRes100 from Meril</vt:lpstr>
      <vt:lpstr>MeRes-1 FIM </vt:lpstr>
      <vt:lpstr>MeRes-1 FIM </vt:lpstr>
      <vt:lpstr>MeRes-1 FIM </vt:lpstr>
      <vt:lpstr>MeRes-1 FIM </vt:lpstr>
      <vt:lpstr>MeRes100 from Meril</vt:lpstr>
      <vt:lpstr>DESolve from Elixir</vt:lpstr>
      <vt:lpstr>DESolve from Elixir</vt:lpstr>
      <vt:lpstr>DESolve from Elixir</vt:lpstr>
      <vt:lpstr>DESolve from Elixir</vt:lpstr>
      <vt:lpstr>DESolve Nx clinical trial </vt:lpstr>
      <vt:lpstr>DESolve Nx clinical trial </vt:lpstr>
      <vt:lpstr>DESolve Nx clinical trial </vt:lpstr>
      <vt:lpstr>DESolve Nx clinical trial </vt:lpstr>
      <vt:lpstr>DESolve Cx clinical trial </vt:lpstr>
      <vt:lpstr>Conclusion</vt:lpstr>
      <vt:lpstr>MeRes100 from Meril</vt:lpstr>
      <vt:lpstr>MeRes-1 FIM </vt:lpstr>
      <vt:lpstr>MeRes-1 FIM </vt:lpstr>
      <vt:lpstr>MeRes-1 FIM </vt:lpstr>
      <vt:lpstr>MeRes-1 FIM </vt:lpstr>
      <vt:lpstr>MeRes100 from Meril</vt:lpstr>
      <vt:lpstr>My disclosure </vt:lpstr>
      <vt:lpstr>So many things on BVS</vt:lpstr>
      <vt:lpstr>So many curiosities and questions … </vt:lpstr>
      <vt:lpstr>So many curiosities and questions … </vt:lpstr>
      <vt:lpstr>Radial strength</vt:lpstr>
      <vt:lpstr>Is BVS Brittle? </vt:lpstr>
      <vt:lpstr>Post-dilation safety without fracture </vt:lpstr>
      <vt:lpstr>Side branch dilation</vt:lpstr>
      <vt:lpstr>Side branch dilation</vt:lpstr>
      <vt:lpstr>Mini-KB of 3.0 mm NC balloon</vt:lpstr>
      <vt:lpstr>Bench or mischief ?</vt:lpstr>
      <vt:lpstr>Bench or mischief ?</vt:lpstr>
      <vt:lpstr>So many curiosities and questions … </vt:lpstr>
      <vt:lpstr>Definite and probable thrombosis in ACS and SA </vt:lpstr>
      <vt:lpstr>Definite and probable thrombosis </vt:lpstr>
      <vt:lpstr>Definite thrombosis in GHOST-EU</vt:lpstr>
      <vt:lpstr>Early scaffold thrombosis</vt:lpstr>
      <vt:lpstr>Very Late scaffold thrombosis</vt:lpstr>
      <vt:lpstr>Tentative treatment plan for scaffold thrombosis</vt:lpstr>
      <vt:lpstr>So many curiosities and questions … </vt:lpstr>
      <vt:lpstr>So many curiosities and questions … </vt:lpstr>
      <vt:lpstr>BVS rupture after SB dilation</vt:lpstr>
      <vt:lpstr>BVS rupture after SB dilation</vt:lpstr>
      <vt:lpstr>So many curiosities and questions … </vt:lpstr>
      <vt:lpstr>Early outcome bwn BVS and EES in real world</vt:lpstr>
      <vt:lpstr>Early outcome bwn BVS and EES in real world</vt:lpstr>
      <vt:lpstr>Hybrid therapy of BVS and DES  </vt:lpstr>
      <vt:lpstr>Introduction of postprandial hypotension (PPH)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Windows User</dc:creator>
  <cp:lastModifiedBy>Jang-Whan Bae</cp:lastModifiedBy>
  <cp:revision>547</cp:revision>
  <dcterms:created xsi:type="dcterms:W3CDTF">2009-04-04T06:42:21Z</dcterms:created>
  <dcterms:modified xsi:type="dcterms:W3CDTF">2016-12-10T02:47:48Z</dcterms:modified>
</cp:coreProperties>
</file>