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2"/>
  </p:notesMasterIdLst>
  <p:sldIdLst>
    <p:sldId id="621" r:id="rId2"/>
    <p:sldId id="572" r:id="rId3"/>
    <p:sldId id="615" r:id="rId4"/>
    <p:sldId id="698" r:id="rId5"/>
    <p:sldId id="707" r:id="rId6"/>
    <p:sldId id="706" r:id="rId7"/>
    <p:sldId id="708" r:id="rId8"/>
    <p:sldId id="702" r:id="rId9"/>
    <p:sldId id="699" r:id="rId10"/>
    <p:sldId id="709" r:id="rId11"/>
    <p:sldId id="734" r:id="rId12"/>
    <p:sldId id="701" r:id="rId13"/>
    <p:sldId id="712" r:id="rId14"/>
    <p:sldId id="715" r:id="rId15"/>
    <p:sldId id="717" r:id="rId16"/>
    <p:sldId id="718" r:id="rId17"/>
    <p:sldId id="719" r:id="rId18"/>
    <p:sldId id="720" r:id="rId19"/>
    <p:sldId id="721" r:id="rId20"/>
    <p:sldId id="722" r:id="rId21"/>
    <p:sldId id="725" r:id="rId22"/>
    <p:sldId id="726" r:id="rId23"/>
    <p:sldId id="727" r:id="rId24"/>
    <p:sldId id="728" r:id="rId25"/>
    <p:sldId id="729" r:id="rId26"/>
    <p:sldId id="663" r:id="rId27"/>
    <p:sldId id="665" r:id="rId28"/>
    <p:sldId id="664" r:id="rId29"/>
    <p:sldId id="711" r:id="rId30"/>
    <p:sldId id="714" r:id="rId31"/>
    <p:sldId id="731" r:id="rId32"/>
    <p:sldId id="675" r:id="rId33"/>
    <p:sldId id="704" r:id="rId34"/>
    <p:sldId id="703" r:id="rId35"/>
    <p:sldId id="700" r:id="rId36"/>
    <p:sldId id="705" r:id="rId37"/>
    <p:sldId id="659" r:id="rId38"/>
    <p:sldId id="730" r:id="rId39"/>
    <p:sldId id="691" r:id="rId40"/>
    <p:sldId id="713" r:id="rId41"/>
    <p:sldId id="670" r:id="rId42"/>
    <p:sldId id="684" r:id="rId43"/>
    <p:sldId id="683" r:id="rId44"/>
    <p:sldId id="686" r:id="rId45"/>
    <p:sldId id="689" r:id="rId46"/>
    <p:sldId id="688" r:id="rId47"/>
    <p:sldId id="710" r:id="rId48"/>
    <p:sldId id="600" r:id="rId49"/>
    <p:sldId id="733" r:id="rId50"/>
    <p:sldId id="614" r:id="rId51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88731" autoAdjust="0"/>
  </p:normalViewPr>
  <p:slideViewPr>
    <p:cSldViewPr>
      <p:cViewPr varScale="1">
        <p:scale>
          <a:sx n="100" d="100"/>
          <a:sy n="100" d="100"/>
        </p:scale>
        <p:origin x="19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81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84A382A-D11F-483A-9930-CD7BC73F66F3}" type="datetimeFigureOut">
              <a:rPr lang="ja-JP" altLang="en-US"/>
              <a:pPr>
                <a:defRPr/>
              </a:pPr>
              <a:t>2016/12/10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0267053-DC81-4D87-8907-2110164D391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5338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dirty="0" smtClean="0">
              <a:ea typeface="ＭＳ Ｐゴシック" pitchFamily="50" charset="-128"/>
            </a:endParaRPr>
          </a:p>
        </p:txBody>
      </p:sp>
      <p:sp>
        <p:nvSpPr>
          <p:cNvPr id="174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89C90E-6E78-446F-ABAC-250F8A91ADA4}" type="slidenum">
              <a:rPr lang="fr-FR" altLang="ja-JP"/>
              <a:pPr/>
              <a:t>1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3201646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 smtClean="0">
                <a:latin typeface="Arial"/>
                <a:cs typeface="Arial"/>
              </a:rPr>
              <a:t>At the mid portion of SFA, wire could not pass again, so we repeated Wingman penetration and wiring.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 smtClean="0">
                <a:latin typeface="Arial"/>
                <a:cs typeface="Arial"/>
              </a:rPr>
              <a:t>This slide shows that Wingman tip is turning around.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 smtClean="0">
                <a:latin typeface="Arial"/>
                <a:cs typeface="Arial"/>
              </a:rPr>
              <a:t>This is 0.014 Wingman, so we can not see well, but the blade is turning around sufficiently.</a:t>
            </a:r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7AB80-1BF5-514F-9690-DE4161E7F219}" type="slidenum">
              <a:rPr lang="ja-JP" altLang="en-US" smtClean="0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50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Repeating Wingman and wiring, we succeeded in making the wire reaching </a:t>
            </a:r>
            <a:r>
              <a:rPr kumimoji="1" lang="en-US" altLang="ja-JP" dirty="0" err="1" smtClean="0"/>
              <a:t>subintimal</a:t>
            </a:r>
            <a:r>
              <a:rPr kumimoji="1" lang="en-US" altLang="ja-JP" dirty="0" smtClean="0"/>
              <a:t> space in the distal re-entry point.</a:t>
            </a:r>
          </a:p>
          <a:p>
            <a:r>
              <a:rPr kumimoji="1" lang="en-US" altLang="ja-JP" dirty="0" smtClean="0"/>
              <a:t>We performed bidirectional wiring, CART, and then we achieved wire crossing.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7AB80-1BF5-514F-9690-DE4161E7F219}" type="slidenum">
              <a:rPr lang="ja-JP" altLang="en-US" smtClean="0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45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Plaster board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67053-DC81-4D87-8907-2110164D3918}" type="slidenum">
              <a:rPr lang="ja-JP" altLang="en-US" smtClean="0"/>
              <a:pPr>
                <a:defRPr/>
              </a:pPr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2275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Plaster board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67053-DC81-4D87-8907-2110164D3918}" type="slidenum">
              <a:rPr lang="ja-JP" altLang="en-US" smtClean="0"/>
              <a:pPr>
                <a:defRPr/>
              </a:pPr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6104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Swing motion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67053-DC81-4D87-8907-2110164D3918}" type="slidenum">
              <a:rPr lang="ja-JP" altLang="en-US" smtClean="0"/>
              <a:pPr>
                <a:defRPr/>
              </a:pPr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3825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err="1" smtClean="0">
                <a:latin typeface="Arial"/>
                <a:cs typeface="Arial"/>
              </a:rPr>
              <a:t>Wingman</a:t>
            </a:r>
            <a:r>
              <a:rPr lang="en-US" altLang="ja-JP" sz="1200" baseline="30000" dirty="0" err="1" smtClean="0">
                <a:latin typeface="Arial"/>
                <a:cs typeface="Arial"/>
              </a:rPr>
              <a:t>TM</a:t>
            </a:r>
            <a:r>
              <a:rPr lang="en-US" altLang="ja-JP" sz="1200" dirty="0" smtClean="0">
                <a:latin typeface="Arial"/>
                <a:cs typeface="Arial"/>
              </a:rPr>
              <a:t> (</a:t>
            </a:r>
            <a:r>
              <a:rPr lang="en-US" altLang="ja-JP" sz="1200" dirty="0" err="1" smtClean="0">
                <a:latin typeface="Arial"/>
                <a:cs typeface="Arial"/>
              </a:rPr>
              <a:t>ReFlow</a:t>
            </a:r>
            <a:r>
              <a:rPr lang="en-US" altLang="ja-JP" sz="1200" dirty="0" smtClean="0">
                <a:latin typeface="Arial"/>
                <a:cs typeface="Arial"/>
              </a:rPr>
              <a:t> Medical, </a:t>
            </a:r>
            <a:r>
              <a:rPr lang="en-US" altLang="ja-JP" sz="1200" dirty="0" err="1" smtClean="0">
                <a:latin typeface="Arial"/>
                <a:cs typeface="Arial"/>
              </a:rPr>
              <a:t>Inc</a:t>
            </a:r>
            <a:r>
              <a:rPr lang="en-US" altLang="ja-JP" sz="1200" dirty="0" smtClean="0">
                <a:latin typeface="Arial"/>
                <a:cs typeface="Arial"/>
              </a:rPr>
              <a:t>, San Clemente, US) is an over the wire and extendable tip crossing catheter with a round metallic blade.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manipulate the blade with the hand operating portion, put our or in the catheter tip.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>
                <a:effectLst/>
              </a:rPr>
              <a:t>After penetrating the solid point in CTO, wire is going. In the next solid point, wingman penetrates it and wire is going.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>
                <a:effectLst/>
              </a:rPr>
              <a:t>Repeating this procedure, we can cross the long segment CTO.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>
                <a:effectLst/>
              </a:rPr>
              <a:t>The direction of Wingman can be controlled by the </a:t>
            </a:r>
            <a:r>
              <a:rPr kumimoji="1" lang="en-US" altLang="ja-JP" dirty="0" err="1" smtClean="0">
                <a:effectLst/>
              </a:rPr>
              <a:t>guidewire</a:t>
            </a:r>
            <a:r>
              <a:rPr kumimoji="1" lang="en-US" altLang="ja-JP" dirty="0" smtClean="0">
                <a:effectLst/>
              </a:rPr>
              <a:t>.</a:t>
            </a:r>
            <a:endParaRPr kumimoji="1" lang="ja-JP" alt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(This blade can be put out or in the catheter tip by being manipulated with the hand operating portion.</a:t>
            </a:r>
            <a:r>
              <a:rPr lang="ja-JP" altLang="ja-JP" dirty="0" smtClean="0">
                <a:effectLst/>
              </a:rPr>
              <a:t> </a:t>
            </a:r>
            <a:r>
              <a:rPr lang="en-US" altLang="ja-JP" dirty="0" smtClean="0">
                <a:effectLst/>
              </a:rPr>
              <a:t>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7AB80-1BF5-514F-9690-DE4161E7F219}" type="slidenum">
              <a:rPr lang="ja-JP" altLang="en-US" smtClean="0">
                <a:solidFill>
                  <a:prstClr val="black"/>
                </a:solidFill>
              </a:rPr>
              <a:pPr/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42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Wingman is 0.014 or 0.035 inch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guidewire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-compatible catheter. Non-electric and manual device. We can use for all segments of a limb artery.</a:t>
            </a:r>
            <a:endParaRPr kumimoji="1" lang="en-US" altLang="ja-JP" dirty="0" smtClean="0"/>
          </a:p>
          <a:p>
            <a:r>
              <a:rPr kumimoji="1" lang="en-US" altLang="ja-JP" dirty="0" smtClean="0"/>
              <a:t>This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device</a:t>
            </a:r>
            <a:r>
              <a:rPr kumimoji="1" lang="ja-JP" altLang="en-US" dirty="0" smtClean="0"/>
              <a:t> </a:t>
            </a:r>
            <a:r>
              <a:rPr kumimoji="1" lang="ja-JP" altLang="ja-JP" dirty="0" smtClean="0"/>
              <a:t>w</a:t>
            </a:r>
            <a:r>
              <a:rPr kumimoji="1" lang="en-US" altLang="ja-JP" dirty="0" smtClean="0"/>
              <a:t>as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submitted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by FDA in August 2013</a:t>
            </a:r>
            <a:r>
              <a:rPr kumimoji="1" lang="ja-JP" altLang="ja-JP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was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approved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institutional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review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board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Sendai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Kousei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Hospital.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7AB80-1BF5-514F-9690-DE4161E7F219}" type="slidenum">
              <a:rPr lang="ja-JP" altLang="en-US" smtClean="0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12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 would like to present the case, treated by Wingman.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latin typeface="Arial"/>
                <a:cs typeface="Arial"/>
              </a:rPr>
              <a:t>A 64-year-old gentleman presented to our hospital due to Rutherford class-Ⅲ intermittent claudication,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whose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left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ABI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was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ja-JP" altLang="ja-JP" sz="1200" dirty="0" smtClean="0">
                <a:latin typeface="Arial"/>
                <a:cs typeface="Arial"/>
              </a:rPr>
              <a:t>0</a:t>
            </a:r>
            <a:r>
              <a:rPr lang="en-US" altLang="ja-JP" sz="1200" dirty="0" smtClean="0">
                <a:latin typeface="Arial"/>
                <a:cs typeface="Arial"/>
              </a:rPr>
              <a:t>.59.</a:t>
            </a:r>
            <a:endParaRPr lang="ja-JP" altLang="en-US" sz="1200" dirty="0" smtClean="0">
              <a:latin typeface="Arial"/>
              <a:cs typeface="Arial"/>
            </a:endParaRPr>
          </a:p>
          <a:p>
            <a:r>
              <a:rPr kumimoji="1" lang="en-US" altLang="ja-JP" dirty="0" smtClean="0"/>
              <a:t>Angiography revealed a long-segment CTO in left SFA.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7AB80-1BF5-514F-9690-DE4161E7F219}" type="slidenum">
              <a:rPr lang="ja-JP" altLang="en-US" smtClean="0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18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latin typeface="Arial"/>
                <a:cs typeface="Arial"/>
              </a:rPr>
              <a:t>A short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6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err="1" smtClean="0">
                <a:latin typeface="Arial"/>
                <a:cs typeface="Arial"/>
              </a:rPr>
              <a:t>Fr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sheath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was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placed </a:t>
            </a:r>
            <a:r>
              <a:rPr lang="en-US" altLang="ja-JP" sz="1200" dirty="0" err="1" smtClean="0">
                <a:latin typeface="Arial"/>
                <a:cs typeface="Arial"/>
              </a:rPr>
              <a:t>antegradely</a:t>
            </a:r>
            <a:r>
              <a:rPr lang="en-US" altLang="ja-JP" sz="1200" dirty="0" smtClean="0">
                <a:latin typeface="Arial"/>
                <a:cs typeface="Arial"/>
              </a:rPr>
              <a:t> via the left common artery. At first, Wingman 35</a:t>
            </a:r>
            <a:r>
              <a:rPr lang="en-US" altLang="ja-JP" sz="1200" baseline="30000" dirty="0" smtClean="0">
                <a:latin typeface="Arial"/>
                <a:cs typeface="Arial"/>
              </a:rPr>
              <a:t>TM </a:t>
            </a:r>
            <a:r>
              <a:rPr lang="en-US" altLang="ja-JP" sz="1200" dirty="0" smtClean="0">
                <a:latin typeface="Arial"/>
                <a:cs typeface="Arial"/>
              </a:rPr>
              <a:t>was introduced into the proximal cap with 0.018” </a:t>
            </a:r>
            <a:r>
              <a:rPr lang="en-US" altLang="ja-JP" sz="1200" dirty="0" err="1" smtClean="0">
                <a:latin typeface="Arial"/>
                <a:cs typeface="Arial"/>
              </a:rPr>
              <a:t>Treasure</a:t>
            </a:r>
            <a:r>
              <a:rPr lang="en-US" altLang="ja-JP" sz="1200" baseline="30000" dirty="0" err="1" smtClean="0">
                <a:latin typeface="Arial"/>
                <a:cs typeface="Arial"/>
              </a:rPr>
              <a:t>TM</a:t>
            </a:r>
            <a:r>
              <a:rPr lang="en-US" altLang="ja-JP" sz="1200" dirty="0" smtClean="0">
                <a:latin typeface="Arial"/>
                <a:cs typeface="Arial"/>
              </a:rPr>
              <a:t> wire.</a:t>
            </a:r>
            <a:endParaRPr lang="ja-JP" altLang="en-US" sz="1200" dirty="0" smtClean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7AB80-1BF5-514F-9690-DE4161E7F219}" type="slidenum">
              <a:rPr lang="ja-JP" altLang="en-US" smtClean="0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5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dirty="0" smtClean="0">
                <a:latin typeface="Arial"/>
                <a:cs typeface="Arial"/>
              </a:rPr>
              <a:t>A metallic blade can be put out or in the catheter tip. Wingman penetrated intimal occlusion and followed the </a:t>
            </a:r>
            <a:r>
              <a:rPr lang="en-US" altLang="ja-JP" sz="1200" dirty="0" err="1" smtClean="0">
                <a:latin typeface="Arial"/>
                <a:cs typeface="Arial"/>
              </a:rPr>
              <a:t>guidewire</a:t>
            </a:r>
            <a:r>
              <a:rPr lang="en-US" altLang="ja-JP" sz="1200" dirty="0" smtClean="0">
                <a:latin typeface="Arial"/>
                <a:cs typeface="Arial"/>
              </a:rPr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7AB80-1BF5-514F-9690-DE4161E7F219}" type="slidenum">
              <a:rPr lang="ja-JP" altLang="en-US" smtClean="0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8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latin typeface="Arial"/>
                <a:cs typeface="Arial"/>
              </a:rPr>
              <a:t>When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err="1" smtClean="0">
                <a:latin typeface="Arial"/>
                <a:cs typeface="Arial"/>
              </a:rPr>
              <a:t>Treasure</a:t>
            </a:r>
            <a:r>
              <a:rPr lang="en-US" altLang="ja-JP" sz="1200" baseline="30000" dirty="0" err="1" smtClean="0">
                <a:latin typeface="Arial"/>
                <a:cs typeface="Arial"/>
              </a:rPr>
              <a:t>TM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could not proceed, </a:t>
            </a:r>
            <a:r>
              <a:rPr lang="en-US" altLang="ja-JP" sz="1200" dirty="0" err="1" smtClean="0">
                <a:latin typeface="Arial"/>
                <a:cs typeface="Arial"/>
              </a:rPr>
              <a:t>Wingman</a:t>
            </a:r>
            <a:r>
              <a:rPr lang="en-US" altLang="ja-JP" sz="1200" baseline="30000" dirty="0" err="1" smtClean="0">
                <a:latin typeface="Arial"/>
                <a:cs typeface="Arial"/>
              </a:rPr>
              <a:t>TM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preceded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ja-JP" altLang="ja-JP" sz="1200" dirty="0" smtClean="0">
                <a:latin typeface="Arial"/>
                <a:cs typeface="Arial"/>
              </a:rPr>
              <a:t>t</a:t>
            </a:r>
            <a:r>
              <a:rPr lang="en-US" altLang="ja-JP" sz="1200" dirty="0" smtClean="0">
                <a:latin typeface="Arial"/>
                <a:cs typeface="Arial"/>
              </a:rPr>
              <a:t>he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wire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and penetrated the solid point of CTO. R</a:t>
            </a:r>
            <a:r>
              <a:rPr lang="en-US" altLang="en-US" sz="1200" dirty="0" smtClean="0">
                <a:latin typeface="Arial"/>
                <a:cs typeface="Arial"/>
              </a:rPr>
              <a:t>epeating this procedure, successful crossing was achieved in 8 minutes.</a:t>
            </a:r>
            <a:endParaRPr lang="ja-JP" altLang="en-US" sz="1200" dirty="0" smtClean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7AB80-1BF5-514F-9690-DE4161E7F219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37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 would like to present one more case with heavy calcified SFA.</a:t>
            </a:r>
          </a:p>
          <a:p>
            <a:r>
              <a:rPr lang="en-US" altLang="ja-JP" sz="1200" dirty="0" smtClean="0">
                <a:latin typeface="Arial"/>
                <a:cs typeface="Arial"/>
              </a:rPr>
              <a:t>A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77-year-old lady with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ESRD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due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to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diabetes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underwent</a:t>
            </a:r>
            <a:r>
              <a:rPr lang="ja-JP" altLang="en-US" sz="1200" dirty="0" smtClean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EVT for heavy calcified occlusion in SFA.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7AB80-1BF5-514F-9690-DE4161E7F219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0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dirty="0" smtClean="0">
                <a:latin typeface="Arial"/>
                <a:cs typeface="Arial"/>
              </a:rPr>
              <a:t>When the stiff wires or knuckle wire didn’t proceed the lesion,  </a:t>
            </a:r>
            <a:r>
              <a:rPr lang="en-US" altLang="ja-JP" sz="1200" dirty="0" err="1" smtClean="0">
                <a:latin typeface="Arial"/>
                <a:cs typeface="Arial"/>
              </a:rPr>
              <a:t>Wingman</a:t>
            </a:r>
            <a:r>
              <a:rPr lang="en-US" altLang="ja-JP" sz="1200" baseline="30000" dirty="0" err="1" smtClean="0">
                <a:latin typeface="Arial"/>
                <a:cs typeface="Arial"/>
              </a:rPr>
              <a:t>TM</a:t>
            </a:r>
            <a:r>
              <a:rPr lang="en-US" altLang="ja-JP" sz="1200" dirty="0" smtClean="0">
                <a:latin typeface="Arial"/>
                <a:cs typeface="Arial"/>
              </a:rPr>
              <a:t> could penetrate ahead,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7AB80-1BF5-514F-9690-DE4161E7F219}" type="slidenum">
              <a:rPr lang="ja-JP" altLang="en-US" smtClean="0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2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Etemplate"/>
          <p:cNvPicPr>
            <a:picLocks noChangeAspect="1" noChangeArrowheads="1"/>
          </p:cNvPicPr>
          <p:nvPr/>
        </p:nvPicPr>
        <p:blipFill>
          <a:blip r:embed="rId2" cstate="print">
            <a:lum bright="-18000" contrast="-18000"/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7465731" y="6389055"/>
            <a:ext cx="1168622" cy="3419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64310" tIns="32155" rIns="64310" bIns="3215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baseline="0" dirty="0" smtClean="0">
                <a:solidFill>
                  <a:srgbClr val="FF3300"/>
                </a:solidFill>
                <a:latin typeface="+mn-lt"/>
                <a:ea typeface="+mn-ea"/>
              </a:rPr>
              <a:t>JCR 2016</a:t>
            </a:r>
            <a:endParaRPr lang="ja-JP" altLang="en-US" b="1" dirty="0">
              <a:solidFill>
                <a:srgbClr val="FF3300"/>
              </a:solidFill>
              <a:latin typeface="+mn-lt"/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ct val="0"/>
              </a:spcAft>
              <a:buClrTx/>
              <a:buSzTx/>
              <a:defRPr sz="140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00813" y="5500688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1EE0117B-017B-4F0D-B81C-0067ADFB6D70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Etemplate"/>
          <p:cNvPicPr>
            <a:picLocks noChangeAspect="1" noChangeArrowheads="1"/>
          </p:cNvPicPr>
          <p:nvPr/>
        </p:nvPicPr>
        <p:blipFill>
          <a:blip r:embed="rId2" cstate="print">
            <a:lum bright="-18000" contrast="-18000"/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Aft>
                <a:spcPct val="0"/>
              </a:spcAft>
              <a:buClrTx/>
              <a:buSzTx/>
              <a:defRPr sz="1400"/>
            </a:lvl1pPr>
          </a:lstStyle>
          <a:p>
            <a:endParaRPr lang="en-US" altLang="ja-JP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ct val="0"/>
              </a:spcAft>
              <a:buClrTx/>
              <a:buSzTx/>
              <a:defRPr sz="1400"/>
            </a:lvl1pPr>
          </a:lstStyle>
          <a:p>
            <a:endParaRPr lang="en-US" altLang="ja-JP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Aft>
                <a:spcPct val="0"/>
              </a:spcAft>
              <a:buClrTx/>
              <a:buSzTx/>
              <a:defRPr sz="1400"/>
            </a:lvl1pPr>
          </a:lstStyle>
          <a:p>
            <a:fld id="{CF4A15EC-0B7C-4018-976E-2DBDDA005EC6}" type="slidenum">
              <a:rPr lang="ja-JP" altLang="en-US"/>
              <a:pPr/>
              <a:t>‹#›</a:t>
            </a:fld>
            <a:endParaRPr lang="en-US" altLang="ja-JP" dirty="0"/>
          </a:p>
        </p:txBody>
      </p:sp>
      <p:sp>
        <p:nvSpPr>
          <p:cNvPr id="9225" name="Text Box 9"/>
          <p:cNvSpPr txBox="1">
            <a:spLocks noChangeArrowheads="1"/>
          </p:cNvSpPr>
          <p:nvPr userDrawn="1"/>
        </p:nvSpPr>
        <p:spPr bwMode="auto">
          <a:xfrm>
            <a:off x="7523331" y="6516063"/>
            <a:ext cx="1620669" cy="3419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64310" tIns="32155" rIns="64310" bIns="32155">
            <a:spAutoFit/>
          </a:bodyPr>
          <a:lstStyle/>
          <a:p>
            <a:r>
              <a:rPr lang="en-US" altLang="ja-JP" sz="1800" b="1" dirty="0" smtClean="0">
                <a:solidFill>
                  <a:srgbClr val="FF3300"/>
                </a:solidFill>
              </a:rPr>
              <a:t>2009.7.8. </a:t>
            </a:r>
            <a:r>
              <a:rPr lang="ja-JP" altLang="en-US" sz="1800" b="1" dirty="0" smtClean="0">
                <a:solidFill>
                  <a:srgbClr val="FF3300"/>
                </a:solidFill>
              </a:rPr>
              <a:t>白河</a:t>
            </a:r>
            <a:endParaRPr lang="ja-JP" altLang="en-US" sz="1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asia_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13FED1-9AAE-450B-8915-D72116A8C6AE}" type="datetimeFigureOut">
              <a:rPr lang="fr-FR" altLang="ja-JP"/>
              <a:pPr/>
              <a:t>10/12/2016</a:t>
            </a:fld>
            <a:endParaRPr lang="fr-FR" altLang="ja-JP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5D83602-95FF-46CB-8597-72701EE12FB0}" type="slidenum">
              <a:rPr lang="fr-FR" altLang="ja-JP"/>
              <a:pPr/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PEtemplate"/>
          <p:cNvPicPr>
            <a:picLocks noChangeAspect="1" noChangeArrowheads="1"/>
          </p:cNvPicPr>
          <p:nvPr/>
        </p:nvPicPr>
        <p:blipFill>
          <a:blip r:embed="rId5" cstate="print">
            <a:lum bright="-18000" contrast="-18000"/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hidden">
          <a:xfrm>
            <a:off x="330200" y="25400"/>
            <a:ext cx="84899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Title (Initial Cap)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6225" y="1524000"/>
            <a:ext cx="85915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(sentence case) capitalize first letter of sentence only 30 pt bold</a:t>
            </a:r>
          </a:p>
          <a:p>
            <a:pPr lvl="1"/>
            <a:r>
              <a:rPr lang="en-US" altLang="en-US" dirty="0" smtClean="0"/>
              <a:t>Second level (capitalize first letter of sentence only) 28 pt </a:t>
            </a:r>
            <a:r>
              <a:rPr lang="en-US" altLang="en-US" dirty="0" err="1" smtClean="0"/>
              <a:t>reg</a:t>
            </a:r>
            <a:endParaRPr lang="en-US" altLang="en-US" dirty="0" smtClean="0"/>
          </a:p>
          <a:p>
            <a:pPr lvl="2"/>
            <a:r>
              <a:rPr lang="en-US" altLang="en-US" dirty="0" smtClean="0"/>
              <a:t>Third level 24 pt </a:t>
            </a:r>
            <a:r>
              <a:rPr lang="en-US" altLang="en-US" dirty="0" err="1" smtClean="0"/>
              <a:t>reg</a:t>
            </a:r>
            <a:endParaRPr lang="en-US" altLang="en-US" dirty="0" smtClean="0"/>
          </a:p>
          <a:p>
            <a:pPr lvl="3"/>
            <a:r>
              <a:rPr lang="en-US" altLang="en-US" dirty="0" smtClean="0"/>
              <a:t>Fourth level 20 pt </a:t>
            </a:r>
            <a:r>
              <a:rPr lang="en-US" altLang="en-US" dirty="0" err="1" smtClean="0"/>
              <a:t>reg</a:t>
            </a:r>
            <a:endParaRPr lang="en-US" altLang="en-US" dirty="0" smtClean="0"/>
          </a:p>
          <a:p>
            <a:pPr lvl="4"/>
            <a:r>
              <a:rPr lang="en-US" altLang="en-US" dirty="0" smtClean="0"/>
              <a:t>Fifth level 20 pt </a:t>
            </a:r>
            <a:r>
              <a:rPr lang="en-US" altLang="en-US" dirty="0" err="1" smtClean="0"/>
              <a:t>reg</a:t>
            </a:r>
            <a:endParaRPr lang="en-US" altLang="en-US" dirty="0" smtClean="0"/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7143750" y="6543675"/>
            <a:ext cx="1989359" cy="3419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64310" tIns="32155" rIns="64310" bIns="3215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b="1" dirty="0" smtClean="0">
                <a:solidFill>
                  <a:srgbClr val="FF3300"/>
                </a:solidFill>
                <a:latin typeface="+mn-lt"/>
                <a:ea typeface="+mn-ea"/>
              </a:rPr>
              <a:t>京都循環器談話会</a:t>
            </a:r>
            <a:endParaRPr lang="ja-JP" altLang="en-US" b="1" dirty="0">
              <a:solidFill>
                <a:srgbClr val="FF3300"/>
              </a:solidFill>
              <a:latin typeface="+mn-lt"/>
              <a:ea typeface="+mn-ea"/>
            </a:endParaRP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0" r:id="rId1"/>
    <p:sldLayoutId id="2147483811" r:id="rId2"/>
    <p:sldLayoutId id="2147483818" r:id="rId3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  <a:ea typeface="ＭＳ Ｐゴシック" pitchFamily="50" charset="-128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  <a:ea typeface="ＭＳ Ｐゴシック" pitchFamily="50" charset="-128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  <a:ea typeface="ＭＳ Ｐゴシック" pitchFamily="50" charset="-128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  <a:ea typeface="ＭＳ Ｐゴシック" pitchFamily="50" charset="-128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30000"/>
        </a:spcAft>
        <a:buClr>
          <a:srgbClr val="66EC66"/>
        </a:buClr>
        <a:buSzPct val="120000"/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0"/>
        </a:spcBef>
        <a:spcAft>
          <a:spcPct val="30000"/>
        </a:spcAft>
        <a:buClr>
          <a:srgbClr val="66EC66"/>
        </a:buClr>
        <a:buSzPct val="12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0"/>
        </a:spcBef>
        <a:spcAft>
          <a:spcPct val="30000"/>
        </a:spcAft>
        <a:buClr>
          <a:srgbClr val="66EC66"/>
        </a:buClr>
        <a:buSzPct val="12000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0"/>
        </a:spcBef>
        <a:spcAft>
          <a:spcPct val="30000"/>
        </a:spcAft>
        <a:buClr>
          <a:srgbClr val="66EC66"/>
        </a:buClr>
        <a:buSzPct val="12000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0"/>
        </a:spcBef>
        <a:spcAft>
          <a:spcPct val="30000"/>
        </a:spcAft>
        <a:buClr>
          <a:srgbClr val="66EC66"/>
        </a:buClr>
        <a:buSzPct val="120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ct val="0"/>
        </a:spcBef>
        <a:spcAft>
          <a:spcPct val="30000"/>
        </a:spcAft>
        <a:buClr>
          <a:srgbClr val="66EC66"/>
        </a:buClr>
        <a:buSzPct val="120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0"/>
        </a:spcBef>
        <a:spcAft>
          <a:spcPct val="30000"/>
        </a:spcAft>
        <a:buClr>
          <a:srgbClr val="66EC66"/>
        </a:buClr>
        <a:buSzPct val="120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0"/>
        </a:spcBef>
        <a:spcAft>
          <a:spcPct val="30000"/>
        </a:spcAft>
        <a:buClr>
          <a:srgbClr val="66EC66"/>
        </a:buClr>
        <a:buSzPct val="120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0"/>
        </a:spcBef>
        <a:spcAft>
          <a:spcPct val="30000"/>
        </a:spcAft>
        <a:buClr>
          <a:srgbClr val="66EC66"/>
        </a:buClr>
        <a:buSzPct val="120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8.mov"/><Relationship Id="rId7" Type="http://schemas.openxmlformats.org/officeDocument/2006/relationships/image" Target="../media/image13.png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8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1.mov"/><Relationship Id="rId7" Type="http://schemas.openxmlformats.org/officeDocument/2006/relationships/image" Target="../media/image16.png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3.mov"/><Relationship Id="rId7" Type="http://schemas.openxmlformats.org/officeDocument/2006/relationships/image" Target="../media/image18.png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3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6.mov"/><Relationship Id="rId7" Type="http://schemas.openxmlformats.org/officeDocument/2006/relationships/image" Target="../media/image21.png"/><Relationship Id="rId2" Type="http://schemas.openxmlformats.org/officeDocument/2006/relationships/video" Target="../media/media15.mov"/><Relationship Id="rId1" Type="http://schemas.microsoft.com/office/2007/relationships/media" Target="../media/media15.mo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6.mo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8.mp4"/><Relationship Id="rId7" Type="http://schemas.openxmlformats.org/officeDocument/2006/relationships/image" Target="../media/image23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8.mp4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0.mov"/><Relationship Id="rId7" Type="http://schemas.openxmlformats.org/officeDocument/2006/relationships/image" Target="../media/image25.png"/><Relationship Id="rId2" Type="http://schemas.openxmlformats.org/officeDocument/2006/relationships/video" Target="../media/media19.mov"/><Relationship Id="rId1" Type="http://schemas.microsoft.com/office/2007/relationships/media" Target="../media/media19.mo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0.mo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Eric\Desktop\Laser%20SFA\ivus%20fx'd%20Ca.wmv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3.wmv"/><Relationship Id="rId1" Type="http://schemas.microsoft.com/office/2007/relationships/media" Target="../media/media23.wmv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25.mp4"/><Relationship Id="rId7" Type="http://schemas.openxmlformats.org/officeDocument/2006/relationships/image" Target="../media/image50.png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5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7.wmv"/><Relationship Id="rId1" Type="http://schemas.microsoft.com/office/2007/relationships/media" Target="../media/media27.wmv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ctrTitle" idx="4294967295"/>
          </p:nvPr>
        </p:nvSpPr>
        <p:spPr>
          <a:xfrm>
            <a:off x="188078" y="1196752"/>
            <a:ext cx="8928992" cy="1470025"/>
          </a:xfrm>
        </p:spPr>
        <p:txBody>
          <a:bodyPr/>
          <a:lstStyle/>
          <a:p>
            <a:pPr algn="l" eaLnBrk="1" hangingPunct="1"/>
            <a:r>
              <a:rPr lang="fr-FR" altLang="ja-JP" dirty="0" smtClean="0">
                <a:ea typeface="ＭＳ Ｐゴシック" pitchFamily="50" charset="-128"/>
              </a:rPr>
              <a:t>How to overcome heavily calcified</a:t>
            </a:r>
            <a:br>
              <a:rPr lang="fr-FR" altLang="ja-JP" dirty="0" smtClean="0">
                <a:ea typeface="ＭＳ Ｐゴシック" pitchFamily="50" charset="-128"/>
              </a:rPr>
            </a:br>
            <a:r>
              <a:rPr lang="fr-FR" altLang="ja-JP" dirty="0" smtClean="0">
                <a:ea typeface="ＭＳ Ｐゴシック" pitchFamily="50" charset="-128"/>
              </a:rPr>
              <a:t>femoropopliteal lesions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259632" y="4509120"/>
            <a:ext cx="788436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66EC66"/>
              </a:buClr>
              <a:buSzPct val="120000"/>
            </a:pPr>
            <a:r>
              <a:rPr kumimoji="0" lang="en-US" altLang="ja-JP" sz="2400" i="1" dirty="0" smtClean="0"/>
              <a:t>Sendai Kousei Hospital, Tokyo Kamata Hospita</a:t>
            </a:r>
            <a:r>
              <a:rPr lang="en-US" altLang="ja-JP" sz="2400" i="1" dirty="0" smtClean="0"/>
              <a:t>l, </a:t>
            </a:r>
            <a:r>
              <a:rPr kumimoji="0" lang="en-US" altLang="ja-JP" sz="2400" i="1" dirty="0" smtClean="0"/>
              <a:t>Japan</a:t>
            </a:r>
          </a:p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66EC66"/>
              </a:buClr>
              <a:buSzPct val="120000"/>
            </a:pPr>
            <a:r>
              <a:rPr kumimoji="0" lang="en-US" altLang="ja-JP" sz="2400" i="1" dirty="0" smtClean="0"/>
              <a:t>                 Naoto Inoue M.D. FJCC, FSCAI, FAHA</a:t>
            </a:r>
            <a:endParaRPr kumimoji="0" lang="en-US" altLang="ja-JP" sz="2400" i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92696"/>
            <a:ext cx="8944469" cy="5635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64310" tIns="32155" rIns="64310" bIns="32155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66EC66"/>
              </a:buClr>
              <a:buSzPct val="120000"/>
            </a:pPr>
            <a:r>
              <a:rPr kumimoji="0" lang="en-US" altLang="ja-JP" sz="3600" dirty="0" smtClean="0">
                <a:solidFill>
                  <a:schemeClr val="tx2"/>
                </a:solidFill>
              </a:rPr>
              <a:t>CTO recanalization for heavily calcification </a:t>
            </a:r>
            <a:endParaRPr kumimoji="0" lang="en-US" altLang="ja-JP" sz="36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19672" y="1628800"/>
            <a:ext cx="576952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 Antegrade approach preferred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 </a:t>
            </a:r>
            <a:r>
              <a:rPr lang="en-US" altLang="ja-JP" sz="2400" dirty="0" smtClean="0"/>
              <a:t>Wire manipulation, pushability</a:t>
            </a:r>
          </a:p>
          <a:p>
            <a:pPr>
              <a:buFont typeface="Wingdings" pitchFamily="2" charset="2"/>
              <a:buChar char="Ø"/>
            </a:pPr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r>
              <a:rPr kumimoji="1" lang="en-US" altLang="ja-JP" sz="2800" dirty="0" smtClean="0"/>
              <a:t> Super stiff wire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Bilateral approach</a:t>
            </a:r>
          </a:p>
          <a:p>
            <a:pPr>
              <a:buFont typeface="Wingdings" pitchFamily="2" charset="2"/>
              <a:buChar char="Ø"/>
            </a:pPr>
            <a:endParaRPr kumimoji="1" lang="en-US" altLang="ja-JP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>
                <a:solidFill>
                  <a:srgbClr val="FF0000"/>
                </a:solidFill>
              </a:rPr>
              <a:t>Subintimal technique</a:t>
            </a:r>
          </a:p>
          <a:p>
            <a:pPr>
              <a:buFont typeface="Wingdings" pitchFamily="2" charset="2"/>
              <a:buChar char="Ø"/>
            </a:pPr>
            <a:endParaRPr kumimoji="1" lang="en-US" altLang="ja-JP" sz="2800" dirty="0"/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Crosser device, Wingman etc.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4673885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267744" y="404664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dirty="0">
                <a:solidFill>
                  <a:schemeClr val="tx2"/>
                </a:solidFill>
              </a:rPr>
              <a:t>Subintimal technique </a:t>
            </a:r>
            <a:endParaRPr lang="ja-JP" altLang="en-US" sz="4000" dirty="0"/>
          </a:p>
        </p:txBody>
      </p:sp>
      <p:pic>
        <p:nvPicPr>
          <p:cNvPr id="5" name="Subintim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9879" y="1579730"/>
            <a:ext cx="4392488" cy="4490628"/>
          </a:xfrm>
          <a:prstGeom prst="rect">
            <a:avLst/>
          </a:prstGeom>
        </p:spPr>
      </p:pic>
      <p:pic>
        <p:nvPicPr>
          <p:cNvPr id="6" name="Stiff wi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0" y="1579730"/>
            <a:ext cx="4490628" cy="44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33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佐藤　文子.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046" y="1615902"/>
            <a:ext cx="4254524" cy="4254524"/>
          </a:xfrm>
          <a:prstGeom prst="rect">
            <a:avLst/>
          </a:prstGeom>
        </p:spPr>
      </p:pic>
      <p:pic>
        <p:nvPicPr>
          <p:cNvPr id="6" name="佐藤　文子.0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9992" y="1615902"/>
            <a:ext cx="4254524" cy="425452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109455" y="476672"/>
            <a:ext cx="6742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 smtClean="0">
                <a:solidFill>
                  <a:schemeClr val="tx2"/>
                </a:solidFill>
              </a:rPr>
              <a:t>Subintimal technique and CART</a:t>
            </a:r>
            <a:endParaRPr lang="en-US" altLang="ja-JP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4725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佐藤　文子.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9992" y="1116970"/>
            <a:ext cx="4644008" cy="471877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9" t="466" r="24501" b="-466"/>
          <a:stretch/>
        </p:blipFill>
        <p:spPr>
          <a:xfrm>
            <a:off x="107504" y="1127239"/>
            <a:ext cx="4392488" cy="471877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259632" y="332656"/>
            <a:ext cx="6742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 smtClean="0">
                <a:solidFill>
                  <a:schemeClr val="tx2"/>
                </a:solidFill>
              </a:rPr>
              <a:t>Subintimal technique and CART</a:t>
            </a:r>
            <a:endParaRPr lang="en-US" altLang="ja-JP" sz="3600" dirty="0">
              <a:solidFill>
                <a:schemeClr val="tx2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45940" y="5994262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Subintimal tracking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92080" y="3789040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Stent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underexpansion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64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92696"/>
            <a:ext cx="8944469" cy="5635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64310" tIns="32155" rIns="64310" bIns="32155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66EC66"/>
              </a:buClr>
              <a:buSzPct val="120000"/>
            </a:pPr>
            <a:r>
              <a:rPr kumimoji="0" lang="en-US" altLang="ja-JP" sz="3600" dirty="0" smtClean="0">
                <a:solidFill>
                  <a:schemeClr val="tx2"/>
                </a:solidFill>
              </a:rPr>
              <a:t>CTO recanalization for heavily calcification </a:t>
            </a:r>
            <a:endParaRPr kumimoji="0" lang="en-US" altLang="ja-JP" sz="36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19672" y="1628800"/>
            <a:ext cx="576952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 Antegrade approach preferred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 </a:t>
            </a:r>
            <a:r>
              <a:rPr lang="en-US" altLang="ja-JP" sz="2400" dirty="0" smtClean="0"/>
              <a:t>Wire manipulation, pushability</a:t>
            </a:r>
          </a:p>
          <a:p>
            <a:pPr>
              <a:buFont typeface="Wingdings" pitchFamily="2" charset="2"/>
              <a:buChar char="Ø"/>
            </a:pPr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r>
              <a:rPr kumimoji="1" lang="en-US" altLang="ja-JP" sz="2800" dirty="0" smtClean="0"/>
              <a:t> Super stiff wire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Bilateral approach</a:t>
            </a:r>
          </a:p>
          <a:p>
            <a:pPr>
              <a:buFont typeface="Wingdings" pitchFamily="2" charset="2"/>
              <a:buChar char="Ø"/>
            </a:pPr>
            <a:endParaRPr kumimoji="1" lang="en-US" altLang="ja-JP" sz="2800" dirty="0"/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 Subintimal technique</a:t>
            </a:r>
          </a:p>
          <a:p>
            <a:pPr>
              <a:buFont typeface="Wingdings" pitchFamily="2" charset="2"/>
              <a:buChar char="Ø"/>
            </a:pPr>
            <a:endParaRPr kumimoji="1" lang="en-US" altLang="ja-JP" sz="2800" dirty="0"/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Crosser device, Wingman etc.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829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 idx="4294967295"/>
          </p:nvPr>
        </p:nvSpPr>
        <p:spPr>
          <a:xfrm>
            <a:off x="539552" y="-216087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Arial"/>
                <a:cs typeface="Arial"/>
              </a:rPr>
              <a:t>Wingman</a:t>
            </a:r>
            <a:r>
              <a:rPr lang="ja-JP" altLang="en-US" dirty="0" smtClean="0">
                <a:latin typeface="Arial"/>
                <a:cs typeface="Arial"/>
              </a:rPr>
              <a:t> </a:t>
            </a:r>
            <a:r>
              <a:rPr lang="en-US" altLang="ja-JP" dirty="0" err="1" smtClean="0">
                <a:latin typeface="Arial"/>
                <a:cs typeface="Arial"/>
              </a:rPr>
              <a:t>Catheter</a:t>
            </a:r>
            <a:r>
              <a:rPr lang="en-US" altLang="ja-JP" baseline="30000" dirty="0" err="1" smtClean="0">
                <a:latin typeface="Arial"/>
                <a:cs typeface="Arial"/>
              </a:rPr>
              <a:t>TM</a:t>
            </a:r>
            <a:endParaRPr kumimoji="1" lang="ja-JP" altLang="en-US" baseline="30000" dirty="0">
              <a:latin typeface="Arial"/>
              <a:cs typeface="Arial"/>
            </a:endParaRP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71754" y="908720"/>
            <a:ext cx="9000492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altLang="ja-JP" sz="2400" dirty="0" err="1" smtClean="0">
                <a:latin typeface="Arial"/>
                <a:cs typeface="Arial"/>
              </a:rPr>
              <a:t>Wingman</a:t>
            </a:r>
            <a:r>
              <a:rPr lang="en-US" altLang="ja-JP" sz="2400" baseline="30000" dirty="0" err="1" smtClean="0">
                <a:latin typeface="Arial"/>
                <a:cs typeface="Arial"/>
              </a:rPr>
              <a:t>TM</a:t>
            </a:r>
            <a:r>
              <a:rPr lang="en-US" altLang="ja-JP" sz="2400" dirty="0" smtClean="0">
                <a:latin typeface="Arial"/>
                <a:cs typeface="Arial"/>
              </a:rPr>
              <a:t> </a:t>
            </a:r>
            <a:r>
              <a:rPr lang="en-US" altLang="ja-JP" sz="2400" dirty="0">
                <a:latin typeface="Arial"/>
                <a:cs typeface="Arial"/>
              </a:rPr>
              <a:t>(</a:t>
            </a:r>
            <a:r>
              <a:rPr lang="en-US" altLang="ja-JP" sz="2400" dirty="0" err="1">
                <a:latin typeface="Arial"/>
                <a:cs typeface="Arial"/>
              </a:rPr>
              <a:t>ReFlow</a:t>
            </a:r>
            <a:r>
              <a:rPr lang="en-US" altLang="ja-JP" sz="2400" dirty="0">
                <a:latin typeface="Arial"/>
                <a:cs typeface="Arial"/>
              </a:rPr>
              <a:t> Medical, </a:t>
            </a:r>
            <a:r>
              <a:rPr lang="en-US" altLang="ja-JP" sz="2400" dirty="0" smtClean="0">
                <a:latin typeface="Arial"/>
                <a:cs typeface="Arial"/>
              </a:rPr>
              <a:t>Inc., </a:t>
            </a:r>
            <a:r>
              <a:rPr lang="en-US" altLang="ja-JP" sz="2400" dirty="0">
                <a:latin typeface="Arial"/>
                <a:cs typeface="Arial"/>
              </a:rPr>
              <a:t>San Clemente, </a:t>
            </a:r>
            <a:r>
              <a:rPr lang="en-US" altLang="ja-JP" sz="2400" dirty="0" smtClean="0">
                <a:latin typeface="Arial"/>
                <a:cs typeface="Arial"/>
              </a:rPr>
              <a:t>US) </a:t>
            </a:r>
            <a:r>
              <a:rPr lang="en-US" altLang="ja-JP" sz="2400" dirty="0">
                <a:latin typeface="Arial"/>
                <a:cs typeface="Arial"/>
              </a:rPr>
              <a:t>is an over the wire and extendable tip crossing catheter with a round metallic </a:t>
            </a:r>
            <a:r>
              <a:rPr lang="en-US" altLang="ja-JP" sz="2400" dirty="0" smtClean="0">
                <a:latin typeface="Arial"/>
                <a:cs typeface="Arial"/>
              </a:rPr>
              <a:t>blade.</a:t>
            </a:r>
            <a:endParaRPr lang="ja-JP" altLang="en-US" sz="2400" dirty="0">
              <a:latin typeface="Arial"/>
              <a:cs typeface="Arial"/>
            </a:endParaRPr>
          </a:p>
        </p:txBody>
      </p:sp>
      <p:pic>
        <p:nvPicPr>
          <p:cNvPr id="2" name="新規イベント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595" y="2132856"/>
            <a:ext cx="729681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28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936625"/>
          </a:xfrm>
        </p:spPr>
        <p:txBody>
          <a:bodyPr/>
          <a:lstStyle/>
          <a:p>
            <a:r>
              <a:rPr lang="en-US" altLang="ja-JP" dirty="0" smtClean="0">
                <a:latin typeface="Arial"/>
                <a:cs typeface="Arial"/>
              </a:rPr>
              <a:t>Wingman</a:t>
            </a:r>
            <a:r>
              <a:rPr lang="ja-JP" altLang="en-US" dirty="0" smtClean="0">
                <a:latin typeface="Arial"/>
                <a:cs typeface="Arial"/>
              </a:rPr>
              <a:t> </a:t>
            </a:r>
            <a:r>
              <a:rPr lang="en-US" altLang="ja-JP" dirty="0" err="1" smtClean="0">
                <a:latin typeface="Arial"/>
                <a:cs typeface="Arial"/>
              </a:rPr>
              <a:t>Catheter</a:t>
            </a:r>
            <a:r>
              <a:rPr lang="en-US" altLang="ja-JP" baseline="30000" dirty="0" err="1" smtClean="0">
                <a:latin typeface="Arial"/>
                <a:cs typeface="Arial"/>
              </a:rPr>
              <a:t>TM</a:t>
            </a:r>
            <a:endParaRPr kumimoji="1" lang="ja-JP" altLang="en-US" baseline="30000" dirty="0">
              <a:latin typeface="Arial"/>
              <a:cs typeface="Arial"/>
            </a:endParaRP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71754" y="908720"/>
            <a:ext cx="9000492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altLang="ja-JP" sz="2400" dirty="0" smtClean="0">
                <a:latin typeface="Arial"/>
                <a:cs typeface="Arial"/>
              </a:rPr>
              <a:t>Spec of the device</a:t>
            </a:r>
          </a:p>
          <a:p>
            <a:pPr lvl="1" fontAlgn="auto">
              <a:spcAft>
                <a:spcPts val="0"/>
              </a:spcAft>
              <a:buFont typeface="Wingdings" charset="2"/>
              <a:buChar char="Ø"/>
            </a:pPr>
            <a:r>
              <a:rPr lang="en-US" altLang="ja-JP" sz="2000" dirty="0" smtClean="0">
                <a:latin typeface="Arial"/>
                <a:cs typeface="Arial"/>
              </a:rPr>
              <a:t>a single-use 0.014- or 0.035-inch </a:t>
            </a:r>
            <a:r>
              <a:rPr lang="en-US" altLang="ja-JP" sz="2000" dirty="0" err="1" smtClean="0">
                <a:latin typeface="Arial"/>
                <a:cs typeface="Arial"/>
              </a:rPr>
              <a:t>guidewire</a:t>
            </a:r>
            <a:r>
              <a:rPr lang="en-US" altLang="ja-JP" sz="2000" dirty="0" smtClean="0">
                <a:latin typeface="Arial"/>
                <a:cs typeface="Arial"/>
              </a:rPr>
              <a:t>-compatible catheter.</a:t>
            </a:r>
          </a:p>
          <a:p>
            <a:pPr lvl="1" fontAlgn="auto">
              <a:spcAft>
                <a:spcPts val="0"/>
              </a:spcAft>
              <a:buFont typeface="Wingdings" charset="2"/>
              <a:buChar char="Ø"/>
            </a:pPr>
            <a:r>
              <a:rPr lang="en-US" altLang="ja-JP" sz="2000" dirty="0" smtClean="0">
                <a:latin typeface="Arial"/>
                <a:cs typeface="Arial"/>
              </a:rPr>
              <a:t>Non-electric and manual device.</a:t>
            </a:r>
          </a:p>
          <a:p>
            <a:pPr lvl="1" fontAlgn="auto">
              <a:spcAft>
                <a:spcPts val="0"/>
              </a:spcAft>
              <a:buFont typeface="Wingdings" charset="2"/>
              <a:buChar char="Ø"/>
            </a:pPr>
            <a:r>
              <a:rPr lang="en-US" altLang="ja-JP" sz="2000" dirty="0" smtClean="0">
                <a:latin typeface="Arial"/>
                <a:cs typeface="Arial"/>
              </a:rPr>
              <a:t>Allows treatment of SFA, </a:t>
            </a:r>
            <a:r>
              <a:rPr lang="en-US" altLang="ja-JP" sz="2000" dirty="0" err="1" smtClean="0">
                <a:latin typeface="Arial"/>
                <a:cs typeface="Arial"/>
              </a:rPr>
              <a:t>illiac</a:t>
            </a:r>
            <a:r>
              <a:rPr lang="en-US" altLang="ja-JP" sz="2000" dirty="0" smtClean="0">
                <a:latin typeface="Arial"/>
                <a:cs typeface="Arial"/>
              </a:rPr>
              <a:t> and below-the-knee lesions.</a:t>
            </a:r>
          </a:p>
        </p:txBody>
      </p:sp>
      <p:pic>
        <p:nvPicPr>
          <p:cNvPr id="3" name="図 2" descr="スクリーンショット 2015-02-14 21.13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5" y="2492896"/>
            <a:ext cx="872647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641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936625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Case Presentation</a:t>
            </a:r>
            <a:endParaRPr kumimoji="1" lang="ja-JP" altLang="en-US" baseline="30000" dirty="0">
              <a:latin typeface="Arial"/>
              <a:cs typeface="Arial"/>
            </a:endParaRP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71754" y="908720"/>
            <a:ext cx="9000492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altLang="ja-JP" sz="2400" dirty="0">
                <a:latin typeface="Arial"/>
                <a:cs typeface="Arial"/>
              </a:rPr>
              <a:t>A 64-year-old </a:t>
            </a:r>
            <a:r>
              <a:rPr lang="en-US" altLang="ja-JP" sz="2400" dirty="0" smtClean="0">
                <a:latin typeface="Arial"/>
                <a:cs typeface="Arial"/>
              </a:rPr>
              <a:t>gentleman</a:t>
            </a:r>
            <a:r>
              <a:rPr lang="en-US" altLang="ja-JP" sz="2400" dirty="0">
                <a:latin typeface="Arial"/>
                <a:cs typeface="Arial"/>
              </a:rPr>
              <a:t>, with the history of </a:t>
            </a:r>
            <a:r>
              <a:rPr lang="en-US" altLang="ja-JP" sz="2400" dirty="0" smtClean="0">
                <a:latin typeface="Arial"/>
                <a:cs typeface="Arial"/>
              </a:rPr>
              <a:t>HTN, DM </a:t>
            </a:r>
            <a:r>
              <a:rPr lang="en-US" altLang="ja-JP" sz="2400" dirty="0">
                <a:latin typeface="Arial"/>
                <a:cs typeface="Arial"/>
              </a:rPr>
              <a:t>and former smoking presented to our hospital due to Rutherford class-Ⅲ intermittent </a:t>
            </a:r>
            <a:r>
              <a:rPr lang="en-US" altLang="ja-JP" sz="2400" dirty="0" smtClean="0">
                <a:latin typeface="Arial"/>
                <a:cs typeface="Arial"/>
              </a:rPr>
              <a:t>claudication,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whose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left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ABI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was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ja-JP" altLang="ja-JP" sz="2400" dirty="0" smtClean="0">
                <a:latin typeface="Arial"/>
                <a:cs typeface="Arial"/>
              </a:rPr>
              <a:t>0</a:t>
            </a:r>
            <a:r>
              <a:rPr lang="en-US" altLang="ja-JP" sz="2400" dirty="0" smtClean="0">
                <a:latin typeface="Arial"/>
                <a:cs typeface="Arial"/>
              </a:rPr>
              <a:t>.59.</a:t>
            </a:r>
            <a:endParaRPr lang="ja-JP" altLang="en-US" sz="2400" dirty="0">
              <a:latin typeface="Arial"/>
              <a:cs typeface="Arial"/>
            </a:endParaRPr>
          </a:p>
        </p:txBody>
      </p:sp>
      <p:pic>
        <p:nvPicPr>
          <p:cNvPr id="2" name="佐藤base.1-quickti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979" y="2097299"/>
            <a:ext cx="3995997" cy="3995997"/>
          </a:xfrm>
          <a:prstGeom prst="rect">
            <a:avLst/>
          </a:prstGeom>
        </p:spPr>
      </p:pic>
      <p:pic>
        <p:nvPicPr>
          <p:cNvPr id="3" name="佐藤base.2-quicktim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8024" y="2097299"/>
            <a:ext cx="3995997" cy="399599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788024" y="5693186"/>
            <a:ext cx="1054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LAO 30</a:t>
            </a:r>
            <a:endParaRPr lang="ja-JP" altLang="en-US" sz="2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7760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936625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Wingman </a:t>
            </a:r>
            <a:r>
              <a:rPr lang="en-US" altLang="ja-JP" dirty="0" err="1" smtClean="0">
                <a:latin typeface="Arial"/>
                <a:cs typeface="Arial"/>
              </a:rPr>
              <a:t>Catheter</a:t>
            </a:r>
            <a:r>
              <a:rPr lang="en-US" altLang="ja-JP" baseline="30000" dirty="0" err="1" smtClean="0">
                <a:latin typeface="Arial"/>
                <a:cs typeface="Arial"/>
              </a:rPr>
              <a:t>TM</a:t>
            </a:r>
            <a:endParaRPr kumimoji="1" lang="ja-JP" altLang="en-US" baseline="30000" dirty="0">
              <a:latin typeface="Arial"/>
              <a:cs typeface="Arial"/>
            </a:endParaRP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71754" y="908720"/>
            <a:ext cx="9000492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altLang="ja-JP" sz="2400" dirty="0">
                <a:latin typeface="Arial"/>
                <a:cs typeface="Arial"/>
              </a:rPr>
              <a:t>A </a:t>
            </a:r>
            <a:r>
              <a:rPr lang="en-US" altLang="ja-JP" sz="2400" dirty="0" smtClean="0">
                <a:latin typeface="Arial"/>
                <a:cs typeface="Arial"/>
              </a:rPr>
              <a:t>short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6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err="1" smtClean="0">
                <a:latin typeface="Arial"/>
                <a:cs typeface="Arial"/>
              </a:rPr>
              <a:t>Fr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sheath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was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placed </a:t>
            </a:r>
            <a:r>
              <a:rPr lang="en-US" altLang="ja-JP" sz="2400" dirty="0" err="1" smtClean="0">
                <a:latin typeface="Arial"/>
                <a:cs typeface="Arial"/>
              </a:rPr>
              <a:t>antegradely</a:t>
            </a:r>
            <a:r>
              <a:rPr lang="en-US" altLang="ja-JP" sz="2400" dirty="0" smtClean="0">
                <a:latin typeface="Arial"/>
                <a:cs typeface="Arial"/>
              </a:rPr>
              <a:t> via the left common femoral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artery. We considered that the </a:t>
            </a:r>
            <a:r>
              <a:rPr lang="en-US" altLang="ja-JP" sz="2400" dirty="0" err="1" smtClean="0">
                <a:latin typeface="Arial"/>
                <a:cs typeface="Arial"/>
              </a:rPr>
              <a:t>antegrade</a:t>
            </a:r>
            <a:r>
              <a:rPr lang="en-US" altLang="ja-JP" sz="2400" dirty="0" smtClean="0">
                <a:latin typeface="Arial"/>
                <a:cs typeface="Arial"/>
              </a:rPr>
              <a:t> approach was suitable for controlling a crossing catheter.</a:t>
            </a:r>
            <a:endParaRPr lang="ja-JP" altLang="en-US" sz="2400" dirty="0">
              <a:latin typeface="Arial"/>
              <a:cs typeface="Arial"/>
            </a:endParaRPr>
          </a:p>
        </p:txBody>
      </p:sp>
      <p:pic>
        <p:nvPicPr>
          <p:cNvPr id="5" name="佐藤　孝夫.07-quickti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976" y="2097296"/>
            <a:ext cx="3996000" cy="3996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499992" y="3587465"/>
            <a:ext cx="4176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altLang="ja-JP" sz="2000" dirty="0">
                <a:latin typeface="Arial"/>
                <a:cs typeface="Arial"/>
              </a:rPr>
              <a:t>Wingman 35</a:t>
            </a:r>
            <a:r>
              <a:rPr lang="en-US" altLang="ja-JP" sz="2000" baseline="30000" dirty="0">
                <a:latin typeface="Arial"/>
                <a:cs typeface="Arial"/>
              </a:rPr>
              <a:t>TM </a:t>
            </a:r>
            <a:r>
              <a:rPr lang="en-US" altLang="ja-JP" sz="2000" dirty="0">
                <a:latin typeface="Arial"/>
                <a:cs typeface="Arial"/>
              </a:rPr>
              <a:t>was introduced into the proximal cap with </a:t>
            </a:r>
            <a:r>
              <a:rPr lang="en-US" altLang="ja-JP" sz="2000" dirty="0" smtClean="0">
                <a:latin typeface="Arial"/>
                <a:cs typeface="Arial"/>
              </a:rPr>
              <a:t>0.018</a:t>
            </a:r>
            <a:r>
              <a:rPr lang="ja-JP" altLang="ja-JP" sz="2000" dirty="0">
                <a:latin typeface="Arial"/>
                <a:cs typeface="Arial"/>
              </a:rPr>
              <a:t>-</a:t>
            </a:r>
            <a:r>
              <a:rPr lang="en-US" altLang="ja-JP" sz="2000" dirty="0" smtClean="0">
                <a:latin typeface="Arial"/>
                <a:cs typeface="Arial"/>
              </a:rPr>
              <a:t>in</a:t>
            </a:r>
            <a:r>
              <a:rPr lang="ja-JP" altLang="ja-JP" sz="2000" dirty="0" smtClean="0">
                <a:latin typeface="Arial"/>
                <a:cs typeface="Arial"/>
              </a:rPr>
              <a:t>c</a:t>
            </a:r>
            <a:r>
              <a:rPr lang="en-US" altLang="ja-JP" sz="2000" dirty="0" smtClean="0">
                <a:latin typeface="Arial"/>
                <a:cs typeface="Arial"/>
              </a:rPr>
              <a:t>h </a:t>
            </a:r>
            <a:r>
              <a:rPr lang="en-US" altLang="ja-JP" sz="2000" dirty="0" err="1" smtClean="0">
                <a:latin typeface="Arial"/>
                <a:cs typeface="Arial"/>
              </a:rPr>
              <a:t>Treasure</a:t>
            </a:r>
            <a:r>
              <a:rPr lang="en-US" altLang="ja-JP" sz="2000" baseline="30000" dirty="0" err="1" smtClean="0">
                <a:latin typeface="Arial"/>
                <a:cs typeface="Arial"/>
              </a:rPr>
              <a:t>TM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en-US" altLang="ja-JP" sz="2000" dirty="0">
                <a:latin typeface="Arial"/>
                <a:cs typeface="Arial"/>
              </a:rPr>
              <a:t>wire.</a:t>
            </a:r>
            <a:endParaRPr lang="ja-JP" alt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762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 idx="4294967295"/>
          </p:nvPr>
        </p:nvSpPr>
        <p:spPr>
          <a:xfrm>
            <a:off x="24036" y="0"/>
            <a:ext cx="9144000" cy="936625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Arial"/>
                <a:cs typeface="Arial"/>
              </a:rPr>
              <a:t>Wingman </a:t>
            </a:r>
            <a:r>
              <a:rPr lang="en-US" altLang="ja-JP" dirty="0" err="1" smtClean="0">
                <a:latin typeface="Arial"/>
                <a:cs typeface="Arial"/>
              </a:rPr>
              <a:t>Catheter</a:t>
            </a:r>
            <a:r>
              <a:rPr lang="en-US" altLang="ja-JP" baseline="30000" dirty="0" err="1" smtClean="0">
                <a:latin typeface="Arial"/>
                <a:cs typeface="Arial"/>
              </a:rPr>
              <a:t>TM</a:t>
            </a:r>
            <a:endParaRPr kumimoji="1" lang="ja-JP" altLang="en-US" baseline="30000" dirty="0">
              <a:latin typeface="Arial"/>
              <a:cs typeface="Arial"/>
            </a:endParaRP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71754" y="908720"/>
            <a:ext cx="9000492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altLang="ja-JP" sz="2400" dirty="0">
                <a:latin typeface="Arial"/>
                <a:cs typeface="Arial"/>
              </a:rPr>
              <a:t>A </a:t>
            </a:r>
            <a:r>
              <a:rPr lang="en-US" altLang="ja-JP" sz="2400" dirty="0" smtClean="0">
                <a:latin typeface="Arial"/>
                <a:cs typeface="Arial"/>
              </a:rPr>
              <a:t>metallic blade can be put out or in the catheter tip by being manipulated with the hand operating portion. </a:t>
            </a:r>
            <a:r>
              <a:rPr lang="en-US" altLang="ja-JP" sz="2400" dirty="0" err="1" smtClean="0">
                <a:latin typeface="Arial"/>
                <a:cs typeface="Arial"/>
              </a:rPr>
              <a:t>Wingman</a:t>
            </a:r>
            <a:r>
              <a:rPr lang="en-US" altLang="ja-JP" sz="2400" baseline="30000" dirty="0" err="1" smtClean="0">
                <a:latin typeface="Arial"/>
                <a:cs typeface="Arial"/>
              </a:rPr>
              <a:t>TM</a:t>
            </a:r>
            <a:r>
              <a:rPr lang="en-US" altLang="ja-JP" sz="2400" dirty="0" smtClean="0">
                <a:latin typeface="Arial"/>
                <a:cs typeface="Arial"/>
              </a:rPr>
              <a:t> is following the </a:t>
            </a:r>
            <a:r>
              <a:rPr lang="en-US" altLang="ja-JP" sz="2400" dirty="0" err="1" smtClean="0">
                <a:latin typeface="Arial"/>
                <a:cs typeface="Arial"/>
              </a:rPr>
              <a:t>guidewire</a:t>
            </a:r>
            <a:r>
              <a:rPr lang="ja-JP" altLang="ja-JP" sz="2400" dirty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and penetrating intimal occlusion.</a:t>
            </a:r>
            <a:endParaRPr lang="ja-JP" altLang="en-US" sz="2400" dirty="0">
              <a:latin typeface="Arial"/>
              <a:cs typeface="Arial"/>
            </a:endParaRPr>
          </a:p>
        </p:txBody>
      </p:sp>
      <p:pic>
        <p:nvPicPr>
          <p:cNvPr id="2" name="佐藤　孝夫.11-quickti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976" y="2097296"/>
            <a:ext cx="3996000" cy="3996000"/>
          </a:xfrm>
          <a:prstGeom prst="rect">
            <a:avLst/>
          </a:prstGeom>
        </p:spPr>
      </p:pic>
      <p:pic>
        <p:nvPicPr>
          <p:cNvPr id="3" name="佐藤　孝夫.12-quicktim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8024" y="2097296"/>
            <a:ext cx="3995999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733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528" y="764704"/>
            <a:ext cx="8496944" cy="501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12800" marR="0" lvl="0" indent="-812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D177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Speaker</a:t>
            </a:r>
            <a:r>
              <a:rPr kumimoji="0" lang="en-US" altLang="fr-FR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’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s name: Naoto Inoue</a:t>
            </a:r>
          </a:p>
          <a:p>
            <a:pPr marL="812800" marR="0" lvl="0" indent="-812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D177A"/>
              </a:buClr>
              <a:buSzTx/>
              <a:buFont typeface="Arial" pitchFamily="34" charset="0"/>
              <a:buNone/>
              <a:tabLst/>
              <a:defRPr/>
            </a:pPr>
            <a:endParaRPr kumimoji="0" lang="en-US" altLang="ja-JP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cs typeface="Arial" pitchFamily="34" charset="0"/>
            </a:endParaRPr>
          </a:p>
          <a:p>
            <a:pPr marL="812800" marR="0" lvl="0" indent="-812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D177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■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I have the following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potential conflicts of interest to report:</a:t>
            </a:r>
          </a:p>
          <a:p>
            <a:pPr marL="812800" marR="0" lvl="0" indent="-8128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D177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	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  <a:t/>
            </a:r>
            <a:b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</a:b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  <a:t>  Research contracts</a:t>
            </a:r>
            <a:b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</a:b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  <a:t> </a:t>
            </a: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  <a:t>■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  <a:t>Consulting- </a:t>
            </a:r>
            <a:r>
              <a:rPr kumimoji="0" lang="en-US" altLang="ja-JP" sz="2400" kern="0" dirty="0" smtClean="0">
                <a:cs typeface="Arial" pitchFamily="34" charset="0"/>
                <a:sym typeface="Monotype Sorts" charset="2"/>
              </a:rPr>
              <a:t>Kaneka,</a:t>
            </a:r>
            <a:r>
              <a:rPr kumimoji="0" lang="ja-JP" altLang="en-US" sz="2400" kern="0" dirty="0" smtClean="0">
                <a:cs typeface="Arial" pitchFamily="34" charset="0"/>
                <a:sym typeface="Monotype Sorts" charset="2"/>
              </a:rPr>
              <a:t> </a:t>
            </a:r>
            <a:r>
              <a:rPr kumimoji="0" lang="en-US" altLang="ja-JP" sz="2400" kern="0" dirty="0" smtClean="0">
                <a:cs typeface="Arial" pitchFamily="34" charset="0"/>
                <a:sym typeface="Monotype Sorts" charset="2"/>
              </a:rPr>
              <a:t>Medicon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cs typeface="Arial" pitchFamily="34" charset="0"/>
              <a:sym typeface="Monotype Sorts" charset="2"/>
            </a:endParaRPr>
          </a:p>
          <a:p>
            <a:pPr marL="812800" marR="0" lvl="0" indent="-8128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D177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	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  <a:t> Employment in industry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cs typeface="Arial" pitchFamily="34" charset="0"/>
            </a:endParaRPr>
          </a:p>
          <a:p>
            <a:pPr marL="812800" marR="0" lvl="0" indent="-8128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D177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	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  <a:t>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Stockholder of a healthcare company</a:t>
            </a:r>
          </a:p>
          <a:p>
            <a:pPr marL="812800" marR="0" lvl="0" indent="-8128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D177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	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  <a:t>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Owner of a healthcare company</a:t>
            </a:r>
          </a:p>
          <a:p>
            <a:pPr marL="812800" marR="0" lvl="0" indent="-8128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D177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	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  <a:t>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Other(s)</a:t>
            </a:r>
          </a:p>
          <a:p>
            <a:pPr marL="812800" marR="0" lvl="0" indent="-812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D177A"/>
              </a:buClr>
              <a:buSzTx/>
              <a:buFont typeface="Arial" pitchFamily="34" charset="0"/>
              <a:buNone/>
              <a:tabLst/>
              <a:defRPr/>
            </a:pP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cs typeface="Arial" pitchFamily="34" charset="0"/>
            </a:endParaRPr>
          </a:p>
          <a:p>
            <a:pPr marL="812800" marR="0" lvl="0" indent="-812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D177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  <a:sym typeface="Monotype Sorts" charset="2"/>
              </a:rPr>
              <a:t> 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I do not have any potential conflict of interest</a:t>
            </a:r>
            <a:endParaRPr kumimoji="0" lang="en-GB" altLang="ja-JP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936625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Successful</a:t>
            </a:r>
            <a:r>
              <a:rPr kumimoji="1" lang="ja-JP" altLang="en-US" dirty="0" smtClean="0">
                <a:latin typeface="Arial"/>
                <a:cs typeface="Arial"/>
              </a:rPr>
              <a:t> </a:t>
            </a:r>
            <a:r>
              <a:rPr kumimoji="1" lang="en-US" altLang="ja-JP" dirty="0" smtClean="0">
                <a:latin typeface="Arial"/>
                <a:cs typeface="Arial"/>
              </a:rPr>
              <a:t>Crossing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71754" y="908720"/>
            <a:ext cx="9072246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altLang="ja-JP" sz="2400" dirty="0" smtClean="0">
                <a:latin typeface="Arial"/>
                <a:cs typeface="Arial"/>
              </a:rPr>
              <a:t>When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err="1" smtClean="0">
                <a:latin typeface="Arial"/>
                <a:cs typeface="Arial"/>
              </a:rPr>
              <a:t>Treasure</a:t>
            </a:r>
            <a:r>
              <a:rPr lang="en-US" altLang="ja-JP" sz="2400" baseline="30000" dirty="0" err="1" smtClean="0">
                <a:latin typeface="Arial"/>
                <a:cs typeface="Arial"/>
              </a:rPr>
              <a:t>TM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could not proceed, </a:t>
            </a:r>
            <a:r>
              <a:rPr lang="en-US" altLang="ja-JP" sz="2400" dirty="0" err="1" smtClean="0">
                <a:latin typeface="Arial"/>
                <a:cs typeface="Arial"/>
              </a:rPr>
              <a:t>Wingman</a:t>
            </a:r>
            <a:r>
              <a:rPr lang="en-US" altLang="ja-JP" sz="2400" baseline="30000" dirty="0" err="1" smtClean="0">
                <a:latin typeface="Arial"/>
                <a:cs typeface="Arial"/>
              </a:rPr>
              <a:t>TM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preceded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ja-JP" altLang="ja-JP" sz="2400" dirty="0" smtClean="0">
                <a:latin typeface="Arial"/>
                <a:cs typeface="Arial"/>
              </a:rPr>
              <a:t>t</a:t>
            </a:r>
            <a:r>
              <a:rPr lang="en-US" altLang="ja-JP" sz="2400" dirty="0" smtClean="0">
                <a:latin typeface="Arial"/>
                <a:cs typeface="Arial"/>
              </a:rPr>
              <a:t>he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wire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and penetrated the solid point of CTO. R</a:t>
            </a:r>
            <a:r>
              <a:rPr lang="en-US" altLang="en-US" sz="2400" dirty="0" smtClean="0">
                <a:latin typeface="Arial"/>
                <a:cs typeface="Arial"/>
              </a:rPr>
              <a:t>epeating this procedure, successful crossing was achieved in 8 minutes.</a:t>
            </a:r>
            <a:endParaRPr lang="ja-JP" altLang="en-US" sz="2400" dirty="0">
              <a:latin typeface="Arial"/>
              <a:cs typeface="Arial"/>
            </a:endParaRPr>
          </a:p>
        </p:txBody>
      </p:sp>
      <p:pic>
        <p:nvPicPr>
          <p:cNvPr id="4" name="佐藤　孝夫.16-quickti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976" y="2097296"/>
            <a:ext cx="3996000" cy="3996000"/>
          </a:xfrm>
          <a:prstGeom prst="rect">
            <a:avLst/>
          </a:prstGeom>
        </p:spPr>
      </p:pic>
      <p:pic>
        <p:nvPicPr>
          <p:cNvPr id="5" name="佐藤　孝夫.17-quicktim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8024" y="2097296"/>
            <a:ext cx="3995999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084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 idx="4294967295"/>
          </p:nvPr>
        </p:nvSpPr>
        <p:spPr>
          <a:xfrm>
            <a:off x="63960" y="0"/>
            <a:ext cx="9144000" cy="936625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Wingman</a:t>
            </a:r>
            <a:r>
              <a:rPr lang="en-US" altLang="ja-JP" baseline="30000" dirty="0" err="1" smtClean="0">
                <a:latin typeface="Arial"/>
                <a:cs typeface="Arial"/>
              </a:rPr>
              <a:t>TM</a:t>
            </a:r>
            <a:r>
              <a:rPr lang="ja-JP" altLang="en-US" dirty="0" smtClean="0">
                <a:latin typeface="Arial"/>
                <a:cs typeface="Arial"/>
              </a:rPr>
              <a:t> </a:t>
            </a:r>
            <a:r>
              <a:rPr lang="en-US" altLang="ja-JP" dirty="0" smtClean="0">
                <a:latin typeface="Arial"/>
                <a:cs typeface="Arial"/>
              </a:rPr>
              <a:t>in a heavy calcified lesion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71754" y="908720"/>
            <a:ext cx="9072246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altLang="ja-JP" sz="2300" dirty="0" smtClean="0">
                <a:latin typeface="Arial"/>
                <a:cs typeface="Arial"/>
              </a:rPr>
              <a:t>A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77-year-old lady with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ESRD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due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to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diabetes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underwent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EVT for heavy calcified occlusion in SFA</a:t>
            </a:r>
            <a:r>
              <a:rPr lang="en-US" altLang="ja-JP" sz="2300" smtClean="0">
                <a:latin typeface="Arial"/>
                <a:cs typeface="Arial"/>
              </a:rPr>
              <a:t>. </a:t>
            </a:r>
            <a:endParaRPr lang="ja-JP" altLang="en-US" sz="2300" dirty="0">
              <a:latin typeface="Arial"/>
              <a:cs typeface="Arial"/>
            </a:endParaRPr>
          </a:p>
        </p:txBody>
      </p:sp>
      <p:pic>
        <p:nvPicPr>
          <p:cNvPr id="3" name="P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2573" y="2091788"/>
            <a:ext cx="4207659" cy="420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998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936625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Wingman</a:t>
            </a:r>
            <a:r>
              <a:rPr lang="en-US" altLang="ja-JP" baseline="30000" dirty="0" err="1" smtClean="0">
                <a:latin typeface="Arial"/>
                <a:cs typeface="Arial"/>
              </a:rPr>
              <a:t>TM</a:t>
            </a:r>
            <a:r>
              <a:rPr lang="ja-JP" altLang="en-US" dirty="0" smtClean="0">
                <a:latin typeface="Arial"/>
                <a:cs typeface="Arial"/>
              </a:rPr>
              <a:t> </a:t>
            </a:r>
            <a:r>
              <a:rPr lang="en-US" altLang="ja-JP" dirty="0" smtClean="0">
                <a:latin typeface="Arial"/>
                <a:cs typeface="Arial"/>
              </a:rPr>
              <a:t>in a heavy calcified lesion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71754" y="908720"/>
            <a:ext cx="9072246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altLang="ja-JP" sz="2300" dirty="0" smtClean="0">
                <a:latin typeface="Arial"/>
                <a:cs typeface="Arial"/>
              </a:rPr>
              <a:t>A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77-year-old lady with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ESRD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due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to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diabetes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underwent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EVT for heavy calcified occlusion in SFA. </a:t>
            </a:r>
            <a:r>
              <a:rPr lang="en-US" altLang="ja-JP" sz="2300" dirty="0" err="1" smtClean="0">
                <a:latin typeface="Arial"/>
                <a:cs typeface="Arial"/>
              </a:rPr>
              <a:t>Wingman</a:t>
            </a:r>
            <a:r>
              <a:rPr lang="en-US" altLang="ja-JP" sz="2300" baseline="30000" dirty="0" err="1" smtClean="0">
                <a:latin typeface="Arial"/>
                <a:cs typeface="Arial"/>
              </a:rPr>
              <a:t>TM</a:t>
            </a:r>
            <a:r>
              <a:rPr lang="en-US" altLang="ja-JP" sz="2300" dirty="0" smtClean="0">
                <a:latin typeface="Arial"/>
                <a:cs typeface="Arial"/>
              </a:rPr>
              <a:t> could penetrate ahead, even if stiff wires or knuckle wire didn’t proceed.  </a:t>
            </a:r>
            <a:endParaRPr lang="ja-JP" altLang="en-US" sz="2300" dirty="0">
              <a:latin typeface="Arial"/>
              <a:cs typeface="Arial"/>
            </a:endParaRPr>
          </a:p>
        </p:txBody>
      </p:sp>
      <p:pic>
        <p:nvPicPr>
          <p:cNvPr id="3" name="坂上　幸子.01-quickti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975" y="2097296"/>
            <a:ext cx="3996001" cy="3996000"/>
          </a:xfrm>
          <a:prstGeom prst="rect">
            <a:avLst/>
          </a:prstGeom>
        </p:spPr>
      </p:pic>
      <p:pic>
        <p:nvPicPr>
          <p:cNvPr id="4" name="坂上　幸子.03-quicktim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8024" y="2097296"/>
            <a:ext cx="3996000" cy="3996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59975" y="5373216"/>
            <a:ext cx="16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2000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Not Crossing</a:t>
            </a:r>
            <a:endParaRPr lang="ja-JP" altLang="en-US" sz="2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8024" y="5373216"/>
            <a:ext cx="2422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2000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Penetrate ↔️ Wiring</a:t>
            </a:r>
            <a:endParaRPr lang="ja-JP" altLang="en-US" sz="2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2350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 idx="4294967295"/>
          </p:nvPr>
        </p:nvSpPr>
        <p:spPr>
          <a:xfrm>
            <a:off x="89556" y="2332"/>
            <a:ext cx="9144000" cy="936625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Wingman</a:t>
            </a:r>
            <a:r>
              <a:rPr lang="en-US" altLang="ja-JP" baseline="30000" dirty="0" err="1" smtClean="0">
                <a:latin typeface="Arial"/>
                <a:cs typeface="Arial"/>
              </a:rPr>
              <a:t>TM</a:t>
            </a:r>
            <a:r>
              <a:rPr lang="ja-JP" altLang="en-US" dirty="0" smtClean="0">
                <a:latin typeface="Arial"/>
                <a:cs typeface="Arial"/>
              </a:rPr>
              <a:t> </a:t>
            </a:r>
            <a:r>
              <a:rPr lang="en-US" altLang="ja-JP" dirty="0" smtClean="0">
                <a:latin typeface="Arial"/>
                <a:cs typeface="Arial"/>
              </a:rPr>
              <a:t>in a heavy calcified lesion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71754" y="908720"/>
            <a:ext cx="9072246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altLang="ja-JP" sz="2300" dirty="0" smtClean="0">
                <a:latin typeface="Arial"/>
                <a:cs typeface="Arial"/>
              </a:rPr>
              <a:t>A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77-year-old lady with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ESRD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due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to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diabetes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underwent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EVT for heavy calcified occlusion in SFA. </a:t>
            </a:r>
            <a:r>
              <a:rPr lang="en-US" altLang="ja-JP" sz="2300" dirty="0" err="1" smtClean="0">
                <a:latin typeface="Arial"/>
                <a:cs typeface="Arial"/>
              </a:rPr>
              <a:t>Wingman</a:t>
            </a:r>
            <a:r>
              <a:rPr lang="en-US" altLang="ja-JP" sz="2300" baseline="30000" dirty="0" err="1" smtClean="0">
                <a:latin typeface="Arial"/>
                <a:cs typeface="Arial"/>
              </a:rPr>
              <a:t>TM</a:t>
            </a:r>
            <a:r>
              <a:rPr lang="en-US" altLang="ja-JP" sz="2300" dirty="0" smtClean="0">
                <a:latin typeface="Arial"/>
                <a:cs typeface="Arial"/>
              </a:rPr>
              <a:t> could penetrate ahead, even if stiff wires or knuckle wire didn’t proceed.  </a:t>
            </a:r>
            <a:endParaRPr lang="ja-JP" altLang="en-US" sz="2300" dirty="0"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8024" y="5373216"/>
            <a:ext cx="2422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2000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Penetrate ↔️ Wiring</a:t>
            </a:r>
            <a:endParaRPr lang="ja-JP" altLang="en-US" sz="2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Wingma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2227594"/>
            <a:ext cx="3853508" cy="3853508"/>
          </a:xfrm>
          <a:prstGeom prst="rect">
            <a:avLst/>
          </a:prstGeom>
        </p:spPr>
      </p:pic>
      <p:pic>
        <p:nvPicPr>
          <p:cNvPr id="4" name="Wingman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08019" y="2270121"/>
            <a:ext cx="3810981" cy="38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943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936625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>
                <a:latin typeface="Arial"/>
                <a:cs typeface="Arial"/>
              </a:rPr>
              <a:t>Wingman</a:t>
            </a:r>
            <a:r>
              <a:rPr lang="en-US" altLang="ja-JP" baseline="30000" dirty="0" err="1" smtClean="0">
                <a:latin typeface="Arial"/>
                <a:cs typeface="Arial"/>
              </a:rPr>
              <a:t>TM</a:t>
            </a:r>
            <a:r>
              <a:rPr lang="ja-JP" altLang="en-US" dirty="0" smtClean="0">
                <a:latin typeface="Arial"/>
                <a:cs typeface="Arial"/>
              </a:rPr>
              <a:t> </a:t>
            </a:r>
            <a:r>
              <a:rPr lang="en-US" altLang="ja-JP" dirty="0" smtClean="0">
                <a:latin typeface="Arial"/>
                <a:cs typeface="Arial"/>
              </a:rPr>
              <a:t>in a heavy calcified lesion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71754" y="908720"/>
            <a:ext cx="9072246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FF0000"/>
              </a:buClr>
              <a:buFont typeface="Wingdings" charset="2"/>
              <a:buChar char="ü"/>
            </a:pPr>
            <a:r>
              <a:rPr lang="en-US" altLang="ja-JP" sz="2300" dirty="0" smtClean="0">
                <a:latin typeface="Arial"/>
                <a:cs typeface="Arial"/>
              </a:rPr>
              <a:t>A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77-year-old lady with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ESRD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due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to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diabetes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underwent</a:t>
            </a:r>
            <a:r>
              <a:rPr lang="ja-JP" altLang="en-US" sz="2300" dirty="0" smtClean="0">
                <a:latin typeface="Arial"/>
                <a:cs typeface="Arial"/>
              </a:rPr>
              <a:t> </a:t>
            </a:r>
            <a:r>
              <a:rPr lang="en-US" altLang="ja-JP" sz="2300" dirty="0" smtClean="0">
                <a:latin typeface="Arial"/>
                <a:cs typeface="Arial"/>
              </a:rPr>
              <a:t>EVT for heavy calcified occlusion in SFA. </a:t>
            </a:r>
            <a:r>
              <a:rPr lang="en-US" altLang="ja-JP" sz="2300" dirty="0" err="1" smtClean="0">
                <a:latin typeface="Arial"/>
                <a:cs typeface="Arial"/>
              </a:rPr>
              <a:t>Wingman</a:t>
            </a:r>
            <a:r>
              <a:rPr lang="en-US" altLang="ja-JP" sz="2300" baseline="30000" dirty="0" err="1" smtClean="0">
                <a:latin typeface="Arial"/>
                <a:cs typeface="Arial"/>
              </a:rPr>
              <a:t>TM</a:t>
            </a:r>
            <a:r>
              <a:rPr lang="en-US" altLang="ja-JP" sz="2300" dirty="0" smtClean="0">
                <a:latin typeface="Arial"/>
                <a:cs typeface="Arial"/>
              </a:rPr>
              <a:t> could penetrate ahead, even if stiff wires or knuckle wire didn’t proceed.  </a:t>
            </a:r>
            <a:endParaRPr lang="ja-JP" altLang="en-US" sz="2300" dirty="0">
              <a:latin typeface="Arial"/>
              <a:cs typeface="Arial"/>
            </a:endParaRPr>
          </a:p>
        </p:txBody>
      </p:sp>
      <p:pic>
        <p:nvPicPr>
          <p:cNvPr id="3" name="坂上　幸子.13-quickti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976" y="2097296"/>
            <a:ext cx="3996000" cy="3996000"/>
          </a:xfrm>
          <a:prstGeom prst="rect">
            <a:avLst/>
          </a:prstGeom>
        </p:spPr>
      </p:pic>
      <p:pic>
        <p:nvPicPr>
          <p:cNvPr id="4" name="坂上　幸子.14-quicktim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8024" y="2097296"/>
            <a:ext cx="3996000" cy="3996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59975" y="5373216"/>
            <a:ext cx="232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2000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Bidirectional wiring</a:t>
            </a:r>
            <a:endParaRPr lang="ja-JP" altLang="en-US" sz="2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8024" y="5373216"/>
            <a:ext cx="2284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2000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CART → Crossing</a:t>
            </a:r>
            <a:endParaRPr lang="ja-JP" altLang="en-US" sz="2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8082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43608" y="836712"/>
            <a:ext cx="7744140" cy="6189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64310" tIns="32155" rIns="64310" bIns="32155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66EC66"/>
              </a:buClr>
              <a:buSzPct val="120000"/>
            </a:pPr>
            <a:r>
              <a:rPr kumimoji="0" lang="en-US" altLang="ja-JP" sz="4000" dirty="0" smtClean="0">
                <a:solidFill>
                  <a:schemeClr val="tx2"/>
                </a:solidFill>
              </a:rPr>
              <a:t>Key points for the calcified lesion </a:t>
            </a:r>
            <a:endParaRPr kumimoji="0" lang="en-US" altLang="ja-JP" sz="40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2204864"/>
            <a:ext cx="894129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No.1 Penetration for the calcified lesion especially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in CTO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 smtClean="0">
                <a:solidFill>
                  <a:schemeClr val="accent2"/>
                </a:solidFill>
              </a:rPr>
              <a:t>No.2 Treatment after the successful wire recanalization</a:t>
            </a:r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endParaRPr lang="en-US" altLang="ja-JP" sz="2400" dirty="0" smtClean="0"/>
          </a:p>
          <a:p>
            <a:pPr>
              <a:buFont typeface="Wingdings" pitchFamily="2" charset="2"/>
              <a:buChar char="Ø"/>
            </a:pPr>
            <a:endParaRPr lang="en-US" altLang="ja-JP" sz="2800" dirty="0" smtClean="0"/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2881615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000232" y="1000108"/>
            <a:ext cx="547938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ja-JP" sz="4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ja-JP" sz="4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en-US" altLang="ja-JP" sz="4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Focal force angioplasty</a:t>
            </a:r>
          </a:p>
          <a:p>
            <a:endParaRPr lang="en-US" altLang="ja-JP" sz="4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kumimoji="1" lang="en-US" altLang="ja-JP" sz="4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kumimoji="1" lang="ja-JP" altLang="en-US" sz="4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142976" y="1214422"/>
            <a:ext cx="2667000" cy="2667000"/>
            <a:chOff x="1152" y="1248"/>
            <a:chExt cx="1680" cy="1680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1152" y="1248"/>
              <a:ext cx="1680" cy="16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ja-JP" dirty="0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1824" y="1852"/>
              <a:ext cx="308" cy="4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altLang="ja-JP" sz="3600" dirty="0"/>
                <a:t>P</a:t>
              </a:r>
              <a:endParaRPr lang="en-US" altLang="ja-JP" dirty="0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V="1">
              <a:off x="2016" y="1248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2016" y="2304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rot="-5400000">
              <a:off x="2520" y="1752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rot="5400000">
              <a:off x="1464" y="1752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H="1" flipV="1">
              <a:off x="1488" y="1440"/>
              <a:ext cx="384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112" y="2208"/>
              <a:ext cx="528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2160" y="1488"/>
              <a:ext cx="432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H="1">
              <a:off x="1296" y="2208"/>
              <a:ext cx="528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</p:grp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27584" y="332656"/>
            <a:ext cx="693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3600" b="1" dirty="0">
                <a:solidFill>
                  <a:schemeClr val="tx2"/>
                </a:solidFill>
                <a:cs typeface="Arial" charset="0"/>
              </a:rPr>
              <a:t>Stress Concentration</a:t>
            </a:r>
            <a:endParaRPr lang="en-US" altLang="ja-JP" sz="2400" dirty="0">
              <a:cs typeface="Arial" charset="0"/>
            </a:endParaRPr>
          </a:p>
        </p:txBody>
      </p:sp>
      <p:grpSp>
        <p:nvGrpSpPr>
          <p:cNvPr id="14" name="Group 19"/>
          <p:cNvGrpSpPr>
            <a:grpSpLocks/>
          </p:cNvGrpSpPr>
          <p:nvPr/>
        </p:nvGrpSpPr>
        <p:grpSpPr bwMode="auto">
          <a:xfrm>
            <a:off x="5143504" y="1071546"/>
            <a:ext cx="2667000" cy="2667000"/>
            <a:chOff x="3360" y="1248"/>
            <a:chExt cx="1680" cy="1680"/>
          </a:xfrm>
        </p:grpSpPr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3360" y="1248"/>
              <a:ext cx="1680" cy="16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ja-JP" dirty="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3360" y="2016"/>
              <a:ext cx="192" cy="19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ja-JP" dirty="0"/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4944" y="2016"/>
              <a:ext cx="96" cy="9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ja-JP" dirty="0"/>
            </a:p>
          </p:txBody>
        </p:sp>
      </p:grpSp>
      <p:pic>
        <p:nvPicPr>
          <p:cNvPr id="18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929066"/>
            <a:ext cx="3571900" cy="267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29066"/>
            <a:ext cx="3571900" cy="270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3643306" y="34290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1atm Dilatation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43108" y="578645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2atm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43636" y="578645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～</a:t>
            </a:r>
            <a:r>
              <a:rPr lang="en-US" altLang="ja-JP" dirty="0" smtClean="0"/>
              <a:t>100atm</a:t>
            </a:r>
            <a:endParaRPr kumimoji="1" lang="ja-JP" altLang="en-US" dirty="0"/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hidden">
          <a:xfrm>
            <a:off x="395536" y="332656"/>
            <a:ext cx="82867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Peripheral Cutting  Balloon</a:t>
            </a:r>
            <a:r>
              <a:rPr kumimoji="0" lang="en-US" altLang="ja-JP" sz="2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TM</a:t>
            </a:r>
            <a:r>
              <a:rPr kumimoji="0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 Flextome™ Balloon</a:t>
            </a:r>
            <a:endParaRPr kumimoji="0" lang="ja-JP" altLang="ja-JP" sz="2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14313" y="1214438"/>
            <a:ext cx="4127500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ja-JP" sz="2400" b="0" dirty="0">
              <a:cs typeface="Tahoma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ja-JP" sz="2400" b="0" dirty="0">
                <a:cs typeface="Tahoma" pitchFamily="34" charset="0"/>
              </a:rPr>
              <a:t>New Nylon balloon material: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ja-JP" sz="2000" b="0" dirty="0">
                <a:cs typeface="Tahoma" pitchFamily="34" charset="0"/>
              </a:rPr>
              <a:t>Softer &amp; more flexible than PET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altLang="ja-JP" sz="2400" b="0" dirty="0">
                <a:cs typeface="Tahoma" pitchFamily="34" charset="0"/>
              </a:rPr>
              <a:t>Nominal</a:t>
            </a:r>
            <a:r>
              <a:rPr lang="en-GB" altLang="ja-JP" sz="2400" b="0" dirty="0" smtClean="0">
                <a:cs typeface="Tahoma" pitchFamily="34" charset="0"/>
              </a:rPr>
              <a:t>:	6atm</a:t>
            </a:r>
            <a:endParaRPr lang="en-GB" altLang="ja-JP" sz="2400" b="0" dirty="0">
              <a:cs typeface="Tahoma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altLang="ja-JP" sz="2400" b="0" dirty="0">
                <a:cs typeface="Tahoma" pitchFamily="34" charset="0"/>
              </a:rPr>
              <a:t>RBP: 	12 atm</a:t>
            </a:r>
            <a:endParaRPr lang="en-US" altLang="ja-JP" sz="2400" b="0" dirty="0">
              <a:cs typeface="Tahoma" pitchFamily="34" charset="0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ja-JP" sz="2000" b="0" dirty="0">
              <a:cs typeface="Tahoma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altLang="ja-JP" sz="2400" b="0" dirty="0">
                <a:cs typeface="Tahoma" pitchFamily="34" charset="0"/>
              </a:rPr>
              <a:t>Tip flexibility: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GB" altLang="ja-JP" sz="2000" b="0" dirty="0">
                <a:cs typeface="Tahoma" pitchFamily="34" charset="0"/>
              </a:rPr>
              <a:t>ability of tip to flex and follow the guidewire is a major contributing factor for crossing lesions on a bend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</a:pPr>
            <a:endParaRPr lang="en-GB" altLang="ja-JP" sz="2000" b="0" dirty="0">
              <a:cs typeface="Tahoma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altLang="ja-JP" sz="2400" b="0" dirty="0">
              <a:cs typeface="Tahoma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ja-JP" sz="1800" b="0" dirty="0">
              <a:cs typeface="Tahoma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1357313"/>
            <a:ext cx="4624387" cy="361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91013" y="5913438"/>
            <a:ext cx="25923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ja-JP" sz="1000" dirty="0">
                <a:solidFill>
                  <a:schemeClr val="tx2"/>
                </a:solidFill>
                <a:cs typeface="Tahoma" pitchFamily="34" charset="0"/>
              </a:rPr>
              <a:t>Photo  taken by Boston Scientific</a:t>
            </a:r>
          </a:p>
        </p:txBody>
      </p:sp>
      <p:grpSp>
        <p:nvGrpSpPr>
          <p:cNvPr id="6" name="グループ化 9"/>
          <p:cNvGrpSpPr>
            <a:grpSpLocks/>
          </p:cNvGrpSpPr>
          <p:nvPr/>
        </p:nvGrpSpPr>
        <p:grpSpPr bwMode="auto">
          <a:xfrm>
            <a:off x="6588125" y="1500188"/>
            <a:ext cx="2376488" cy="4616450"/>
            <a:chOff x="6588125" y="1844675"/>
            <a:chExt cx="2376488" cy="4616450"/>
          </a:xfrm>
        </p:grpSpPr>
        <p:pic>
          <p:nvPicPr>
            <p:cNvPr id="7" name="Picture 6" descr="Flextome Crossing Prof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88125" y="4797425"/>
              <a:ext cx="2274888" cy="1663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7956550" y="1844675"/>
              <a:ext cx="1008063" cy="1150938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>
                <a:solidFill>
                  <a:schemeClr val="bg1"/>
                </a:solidFill>
                <a:cs typeface="Tahoma" pitchFamily="34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6588125" y="1916113"/>
              <a:ext cx="1368425" cy="288131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>
              <a:off x="8820150" y="2997200"/>
              <a:ext cx="144463" cy="180022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5523"/>
          <a:stretch>
            <a:fillRect/>
          </a:stretch>
        </p:blipFill>
        <p:spPr bwMode="auto">
          <a:xfrm>
            <a:off x="107504" y="2924944"/>
            <a:ext cx="91440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>
            <a:spLocks noChangeArrowheads="1"/>
          </p:cNvSpPr>
          <p:nvPr/>
        </p:nvSpPr>
        <p:spPr bwMode="auto">
          <a:xfrm>
            <a:off x="1115616" y="692696"/>
            <a:ext cx="64844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chemeClr val="tx2"/>
                </a:solidFill>
              </a:rPr>
              <a:t>　</a:t>
            </a:r>
            <a:r>
              <a:rPr lang="en-US" altLang="ja-JP" sz="3600" dirty="0" err="1">
                <a:solidFill>
                  <a:schemeClr val="tx2"/>
                </a:solidFill>
              </a:rPr>
              <a:t>AngioSculpt</a:t>
            </a:r>
            <a:r>
              <a:rPr lang="en-US" altLang="ja-JP" sz="3600" baseline="30000" dirty="0" err="1">
                <a:solidFill>
                  <a:schemeClr val="tx2"/>
                </a:solidFill>
              </a:rPr>
              <a:t>R</a:t>
            </a:r>
            <a:r>
              <a:rPr lang="en-US" altLang="ja-JP" sz="3600" dirty="0">
                <a:solidFill>
                  <a:schemeClr val="tx2"/>
                </a:solidFill>
              </a:rPr>
              <a:t> Scoring balloon</a:t>
            </a:r>
            <a:endParaRPr lang="ja-JP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331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95536" y="692696"/>
            <a:ext cx="8388547" cy="5635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64310" tIns="32155" rIns="64310" bIns="32155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66EC66"/>
              </a:buClr>
              <a:buSzPct val="120000"/>
            </a:pPr>
            <a:r>
              <a:rPr kumimoji="0" lang="en-US" altLang="ja-JP" sz="3600" dirty="0" smtClean="0">
                <a:solidFill>
                  <a:schemeClr val="tx2"/>
                </a:solidFill>
              </a:rPr>
              <a:t>Heavily Calcification of Femo-Pop lesion</a:t>
            </a:r>
            <a:endParaRPr kumimoji="0" lang="en-US" altLang="ja-JP" sz="3600" dirty="0">
              <a:solidFill>
                <a:schemeClr val="tx2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87624" y="1844824"/>
            <a:ext cx="96125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3200" dirty="0" smtClean="0"/>
              <a:t>Patient characteristics: </a:t>
            </a:r>
          </a:p>
          <a:p>
            <a:r>
              <a:rPr lang="en-US" altLang="ja-JP" sz="3200" dirty="0" smtClean="0"/>
              <a:t>		DM</a:t>
            </a:r>
          </a:p>
          <a:p>
            <a:r>
              <a:rPr lang="en-US" altLang="ja-JP" sz="3200" dirty="0" smtClean="0"/>
              <a:t>                CKD including Hemodialysis</a:t>
            </a:r>
          </a:p>
          <a:p>
            <a:endParaRPr lang="en-US" altLang="ja-JP" sz="3200" dirty="0" smtClean="0"/>
          </a:p>
          <a:p>
            <a:pPr>
              <a:buFont typeface="Wingdings" pitchFamily="2" charset="2"/>
              <a:buChar char="Ø"/>
            </a:pPr>
            <a:r>
              <a:rPr lang="en-US" altLang="ja-JP" sz="3200" dirty="0" smtClean="0"/>
              <a:t>Lesion characteristics: </a:t>
            </a:r>
          </a:p>
          <a:p>
            <a:pPr lvl="4"/>
            <a:r>
              <a:rPr lang="en-US" altLang="ja-JP" sz="3200" dirty="0" smtClean="0"/>
              <a:t>Diffuse disease</a:t>
            </a:r>
          </a:p>
          <a:p>
            <a:pPr lvl="4"/>
            <a:r>
              <a:rPr lang="en-US" altLang="ja-JP" sz="3200" dirty="0" smtClean="0"/>
              <a:t>CTO</a:t>
            </a:r>
          </a:p>
          <a:p>
            <a:endParaRPr lang="en-US" altLang="ja-JP" sz="3200" dirty="0" smtClean="0"/>
          </a:p>
          <a:p>
            <a:endParaRPr lang="en-US" altLang="ja-JP" sz="3200" dirty="0" smtClean="0"/>
          </a:p>
          <a:p>
            <a:r>
              <a:rPr lang="en-US" altLang="ja-JP" sz="3200" dirty="0" smtClean="0"/>
              <a:t>   </a:t>
            </a:r>
          </a:p>
          <a:p>
            <a:endParaRPr lang="en-US" altLang="ja-JP" sz="3200" dirty="0" smtClean="0"/>
          </a:p>
          <a:p>
            <a:r>
              <a:rPr lang="en-US" altLang="ja-JP" sz="3200" dirty="0" smtClean="0"/>
              <a:t>   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624" y="5301208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 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>
            <a:spLocks noChangeArrowheads="1"/>
          </p:cNvSpPr>
          <p:nvPr/>
        </p:nvSpPr>
        <p:spPr bwMode="auto">
          <a:xfrm>
            <a:off x="1043608" y="263343"/>
            <a:ext cx="64844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chemeClr val="tx2"/>
                </a:solidFill>
              </a:rPr>
              <a:t>　</a:t>
            </a:r>
            <a:r>
              <a:rPr lang="en-US" altLang="ja-JP" sz="3600" dirty="0" err="1">
                <a:solidFill>
                  <a:schemeClr val="tx2"/>
                </a:solidFill>
              </a:rPr>
              <a:t>AngioSculpt</a:t>
            </a:r>
            <a:r>
              <a:rPr lang="en-US" altLang="ja-JP" sz="3600" baseline="30000" dirty="0" err="1">
                <a:solidFill>
                  <a:schemeClr val="tx2"/>
                </a:solidFill>
              </a:rPr>
              <a:t>R</a:t>
            </a:r>
            <a:r>
              <a:rPr lang="en-US" altLang="ja-JP" sz="3600" dirty="0">
                <a:solidFill>
                  <a:schemeClr val="tx2"/>
                </a:solidFill>
              </a:rPr>
              <a:t> Scoring balloon</a:t>
            </a:r>
            <a:endParaRPr lang="ja-JP" altLang="en-US" sz="3600" dirty="0">
              <a:solidFill>
                <a:schemeClr val="tx2"/>
              </a:solidFill>
            </a:endParaRPr>
          </a:p>
        </p:txBody>
      </p:sp>
      <p:pic>
        <p:nvPicPr>
          <p:cNvPr id="3" name="野村　政雄.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700808"/>
            <a:ext cx="4588768" cy="458876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5" t="534" r="22329" b="-534"/>
          <a:stretch/>
        </p:blipFill>
        <p:spPr>
          <a:xfrm>
            <a:off x="5364089" y="3885562"/>
            <a:ext cx="2705372" cy="267676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r="22771"/>
          <a:stretch/>
        </p:blipFill>
        <p:spPr>
          <a:xfrm>
            <a:off x="5364088" y="1124744"/>
            <a:ext cx="2705372" cy="279844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804248" y="322402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Angiosulpt</a:t>
            </a:r>
            <a:r>
              <a:rPr kumimoji="1" lang="en-US" altLang="ja-JP" dirty="0" smtClean="0"/>
              <a:t> 4.0mm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24 </a:t>
            </a:r>
            <a:r>
              <a:rPr lang="en-US" altLang="ja-JP" dirty="0" err="1" smtClean="0"/>
              <a:t>atm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78733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>
            <a:spLocks noChangeArrowheads="1"/>
          </p:cNvSpPr>
          <p:nvPr/>
        </p:nvSpPr>
        <p:spPr bwMode="auto">
          <a:xfrm>
            <a:off x="1115616" y="344269"/>
            <a:ext cx="64844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chemeClr val="tx2"/>
                </a:solidFill>
              </a:rPr>
              <a:t>　</a:t>
            </a:r>
            <a:r>
              <a:rPr lang="en-US" altLang="ja-JP" sz="3600" dirty="0" err="1">
                <a:solidFill>
                  <a:schemeClr val="tx2"/>
                </a:solidFill>
              </a:rPr>
              <a:t>AngioSculpt</a:t>
            </a:r>
            <a:r>
              <a:rPr lang="en-US" altLang="ja-JP" sz="3600" baseline="30000" dirty="0" err="1">
                <a:solidFill>
                  <a:schemeClr val="tx2"/>
                </a:solidFill>
              </a:rPr>
              <a:t>R</a:t>
            </a:r>
            <a:r>
              <a:rPr lang="en-US" altLang="ja-JP" sz="3600" dirty="0">
                <a:solidFill>
                  <a:schemeClr val="tx2"/>
                </a:solidFill>
              </a:rPr>
              <a:t> Scoring balloon</a:t>
            </a:r>
            <a:endParaRPr lang="ja-JP" altLang="en-US" sz="3600" dirty="0">
              <a:solidFill>
                <a:schemeClr val="tx2"/>
              </a:solidFill>
            </a:endParaRPr>
          </a:p>
        </p:txBody>
      </p:sp>
      <p:pic>
        <p:nvPicPr>
          <p:cNvPr id="3" name="野村　政雄.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340768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588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6271715" cy="427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61563" t="20591" r="10139" b="38830"/>
          <a:stretch>
            <a:fillRect/>
          </a:stretch>
        </p:blipFill>
        <p:spPr bwMode="auto">
          <a:xfrm>
            <a:off x="5148064" y="2132856"/>
            <a:ext cx="381622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203848" y="692696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tx2"/>
                </a:solidFill>
              </a:rPr>
              <a:t>Excimer Laser</a:t>
            </a:r>
            <a:endParaRPr kumimoji="1" lang="ja-JP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57" y="163239"/>
            <a:ext cx="317942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4689"/>
            <a:ext cx="3096344" cy="659556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/>
          </p:cNvSpPr>
          <p:nvPr/>
        </p:nvSpPr>
        <p:spPr bwMode="auto">
          <a:xfrm>
            <a:off x="5304586" y="3645024"/>
            <a:ext cx="2939822" cy="85318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63500" dist="50800" dir="2700000" algn="ctr" rotWithShape="0">
              <a:schemeClr val="bg2">
                <a:alpha val="75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9000"/>
              </a:lnSpc>
              <a:tabLst>
                <a:tab pos="0" algn="l"/>
                <a:tab pos="1168400" algn="l"/>
                <a:tab pos="2336800" algn="l"/>
              </a:tabLst>
              <a:defRPr/>
            </a:pPr>
            <a:r>
              <a:rPr lang="en-US" altLang="ja-JP" sz="2800" b="1" dirty="0">
                <a:solidFill>
                  <a:srgbClr val="FFFFFF"/>
                </a:solidFill>
                <a:latin typeface="Times" pitchFamily="-109" charset="0"/>
                <a:cs typeface="Times" pitchFamily="-109" charset="0"/>
                <a:sym typeface="Times" pitchFamily="-109" charset="0"/>
              </a:rPr>
              <a:t>Lesion Calcification 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rot="10800000" flipH="1">
            <a:off x="5724128" y="3115188"/>
            <a:ext cx="108930" cy="297281"/>
          </a:xfrm>
          <a:prstGeom prst="line">
            <a:avLst/>
          </a:prstGeom>
          <a:noFill/>
          <a:ln w="38100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50800" dir="2700000" algn="ctr" rotWithShape="0">
              <a:schemeClr val="bg2">
                <a:alpha val="81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cs typeface="ヒラギノ角ゴ ProN W3" pitchFamily="-109" charset="-128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95536" y="4581128"/>
            <a:ext cx="2939822" cy="85318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63500" dist="50800" dir="2700000" algn="ctr" rotWithShape="0">
              <a:schemeClr val="bg2">
                <a:alpha val="75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9000"/>
              </a:lnSpc>
              <a:tabLst>
                <a:tab pos="0" algn="l"/>
                <a:tab pos="1168400" algn="l"/>
                <a:tab pos="2336800" algn="l"/>
              </a:tabLst>
              <a:defRPr/>
            </a:pPr>
            <a:r>
              <a:rPr lang="en-US" altLang="ja-JP" sz="2800" b="1" dirty="0" smtClean="0">
                <a:solidFill>
                  <a:srgbClr val="FFFFFF"/>
                </a:solidFill>
                <a:latin typeface="Times" pitchFamily="-109" charset="0"/>
                <a:cs typeface="Times" pitchFamily="-109" charset="0"/>
                <a:sym typeface="Times" pitchFamily="-109" charset="0"/>
              </a:rPr>
              <a:t>High grade calcification lesion </a:t>
            </a:r>
            <a:endParaRPr lang="en-US" altLang="ja-JP" sz="2800" b="1" dirty="0">
              <a:solidFill>
                <a:srgbClr val="FFFFFF"/>
              </a:solidFill>
              <a:latin typeface="Times" pitchFamily="-109" charset="0"/>
              <a:cs typeface="Times" pitchFamily="-109" charset="0"/>
              <a:sym typeface="Times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688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467544" y="404664"/>
            <a:ext cx="8352928" cy="5904656"/>
            <a:chOff x="-660400" y="-914400"/>
            <a:chExt cx="14871700" cy="11164888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0400" y="-914400"/>
              <a:ext cx="14871700" cy="1116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513" y="622300"/>
              <a:ext cx="8366125" cy="8501063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3"/>
            <p:cNvSpPr>
              <a:spLocks/>
            </p:cNvSpPr>
            <p:nvPr/>
          </p:nvSpPr>
          <p:spPr bwMode="auto">
            <a:xfrm>
              <a:off x="5067300" y="7442200"/>
              <a:ext cx="257651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1168400" algn="l"/>
                  <a:tab pos="23368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1pPr>
              <a:lvl2pPr marL="742950" indent="-285750" eaLnBrk="0" hangingPunct="0">
                <a:tabLst>
                  <a:tab pos="0" algn="l"/>
                  <a:tab pos="1168400" algn="l"/>
                  <a:tab pos="23368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2pPr>
              <a:lvl3pPr marL="1143000" indent="-228600" eaLnBrk="0" hangingPunct="0">
                <a:tabLst>
                  <a:tab pos="0" algn="l"/>
                  <a:tab pos="1168400" algn="l"/>
                  <a:tab pos="23368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3pPr>
              <a:lvl4pPr marL="1600200" indent="-228600" eaLnBrk="0" hangingPunct="0">
                <a:tabLst>
                  <a:tab pos="0" algn="l"/>
                  <a:tab pos="1168400" algn="l"/>
                  <a:tab pos="23368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4pPr>
              <a:lvl5pPr marL="2057400" indent="-228600" eaLnBrk="0" hangingPunct="0">
                <a:tabLst>
                  <a:tab pos="0" algn="l"/>
                  <a:tab pos="1168400" algn="l"/>
                  <a:tab pos="23368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168400" algn="l"/>
                  <a:tab pos="23368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168400" algn="l"/>
                  <a:tab pos="23368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168400" algn="l"/>
                  <a:tab pos="23368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168400" algn="l"/>
                  <a:tab pos="23368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9pPr>
            </a:lstStyle>
            <a:p>
              <a:pPr algn="l" eaLnBrk="1" hangingPunct="1">
                <a:lnSpc>
                  <a:spcPct val="99000"/>
                </a:lnSpc>
              </a:pPr>
              <a:r>
                <a:rPr lang="en-US" altLang="ja-JP" sz="2800" b="1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  <a:sym typeface="Times" panose="02020603050405020304" pitchFamily="18" charset="0"/>
                </a:rPr>
                <a:t>Arcs of Calcium</a:t>
              </a:r>
            </a:p>
          </p:txBody>
        </p:sp>
        <p:sp>
          <p:nvSpPr>
            <p:cNvPr id="15" name="Line 4"/>
            <p:cNvSpPr>
              <a:spLocks noChangeShapeType="1"/>
            </p:cNvSpPr>
            <p:nvPr/>
          </p:nvSpPr>
          <p:spPr bwMode="auto">
            <a:xfrm rot="10800000" flipH="1">
              <a:off x="5207000" y="4887913"/>
              <a:ext cx="566738" cy="723900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H="1">
              <a:off x="7350125" y="2551113"/>
              <a:ext cx="579438" cy="715962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rot="10800000">
              <a:off x="8453438" y="4738688"/>
              <a:ext cx="809625" cy="436562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rot="10800000" flipH="1">
              <a:off x="6284913" y="5678488"/>
              <a:ext cx="455612" cy="800100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" name="Rectangle 8"/>
            <p:cNvSpPr>
              <a:spLocks/>
            </p:cNvSpPr>
            <p:nvPr/>
          </p:nvSpPr>
          <p:spPr bwMode="auto">
            <a:xfrm>
              <a:off x="5511800" y="635000"/>
              <a:ext cx="138747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457200" algn="l"/>
                  <a:tab pos="914400" algn="l"/>
                  <a:tab pos="1371600" algn="l"/>
                  <a:tab pos="1816100" algn="l"/>
                  <a:tab pos="2273300" algn="l"/>
                  <a:tab pos="2730500" algn="l"/>
                  <a:tab pos="3187700" algn="l"/>
                  <a:tab pos="3644900" algn="l"/>
                  <a:tab pos="4102100" algn="l"/>
                  <a:tab pos="4546600" algn="l"/>
                  <a:tab pos="5003800" algn="l"/>
                  <a:tab pos="54610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1pPr>
              <a:lvl2pPr marL="742950" indent="-285750" eaLnBrk="0" hangingPunct="0">
                <a:tabLst>
                  <a:tab pos="457200" algn="l"/>
                  <a:tab pos="914400" algn="l"/>
                  <a:tab pos="1371600" algn="l"/>
                  <a:tab pos="1816100" algn="l"/>
                  <a:tab pos="2273300" algn="l"/>
                  <a:tab pos="2730500" algn="l"/>
                  <a:tab pos="3187700" algn="l"/>
                  <a:tab pos="3644900" algn="l"/>
                  <a:tab pos="4102100" algn="l"/>
                  <a:tab pos="4546600" algn="l"/>
                  <a:tab pos="5003800" algn="l"/>
                  <a:tab pos="54610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2pPr>
              <a:lvl3pPr marL="1143000" indent="-228600" eaLnBrk="0" hangingPunct="0">
                <a:tabLst>
                  <a:tab pos="457200" algn="l"/>
                  <a:tab pos="914400" algn="l"/>
                  <a:tab pos="1371600" algn="l"/>
                  <a:tab pos="1816100" algn="l"/>
                  <a:tab pos="2273300" algn="l"/>
                  <a:tab pos="2730500" algn="l"/>
                  <a:tab pos="3187700" algn="l"/>
                  <a:tab pos="3644900" algn="l"/>
                  <a:tab pos="4102100" algn="l"/>
                  <a:tab pos="4546600" algn="l"/>
                  <a:tab pos="5003800" algn="l"/>
                  <a:tab pos="54610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3pPr>
              <a:lvl4pPr marL="1600200" indent="-228600" eaLnBrk="0" hangingPunct="0">
                <a:tabLst>
                  <a:tab pos="457200" algn="l"/>
                  <a:tab pos="914400" algn="l"/>
                  <a:tab pos="1371600" algn="l"/>
                  <a:tab pos="1816100" algn="l"/>
                  <a:tab pos="2273300" algn="l"/>
                  <a:tab pos="2730500" algn="l"/>
                  <a:tab pos="3187700" algn="l"/>
                  <a:tab pos="3644900" algn="l"/>
                  <a:tab pos="4102100" algn="l"/>
                  <a:tab pos="4546600" algn="l"/>
                  <a:tab pos="5003800" algn="l"/>
                  <a:tab pos="54610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4pPr>
              <a:lvl5pPr marL="2057400" indent="-228600" eaLnBrk="0" hangingPunct="0">
                <a:tabLst>
                  <a:tab pos="457200" algn="l"/>
                  <a:tab pos="914400" algn="l"/>
                  <a:tab pos="1371600" algn="l"/>
                  <a:tab pos="1816100" algn="l"/>
                  <a:tab pos="2273300" algn="l"/>
                  <a:tab pos="2730500" algn="l"/>
                  <a:tab pos="3187700" algn="l"/>
                  <a:tab pos="3644900" algn="l"/>
                  <a:tab pos="4102100" algn="l"/>
                  <a:tab pos="4546600" algn="l"/>
                  <a:tab pos="5003800" algn="l"/>
                  <a:tab pos="54610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16100" algn="l"/>
                  <a:tab pos="2273300" algn="l"/>
                  <a:tab pos="2730500" algn="l"/>
                  <a:tab pos="3187700" algn="l"/>
                  <a:tab pos="3644900" algn="l"/>
                  <a:tab pos="4102100" algn="l"/>
                  <a:tab pos="4546600" algn="l"/>
                  <a:tab pos="5003800" algn="l"/>
                  <a:tab pos="54610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16100" algn="l"/>
                  <a:tab pos="2273300" algn="l"/>
                  <a:tab pos="2730500" algn="l"/>
                  <a:tab pos="3187700" algn="l"/>
                  <a:tab pos="3644900" algn="l"/>
                  <a:tab pos="4102100" algn="l"/>
                  <a:tab pos="4546600" algn="l"/>
                  <a:tab pos="5003800" algn="l"/>
                  <a:tab pos="54610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16100" algn="l"/>
                  <a:tab pos="2273300" algn="l"/>
                  <a:tab pos="2730500" algn="l"/>
                  <a:tab pos="3187700" algn="l"/>
                  <a:tab pos="3644900" algn="l"/>
                  <a:tab pos="4102100" algn="l"/>
                  <a:tab pos="4546600" algn="l"/>
                  <a:tab pos="5003800" algn="l"/>
                  <a:tab pos="54610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16100" algn="l"/>
                  <a:tab pos="2273300" algn="l"/>
                  <a:tab pos="2730500" algn="l"/>
                  <a:tab pos="3187700" algn="l"/>
                  <a:tab pos="3644900" algn="l"/>
                  <a:tab pos="4102100" algn="l"/>
                  <a:tab pos="4546600" algn="l"/>
                  <a:tab pos="5003800" algn="l"/>
                  <a:tab pos="5461000" algn="l"/>
                </a:tabLst>
                <a:defRPr sz="3600">
                  <a:solidFill>
                    <a:srgbClr val="282B1F"/>
                  </a:solidFill>
                  <a:latin typeface="Optima" pitchFamily="-109" charset="0"/>
                  <a:ea typeface="ヒラギノ角ゴ ProN W3" pitchFamily="-109" charset="-128"/>
                  <a:sym typeface="Optima" pitchFamily="-109" charset="0"/>
                </a:defRPr>
              </a:lvl9pPr>
            </a:lstStyle>
            <a:p>
              <a:pPr algn="l" eaLnBrk="1" hangingPunct="1"/>
              <a:r>
                <a:rPr lang="en-US" altLang="ja-JP" sz="4200" b="1" dirty="0">
                  <a:solidFill>
                    <a:srgbClr val="FBFEF5"/>
                  </a:solidFill>
                  <a:latin typeface="Times" panose="02020603050405020304" pitchFamily="18" charset="0"/>
                  <a:cs typeface="Times" panose="02020603050405020304" pitchFamily="18" charset="0"/>
                  <a:sym typeface="Times" panose="02020603050405020304" pitchFamily="18" charset="0"/>
                </a:rPr>
                <a:t>IVUS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17655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/>
          </p:cNvSpPr>
          <p:nvPr/>
        </p:nvSpPr>
        <p:spPr bwMode="auto">
          <a:xfrm>
            <a:off x="251520" y="6061080"/>
            <a:ext cx="6840760" cy="95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2700000" algn="ctr" rotWithShape="0">
              <a:srgbClr val="FFFFFF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93000"/>
              </a:lnSpc>
              <a:tabLst>
                <a:tab pos="0" algn="l"/>
                <a:tab pos="1168400" algn="l"/>
                <a:tab pos="2336800" algn="l"/>
                <a:tab pos="3376613" algn="l"/>
              </a:tabLst>
              <a:defRPr/>
            </a:pPr>
            <a:r>
              <a:rPr lang="en-US" altLang="ja-JP" sz="2400" b="1" dirty="0">
                <a:latin typeface="Times" pitchFamily="-109" charset="0"/>
                <a:cs typeface="Times" pitchFamily="-109" charset="0"/>
                <a:sym typeface="Times" pitchFamily="-109" charset="0"/>
              </a:rPr>
              <a:t>    Increased Lumen </a:t>
            </a:r>
            <a:r>
              <a:rPr lang="en-US" altLang="ja-JP" sz="2400" b="1" dirty="0" smtClean="0">
                <a:latin typeface="Times" pitchFamily="-109" charset="0"/>
                <a:cs typeface="Times" pitchFamily="-109" charset="0"/>
                <a:sym typeface="Times" pitchFamily="-109" charset="0"/>
              </a:rPr>
              <a:t>with </a:t>
            </a:r>
            <a:r>
              <a:rPr lang="en-US" altLang="ja-JP" sz="2400" b="1" dirty="0">
                <a:latin typeface="Times" pitchFamily="-109" charset="0"/>
                <a:cs typeface="Times" pitchFamily="-109" charset="0"/>
                <a:sym typeface="Times" pitchFamily="-109" charset="0"/>
              </a:rPr>
              <a:t>fragmentation of </a:t>
            </a:r>
          </a:p>
          <a:p>
            <a:pPr>
              <a:lnSpc>
                <a:spcPct val="93000"/>
              </a:lnSpc>
              <a:tabLst>
                <a:tab pos="0" algn="l"/>
                <a:tab pos="1168400" algn="l"/>
                <a:tab pos="2336800" algn="l"/>
                <a:tab pos="3376613" algn="l"/>
              </a:tabLst>
              <a:defRPr/>
            </a:pPr>
            <a:r>
              <a:rPr lang="en-US" altLang="ja-JP" sz="2400" b="1" dirty="0">
                <a:latin typeface="Times" pitchFamily="-109" charset="0"/>
                <a:cs typeface="Times" pitchFamily="-109" charset="0"/>
                <a:sym typeface="Times" pitchFamily="-109" charset="0"/>
              </a:rPr>
              <a:t>the calcium </a:t>
            </a:r>
            <a:r>
              <a:rPr lang="en-US" altLang="ja-JP" sz="2400" b="1" dirty="0" smtClean="0">
                <a:latin typeface="Times" pitchFamily="-109" charset="0"/>
                <a:cs typeface="Times" pitchFamily="-109" charset="0"/>
                <a:sym typeface="Times" pitchFamily="-109" charset="0"/>
              </a:rPr>
              <a:t>rendering the </a:t>
            </a:r>
            <a:r>
              <a:rPr lang="en-US" altLang="ja-JP" sz="2400" b="1" dirty="0">
                <a:latin typeface="Times" pitchFamily="-109" charset="0"/>
                <a:cs typeface="Times" pitchFamily="-109" charset="0"/>
                <a:sym typeface="Times" pitchFamily="-109" charset="0"/>
              </a:rPr>
              <a:t>vessel  </a:t>
            </a:r>
            <a:r>
              <a:rPr lang="en-US" altLang="ja-JP" sz="2400" b="1" dirty="0" smtClean="0">
                <a:latin typeface="Times" pitchFamily="-109" charset="0"/>
                <a:cs typeface="Times" pitchFamily="-109" charset="0"/>
                <a:sym typeface="Times" pitchFamily="-109" charset="0"/>
              </a:rPr>
              <a:t>more </a:t>
            </a:r>
            <a:r>
              <a:rPr lang="en-US" altLang="ja-JP" sz="2400" b="1" dirty="0">
                <a:latin typeface="Times" pitchFamily="-109" charset="0"/>
                <a:cs typeface="Times" pitchFamily="-109" charset="0"/>
                <a:sym typeface="Times" pitchFamily="-109" charset="0"/>
              </a:rPr>
              <a:t>compliant</a:t>
            </a:r>
          </a:p>
        </p:txBody>
      </p:sp>
      <p:pic>
        <p:nvPicPr>
          <p:cNvPr id="10" name="ivus fx'd Ca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370688" cy="551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4246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990872"/>
            <a:ext cx="3344189" cy="784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9" y="-819472"/>
            <a:ext cx="3344189" cy="696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/>
          </p:cNvSpPr>
          <p:nvPr/>
        </p:nvSpPr>
        <p:spPr bwMode="auto">
          <a:xfrm>
            <a:off x="143346" y="6990655"/>
            <a:ext cx="1876843" cy="127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1168400" algn="l"/>
                <a:tab pos="2336800" algn="l"/>
                <a:tab pos="3505200" algn="l"/>
              </a:tabLst>
              <a:defRPr sz="3600">
                <a:solidFill>
                  <a:srgbClr val="282B1F"/>
                </a:solidFill>
                <a:latin typeface="Optima" pitchFamily="-109" charset="0"/>
                <a:ea typeface="ヒラギノ角ゴ ProN W3" pitchFamily="-109" charset="-128"/>
                <a:sym typeface="Optima" pitchFamily="-109" charset="0"/>
              </a:defRPr>
            </a:lvl1pPr>
            <a:lvl2pPr marL="742950" indent="-285750" eaLnBrk="0" hangingPunct="0">
              <a:tabLst>
                <a:tab pos="0" algn="l"/>
                <a:tab pos="1168400" algn="l"/>
                <a:tab pos="2336800" algn="l"/>
                <a:tab pos="3505200" algn="l"/>
              </a:tabLst>
              <a:defRPr sz="3600">
                <a:solidFill>
                  <a:srgbClr val="282B1F"/>
                </a:solidFill>
                <a:latin typeface="Optima" pitchFamily="-109" charset="0"/>
                <a:ea typeface="ヒラギノ角ゴ ProN W3" pitchFamily="-109" charset="-128"/>
                <a:sym typeface="Optima" pitchFamily="-109" charset="0"/>
              </a:defRPr>
            </a:lvl2pPr>
            <a:lvl3pPr marL="1143000" indent="-228600" eaLnBrk="0" hangingPunct="0">
              <a:tabLst>
                <a:tab pos="0" algn="l"/>
                <a:tab pos="1168400" algn="l"/>
                <a:tab pos="2336800" algn="l"/>
                <a:tab pos="3505200" algn="l"/>
              </a:tabLst>
              <a:defRPr sz="3600">
                <a:solidFill>
                  <a:srgbClr val="282B1F"/>
                </a:solidFill>
                <a:latin typeface="Optima" pitchFamily="-109" charset="0"/>
                <a:ea typeface="ヒラギノ角ゴ ProN W3" pitchFamily="-109" charset="-128"/>
                <a:sym typeface="Optima" pitchFamily="-109" charset="0"/>
              </a:defRPr>
            </a:lvl3pPr>
            <a:lvl4pPr marL="1600200" indent="-228600" eaLnBrk="0" hangingPunct="0">
              <a:tabLst>
                <a:tab pos="0" algn="l"/>
                <a:tab pos="1168400" algn="l"/>
                <a:tab pos="2336800" algn="l"/>
                <a:tab pos="3505200" algn="l"/>
              </a:tabLst>
              <a:defRPr sz="3600">
                <a:solidFill>
                  <a:srgbClr val="282B1F"/>
                </a:solidFill>
                <a:latin typeface="Optima" pitchFamily="-109" charset="0"/>
                <a:ea typeface="ヒラギノ角ゴ ProN W3" pitchFamily="-109" charset="-128"/>
                <a:sym typeface="Optima" pitchFamily="-109" charset="0"/>
              </a:defRPr>
            </a:lvl4pPr>
            <a:lvl5pPr marL="2057400" indent="-228600" eaLnBrk="0" hangingPunct="0">
              <a:tabLst>
                <a:tab pos="0" algn="l"/>
                <a:tab pos="1168400" algn="l"/>
                <a:tab pos="2336800" algn="l"/>
                <a:tab pos="3505200" algn="l"/>
              </a:tabLst>
              <a:defRPr sz="3600">
                <a:solidFill>
                  <a:srgbClr val="282B1F"/>
                </a:solidFill>
                <a:latin typeface="Optima" pitchFamily="-109" charset="0"/>
                <a:ea typeface="ヒラギノ角ゴ ProN W3" pitchFamily="-109" charset="-128"/>
                <a:sym typeface="Optima" pitchFamily="-109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68400" algn="l"/>
                <a:tab pos="2336800" algn="l"/>
                <a:tab pos="3505200" algn="l"/>
              </a:tabLst>
              <a:defRPr sz="3600">
                <a:solidFill>
                  <a:srgbClr val="282B1F"/>
                </a:solidFill>
                <a:latin typeface="Optima" pitchFamily="-109" charset="0"/>
                <a:ea typeface="ヒラギノ角ゴ ProN W3" pitchFamily="-109" charset="-128"/>
                <a:sym typeface="Optima" pitchFamily="-109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68400" algn="l"/>
                <a:tab pos="2336800" algn="l"/>
                <a:tab pos="3505200" algn="l"/>
              </a:tabLst>
              <a:defRPr sz="3600">
                <a:solidFill>
                  <a:srgbClr val="282B1F"/>
                </a:solidFill>
                <a:latin typeface="Optima" pitchFamily="-109" charset="0"/>
                <a:ea typeface="ヒラギノ角ゴ ProN W3" pitchFamily="-109" charset="-128"/>
                <a:sym typeface="Optima" pitchFamily="-109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68400" algn="l"/>
                <a:tab pos="2336800" algn="l"/>
                <a:tab pos="3505200" algn="l"/>
              </a:tabLst>
              <a:defRPr sz="3600">
                <a:solidFill>
                  <a:srgbClr val="282B1F"/>
                </a:solidFill>
                <a:latin typeface="Optima" pitchFamily="-109" charset="0"/>
                <a:ea typeface="ヒラギノ角ゴ ProN W3" pitchFamily="-109" charset="-128"/>
                <a:sym typeface="Optima" pitchFamily="-109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168400" algn="l"/>
                <a:tab pos="2336800" algn="l"/>
                <a:tab pos="3505200" algn="l"/>
              </a:tabLst>
              <a:defRPr sz="3600">
                <a:solidFill>
                  <a:srgbClr val="282B1F"/>
                </a:solidFill>
                <a:latin typeface="Optima" pitchFamily="-109" charset="0"/>
                <a:ea typeface="ヒラギノ角ゴ ProN W3" pitchFamily="-109" charset="-128"/>
                <a:sym typeface="Optima" pitchFamily="-109" charset="0"/>
              </a:defRPr>
            </a:lvl9pPr>
          </a:lstStyle>
          <a:p>
            <a:pPr algn="l" eaLnBrk="1" hangingPunct="1">
              <a:lnSpc>
                <a:spcPct val="99000"/>
              </a:lnSpc>
            </a:pPr>
            <a:r>
              <a:rPr lang="en-US" altLang="ja-JP" sz="28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Well expanded stent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5724128" y="3068960"/>
            <a:ext cx="460535" cy="955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2292"/>
            <a:ext cx="4497668" cy="444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3090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ja-JP" altLang="ja-JP" sz="2400" dirty="0">
              <a:latin typeface="Times New Roman" pitchFamily="18" charset="0"/>
            </a:endParaRPr>
          </a:p>
        </p:txBody>
      </p:sp>
      <p:pic>
        <p:nvPicPr>
          <p:cNvPr id="3" name="Picture 9" descr="curved-print_2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8229600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05100" y="381000"/>
            <a:ext cx="3390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3200" b="1" u="sng" dirty="0">
                <a:latin typeface="Times New Roman" pitchFamily="18" charset="0"/>
                <a:ea typeface="ＭＳ Ｐゴシック" pitchFamily="50" charset="-128"/>
              </a:rPr>
              <a:t> The “CROSSER”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609637" y="1066800"/>
            <a:ext cx="287931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>
                <a:ea typeface="ＭＳ Ｐゴシック" pitchFamily="50" charset="-128"/>
              </a:rPr>
              <a:t> Uses High Frequency</a:t>
            </a:r>
          </a:p>
          <a:p>
            <a:pPr algn="ctr"/>
            <a:r>
              <a:rPr lang="en-US" altLang="ja-JP" sz="2000" b="1" dirty="0">
                <a:ea typeface="ＭＳ Ｐゴシック" pitchFamily="50" charset="-128"/>
              </a:rPr>
              <a:t>Ultrasound Energy to </a:t>
            </a:r>
          </a:p>
          <a:p>
            <a:pPr algn="ctr"/>
            <a:r>
              <a:rPr lang="en-US" altLang="ja-JP" sz="2000" b="1" dirty="0">
                <a:ea typeface="ＭＳ Ｐゴシック" pitchFamily="50" charset="-128"/>
              </a:rPr>
              <a:t>Cross </a:t>
            </a:r>
            <a:r>
              <a:rPr lang="en-US" altLang="ja-JP" sz="2000" b="1" dirty="0" smtClean="0">
                <a:ea typeface="ＭＳ Ｐゴシック" pitchFamily="50" charset="-128"/>
              </a:rPr>
              <a:t>CTO’s</a:t>
            </a:r>
          </a:p>
          <a:p>
            <a:pPr algn="ctr"/>
            <a:endParaRPr lang="en-US" altLang="ja-JP" sz="2000" b="1" dirty="0" smtClean="0"/>
          </a:p>
          <a:p>
            <a:pPr algn="ctr"/>
            <a:r>
              <a:rPr lang="en-US" altLang="ja-JP" sz="2000" b="1" dirty="0" smtClean="0">
                <a:ea typeface="ＭＳ Ｐゴシック" pitchFamily="50" charset="-128"/>
              </a:rPr>
              <a:t>20.000cycle/sec</a:t>
            </a:r>
            <a:endParaRPr lang="en-US" altLang="ja-JP" sz="2000" b="1" dirty="0">
              <a:ea typeface="ＭＳ Ｐゴシック" pitchFamily="50" charset="-128"/>
            </a:endParaRPr>
          </a:p>
        </p:txBody>
      </p:sp>
      <p:pic>
        <p:nvPicPr>
          <p:cNvPr id="6" name="Picture 4" descr="Generator-back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5105400"/>
            <a:ext cx="1524000" cy="13716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" name="Picture 7" descr="Generator Fro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5334000"/>
            <a:ext cx="1371600" cy="1295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Product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1196752"/>
            <a:ext cx="7884876" cy="525658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843808" y="260648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tx2"/>
                </a:solidFill>
              </a:rPr>
              <a:t>Crosser device</a:t>
            </a:r>
            <a:endParaRPr kumimoji="1" lang="ja-JP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1909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843808" y="260648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tx2"/>
                </a:solidFill>
              </a:rPr>
              <a:t>Crosser device</a:t>
            </a:r>
            <a:endParaRPr kumimoji="1" lang="ja-JP" altLang="en-US" sz="3600" dirty="0">
              <a:solidFill>
                <a:schemeClr val="tx2"/>
              </a:solidFill>
            </a:endParaRPr>
          </a:p>
        </p:txBody>
      </p:sp>
      <p:pic>
        <p:nvPicPr>
          <p:cNvPr id="6" name="鈴木　敬一.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04" y="1554787"/>
            <a:ext cx="4416370" cy="4416370"/>
          </a:xfrm>
          <a:prstGeom prst="rect">
            <a:avLst/>
          </a:prstGeom>
        </p:spPr>
      </p:pic>
      <p:pic>
        <p:nvPicPr>
          <p:cNvPr id="8" name="鈴木　敬一.0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3297" y="1554787"/>
            <a:ext cx="4444752" cy="444475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43608" y="836712"/>
            <a:ext cx="7744140" cy="6189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64310" tIns="32155" rIns="64310" bIns="32155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66EC66"/>
              </a:buClr>
              <a:buSzPct val="120000"/>
            </a:pPr>
            <a:r>
              <a:rPr kumimoji="0" lang="en-US" altLang="ja-JP" sz="4000" dirty="0" smtClean="0">
                <a:solidFill>
                  <a:schemeClr val="tx2"/>
                </a:solidFill>
              </a:rPr>
              <a:t>Key points for the calcified lesion </a:t>
            </a:r>
            <a:endParaRPr kumimoji="0" lang="en-US" altLang="ja-JP" sz="40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2204864"/>
            <a:ext cx="894129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No.1 Penetration for the calcified lesion especially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in CTO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 smtClean="0"/>
              <a:t>No.2 Treatment after the successful wire recanalization</a:t>
            </a:r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endParaRPr lang="en-US" altLang="ja-JP" sz="2400" dirty="0" smtClean="0"/>
          </a:p>
          <a:p>
            <a:pPr>
              <a:buFont typeface="Wingdings" pitchFamily="2" charset="2"/>
              <a:buChar char="Ø"/>
            </a:pPr>
            <a:endParaRPr lang="en-US" altLang="ja-JP" sz="2800" dirty="0" smtClean="0"/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475457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843808" y="260648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tx2"/>
                </a:solidFill>
              </a:rPr>
              <a:t>Crosser device</a:t>
            </a:r>
            <a:endParaRPr kumimoji="1" lang="ja-JP" altLang="en-US" sz="3600" dirty="0">
              <a:solidFill>
                <a:schemeClr val="tx2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6" r="22025"/>
          <a:stretch/>
        </p:blipFill>
        <p:spPr>
          <a:xfrm>
            <a:off x="442576" y="1412776"/>
            <a:ext cx="4032448" cy="417116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71176" y="5905075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Good response to balloon dilatation</a:t>
            </a:r>
            <a:endParaRPr kumimoji="1" lang="ja-JP" altLang="en-US" dirty="0"/>
          </a:p>
        </p:txBody>
      </p:sp>
      <p:pic>
        <p:nvPicPr>
          <p:cNvPr id="6" name="鈴木　敬一.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4008" y="1413665"/>
            <a:ext cx="4104456" cy="41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1999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533400" y="2590800"/>
          <a:ext cx="4059238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82" name="Image" r:id="rId3" imgW="4701730" imgH="4002824" progId="Photoshop.Image.5">
                  <p:embed/>
                </p:oleObj>
              </mc:Choice>
              <mc:Fallback>
                <p:oleObj name="Image" r:id="rId3" imgW="4701730" imgH="4002824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590800"/>
                        <a:ext cx="4059238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4572000" y="2590800"/>
          <a:ext cx="4191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83" name="Image" r:id="rId5" imgW="5070244" imgH="4752559" progId="Photoshop.Image.5">
                  <p:embed/>
                </p:oleObj>
              </mc:Choice>
              <mc:Fallback>
                <p:oleObj name="Image" r:id="rId5" imgW="5070244" imgH="4752559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590800"/>
                        <a:ext cx="41910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2987824" y="1052736"/>
            <a:ext cx="2893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/>
              <a:t>　</a:t>
            </a:r>
            <a:r>
              <a:rPr lang="en-US" altLang="ja-JP" sz="4000" dirty="0" smtClean="0">
                <a:solidFill>
                  <a:schemeClr val="tx2"/>
                </a:solidFill>
              </a:rPr>
              <a:t>Rotablator</a:t>
            </a:r>
            <a:endParaRPr lang="ja-JP" altLang="en-US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井上直人\Desktop\sub-banners_PREDATO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482540" cy="4104456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2123728" y="5733256"/>
            <a:ext cx="2690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tx2"/>
                </a:solidFill>
              </a:rPr>
              <a:t>Diamondback</a:t>
            </a:r>
            <a:endParaRPr kumimoji="1" lang="ja-JP" altLang="en-US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643314"/>
            <a:ext cx="8066087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571868" y="3714752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x1.75</a:t>
            </a:r>
            <a:endParaRPr kumimoji="1" lang="ja-JP" altLang="en-US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0"/>
            <a:ext cx="4572032" cy="368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9882" b="6119"/>
          <a:stretch>
            <a:fillRect/>
          </a:stretch>
        </p:blipFill>
        <p:spPr bwMode="auto">
          <a:xfrm>
            <a:off x="899592" y="0"/>
            <a:ext cx="728662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708920"/>
            <a:ext cx="5348287" cy="39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b="7143"/>
          <a:stretch>
            <a:fillRect/>
          </a:stretch>
        </p:blipFill>
        <p:spPr bwMode="auto">
          <a:xfrm>
            <a:off x="0" y="980728"/>
            <a:ext cx="91440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b="10714"/>
          <a:stretch>
            <a:fillRect/>
          </a:stretch>
        </p:blipFill>
        <p:spPr bwMode="auto">
          <a:xfrm>
            <a:off x="0" y="3284984"/>
            <a:ext cx="91440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697" r="5625" b="5555"/>
          <a:stretch>
            <a:fillRect/>
          </a:stretch>
        </p:blipFill>
        <p:spPr bwMode="auto">
          <a:xfrm>
            <a:off x="1331640" y="548680"/>
            <a:ext cx="6104489" cy="581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amond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106" y="1484784"/>
            <a:ext cx="8134350" cy="4572000"/>
          </a:xfrm>
          <a:prstGeom prst="rect">
            <a:avLst/>
          </a:prstGeom>
        </p:spPr>
      </p:pic>
      <p:sp>
        <p:nvSpPr>
          <p:cNvPr id="3" name="正方形/長方形 2"/>
          <p:cNvSpPr>
            <a:spLocks noChangeArrowheads="1"/>
          </p:cNvSpPr>
          <p:nvPr/>
        </p:nvSpPr>
        <p:spPr bwMode="auto">
          <a:xfrm>
            <a:off x="2703128" y="404664"/>
            <a:ext cx="36631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chemeClr val="tx2"/>
                </a:solidFill>
              </a:rPr>
              <a:t>　</a:t>
            </a:r>
            <a:r>
              <a:rPr lang="en-US" altLang="ja-JP" sz="4000" dirty="0" smtClean="0">
                <a:solidFill>
                  <a:schemeClr val="tx2"/>
                </a:solidFill>
              </a:rPr>
              <a:t>Diamondback</a:t>
            </a:r>
            <a:endParaRPr lang="ja-JP" altLang="en-US" sz="40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63888" y="6244352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by Dr. Dave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28519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5"/>
          <p:cNvSpPr txBox="1">
            <a:spLocks noChangeArrowheads="1"/>
          </p:cNvSpPr>
          <p:nvPr/>
        </p:nvSpPr>
        <p:spPr bwMode="auto">
          <a:xfrm>
            <a:off x="3347864" y="260648"/>
            <a:ext cx="22124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chemeClr val="tx2"/>
                </a:solidFill>
              </a:rPr>
              <a:t>Conclusion</a:t>
            </a:r>
            <a:endParaRPr lang="ja-JP" altLang="en-US" sz="3200" dirty="0">
              <a:solidFill>
                <a:schemeClr val="tx2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595021"/>
            <a:ext cx="8903848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Optimization of calcified Fem-pop is really difficult.</a:t>
            </a:r>
          </a:p>
          <a:p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There are many techniques for the recanalization of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calcified CTO (Stiff wire, Subintimal technique, 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Bilateral approach, Wingman etc.) </a:t>
            </a:r>
            <a:endParaRPr lang="en-US" altLang="ja-JP" sz="2800" dirty="0"/>
          </a:p>
          <a:p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Fully expansion of balloon catheter is difficult.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Some roles of new devices (Such as Laser, Crosser,</a:t>
            </a:r>
          </a:p>
          <a:p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  Scoring balloon, Diamondback etc</a:t>
            </a:r>
            <a:r>
              <a:rPr lang="en-US" altLang="ja-JP" sz="2800" dirty="0" smtClean="0"/>
              <a:t>.)</a:t>
            </a:r>
            <a:endParaRPr kumimoji="1"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endParaRPr kumimoji="1" lang="en-US" altLang="ja-JP" sz="2800" dirty="0" smtClean="0"/>
          </a:p>
          <a:p>
            <a:pPr>
              <a:buFont typeface="Wingdings" pitchFamily="2" charset="2"/>
              <a:buChar char="Ø"/>
            </a:pPr>
            <a:endParaRPr kumimoji="1" lang="en-US" altLang="ja-JP" sz="28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60648"/>
            <a:ext cx="4578601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25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43608" y="836712"/>
            <a:ext cx="7744140" cy="6189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64310" tIns="32155" rIns="64310" bIns="32155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66EC66"/>
              </a:buClr>
              <a:buSzPct val="120000"/>
            </a:pPr>
            <a:r>
              <a:rPr kumimoji="0" lang="en-US" altLang="ja-JP" sz="4000" dirty="0" smtClean="0">
                <a:solidFill>
                  <a:schemeClr val="tx2"/>
                </a:solidFill>
              </a:rPr>
              <a:t>Key points for the calcified lesion </a:t>
            </a:r>
            <a:endParaRPr kumimoji="0" lang="en-US" altLang="ja-JP" sz="40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2204864"/>
            <a:ext cx="894129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accent2">
                    <a:lumMod val="75000"/>
                  </a:schemeClr>
                </a:solidFill>
              </a:rPr>
              <a:t>No.1 Penetration for the calcified lesion especially</a:t>
            </a:r>
          </a:p>
          <a:p>
            <a:r>
              <a:rPr lang="en-US" altLang="ja-JP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ja-JP" sz="2800" dirty="0" smtClean="0">
                <a:solidFill>
                  <a:schemeClr val="accent2">
                    <a:lumMod val="75000"/>
                  </a:schemeClr>
                </a:solidFill>
              </a:rPr>
              <a:t>      in CTO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 smtClean="0"/>
              <a:t>No.2 Treatment after the successful wire recanalization</a:t>
            </a:r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endParaRPr lang="en-US" altLang="ja-JP" sz="2400" dirty="0" smtClean="0"/>
          </a:p>
          <a:p>
            <a:pPr>
              <a:buFont typeface="Wingdings" pitchFamily="2" charset="2"/>
              <a:buChar char="Ø"/>
            </a:pPr>
            <a:endParaRPr lang="en-US" altLang="ja-JP" sz="2800" dirty="0" smtClean="0"/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465957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907704" y="2492896"/>
            <a:ext cx="52613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0" dirty="0" smtClean="0"/>
              <a:t>Thank you!</a:t>
            </a:r>
            <a:endParaRPr kumimoji="1" lang="ja-JP" altLang="en-US" sz="80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92696"/>
            <a:ext cx="8944469" cy="5635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64310" tIns="32155" rIns="64310" bIns="32155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66EC66"/>
              </a:buClr>
              <a:buSzPct val="120000"/>
            </a:pPr>
            <a:r>
              <a:rPr kumimoji="0" lang="en-US" altLang="ja-JP" sz="3600" dirty="0" smtClean="0">
                <a:solidFill>
                  <a:schemeClr val="tx2"/>
                </a:solidFill>
              </a:rPr>
              <a:t>CTO recanalization for heavily calcification </a:t>
            </a:r>
            <a:endParaRPr kumimoji="0" lang="en-US" altLang="ja-JP" sz="36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43608" y="1628800"/>
            <a:ext cx="769095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 Antegrade approach preferred vs Cross-over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 </a:t>
            </a:r>
            <a:r>
              <a:rPr lang="en-US" altLang="ja-JP" sz="2400" dirty="0" smtClean="0"/>
              <a:t>Wire manipulation, pushability</a:t>
            </a:r>
          </a:p>
          <a:p>
            <a:pPr>
              <a:buFont typeface="Wingdings" pitchFamily="2" charset="2"/>
              <a:buChar char="Ø"/>
            </a:pPr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r>
              <a:rPr kumimoji="1" lang="en-US" altLang="ja-JP" sz="2800" dirty="0" smtClean="0"/>
              <a:t> Super stiff wire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Bilateral approach</a:t>
            </a:r>
          </a:p>
          <a:p>
            <a:pPr>
              <a:buFont typeface="Wingdings" pitchFamily="2" charset="2"/>
              <a:buChar char="Ø"/>
            </a:pPr>
            <a:endParaRPr kumimoji="1" lang="en-US" altLang="ja-JP" sz="2800" dirty="0"/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Subintimal technique</a:t>
            </a:r>
          </a:p>
          <a:p>
            <a:pPr>
              <a:buFont typeface="Wingdings" pitchFamily="2" charset="2"/>
              <a:buChar char="Ø"/>
            </a:pPr>
            <a:endParaRPr kumimoji="1" lang="en-US" altLang="ja-JP" sz="2800" dirty="0"/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Crosser device, Wingman etc.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155612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92696"/>
            <a:ext cx="8944469" cy="5635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64310" tIns="32155" rIns="64310" bIns="32155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66EC66"/>
              </a:buClr>
              <a:buSzPct val="120000"/>
            </a:pPr>
            <a:r>
              <a:rPr kumimoji="0" lang="en-US" altLang="ja-JP" sz="3600" dirty="0" smtClean="0">
                <a:solidFill>
                  <a:schemeClr val="tx2"/>
                </a:solidFill>
              </a:rPr>
              <a:t>CTO recanalization for heavily calcification </a:t>
            </a:r>
            <a:endParaRPr kumimoji="0" lang="en-US" altLang="ja-JP" sz="36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43608" y="1628800"/>
            <a:ext cx="769095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Antegrade approach preferred vs Cross-over</a:t>
            </a:r>
          </a:p>
          <a:p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              </a:t>
            </a:r>
            <a:r>
              <a:rPr lang="en-US" altLang="ja-JP" sz="2400" dirty="0" smtClean="0">
                <a:solidFill>
                  <a:srgbClr val="FF0000"/>
                </a:solidFill>
              </a:rPr>
              <a:t>Wire manipulation, pushability</a:t>
            </a:r>
          </a:p>
          <a:p>
            <a:pPr>
              <a:buFont typeface="Wingdings" pitchFamily="2" charset="2"/>
              <a:buChar char="Ø"/>
            </a:pPr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r>
              <a:rPr kumimoji="1" lang="en-US" altLang="ja-JP" sz="2800" dirty="0" smtClean="0"/>
              <a:t> Super stiff wire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Bilateral approach</a:t>
            </a:r>
          </a:p>
          <a:p>
            <a:pPr>
              <a:buFont typeface="Wingdings" pitchFamily="2" charset="2"/>
              <a:buChar char="Ø"/>
            </a:pPr>
            <a:endParaRPr kumimoji="1" lang="en-US" altLang="ja-JP" sz="2800" dirty="0"/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Subintimal technique</a:t>
            </a:r>
          </a:p>
          <a:p>
            <a:pPr>
              <a:buFont typeface="Wingdings" pitchFamily="2" charset="2"/>
              <a:buChar char="Ø"/>
            </a:pPr>
            <a:endParaRPr kumimoji="1" lang="en-US" altLang="ja-JP" sz="2800" dirty="0"/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Crosser device, Wingman etc.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493217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92696"/>
            <a:ext cx="8944469" cy="5635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64310" tIns="32155" rIns="64310" bIns="32155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66EC66"/>
              </a:buClr>
              <a:buSzPct val="120000"/>
            </a:pPr>
            <a:r>
              <a:rPr kumimoji="0" lang="en-US" altLang="ja-JP" sz="3600" dirty="0" smtClean="0">
                <a:solidFill>
                  <a:schemeClr val="tx2"/>
                </a:solidFill>
              </a:rPr>
              <a:t>CTO recanalization for heavily calcification </a:t>
            </a:r>
            <a:endParaRPr kumimoji="0" lang="en-US" altLang="ja-JP" sz="36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19672" y="1628800"/>
            <a:ext cx="576952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 Antegrade approach preferred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 </a:t>
            </a:r>
            <a:r>
              <a:rPr lang="en-US" altLang="ja-JP" sz="2400" dirty="0" smtClean="0"/>
              <a:t>Wire manipulation, pushability</a:t>
            </a:r>
          </a:p>
          <a:p>
            <a:pPr>
              <a:buFont typeface="Wingdings" pitchFamily="2" charset="2"/>
              <a:buChar char="Ø"/>
            </a:pPr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r>
              <a:rPr kumimoji="1" lang="en-US" altLang="ja-JP" sz="2800" dirty="0" smtClean="0"/>
              <a:t>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Super stiff wire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endParaRPr lang="en-US" altLang="ja-JP" sz="2800" dirty="0" smtClean="0"/>
          </a:p>
          <a:p>
            <a:pPr>
              <a:buFont typeface="Wingdings" pitchFamily="2" charset="2"/>
              <a:buChar char="Ø"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Bilateral approach</a:t>
            </a:r>
          </a:p>
          <a:p>
            <a:pPr>
              <a:buFont typeface="Wingdings" pitchFamily="2" charset="2"/>
              <a:buChar char="Ø"/>
            </a:pPr>
            <a:endParaRPr kumimoji="1" lang="en-US" altLang="ja-JP" sz="2800" dirty="0"/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Subintimal technique</a:t>
            </a:r>
          </a:p>
          <a:p>
            <a:pPr>
              <a:buFont typeface="Wingdings" pitchFamily="2" charset="2"/>
              <a:buChar char="Ø"/>
            </a:pPr>
            <a:endParaRPr kumimoji="1" lang="en-US" altLang="ja-JP" sz="2800" dirty="0"/>
          </a:p>
          <a:p>
            <a:pPr>
              <a:buFont typeface="Wingdings" pitchFamily="2" charset="2"/>
              <a:buChar char="Ø"/>
            </a:pPr>
            <a:r>
              <a:rPr lang="en-US" altLang="ja-JP" sz="2800" dirty="0" smtClean="0"/>
              <a:t>Crosser device, Wingman etc.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851491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13257" y="836712"/>
            <a:ext cx="3228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>
                <a:solidFill>
                  <a:schemeClr val="tx2"/>
                </a:solidFill>
              </a:rPr>
              <a:t>Super stiff wire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15816" y="2204864"/>
            <a:ext cx="341260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Treasure, Astato</a:t>
            </a:r>
          </a:p>
          <a:p>
            <a:endParaRPr kumimoji="1" lang="en-US" altLang="ja-JP" sz="2800" dirty="0" smtClean="0"/>
          </a:p>
          <a:p>
            <a:r>
              <a:rPr lang="en-US" altLang="ja-JP" sz="2800" dirty="0" smtClean="0"/>
              <a:t>Chevalier series</a:t>
            </a:r>
          </a:p>
          <a:p>
            <a:endParaRPr lang="en-US" altLang="ja-JP" sz="2800" dirty="0" smtClean="0"/>
          </a:p>
          <a:p>
            <a:r>
              <a:rPr kumimoji="1" lang="en-US" altLang="ja-JP" sz="2800" dirty="0" smtClean="0"/>
              <a:t>True finder 45g, 60g</a:t>
            </a:r>
          </a:p>
          <a:p>
            <a:endParaRPr kumimoji="1" lang="en-US" altLang="ja-JP" sz="2800" dirty="0" smtClean="0"/>
          </a:p>
          <a:p>
            <a:r>
              <a:rPr lang="en-US" altLang="ja-JP" sz="2800" dirty="0" smtClean="0"/>
              <a:t>Jupiter Max 100g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1835532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0.014, 0018 size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552451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00CC99"/>
      </a:accent1>
      <a:accent2>
        <a:srgbClr val="00FFFF"/>
      </a:accent2>
      <a:accent3>
        <a:srgbClr val="AAAAAA"/>
      </a:accent3>
      <a:accent4>
        <a:srgbClr val="DADADA"/>
      </a:accent4>
      <a:accent5>
        <a:srgbClr val="AAE2CA"/>
      </a:accent5>
      <a:accent6>
        <a:srgbClr val="00E7E7"/>
      </a:accent6>
      <a:hlink>
        <a:srgbClr val="FFCC66"/>
      </a:hlink>
      <a:folHlink>
        <a:srgbClr val="66FF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666699">
                <a:gamma/>
                <a:shade val="0"/>
                <a:invGamma/>
              </a:srgbClr>
            </a:gs>
            <a:gs pos="50000">
              <a:srgbClr val="666699"/>
            </a:gs>
            <a:gs pos="100000">
              <a:srgbClr val="666699">
                <a:gamma/>
                <a:shade val="0"/>
                <a:invGamma/>
              </a:srgbClr>
            </a:gs>
          </a:gsLst>
          <a:lin ang="5400000" scaled="1"/>
        </a:gradFill>
        <a:ln w="2857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64310" tIns="32155" rIns="64310" bIns="32155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30000"/>
          </a:spcAft>
          <a:buClr>
            <a:srgbClr val="66EC66"/>
          </a:buClr>
          <a:buSzPct val="120000"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666699">
                <a:gamma/>
                <a:shade val="0"/>
                <a:invGamma/>
              </a:srgbClr>
            </a:gs>
            <a:gs pos="50000">
              <a:srgbClr val="666699"/>
            </a:gs>
            <a:gs pos="100000">
              <a:srgbClr val="666699">
                <a:gamma/>
                <a:shade val="0"/>
                <a:invGamma/>
              </a:srgbClr>
            </a:gs>
          </a:gsLst>
          <a:lin ang="5400000" scaled="1"/>
        </a:gradFill>
        <a:ln w="2857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64310" tIns="32155" rIns="64310" bIns="32155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30000"/>
          </a:spcAft>
          <a:buClr>
            <a:srgbClr val="66EC66"/>
          </a:buClr>
          <a:buSzPct val="120000"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22400</TotalTime>
  <Words>1268</Words>
  <Application>Microsoft Office PowerPoint</Application>
  <PresentationFormat>画面に合わせる (4:3)</PresentationFormat>
  <Paragraphs>266</Paragraphs>
  <Slides>50</Slides>
  <Notes>14</Notes>
  <HiddenSlides>2</HiddenSlides>
  <MMClips>28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61" baseType="lpstr">
      <vt:lpstr>Monotype Sorts</vt:lpstr>
      <vt:lpstr>ＭＳ Ｐゴシック</vt:lpstr>
      <vt:lpstr>ヒラギノ角ゴ ProN W3</vt:lpstr>
      <vt:lpstr>Arial</vt:lpstr>
      <vt:lpstr>Calibri</vt:lpstr>
      <vt:lpstr>Tahoma</vt:lpstr>
      <vt:lpstr>Times</vt:lpstr>
      <vt:lpstr>Times New Roman</vt:lpstr>
      <vt:lpstr>Wingdings</vt:lpstr>
      <vt:lpstr>Default Design</vt:lpstr>
      <vt:lpstr>Image</vt:lpstr>
      <vt:lpstr>How to overcome heavily calcified femoropopliteal lesions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Wingman CatheterTM</vt:lpstr>
      <vt:lpstr>Wingman CatheterTM</vt:lpstr>
      <vt:lpstr>Case Presentation</vt:lpstr>
      <vt:lpstr>Wingman CatheterTM</vt:lpstr>
      <vt:lpstr>Wingman CatheterTM</vt:lpstr>
      <vt:lpstr>Successful Crossing</vt:lpstr>
      <vt:lpstr>WingmanTM in a heavy calcified lesion</vt:lpstr>
      <vt:lpstr>WingmanTM in a heavy calcified lesion</vt:lpstr>
      <vt:lpstr>WingmanTM in a heavy calcified lesion</vt:lpstr>
      <vt:lpstr>WingmanTM in a heavy calcified lesion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Interventional Cardiology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井上直人</dc:creator>
  <cp:lastModifiedBy>井上直人</cp:lastModifiedBy>
  <cp:revision>468</cp:revision>
  <dcterms:created xsi:type="dcterms:W3CDTF">2009-03-06T05:33:46Z</dcterms:created>
  <dcterms:modified xsi:type="dcterms:W3CDTF">2016-12-09T22:31:27Z</dcterms:modified>
</cp:coreProperties>
</file>