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573" r:id="rId1"/>
  </p:sldMasterIdLst>
  <p:notesMasterIdLst>
    <p:notesMasterId r:id="rId20"/>
  </p:notesMasterIdLst>
  <p:sldIdLst>
    <p:sldId id="256" r:id="rId2"/>
    <p:sldId id="331" r:id="rId3"/>
    <p:sldId id="332" r:id="rId4"/>
    <p:sldId id="311" r:id="rId5"/>
    <p:sldId id="317" r:id="rId6"/>
    <p:sldId id="328" r:id="rId7"/>
    <p:sldId id="288" r:id="rId8"/>
    <p:sldId id="271" r:id="rId9"/>
    <p:sldId id="312" r:id="rId10"/>
    <p:sldId id="313" r:id="rId11"/>
    <p:sldId id="330" r:id="rId12"/>
    <p:sldId id="319" r:id="rId13"/>
    <p:sldId id="325" r:id="rId14"/>
    <p:sldId id="322" r:id="rId15"/>
    <p:sldId id="326" r:id="rId16"/>
    <p:sldId id="289" r:id="rId17"/>
    <p:sldId id="260" r:id="rId18"/>
    <p:sldId id="327" r:id="rId19"/>
  </p:sldIdLst>
  <p:sldSz cx="9144000" cy="6858000" type="screen4x3"/>
  <p:notesSz cx="6858000" cy="9294813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chemeClr val="bg1"/>
        </a:solidFill>
        <a:latin typeface="Arial" charset="0"/>
        <a:ea typeface="MS Gothic" charset="-128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chemeClr val="bg1"/>
        </a:solidFill>
        <a:latin typeface="Arial" charset="0"/>
        <a:ea typeface="MS Gothic" charset="-128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chemeClr val="bg1"/>
        </a:solidFill>
        <a:latin typeface="Arial" charset="0"/>
        <a:ea typeface="MS Gothic" charset="-128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chemeClr val="bg1"/>
        </a:solidFill>
        <a:latin typeface="Arial" charset="0"/>
        <a:ea typeface="MS Gothic" charset="-128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chemeClr val="bg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bg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bg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bg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bg1"/>
        </a:solidFill>
        <a:latin typeface="Arial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E153C"/>
    <a:srgbClr val="D9739B"/>
    <a:srgbClr val="E57D5C"/>
    <a:srgbClr val="B9D8E5"/>
    <a:srgbClr val="FF5632"/>
    <a:srgbClr val="E537D1"/>
    <a:srgbClr val="51E5D8"/>
    <a:srgbClr val="1FFF33"/>
    <a:srgbClr val="A4595F"/>
    <a:srgbClr val="A433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9466" autoAdjust="0"/>
  </p:normalViewPr>
  <p:slideViewPr>
    <p:cSldViewPr>
      <p:cViewPr>
        <p:scale>
          <a:sx n="75" d="100"/>
          <a:sy n="75" d="100"/>
        </p:scale>
        <p:origin x="-1362" y="-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M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MY" dirty="0" smtClean="0"/>
              <a:t>Dabigatran</a:t>
            </a:r>
            <a:r>
              <a:rPr lang="en-MY" baseline="0" dirty="0" smtClean="0"/>
              <a:t> Trough Plasma Concentration Level </a:t>
            </a:r>
            <a:endParaRPr lang="en-MY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6789762633382613E-2"/>
          <c:y val="0.1003301291883969"/>
          <c:w val="0.90497990363144898"/>
          <c:h val="0.813302655349899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81.370999999999995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16.286000000000001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25.777000000000001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32.292000000000002</c:v>
                </c:pt>
                <c:pt idx="1">
                  <c:v>32.878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32.366999999999997</c:v>
                </c:pt>
                <c:pt idx="1">
                  <c:v>31.887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42.121099999999998</c:v>
                </c:pt>
                <c:pt idx="1">
                  <c:v>61.234000000000002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113.9436</c:v>
                </c:pt>
                <c:pt idx="1">
                  <c:v>29.669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51.478900000000003</c:v>
                </c:pt>
                <c:pt idx="1">
                  <c:v>105.572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  <c:pt idx="0">
                  <c:v>29.811699999999998</c:v>
                </c:pt>
                <c:pt idx="1">
                  <c:v>24.8048</c:v>
                </c:pt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Sheet1!$K$2:$K$3</c:f>
              <c:numCache>
                <c:formatCode>General</c:formatCode>
                <c:ptCount val="2"/>
                <c:pt idx="0">
                  <c:v>82.354200000000006</c:v>
                </c:pt>
                <c:pt idx="1">
                  <c:v>40.115400000000001</c:v>
                </c:pt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Sheet1!$L$2:$L$3</c:f>
              <c:numCache>
                <c:formatCode>General</c:formatCode>
                <c:ptCount val="2"/>
                <c:pt idx="0">
                  <c:v>37.692700000000002</c:v>
                </c:pt>
                <c:pt idx="1">
                  <c:v>84.684299999999993</c:v>
                </c:pt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Series 12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Sheet1!$M$2:$M$3</c:f>
              <c:numCache>
                <c:formatCode>General</c:formatCode>
                <c:ptCount val="2"/>
                <c:pt idx="0">
                  <c:v>146.20650000000001</c:v>
                </c:pt>
                <c:pt idx="1">
                  <c:v>36.886200000000002</c:v>
                </c:pt>
              </c:numCache>
            </c:numRef>
          </c:val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Series 13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Sheet1!$N$2:$N$3</c:f>
              <c:numCache>
                <c:formatCode>General</c:formatCode>
                <c:ptCount val="2"/>
                <c:pt idx="0">
                  <c:v>108.2901</c:v>
                </c:pt>
                <c:pt idx="1">
                  <c:v>58.155500000000004</c:v>
                </c:pt>
              </c:numCache>
            </c:numRef>
          </c:val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Series 14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Sheet1!$O$2:$O$3</c:f>
              <c:numCache>
                <c:formatCode>General</c:formatCode>
                <c:ptCount val="2"/>
                <c:pt idx="0">
                  <c:v>70.057000000000002</c:v>
                </c:pt>
                <c:pt idx="1">
                  <c:v>57.127299999999998</c:v>
                </c:pt>
              </c:numCache>
            </c:numRef>
          </c:val>
        </c:ser>
        <c:ser>
          <c:idx val="14"/>
          <c:order val="14"/>
          <c:tx>
            <c:strRef>
              <c:f>Sheet1!$P$1</c:f>
              <c:strCache>
                <c:ptCount val="1"/>
                <c:pt idx="0">
                  <c:v>Series 15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Sheet1!$P$2:$P$3</c:f>
              <c:numCache>
                <c:formatCode>General</c:formatCode>
                <c:ptCount val="2"/>
                <c:pt idx="0">
                  <c:v>17.279699999999998</c:v>
                </c:pt>
                <c:pt idx="1">
                  <c:v>42.3705</c:v>
                </c:pt>
              </c:numCache>
            </c:numRef>
          </c:val>
        </c:ser>
        <c:ser>
          <c:idx val="15"/>
          <c:order val="15"/>
          <c:tx>
            <c:strRef>
              <c:f>Sheet1!$Q$1</c:f>
              <c:strCache>
                <c:ptCount val="1"/>
                <c:pt idx="0">
                  <c:v>Series 16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Pt>
            <c:idx val="1"/>
            <c:invertIfNegative val="0"/>
            <c:bubble3D val="0"/>
          </c:dPt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Sheet1!$Q$2:$Q$3</c:f>
              <c:numCache>
                <c:formatCode>General</c:formatCode>
                <c:ptCount val="2"/>
                <c:pt idx="0">
                  <c:v>43.832000000000001</c:v>
                </c:pt>
                <c:pt idx="1">
                  <c:v>49.570599999999999</c:v>
                </c:pt>
              </c:numCache>
            </c:numRef>
          </c:val>
        </c:ser>
        <c:ser>
          <c:idx val="16"/>
          <c:order val="16"/>
          <c:tx>
            <c:strRef>
              <c:f>Sheet1!$R$1</c:f>
              <c:strCache>
                <c:ptCount val="1"/>
                <c:pt idx="0">
                  <c:v>Series 17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Sheet1!$R$2:$R$3</c:f>
              <c:numCache>
                <c:formatCode>General</c:formatCode>
                <c:ptCount val="2"/>
                <c:pt idx="0">
                  <c:v>81.36</c:v>
                </c:pt>
                <c:pt idx="1">
                  <c:v>66.830500000000001</c:v>
                </c:pt>
              </c:numCache>
            </c:numRef>
          </c:val>
        </c:ser>
        <c:ser>
          <c:idx val="17"/>
          <c:order val="17"/>
          <c:tx>
            <c:strRef>
              <c:f>Sheet1!$S$1</c:f>
              <c:strCache>
                <c:ptCount val="1"/>
                <c:pt idx="0">
                  <c:v>Series 18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Sheet1!$S$2:$S$3</c:f>
              <c:numCache>
                <c:formatCode>General</c:formatCode>
                <c:ptCount val="2"/>
                <c:pt idx="0">
                  <c:v>129.61000000000001</c:v>
                </c:pt>
                <c:pt idx="1">
                  <c:v>19.2499</c:v>
                </c:pt>
              </c:numCache>
            </c:numRef>
          </c:val>
        </c:ser>
        <c:ser>
          <c:idx val="18"/>
          <c:order val="18"/>
          <c:tx>
            <c:strRef>
              <c:f>Sheet1!$T$1</c:f>
              <c:strCache>
                <c:ptCount val="1"/>
                <c:pt idx="0">
                  <c:v>Series 19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Sheet1!$T$2:$T$3</c:f>
              <c:numCache>
                <c:formatCode>General</c:formatCode>
                <c:ptCount val="2"/>
                <c:pt idx="0">
                  <c:v>35.021000000000001</c:v>
                </c:pt>
                <c:pt idx="1">
                  <c:v>50.416899999999998</c:v>
                </c:pt>
              </c:numCache>
            </c:numRef>
          </c:val>
        </c:ser>
        <c:ser>
          <c:idx val="19"/>
          <c:order val="19"/>
          <c:tx>
            <c:strRef>
              <c:f>Sheet1!$U$1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Sheet1!$U$2:$U$3</c:f>
              <c:numCache>
                <c:formatCode>General</c:formatCode>
                <c:ptCount val="2"/>
                <c:pt idx="0">
                  <c:v>65.046000000000006</c:v>
                </c:pt>
                <c:pt idx="1">
                  <c:v>19.251799999999999</c:v>
                </c:pt>
              </c:numCache>
            </c:numRef>
          </c:val>
        </c:ser>
        <c:ser>
          <c:idx val="20"/>
          <c:order val="20"/>
          <c:tx>
            <c:strRef>
              <c:f>Sheet1!$V$1</c:f>
              <c:strCache>
                <c:ptCount val="1"/>
                <c:pt idx="0">
                  <c:v>Series 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Sheet1!$V$2:$V$3</c:f>
              <c:numCache>
                <c:formatCode>General</c:formatCode>
                <c:ptCount val="2"/>
                <c:pt idx="0">
                  <c:v>63.747700000000002</c:v>
                </c:pt>
                <c:pt idx="1">
                  <c:v>15.3797</c:v>
                </c:pt>
              </c:numCache>
            </c:numRef>
          </c:val>
        </c:ser>
        <c:ser>
          <c:idx val="21"/>
          <c:order val="21"/>
          <c:tx>
            <c:strRef>
              <c:f>Sheet1!$W$1</c:f>
              <c:strCache>
                <c:ptCount val="1"/>
                <c:pt idx="0">
                  <c:v>Series 22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Sheet1!$W$2:$W$3</c:f>
              <c:numCache>
                <c:formatCode>General</c:formatCode>
                <c:ptCount val="2"/>
                <c:pt idx="0">
                  <c:v>101.9803</c:v>
                </c:pt>
                <c:pt idx="1">
                  <c:v>64.111999999999995</c:v>
                </c:pt>
              </c:numCache>
            </c:numRef>
          </c:val>
        </c:ser>
        <c:ser>
          <c:idx val="22"/>
          <c:order val="22"/>
          <c:tx>
            <c:strRef>
              <c:f>Sheet1!$X$1</c:f>
              <c:strCache>
                <c:ptCount val="1"/>
                <c:pt idx="0">
                  <c:v>Series 23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Sheet1!$X$2:$X$3</c:f>
              <c:numCache>
                <c:formatCode>General</c:formatCode>
                <c:ptCount val="2"/>
                <c:pt idx="0">
                  <c:v>25.233599999999999</c:v>
                </c:pt>
                <c:pt idx="1">
                  <c:v>19.981999999999999</c:v>
                </c:pt>
              </c:numCache>
            </c:numRef>
          </c:val>
        </c:ser>
        <c:ser>
          <c:idx val="23"/>
          <c:order val="23"/>
          <c:tx>
            <c:strRef>
              <c:f>Sheet1!$Y$1</c:f>
              <c:strCache>
                <c:ptCount val="1"/>
                <c:pt idx="0">
                  <c:v>Series 24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Sheet1!$Y$2:$Y$3</c:f>
              <c:numCache>
                <c:formatCode>General</c:formatCode>
                <c:ptCount val="2"/>
                <c:pt idx="0">
                  <c:v>10.227</c:v>
                </c:pt>
                <c:pt idx="1">
                  <c:v>23.4894</c:v>
                </c:pt>
              </c:numCache>
            </c:numRef>
          </c:val>
        </c:ser>
        <c:ser>
          <c:idx val="24"/>
          <c:order val="24"/>
          <c:tx>
            <c:strRef>
              <c:f>Sheet1!$Z$1</c:f>
              <c:strCache>
                <c:ptCount val="1"/>
                <c:pt idx="0">
                  <c:v>Series 25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Sheet1!$Z$2:$Z$3</c:f>
              <c:numCache>
                <c:formatCode>General</c:formatCode>
                <c:ptCount val="2"/>
                <c:pt idx="0">
                  <c:v>73.7898</c:v>
                </c:pt>
                <c:pt idx="1">
                  <c:v>94.275000000000006</c:v>
                </c:pt>
              </c:numCache>
            </c:numRef>
          </c:val>
        </c:ser>
        <c:ser>
          <c:idx val="25"/>
          <c:order val="25"/>
          <c:tx>
            <c:strRef>
              <c:f>Sheet1!$AA$1</c:f>
              <c:strCache>
                <c:ptCount val="1"/>
                <c:pt idx="0">
                  <c:v>Series 26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Sheet1!$AA$2:$AA$3</c:f>
              <c:numCache>
                <c:formatCode>General</c:formatCode>
                <c:ptCount val="2"/>
                <c:pt idx="0">
                  <c:v>31.916899999999998</c:v>
                </c:pt>
              </c:numCache>
            </c:numRef>
          </c:val>
        </c:ser>
        <c:ser>
          <c:idx val="26"/>
          <c:order val="26"/>
          <c:tx>
            <c:strRef>
              <c:f>Sheet1!$AB$1</c:f>
              <c:strCache>
                <c:ptCount val="1"/>
                <c:pt idx="0">
                  <c:v>Series 27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Sheet1!$AB$2:$AB$3</c:f>
              <c:numCache>
                <c:formatCode>General</c:formatCode>
                <c:ptCount val="2"/>
                <c:pt idx="0">
                  <c:v>330.77480000000003</c:v>
                </c:pt>
              </c:numCache>
            </c:numRef>
          </c:val>
        </c:ser>
        <c:ser>
          <c:idx val="27"/>
          <c:order val="27"/>
          <c:tx>
            <c:strRef>
              <c:f>Sheet1!$AC$1</c:f>
              <c:strCache>
                <c:ptCount val="1"/>
                <c:pt idx="0">
                  <c:v>Series 28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Sheet1!$AC$2:$AC$3</c:f>
              <c:numCache>
                <c:formatCode>General</c:formatCode>
                <c:ptCount val="2"/>
                <c:pt idx="0">
                  <c:v>62.5304</c:v>
                </c:pt>
              </c:numCache>
            </c:numRef>
          </c:val>
        </c:ser>
        <c:ser>
          <c:idx val="28"/>
          <c:order val="28"/>
          <c:tx>
            <c:strRef>
              <c:f>Sheet1!$AD$1</c:f>
              <c:strCache>
                <c:ptCount val="1"/>
                <c:pt idx="0">
                  <c:v>Series 29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DE 110mg</c:v>
                </c:pt>
                <c:pt idx="1">
                  <c:v>DE 150mg</c:v>
                </c:pt>
              </c:strCache>
            </c:strRef>
          </c:cat>
          <c:val>
            <c:numRef>
              <c:f>Sheet1!$AD$2:$AD$3</c:f>
              <c:numCache>
                <c:formatCode>General</c:formatCode>
                <c:ptCount val="2"/>
                <c:pt idx="0">
                  <c:v>17.802099999999999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1241216"/>
        <c:axId val="191247104"/>
      </c:barChart>
      <c:catAx>
        <c:axId val="191241216"/>
        <c:scaling>
          <c:orientation val="minMax"/>
        </c:scaling>
        <c:delete val="0"/>
        <c:axPos val="b"/>
        <c:majorTickMark val="none"/>
        <c:minorTickMark val="none"/>
        <c:tickLblPos val="nextTo"/>
        <c:crossAx val="191247104"/>
        <c:crosses val="autoZero"/>
        <c:auto val="1"/>
        <c:lblAlgn val="ctr"/>
        <c:lblOffset val="100"/>
        <c:noMultiLvlLbl val="0"/>
      </c:catAx>
      <c:valAx>
        <c:axId val="191247104"/>
        <c:scaling>
          <c:orientation val="minMax"/>
          <c:max val="16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191241216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</c:spPr>
    </c:plotArea>
    <c:legend>
      <c:legendPos val="r"/>
      <c:legendEntry>
        <c:idx val="0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legendEntry>
        <c:idx val="12"/>
        <c:delete val="1"/>
      </c:legendEntry>
      <c:legendEntry>
        <c:idx val="13"/>
        <c:delete val="1"/>
      </c:legendEntry>
      <c:legendEntry>
        <c:idx val="14"/>
        <c:delete val="1"/>
      </c:legendEntry>
      <c:legendEntry>
        <c:idx val="15"/>
        <c:delete val="1"/>
      </c:legendEntry>
      <c:legendEntry>
        <c:idx val="16"/>
        <c:delete val="1"/>
      </c:legendEntry>
      <c:legendEntry>
        <c:idx val="17"/>
        <c:delete val="1"/>
      </c:legendEntry>
      <c:legendEntry>
        <c:idx val="18"/>
        <c:delete val="1"/>
      </c:legendEntry>
      <c:legendEntry>
        <c:idx val="20"/>
        <c:delete val="1"/>
      </c:legendEntry>
      <c:legendEntry>
        <c:idx val="21"/>
        <c:delete val="1"/>
      </c:legendEntry>
      <c:legendEntry>
        <c:idx val="22"/>
        <c:delete val="1"/>
      </c:legendEntry>
      <c:legendEntry>
        <c:idx val="23"/>
        <c:delete val="1"/>
      </c:legendEntry>
      <c:legendEntry>
        <c:idx val="24"/>
        <c:delete val="1"/>
      </c:legendEntry>
      <c:legendEntry>
        <c:idx val="25"/>
        <c:delete val="1"/>
      </c:legendEntry>
      <c:legendEntry>
        <c:idx val="26"/>
        <c:delete val="1"/>
      </c:legendEntry>
      <c:legendEntry>
        <c:idx val="27"/>
        <c:delete val="1"/>
      </c:legendEntry>
      <c:legendEntry>
        <c:idx val="28"/>
        <c:delete val="1"/>
      </c:legendEntry>
      <c:layout>
        <c:manualLayout>
          <c:xMode val="edge"/>
          <c:yMode val="edge"/>
          <c:x val="0.77725773361299266"/>
          <c:y val="0.1686738589494495"/>
          <c:w val="0.11512017329711516"/>
          <c:h val="0.12015236731772165"/>
        </c:manualLayout>
      </c:layout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M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MY" sz="2400" b="1" i="0" baseline="0" dirty="0" smtClean="0">
                <a:effectLst/>
              </a:rPr>
              <a:t>Rivaroxaban Trough Plasma Concentration Level </a:t>
            </a:r>
            <a:endParaRPr lang="en-MY" sz="2400" dirty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04627919997141E-2"/>
          <c:y val="2.4416622922134732E-2"/>
          <c:w val="0.90423815026147458"/>
          <c:h val="0.801812948381452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1">
                  <c:v>14.858000000000001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1">
                  <c:v>107.592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1">
                  <c:v>59.616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1">
                  <c:v>86.224999999999994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1">
                  <c:v>9.3889999999999993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1">
                  <c:v>66.799000000000007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1">
                  <c:v>61.582999999999998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1">
                  <c:v>17.613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Sheet1!$J$2:$J$3</c:f>
              <c:numCache>
                <c:formatCode>General</c:formatCode>
                <c:ptCount val="2"/>
                <c:pt idx="1">
                  <c:v>30.478999999999999</c:v>
                </c:pt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Sheet1!$K$2:$K$3</c:f>
              <c:numCache>
                <c:formatCode>General</c:formatCode>
                <c:ptCount val="2"/>
                <c:pt idx="0">
                  <c:v>32.728000000000002</c:v>
                </c:pt>
                <c:pt idx="1">
                  <c:v>125.423</c:v>
                </c:pt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Sheet1!$L$2:$L$3</c:f>
              <c:numCache>
                <c:formatCode>General</c:formatCode>
                <c:ptCount val="2"/>
                <c:pt idx="0">
                  <c:v>82.11</c:v>
                </c:pt>
                <c:pt idx="1">
                  <c:v>5.2569999999999997</c:v>
                </c:pt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Series 12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Sheet1!$M$2:$M$3</c:f>
              <c:numCache>
                <c:formatCode>General</c:formatCode>
                <c:ptCount val="2"/>
                <c:pt idx="1">
                  <c:v>0.83299999999999996</c:v>
                </c:pt>
              </c:numCache>
            </c:numRef>
          </c:val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Series 13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Sheet1!$N$2:$N$3</c:f>
              <c:numCache>
                <c:formatCode>General</c:formatCode>
                <c:ptCount val="2"/>
                <c:pt idx="1">
                  <c:v>15.7537</c:v>
                </c:pt>
              </c:numCache>
            </c:numRef>
          </c:val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Series 14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Sheet1!$O$2:$O$3</c:f>
              <c:numCache>
                <c:formatCode>General</c:formatCode>
                <c:ptCount val="2"/>
                <c:pt idx="1">
                  <c:v>38.473300000000002</c:v>
                </c:pt>
              </c:numCache>
            </c:numRef>
          </c:val>
        </c:ser>
        <c:ser>
          <c:idx val="14"/>
          <c:order val="14"/>
          <c:tx>
            <c:strRef>
              <c:f>Sheet1!$P$1</c:f>
              <c:strCache>
                <c:ptCount val="1"/>
                <c:pt idx="0">
                  <c:v>Series 15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Sheet1!$P$2:$P$3</c:f>
              <c:numCache>
                <c:formatCode>General</c:formatCode>
                <c:ptCount val="2"/>
                <c:pt idx="1">
                  <c:v>205.11840000000001</c:v>
                </c:pt>
              </c:numCache>
            </c:numRef>
          </c:val>
        </c:ser>
        <c:ser>
          <c:idx val="15"/>
          <c:order val="15"/>
          <c:tx>
            <c:strRef>
              <c:f>Sheet1!$Q$1</c:f>
              <c:strCache>
                <c:ptCount val="1"/>
                <c:pt idx="0">
                  <c:v>Series 16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Sheet1!$Q$2:$Q$3</c:f>
              <c:numCache>
                <c:formatCode>General</c:formatCode>
                <c:ptCount val="2"/>
                <c:pt idx="1">
                  <c:v>102.057</c:v>
                </c:pt>
              </c:numCache>
            </c:numRef>
          </c:val>
        </c:ser>
        <c:ser>
          <c:idx val="16"/>
          <c:order val="16"/>
          <c:tx>
            <c:strRef>
              <c:f>Sheet1!$R$1</c:f>
              <c:strCache>
                <c:ptCount val="1"/>
                <c:pt idx="0">
                  <c:v>Series 17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Sheet1!$R$2:$R$3</c:f>
              <c:numCache>
                <c:formatCode>General</c:formatCode>
                <c:ptCount val="2"/>
                <c:pt idx="1">
                  <c:v>9.6669999999999998</c:v>
                </c:pt>
              </c:numCache>
            </c:numRef>
          </c:val>
        </c:ser>
        <c:ser>
          <c:idx val="17"/>
          <c:order val="17"/>
          <c:tx>
            <c:strRef>
              <c:f>Sheet1!$S$1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Sheet1!$S$2:$S$3</c:f>
              <c:numCache>
                <c:formatCode>General</c:formatCode>
                <c:ptCount val="2"/>
                <c:pt idx="1">
                  <c:v>42.13</c:v>
                </c:pt>
              </c:numCache>
            </c:numRef>
          </c:val>
        </c:ser>
        <c:ser>
          <c:idx val="18"/>
          <c:order val="18"/>
          <c:tx>
            <c:strRef>
              <c:f>Sheet1!$T$1</c:f>
              <c:strCache>
                <c:ptCount val="1"/>
                <c:pt idx="0">
                  <c:v>Series 19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Sheet1!$T$2:$T$3</c:f>
              <c:numCache>
                <c:formatCode>General</c:formatCode>
                <c:ptCount val="2"/>
                <c:pt idx="1">
                  <c:v>107.05</c:v>
                </c:pt>
              </c:numCache>
            </c:numRef>
          </c:val>
        </c:ser>
        <c:ser>
          <c:idx val="19"/>
          <c:order val="19"/>
          <c:tx>
            <c:strRef>
              <c:f>Sheet1!$U$1</c:f>
              <c:strCache>
                <c:ptCount val="1"/>
                <c:pt idx="0">
                  <c:v>Series 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Rivaroxaban 15mg</c:v>
                </c:pt>
                <c:pt idx="1">
                  <c:v>Rivaroxaban 20mg</c:v>
                </c:pt>
              </c:strCache>
            </c:strRef>
          </c:cat>
          <c:val>
            <c:numRef>
              <c:f>Sheet1!$U$2:$U$3</c:f>
              <c:numCache>
                <c:formatCode>General</c:formatCode>
                <c:ptCount val="2"/>
                <c:pt idx="1">
                  <c:v>12.641999999999999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1777408"/>
        <c:axId val="191791488"/>
      </c:barChart>
      <c:catAx>
        <c:axId val="191777408"/>
        <c:scaling>
          <c:orientation val="minMax"/>
        </c:scaling>
        <c:delete val="0"/>
        <c:axPos val="b"/>
        <c:majorTickMark val="none"/>
        <c:minorTickMark val="none"/>
        <c:tickLblPos val="nextTo"/>
        <c:crossAx val="191791488"/>
        <c:crosses val="autoZero"/>
        <c:auto val="1"/>
        <c:lblAlgn val="ctr"/>
        <c:lblOffset val="100"/>
        <c:noMultiLvlLbl val="0"/>
      </c:catAx>
      <c:valAx>
        <c:axId val="191791488"/>
        <c:scaling>
          <c:orientation val="minMax"/>
          <c:max val="2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191777408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  <a:ln>
          <a:noFill/>
        </a:ln>
      </c:spPr>
    </c:plotArea>
    <c:legend>
      <c:legendPos val="r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legendEntry>
        <c:idx val="12"/>
        <c:delete val="1"/>
      </c:legendEntry>
      <c:legendEntry>
        <c:idx val="13"/>
        <c:delete val="1"/>
      </c:legendEntry>
      <c:legendEntry>
        <c:idx val="14"/>
        <c:delete val="1"/>
      </c:legendEntry>
      <c:legendEntry>
        <c:idx val="15"/>
        <c:delete val="1"/>
      </c:legendEntry>
      <c:legendEntry>
        <c:idx val="16"/>
        <c:delete val="1"/>
      </c:legendEntry>
      <c:legendEntry>
        <c:idx val="18"/>
        <c:delete val="1"/>
      </c:legendEntry>
      <c:legendEntry>
        <c:idx val="19"/>
        <c:delete val="1"/>
      </c:legendEntry>
      <c:layout>
        <c:manualLayout>
          <c:xMode val="edge"/>
          <c:yMode val="edge"/>
          <c:x val="0.13506402849416893"/>
          <c:y val="0.15864951881014874"/>
          <c:w val="0.11964834955388519"/>
          <c:h val="0.12335643044619422"/>
        </c:manualLayout>
      </c:layout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M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MY" sz="2400" b="1" i="0" baseline="0" dirty="0" err="1" smtClean="0">
                <a:effectLst/>
              </a:rPr>
              <a:t>Apixaban</a:t>
            </a:r>
            <a:r>
              <a:rPr lang="en-MY" sz="2400" b="1" i="0" baseline="0" dirty="0" smtClean="0">
                <a:effectLst/>
              </a:rPr>
              <a:t> Trough Plasma Concentration Level </a:t>
            </a:r>
            <a:endParaRPr lang="en-MY" sz="2400" dirty="0">
              <a:effectLst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5276954553909111E-2"/>
          <c:y val="0.11724319562794376"/>
          <c:w val="0.92986074772149552"/>
          <c:h val="0.803072663862222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Female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Apixaban 2.5mg</c:v>
                </c:pt>
                <c:pt idx="1">
                  <c:v>Apixaban 5mg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13.763999999999999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Male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Apixaban 2.5mg</c:v>
                </c:pt>
                <c:pt idx="1">
                  <c:v>Apixaban 5mg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24.312999999999999</c:v>
                </c:pt>
                <c:pt idx="1">
                  <c:v>3.2370000000000001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Sheet1!$A$2:$A$3</c:f>
              <c:strCache>
                <c:ptCount val="2"/>
                <c:pt idx="0">
                  <c:v>Apixaban 2.5mg</c:v>
                </c:pt>
                <c:pt idx="1">
                  <c:v>Apixaban 5mg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77.453999999999994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Sheet1!$A$2:$A$3</c:f>
              <c:strCache>
                <c:ptCount val="2"/>
                <c:pt idx="0">
                  <c:v>Apixaban 2.5mg</c:v>
                </c:pt>
                <c:pt idx="1">
                  <c:v>Apixaban 5mg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25.356000000000002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963072"/>
        <c:axId val="190289408"/>
      </c:barChart>
      <c:catAx>
        <c:axId val="62963072"/>
        <c:scaling>
          <c:orientation val="minMax"/>
        </c:scaling>
        <c:delete val="0"/>
        <c:axPos val="b"/>
        <c:majorTickMark val="none"/>
        <c:minorTickMark val="none"/>
        <c:tickLblPos val="nextTo"/>
        <c:crossAx val="190289408"/>
        <c:crosses val="autoZero"/>
        <c:auto val="1"/>
        <c:lblAlgn val="ctr"/>
        <c:lblOffset val="100"/>
        <c:noMultiLvlLbl val="0"/>
      </c:catAx>
      <c:valAx>
        <c:axId val="19028940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62963072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84395659991319971"/>
          <c:y val="0.19846420738503578"/>
          <c:w val="0.12454733709467419"/>
          <c:h val="0.1267360586775968"/>
        </c:manualLayout>
      </c:layout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0.50727</cdr:x>
      <cdr:y>0.14286</cdr:y>
    </cdr:from>
    <cdr:to>
      <cdr:x>0.65575</cdr:x>
      <cdr:y>0.20779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25877" y="838200"/>
          <a:ext cx="1295473" cy="3809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MY" sz="1600" b="1" dirty="0" smtClean="0"/>
            <a:t>330.55ng/ml</a:t>
          </a:r>
          <a:endParaRPr lang="en-MY" sz="1600" b="1" dirty="0"/>
        </a:p>
      </cdr:txBody>
    </cdr:sp>
  </cdr:relSizeAnchor>
  <cdr:relSizeAnchor xmlns:cdr="http://schemas.openxmlformats.org/drawingml/2006/chartDrawing">
    <cdr:from>
      <cdr:x>0.5</cdr:x>
      <cdr:y>0.12987</cdr:y>
    </cdr:from>
    <cdr:to>
      <cdr:x>0.5</cdr:x>
      <cdr:y>0.2078</cdr:y>
    </cdr:to>
    <cdr:cxnSp macro="">
      <cdr:nvCxnSpPr>
        <cdr:cNvPr id="7" name="Straight Arrow Connector 6"/>
        <cdr:cNvCxnSpPr/>
      </cdr:nvCxnSpPr>
      <cdr:spPr>
        <a:xfrm xmlns:a="http://schemas.openxmlformats.org/drawingml/2006/main" flipV="1">
          <a:off x="4362450" y="762000"/>
          <a:ext cx="0" cy="45724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0.47559</cdr:x>
      <cdr:y>0.25314</cdr:y>
    </cdr:from>
    <cdr:to>
      <cdr:x>0.74874</cdr:x>
      <cdr:y>0.3472</cdr:y>
    </cdr:to>
    <cdr:sp macro="" textlink="">
      <cdr:nvSpPr>
        <cdr:cNvPr id="2" name="TextBox 21"/>
        <cdr:cNvSpPr txBox="1"/>
      </cdr:nvSpPr>
      <cdr:spPr>
        <a:xfrm xmlns:a="http://schemas.openxmlformats.org/drawingml/2006/main">
          <a:off x="3835401" y="1408113"/>
          <a:ext cx="2202847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GB"/>
          </a:defPPr>
          <a:lvl1pPr algn="l" defTabSz="457200" rtl="0" fontAlgn="base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1400" kern="1200">
              <a:solidFill>
                <a:schemeClr val="bg1"/>
              </a:solidFill>
              <a:latin typeface="Arial" charset="0"/>
              <a:ea typeface="MS Gothic" charset="-128"/>
              <a:cs typeface="+mn-cs"/>
            </a:defRPr>
          </a:lvl1pPr>
          <a:lvl2pPr marL="742950" indent="-285750" algn="l" defTabSz="457200" rtl="0" fontAlgn="base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1400" kern="1200">
              <a:solidFill>
                <a:schemeClr val="bg1"/>
              </a:solidFill>
              <a:latin typeface="Arial" charset="0"/>
              <a:ea typeface="MS Gothic" charset="-128"/>
              <a:cs typeface="+mn-cs"/>
            </a:defRPr>
          </a:lvl2pPr>
          <a:lvl3pPr marL="1143000" indent="-228600" algn="l" defTabSz="457200" rtl="0" fontAlgn="base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1400" kern="1200">
              <a:solidFill>
                <a:schemeClr val="bg1"/>
              </a:solidFill>
              <a:latin typeface="Arial" charset="0"/>
              <a:ea typeface="MS Gothic" charset="-128"/>
              <a:cs typeface="+mn-cs"/>
            </a:defRPr>
          </a:lvl3pPr>
          <a:lvl4pPr marL="1600200" indent="-228600" algn="l" defTabSz="457200" rtl="0" fontAlgn="base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1400" kern="1200">
              <a:solidFill>
                <a:schemeClr val="bg1"/>
              </a:solidFill>
              <a:latin typeface="Arial" charset="0"/>
              <a:ea typeface="MS Gothic" charset="-128"/>
              <a:cs typeface="+mn-cs"/>
            </a:defRPr>
          </a:lvl4pPr>
          <a:lvl5pPr marL="2057400" indent="-228600" algn="l" defTabSz="457200" rtl="0" fontAlgn="base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1400" kern="1200">
              <a:solidFill>
                <a:schemeClr val="bg1"/>
              </a:solidFill>
              <a:latin typeface="Arial" charset="0"/>
              <a:ea typeface="MS Gothic" charset="-128"/>
              <a:cs typeface="+mn-cs"/>
            </a:defRPr>
          </a:lvl5pPr>
          <a:lvl6pPr marL="2286000" algn="l" defTabSz="914400" rtl="0" eaLnBrk="1" latinLnBrk="0" hangingPunct="1">
            <a:defRPr sz="1400" kern="1200">
              <a:solidFill>
                <a:schemeClr val="bg1"/>
              </a:solidFill>
              <a:latin typeface="Arial" charset="0"/>
              <a:ea typeface="MS Gothic" charset="-128"/>
              <a:cs typeface="+mn-cs"/>
            </a:defRPr>
          </a:lvl6pPr>
          <a:lvl7pPr marL="2743200" algn="l" defTabSz="914400" rtl="0" eaLnBrk="1" latinLnBrk="0" hangingPunct="1">
            <a:defRPr sz="1400" kern="1200">
              <a:solidFill>
                <a:schemeClr val="bg1"/>
              </a:solidFill>
              <a:latin typeface="Arial" charset="0"/>
              <a:ea typeface="MS Gothic" charset="-128"/>
              <a:cs typeface="+mn-cs"/>
            </a:defRPr>
          </a:lvl7pPr>
          <a:lvl8pPr marL="3200400" algn="l" defTabSz="914400" rtl="0" eaLnBrk="1" latinLnBrk="0" hangingPunct="1">
            <a:defRPr sz="1400" kern="1200">
              <a:solidFill>
                <a:schemeClr val="bg1"/>
              </a:solidFill>
              <a:latin typeface="Arial" charset="0"/>
              <a:ea typeface="MS Gothic" charset="-128"/>
              <a:cs typeface="+mn-cs"/>
            </a:defRPr>
          </a:lvl8pPr>
          <a:lvl9pPr marL="3657600" algn="l" defTabSz="914400" rtl="0" eaLnBrk="1" latinLnBrk="0" hangingPunct="1">
            <a:defRPr sz="1400" kern="1200">
              <a:solidFill>
                <a:schemeClr val="bg1"/>
              </a:solidFill>
              <a:latin typeface="Arial" charset="0"/>
              <a:ea typeface="MS Gothic" charset="-128"/>
              <a:cs typeface="+mn-cs"/>
            </a:defRPr>
          </a:lvl9pPr>
        </a:lstStyle>
        <a:p xmlns:a="http://schemas.openxmlformats.org/drawingml/2006/main">
          <a:pPr algn="ctr"/>
          <a:r>
            <a:rPr lang="en-MY" b="1" dirty="0" smtClean="0">
              <a:solidFill>
                <a:schemeClr val="tx1"/>
              </a:solidFill>
            </a:rPr>
            <a:t>Trough Range: </a:t>
          </a:r>
        </a:p>
        <a:p xmlns:a="http://schemas.openxmlformats.org/drawingml/2006/main">
          <a:pPr algn="ctr"/>
          <a:r>
            <a:rPr lang="en-MY" dirty="0" smtClean="0">
              <a:solidFill>
                <a:schemeClr val="tx1"/>
              </a:solidFill>
            </a:rPr>
            <a:t>3.24ng/ml to 277.45ng/ml</a:t>
          </a:r>
          <a:endParaRPr lang="en-MY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2948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696913"/>
            <a:ext cx="4646613" cy="3484562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416425"/>
            <a:ext cx="5484813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829675"/>
            <a:ext cx="2970212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52AA998D-6394-4529-8046-04042500DE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29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9C0C401-0B6D-4ECD-8626-9FCF71D914C2}" type="slidenum">
              <a:rPr lang="en-US"/>
              <a:pPr/>
              <a:t>1</a:t>
            </a:fld>
            <a:endParaRPr lang="en-US"/>
          </a:p>
        </p:txBody>
      </p:sp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FF0000"/>
                </a:solidFill>
                <a:latin typeface="Arial" charset="0"/>
                <a:ea typeface="MS Gothic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FF0000"/>
                </a:solidFill>
                <a:latin typeface="Arial" charset="0"/>
                <a:ea typeface="MS Gothic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FF0000"/>
                </a:solidFill>
                <a:latin typeface="Arial" charset="0"/>
                <a:ea typeface="MS Gothic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FF0000"/>
                </a:solidFill>
                <a:latin typeface="Arial" charset="0"/>
                <a:ea typeface="MS Gothic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FF0000"/>
                </a:solidFill>
                <a:latin typeface="Arial" charset="0"/>
                <a:ea typeface="MS Gothic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FF0000"/>
                </a:solidFill>
                <a:latin typeface="Arial" charset="0"/>
                <a:ea typeface="MS Gothic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FF0000"/>
                </a:solidFill>
                <a:latin typeface="Arial" charset="0"/>
                <a:ea typeface="MS Gothic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FF0000"/>
                </a:solidFill>
                <a:latin typeface="Arial" charset="0"/>
                <a:ea typeface="MS Gothic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FF0000"/>
                </a:solidFill>
                <a:latin typeface="Arial" charset="0"/>
                <a:ea typeface="MS Gothic" charset="-128"/>
              </a:defRPr>
            </a:lvl9pPr>
          </a:lstStyle>
          <a:p>
            <a:pPr algn="r"/>
            <a:fld id="{B1E5BB63-CDED-402F-985F-B6CBB87C78C9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/>
              <a:t>1</a:t>
            </a:fld>
            <a:endParaRPr lang="en-US" sz="120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104900" y="696913"/>
            <a:ext cx="4648200" cy="3486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717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32103" indent="-28157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26312" indent="-22526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576837" indent="-22526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27362" indent="-22526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477887" indent="-2252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28412" indent="-2252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378937" indent="-2252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29461" indent="-22526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94F1698-B31B-4BB6-855A-78852885634B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09" y="4414524"/>
            <a:ext cx="5485782" cy="46260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8333" indent="-178333">
              <a:lnSpc>
                <a:spcPct val="90000"/>
              </a:lnSpc>
            </a:pPr>
            <a:r>
              <a:rPr lang="en-GB" altLang="en-US" smtClean="0"/>
              <a:t>There are many targets for novel anticoagulants in the coagulation pathway:</a:t>
            </a:r>
          </a:p>
          <a:p>
            <a:pPr marL="178333" indent="-178333">
              <a:lnSpc>
                <a:spcPct val="90000"/>
              </a:lnSpc>
              <a:buFontTx/>
              <a:buChar char="•"/>
            </a:pPr>
            <a:r>
              <a:rPr lang="en-GB" altLang="en-US" smtClean="0"/>
              <a:t>Tissue factor pathway inhibitor (TFPI) bound to Factor Xa inactivates the tissue factor (TF)–Factor VIIa complex, preventing initiation of coagulation</a:t>
            </a:r>
          </a:p>
          <a:p>
            <a:pPr marL="178333" indent="-178333">
              <a:lnSpc>
                <a:spcPct val="90000"/>
              </a:lnSpc>
              <a:buFontTx/>
              <a:buChar char="•"/>
            </a:pPr>
            <a:r>
              <a:rPr lang="en-GB" altLang="en-US" smtClean="0"/>
              <a:t>Activated protein C (APC) degrades Factors Va and VIIIa, and thrombomodulin (soluble; sTM) converts thrombin (Factor IIa) from a procoagulant to a potent activator of protein C</a:t>
            </a:r>
          </a:p>
          <a:p>
            <a:pPr marL="178333" indent="-178333">
              <a:lnSpc>
                <a:spcPct val="90000"/>
              </a:lnSpc>
              <a:buFontTx/>
              <a:buChar char="•"/>
            </a:pPr>
            <a:r>
              <a:rPr lang="en-GB" altLang="en-US" smtClean="0"/>
              <a:t>Fondaparinux and idraparinux indirectly inhibit Factor Xa, requiring antithrombin (AT) as a cofactor</a:t>
            </a:r>
          </a:p>
          <a:p>
            <a:pPr marL="178333" indent="-178333">
              <a:lnSpc>
                <a:spcPct val="90000"/>
              </a:lnSpc>
              <a:buFontTx/>
              <a:buChar char="•"/>
            </a:pPr>
            <a:r>
              <a:rPr lang="en-GB" altLang="en-US" smtClean="0"/>
              <a:t>Direct (AT-independent) inhibitors of Factor Xa include rivaroxaban (BAY 59­7939), LY517717, YM150 and DU-176b (all orally available), and DX-9065a (intravenous)</a:t>
            </a:r>
          </a:p>
          <a:p>
            <a:pPr marL="178333" indent="-178333">
              <a:lnSpc>
                <a:spcPct val="90000"/>
              </a:lnSpc>
              <a:buFontTx/>
              <a:buChar char="•"/>
            </a:pPr>
            <a:r>
              <a:rPr lang="en-GB" altLang="en-US" smtClean="0"/>
              <a:t>Oral, direct thrombin inhibitors include ximelagatran (now withdrawn) and dabigatran</a:t>
            </a:r>
          </a:p>
          <a:p>
            <a:pPr marL="178333" indent="-178333">
              <a:lnSpc>
                <a:spcPct val="90000"/>
              </a:lnSpc>
            </a:pPr>
            <a:endParaRPr lang="en-GB" altLang="en-US" smtClean="0"/>
          </a:p>
          <a:p>
            <a:pPr marL="178333" indent="-178333">
              <a:lnSpc>
                <a:spcPct val="90000"/>
              </a:lnSpc>
            </a:pPr>
            <a:endParaRPr lang="en-GB" altLang="en-US" smtClean="0"/>
          </a:p>
          <a:p>
            <a:pPr marL="178333" indent="-178333">
              <a:lnSpc>
                <a:spcPct val="90000"/>
              </a:lnSpc>
            </a:pPr>
            <a:endParaRPr lang="en-GB" altLang="en-US" smtClean="0"/>
          </a:p>
          <a:p>
            <a:pPr marL="178333" indent="-178333">
              <a:lnSpc>
                <a:spcPct val="90000"/>
              </a:lnSpc>
            </a:pPr>
            <a:endParaRPr lang="en-GB" altLang="en-US" smtClean="0"/>
          </a:p>
          <a:p>
            <a:pPr marL="178333" indent="-178333">
              <a:lnSpc>
                <a:spcPct val="90000"/>
              </a:lnSpc>
            </a:pPr>
            <a:endParaRPr lang="en-GB" altLang="en-US" smtClean="0"/>
          </a:p>
          <a:p>
            <a:pPr marL="178333" indent="-178333">
              <a:lnSpc>
                <a:spcPct val="90000"/>
              </a:lnSpc>
            </a:pPr>
            <a:endParaRPr lang="en-GB" altLang="en-US" sz="1000"/>
          </a:p>
          <a:p>
            <a:pPr marL="178333" indent="-178333">
              <a:lnSpc>
                <a:spcPct val="90000"/>
              </a:lnSpc>
            </a:pPr>
            <a:endParaRPr lang="en-GB" altLang="en-US" smtClean="0"/>
          </a:p>
          <a:p>
            <a:pPr marL="178333" indent="-178333">
              <a:lnSpc>
                <a:spcPct val="90000"/>
              </a:lnSpc>
            </a:pPr>
            <a:endParaRPr lang="en-GB" altLang="en-US" smtClean="0"/>
          </a:p>
          <a:p>
            <a:pPr marL="178333" indent="-178333">
              <a:lnSpc>
                <a:spcPct val="90000"/>
              </a:lnSpc>
            </a:pPr>
            <a:r>
              <a:rPr lang="en-GB" altLang="en-US" sz="1000"/>
              <a:t>Weitz JI &amp; Bates SM. New anticoagulants. </a:t>
            </a:r>
            <a:r>
              <a:rPr lang="en-GB" altLang="en-US" sz="1000" i="1"/>
              <a:t>J Thromb Haemost</a:t>
            </a:r>
            <a:r>
              <a:rPr lang="en-GB" altLang="en-US" sz="1000"/>
              <a:t> 2005;3:1843–1853</a:t>
            </a:r>
            <a:r>
              <a:rPr lang="en-GB" altLang="en-US" smtClean="0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7DB0F-812D-4009-BC28-BE7876ADD63D}" type="datetime1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21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8D564-62A7-42E1-9FDB-817182BC519B}" type="datetime1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7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E72F2-AA83-4DF2-9911-64390E3C3923}" type="datetime1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6756B-E73C-40F7-86E2-706BAC3EEA69}" type="datetime1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3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BA15-9771-470C-B787-097AF4FDEB5B}" type="datetime1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2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F0CBF-ED5F-4682-A9D6-C6611BC38792}" type="datetime1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5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9EECC-02B7-413D-91D2-65FB3248DD0D}" type="datetime1">
              <a:rPr lang="en-US" smtClean="0"/>
              <a:t>12/8/2016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81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38ED6-021D-4602-84A3-26CB911112F4}" type="datetime1">
              <a:rPr lang="en-US" smtClean="0"/>
              <a:t>12/8/2016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3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3A321-7811-4114-B412-8D954ABD1A0B}" type="datetime1">
              <a:rPr lang="en-US" smtClean="0"/>
              <a:t>12/8/2016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5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59C2F-BEC9-442C-B53D-62E523A0D54F}" type="datetime1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07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F08C-F864-4BD1-8B67-DF5CE8AD8E53}" type="datetime1">
              <a:rPr lang="en-US" smtClean="0"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71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D1AE7-4D1B-45AB-A7D4-841DCF141577}" type="datetime1">
              <a:rPr lang="en-US" smtClean="0"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70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74" r:id="rId1"/>
    <p:sldLayoutId id="2147484575" r:id="rId2"/>
    <p:sldLayoutId id="2147484576" r:id="rId3"/>
    <p:sldLayoutId id="2147484577" r:id="rId4"/>
    <p:sldLayoutId id="2147484578" r:id="rId5"/>
    <p:sldLayoutId id="2147484579" r:id="rId6"/>
    <p:sldLayoutId id="2147484580" r:id="rId7"/>
    <p:sldLayoutId id="2147484581" r:id="rId8"/>
    <p:sldLayoutId id="2147484582" r:id="rId9"/>
    <p:sldLayoutId id="2147484583" r:id="rId10"/>
    <p:sldLayoutId id="214748458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785938" y="1714500"/>
            <a:ext cx="5357812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7072312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MY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50825" y="1412875"/>
            <a:ext cx="86423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buFont typeface="Symbol" charset="0"/>
              <a:buNone/>
            </a:pPr>
            <a:r>
              <a:rPr lang="en-US" sz="3200" b="1" dirty="0" smtClean="0">
                <a:solidFill>
                  <a:srgbClr val="0087E2"/>
                </a:solidFill>
              </a:rPr>
              <a:t>Joint Meeting of Coronary Revascularization</a:t>
            </a:r>
          </a:p>
          <a:p>
            <a:pPr algn="ctr" eaLnBrk="1" hangingPunct="1">
              <a:buFont typeface="Symbol" charset="0"/>
              <a:buNone/>
            </a:pPr>
            <a:r>
              <a:rPr lang="en-US" sz="3200" b="1" dirty="0" smtClean="0">
                <a:solidFill>
                  <a:srgbClr val="0087E2"/>
                </a:solidFill>
              </a:rPr>
              <a:t>2016</a:t>
            </a:r>
            <a:endParaRPr lang="en-US" sz="3200" b="1" dirty="0">
              <a:solidFill>
                <a:srgbClr val="0087E2"/>
              </a:solidFill>
            </a:endParaRP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25400" y="3087687"/>
            <a:ext cx="9144000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sz="2400" b="1" dirty="0" smtClean="0">
                <a:latin typeface="Arial"/>
                <a:cs typeface="Arial"/>
              </a:rPr>
              <a:t>PLASMA DABIGATRAN, RIVAROXABAN AND APIXABAN </a:t>
            </a:r>
          </a:p>
          <a:p>
            <a:pPr algn="ctr"/>
            <a:r>
              <a:rPr lang="en-US" sz="2400" b="1" dirty="0" smtClean="0">
                <a:latin typeface="Arial"/>
                <a:cs typeface="Arial"/>
              </a:rPr>
              <a:t>LEVELS IN PATIENTS WITH NON-VALVULAR</a:t>
            </a:r>
          </a:p>
          <a:p>
            <a:pPr algn="ctr"/>
            <a:r>
              <a:rPr lang="en-US" sz="2400" b="1" dirty="0" smtClean="0">
                <a:latin typeface="Arial"/>
                <a:cs typeface="Arial"/>
              </a:rPr>
              <a:t>ATRIAL FIBRILLATION: A SINGLE CENTRE STUDY</a:t>
            </a:r>
          </a:p>
          <a:p>
            <a:pPr algn="ctr"/>
            <a:r>
              <a:rPr lang="en-US" sz="2400" b="1" smtClean="0">
                <a:latin typeface="Arial"/>
                <a:cs typeface="Arial"/>
              </a:rPr>
              <a:t>(NMRR-16-1867-32865)</a:t>
            </a:r>
            <a:endParaRPr lang="en-US" sz="2400" b="1" dirty="0" smtClean="0">
              <a:latin typeface="Arial"/>
              <a:cs typeface="Arial"/>
            </a:endParaRPr>
          </a:p>
          <a:p>
            <a:pPr algn="ctr"/>
            <a:endParaRPr lang="en-US" sz="2400" dirty="0" smtClean="0">
              <a:latin typeface="American Typewriter"/>
              <a:cs typeface="American Typewriter"/>
            </a:endParaRPr>
          </a:p>
          <a:p>
            <a:pPr algn="ctr"/>
            <a:endParaRPr lang="en-US" sz="2400" dirty="0">
              <a:latin typeface="American Typewriter"/>
              <a:cs typeface="American Typewriter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21469" y="4419600"/>
            <a:ext cx="8501062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sz="1600" b="1" dirty="0" smtClean="0"/>
              <a:t>Lim MSH</a:t>
            </a:r>
            <a:r>
              <a:rPr lang="en-US" sz="1600" b="1" baseline="30000" dirty="0" smtClean="0"/>
              <a:t>1,2</a:t>
            </a:r>
            <a:r>
              <a:rPr lang="en-US" sz="1600" b="1" dirty="0" smtClean="0"/>
              <a:t>, </a:t>
            </a:r>
            <a:r>
              <a:rPr lang="en-US" sz="1600" b="1" dirty="0" err="1" smtClean="0"/>
              <a:t>Tiong</a:t>
            </a:r>
            <a:r>
              <a:rPr lang="en-US" sz="1600" b="1" dirty="0" smtClean="0"/>
              <a:t> LL</a:t>
            </a:r>
            <a:r>
              <a:rPr lang="en-US" sz="1600" b="1" baseline="30000" dirty="0" smtClean="0"/>
              <a:t>1,2</a:t>
            </a:r>
            <a:r>
              <a:rPr lang="en-US" sz="1600" b="1" dirty="0" smtClean="0"/>
              <a:t>, Tan SSN</a:t>
            </a:r>
            <a:r>
              <a:rPr lang="en-US" sz="1600" b="1" baseline="30000" dirty="0" smtClean="0"/>
              <a:t>1,2</a:t>
            </a:r>
            <a:r>
              <a:rPr lang="en-US" sz="1600" b="1" dirty="0" smtClean="0"/>
              <a:t>, Ku MY</a:t>
            </a:r>
            <a:r>
              <a:rPr lang="en-US" sz="1600" b="1" baseline="30000" dirty="0" smtClean="0"/>
              <a:t>1,2</a:t>
            </a:r>
            <a:r>
              <a:rPr lang="en-US" sz="1600" b="1" dirty="0" smtClean="0"/>
              <a:t>, Charles S</a:t>
            </a:r>
            <a:r>
              <a:rPr lang="en-US" sz="1600" b="1" baseline="30000" dirty="0" smtClean="0"/>
              <a:t>4</a:t>
            </a:r>
            <a:r>
              <a:rPr lang="en-US" sz="1600" b="1" dirty="0" smtClean="0"/>
              <a:t>, Ong TK</a:t>
            </a:r>
            <a:r>
              <a:rPr lang="en-US" sz="1600" b="1" baseline="30000" dirty="0" smtClean="0"/>
              <a:t>3</a:t>
            </a:r>
            <a:r>
              <a:rPr lang="en-US" sz="1600" b="1" dirty="0" smtClean="0"/>
              <a:t>, </a:t>
            </a:r>
            <a:r>
              <a:rPr lang="en-US" sz="1600" b="1" dirty="0"/>
              <a:t>Fong </a:t>
            </a:r>
            <a:r>
              <a:rPr lang="en-US" sz="1600" b="1" dirty="0" smtClean="0"/>
              <a:t>AYY</a:t>
            </a:r>
            <a:r>
              <a:rPr lang="en-US" sz="1600" b="1" baseline="30000" dirty="0" smtClean="0"/>
              <a:t>2,3</a:t>
            </a:r>
            <a:endParaRPr lang="en-US" sz="1600" b="1" baseline="30000" dirty="0"/>
          </a:p>
          <a:p>
            <a:pPr algn="ctr"/>
            <a:endParaRPr lang="en-US" sz="1200" dirty="0" smtClean="0"/>
          </a:p>
          <a:p>
            <a:pPr algn="ctr"/>
            <a:r>
              <a:rPr lang="en-US" sz="1200" baseline="30000" dirty="0" smtClean="0"/>
              <a:t>1 </a:t>
            </a:r>
            <a:r>
              <a:rPr lang="en-US" sz="1200" dirty="0"/>
              <a:t>Department of Pharmacy, Sarawak </a:t>
            </a:r>
            <a:r>
              <a:rPr lang="en-US" sz="1200" dirty="0" smtClean="0"/>
              <a:t>Heart </a:t>
            </a:r>
            <a:r>
              <a:rPr lang="en-US" sz="1200" dirty="0"/>
              <a:t>Centre, Kota </a:t>
            </a:r>
            <a:r>
              <a:rPr lang="en-US" sz="1200" dirty="0" err="1"/>
              <a:t>Samarahan</a:t>
            </a:r>
            <a:r>
              <a:rPr lang="en-US" sz="1200" dirty="0"/>
              <a:t>, </a:t>
            </a:r>
            <a:r>
              <a:rPr lang="en-US" sz="1200" dirty="0" smtClean="0"/>
              <a:t>Malaysia</a:t>
            </a:r>
            <a:endParaRPr lang="en-US" sz="1200" dirty="0"/>
          </a:p>
          <a:p>
            <a:pPr algn="ctr"/>
            <a:r>
              <a:rPr lang="en-US" sz="1200" baseline="30000" dirty="0"/>
              <a:t>2</a:t>
            </a:r>
            <a:r>
              <a:rPr lang="en-US" sz="1200" dirty="0"/>
              <a:t> Clinical Research Centre, Sarawak General Hospital, Kuching, Malaysia</a:t>
            </a:r>
            <a:r>
              <a:rPr lang="en-US" sz="1200" baseline="30000" dirty="0"/>
              <a:t>  	</a:t>
            </a:r>
            <a:endParaRPr lang="en-US" sz="1200" dirty="0"/>
          </a:p>
          <a:p>
            <a:pPr algn="ctr"/>
            <a:r>
              <a:rPr lang="en-US" sz="1200" baseline="30000" dirty="0"/>
              <a:t>3</a:t>
            </a:r>
            <a:r>
              <a:rPr lang="en-US" sz="1200" dirty="0"/>
              <a:t>Department of Cardiology, Sarawak </a:t>
            </a:r>
            <a:r>
              <a:rPr lang="en-US" sz="1200" dirty="0" smtClean="0"/>
              <a:t>Heart </a:t>
            </a:r>
            <a:r>
              <a:rPr lang="en-US" sz="1200" dirty="0"/>
              <a:t>Centre, Kota </a:t>
            </a:r>
            <a:r>
              <a:rPr lang="en-US" sz="1200" dirty="0" err="1"/>
              <a:t>Samarahan</a:t>
            </a:r>
            <a:r>
              <a:rPr lang="en-US" sz="1200" dirty="0"/>
              <a:t>, </a:t>
            </a:r>
            <a:r>
              <a:rPr lang="en-US" sz="1200" dirty="0" smtClean="0"/>
              <a:t>Malaysia</a:t>
            </a:r>
          </a:p>
          <a:p>
            <a:pPr algn="ctr"/>
            <a:r>
              <a:rPr lang="en-US" sz="1200" baseline="30000" dirty="0" smtClean="0"/>
              <a:t>4</a:t>
            </a:r>
            <a:r>
              <a:rPr lang="en-US" sz="1200" dirty="0" smtClean="0"/>
              <a:t>Clinical Research Malaysia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9900" y="66674"/>
            <a:ext cx="8229600" cy="868363"/>
          </a:xfrm>
          <a:prstGeom prst="rect">
            <a:avLst/>
          </a:prstGeom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3200" kern="0" dirty="0" smtClean="0">
                <a:solidFill>
                  <a:srgbClr val="000066"/>
                </a:solidFill>
                <a:latin typeface="Verdana" pitchFamily="34" charset="0"/>
                <a:ea typeface="+mj-ea"/>
                <a:cs typeface="+mj-cs"/>
              </a:rPr>
              <a:t>Results</a:t>
            </a:r>
            <a:endParaRPr lang="en-US" sz="3200" kern="0" dirty="0">
              <a:solidFill>
                <a:srgbClr val="000066"/>
              </a:solidFill>
              <a:latin typeface="Verdana" pitchFamily="34" charset="0"/>
              <a:ea typeface="+mj-ea"/>
              <a:cs typeface="+mj-cs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646296769"/>
              </p:ext>
            </p:extLst>
          </p:nvPr>
        </p:nvGraphicFramePr>
        <p:xfrm>
          <a:off x="304800" y="685800"/>
          <a:ext cx="83947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6" name="Straight Connector 15"/>
          <p:cNvCxnSpPr/>
          <p:nvPr/>
        </p:nvCxnSpPr>
        <p:spPr>
          <a:xfrm>
            <a:off x="1066800" y="4806950"/>
            <a:ext cx="7594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810000" y="4419600"/>
            <a:ext cx="1126415" cy="381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40.30ng/ml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0" name="Left Brace 19"/>
          <p:cNvSpPr/>
          <p:nvPr/>
        </p:nvSpPr>
        <p:spPr>
          <a:xfrm rot="5400000">
            <a:off x="2744471" y="3124200"/>
            <a:ext cx="124455" cy="6096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1" name="Left Brace 20"/>
          <p:cNvSpPr/>
          <p:nvPr/>
        </p:nvSpPr>
        <p:spPr>
          <a:xfrm rot="5400000">
            <a:off x="6077550" y="1447073"/>
            <a:ext cx="248915" cy="2531184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2" name="TextBox 21"/>
          <p:cNvSpPr txBox="1"/>
          <p:nvPr/>
        </p:nvSpPr>
        <p:spPr>
          <a:xfrm>
            <a:off x="2683876" y="1752600"/>
            <a:ext cx="2202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MY" b="1" dirty="0" smtClean="0">
                <a:solidFill>
                  <a:schemeClr val="tx1"/>
                </a:solidFill>
              </a:rPr>
              <a:t>Trough Range: </a:t>
            </a:r>
          </a:p>
          <a:p>
            <a:pPr algn="ctr"/>
            <a:r>
              <a:rPr lang="en-MY" dirty="0" smtClean="0">
                <a:solidFill>
                  <a:schemeClr val="tx1"/>
                </a:solidFill>
              </a:rPr>
              <a:t>0.83ng/ml to 205.12ng/ml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11399" y="2991008"/>
            <a:ext cx="110959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MY" b="1" dirty="0" smtClean="0">
                <a:solidFill>
                  <a:schemeClr val="tx1"/>
                </a:solidFill>
              </a:rPr>
              <a:t>57.42ng/ml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81900" y="2252387"/>
            <a:ext cx="11430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MY" b="1" dirty="0" smtClean="0">
                <a:solidFill>
                  <a:schemeClr val="tx1"/>
                </a:solidFill>
              </a:rPr>
              <a:t>42.13ng/ml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61507" y="2273827"/>
            <a:ext cx="110959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MY" b="1" dirty="0" smtClean="0">
                <a:solidFill>
                  <a:schemeClr val="tx1"/>
                </a:solidFill>
              </a:rPr>
              <a:t>38.47ng/ml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13" name="Left Brace 12"/>
          <p:cNvSpPr/>
          <p:nvPr/>
        </p:nvSpPr>
        <p:spPr>
          <a:xfrm rot="5400000">
            <a:off x="7901596" y="2201037"/>
            <a:ext cx="135308" cy="1003299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4128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animBg="1"/>
      <p:bldP spid="21" grpId="0" animBg="1"/>
      <p:bldP spid="23" grpId="0" animBg="1"/>
      <p:bldP spid="24" grpId="0" animBg="1"/>
      <p:bldP spid="25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9900" y="66674"/>
            <a:ext cx="8229600" cy="868363"/>
          </a:xfrm>
          <a:prstGeom prst="rect">
            <a:avLst/>
          </a:prstGeom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3200" kern="0" dirty="0" smtClean="0">
                <a:solidFill>
                  <a:srgbClr val="000066"/>
                </a:solidFill>
                <a:latin typeface="Verdana" pitchFamily="34" charset="0"/>
                <a:ea typeface="+mj-ea"/>
                <a:cs typeface="+mj-cs"/>
              </a:rPr>
              <a:t>Results</a:t>
            </a:r>
            <a:endParaRPr lang="en-US" sz="3200" kern="0" dirty="0">
              <a:solidFill>
                <a:srgbClr val="000066"/>
              </a:solidFill>
              <a:latin typeface="Verdana" pitchFamily="34" charset="0"/>
              <a:ea typeface="+mj-ea"/>
              <a:cs typeface="+mj-cs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082855099"/>
              </p:ext>
            </p:extLst>
          </p:nvPr>
        </p:nvGraphicFramePr>
        <p:xfrm>
          <a:off x="431800" y="877887"/>
          <a:ext cx="80645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990600" y="4724400"/>
            <a:ext cx="7467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936415" y="4343400"/>
            <a:ext cx="1126415" cy="381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24.31ng/ml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Left Brace 8"/>
          <p:cNvSpPr/>
          <p:nvPr/>
        </p:nvSpPr>
        <p:spPr>
          <a:xfrm rot="5400000">
            <a:off x="2352043" y="1049015"/>
            <a:ext cx="248913" cy="20574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" name="TextBox 10"/>
          <p:cNvSpPr txBox="1"/>
          <p:nvPr/>
        </p:nvSpPr>
        <p:spPr>
          <a:xfrm>
            <a:off x="1921700" y="1642024"/>
            <a:ext cx="110959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MY" b="1" dirty="0" smtClean="0">
                <a:solidFill>
                  <a:schemeClr val="tx1"/>
                </a:solidFill>
              </a:rPr>
              <a:t>24.31ng/ml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30601" y="4239350"/>
            <a:ext cx="110959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MY" b="1" dirty="0" smtClean="0">
                <a:solidFill>
                  <a:schemeClr val="tx1"/>
                </a:solidFill>
              </a:rPr>
              <a:t>25.36ng/ml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11199" y="5410200"/>
            <a:ext cx="1010213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MY" b="1" dirty="0" smtClean="0">
                <a:solidFill>
                  <a:schemeClr val="tx1"/>
                </a:solidFill>
              </a:rPr>
              <a:t>3.24ng/ml</a:t>
            </a:r>
            <a:endParaRPr lang="en-MY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65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04800"/>
            <a:ext cx="8229600" cy="990600"/>
          </a:xfrm>
          <a:prstGeom prst="rect">
            <a:avLst/>
          </a:prstGeom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5400" kern="0" dirty="0">
              <a:solidFill>
                <a:schemeClr val="tx1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52401"/>
            <a:ext cx="8229600" cy="647700"/>
          </a:xfrm>
          <a:prstGeom prst="rect">
            <a:avLst/>
          </a:prstGeom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3200" kern="0" dirty="0" smtClean="0">
                <a:solidFill>
                  <a:srgbClr val="000066"/>
                </a:solidFill>
                <a:latin typeface="Verdana" pitchFamily="34" charset="0"/>
                <a:ea typeface="+mj-ea"/>
                <a:cs typeface="+mj-cs"/>
              </a:rPr>
              <a:t>Demographic Data</a:t>
            </a:r>
            <a:endParaRPr lang="en-US" sz="3200" kern="0" dirty="0">
              <a:solidFill>
                <a:srgbClr val="000066"/>
              </a:solidFill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49363"/>
            <a:ext cx="8229600" cy="4525963"/>
          </a:xfrm>
          <a:prstGeom prst="rect">
            <a:avLst/>
          </a:prstGeom>
        </p:spPr>
        <p:txBody>
          <a:bodyPr/>
          <a:lstStyle/>
          <a:p>
            <a:pPr lvl="1" indent="0">
              <a:spcBef>
                <a:spcPts val="800"/>
              </a:spcBef>
              <a:buClr>
                <a:srgbClr val="FF0000"/>
              </a:buClr>
              <a:defRPr/>
            </a:pPr>
            <a:r>
              <a:rPr lang="en-US" sz="2400" kern="0" dirty="0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	</a:t>
            </a:r>
            <a:endParaRPr lang="en-US" sz="2400" kern="0" dirty="0">
              <a:solidFill>
                <a:srgbClr val="3333FF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723618"/>
              </p:ext>
            </p:extLst>
          </p:nvPr>
        </p:nvGraphicFramePr>
        <p:xfrm>
          <a:off x="266700" y="796074"/>
          <a:ext cx="8610599" cy="5533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905000"/>
                <a:gridCol w="1600200"/>
                <a:gridCol w="1524000"/>
                <a:gridCol w="1714499"/>
              </a:tblGrid>
              <a:tr h="481299"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Variable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Dabigatran </a:t>
                      </a:r>
                      <a:r>
                        <a:rPr lang="en-MY" sz="1600" dirty="0" err="1" smtClean="0"/>
                        <a:t>Etexilate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b="1" dirty="0" smtClean="0"/>
                        <a:t>Rivaroxaban</a:t>
                      </a:r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b="1" dirty="0" err="1" smtClean="0"/>
                        <a:t>Apixaban</a:t>
                      </a:r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Overall</a:t>
                      </a:r>
                      <a:endParaRPr lang="en-MY" sz="1600" dirty="0"/>
                    </a:p>
                  </a:txBody>
                  <a:tcPr/>
                </a:tc>
              </a:tr>
              <a:tr h="394998"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Age(</a:t>
                      </a:r>
                      <a:r>
                        <a:rPr lang="en-MY" sz="1600" dirty="0" err="1" smtClean="0"/>
                        <a:t>yr</a:t>
                      </a:r>
                      <a:r>
                        <a:rPr lang="en-MY" sz="1600" dirty="0" smtClean="0"/>
                        <a:t>)*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68.90(11.71)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b="0" dirty="0" smtClean="0"/>
                        <a:t>63.32(13.51)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b="0" dirty="0" smtClean="0"/>
                        <a:t>77.60(7.13)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67.88(12.42)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MY" sz="1600" b="1" dirty="0" smtClean="0"/>
                        <a:t>Gender</a:t>
                      </a:r>
                      <a:r>
                        <a:rPr lang="el-GR" sz="1600" b="1" dirty="0" smtClean="0"/>
                        <a:t>ᵟ</a:t>
                      </a:r>
                      <a:endParaRPr lang="en-MY" sz="1600" b="1" dirty="0" smtClean="0"/>
                    </a:p>
                    <a:p>
                      <a:r>
                        <a:rPr lang="en-MY" sz="1600" dirty="0" smtClean="0"/>
                        <a:t>Male</a:t>
                      </a:r>
                    </a:p>
                    <a:p>
                      <a:r>
                        <a:rPr lang="en-MY" sz="1600" dirty="0" smtClean="0"/>
                        <a:t>Female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34(66.7%)</a:t>
                      </a:r>
                    </a:p>
                    <a:p>
                      <a:pPr algn="ctr"/>
                      <a:r>
                        <a:rPr lang="en-MY" sz="1600" dirty="0" smtClean="0"/>
                        <a:t>17(33.3%)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17(77.3%)</a:t>
                      </a:r>
                    </a:p>
                    <a:p>
                      <a:pPr algn="ctr"/>
                      <a:r>
                        <a:rPr lang="en-MY" sz="1600" dirty="0" smtClean="0"/>
                        <a:t>5(22.7%)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2(40.0%)</a:t>
                      </a:r>
                    </a:p>
                    <a:p>
                      <a:pPr algn="ctr"/>
                      <a:r>
                        <a:rPr lang="en-MY" sz="1600" dirty="0" smtClean="0"/>
                        <a:t>3(60.0%)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53(67.9%)</a:t>
                      </a:r>
                    </a:p>
                    <a:p>
                      <a:pPr algn="ctr"/>
                      <a:r>
                        <a:rPr lang="en-MY" sz="1600" dirty="0" smtClean="0"/>
                        <a:t>25(32.1%)</a:t>
                      </a:r>
                      <a:endParaRPr lang="en-MY" sz="1600" dirty="0"/>
                    </a:p>
                  </a:txBody>
                  <a:tcPr/>
                </a:tc>
              </a:tr>
              <a:tr h="4812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1" dirty="0" smtClean="0"/>
                        <a:t>AF</a:t>
                      </a:r>
                      <a:r>
                        <a:rPr lang="el-GR" sz="1600" b="1" dirty="0" smtClean="0"/>
                        <a:t>ᵟ</a:t>
                      </a:r>
                      <a:endParaRPr lang="en-MY" sz="1600" b="1" dirty="0" smtClean="0"/>
                    </a:p>
                    <a:p>
                      <a:r>
                        <a:rPr lang="en-MY" sz="1600" dirty="0" smtClean="0"/>
                        <a:t>Paroxysmal</a:t>
                      </a:r>
                    </a:p>
                    <a:p>
                      <a:r>
                        <a:rPr lang="en-MY" sz="1600" dirty="0" smtClean="0"/>
                        <a:t>Persistent</a:t>
                      </a:r>
                    </a:p>
                    <a:p>
                      <a:r>
                        <a:rPr lang="en-MY" sz="1600" dirty="0" smtClean="0"/>
                        <a:t>Permanent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17(33.3%)</a:t>
                      </a:r>
                    </a:p>
                    <a:p>
                      <a:pPr algn="ctr"/>
                      <a:r>
                        <a:rPr lang="en-MY" sz="1600" dirty="0" smtClean="0"/>
                        <a:t>5(9.8%)</a:t>
                      </a:r>
                    </a:p>
                    <a:p>
                      <a:pPr algn="ctr"/>
                      <a:r>
                        <a:rPr lang="en-MY" sz="1600" dirty="0" smtClean="0"/>
                        <a:t>29(56.9%)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3(13.6%)</a:t>
                      </a:r>
                    </a:p>
                    <a:p>
                      <a:pPr algn="ctr"/>
                      <a:r>
                        <a:rPr lang="en-MY" sz="1600" dirty="0" smtClean="0"/>
                        <a:t>3(13.6%)</a:t>
                      </a:r>
                    </a:p>
                    <a:p>
                      <a:pPr algn="ctr"/>
                      <a:r>
                        <a:rPr lang="en-MY" sz="1600" dirty="0" smtClean="0"/>
                        <a:t>16(72.7%)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/>
                    </a:p>
                    <a:p>
                      <a:pPr algn="ctr"/>
                      <a:r>
                        <a:rPr lang="en-MY" sz="1600" dirty="0" smtClean="0"/>
                        <a:t>2(40.0%)</a:t>
                      </a:r>
                    </a:p>
                    <a:p>
                      <a:pPr algn="ctr"/>
                      <a:r>
                        <a:rPr lang="en-MY" sz="1600" dirty="0" smtClean="0"/>
                        <a:t>1(20.0%)</a:t>
                      </a:r>
                    </a:p>
                    <a:p>
                      <a:pPr algn="ctr"/>
                      <a:r>
                        <a:rPr lang="en-MY" sz="1600" dirty="0" smtClean="0"/>
                        <a:t>2(40.0%)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22(28.2%)</a:t>
                      </a:r>
                    </a:p>
                    <a:p>
                      <a:pPr algn="ctr"/>
                      <a:r>
                        <a:rPr lang="en-MY" sz="1600" dirty="0" smtClean="0"/>
                        <a:t>9(11.5%)</a:t>
                      </a:r>
                    </a:p>
                    <a:p>
                      <a:pPr algn="ctr"/>
                      <a:r>
                        <a:rPr lang="en-MY" sz="1600" dirty="0" smtClean="0"/>
                        <a:t>47(60.3%)</a:t>
                      </a:r>
                      <a:endParaRPr lang="en-MY" sz="1600" dirty="0"/>
                    </a:p>
                  </a:txBody>
                  <a:tcPr/>
                </a:tc>
              </a:tr>
              <a:tr h="352861"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Weight, kg*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63.75(15.3)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78.37(23.78)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61.93(22.90)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67.97(19.39)</a:t>
                      </a:r>
                      <a:endParaRPr lang="en-MY" sz="1600" dirty="0"/>
                    </a:p>
                  </a:txBody>
                  <a:tcPr/>
                </a:tc>
              </a:tr>
              <a:tr h="348179">
                <a:tc>
                  <a:txBody>
                    <a:bodyPr/>
                    <a:lstStyle/>
                    <a:p>
                      <a:r>
                        <a:rPr lang="en-MY" sz="1600" dirty="0" err="1" smtClean="0"/>
                        <a:t>CrCl</a:t>
                      </a:r>
                      <a:r>
                        <a:rPr lang="en-MY" sz="1600" dirty="0" smtClean="0"/>
                        <a:t>, ml/min*</a:t>
                      </a:r>
                      <a:r>
                        <a:rPr lang="el-GR" sz="1600" dirty="0" smtClean="0"/>
                        <a:t>ᵝ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63.13(25.72)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b="0" dirty="0" smtClean="0"/>
                        <a:t>78.93(34.7)</a:t>
                      </a:r>
                      <a:endParaRPr lang="en-MY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b="0" dirty="0" smtClean="0"/>
                        <a:t>35.62(9.88)</a:t>
                      </a:r>
                      <a:endParaRPr lang="en-MY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65.49(29.04)</a:t>
                      </a:r>
                      <a:endParaRPr lang="en-MY" sz="16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CHA</a:t>
                      </a:r>
                      <a:r>
                        <a:rPr lang="en-MY" sz="1600" baseline="-25000" dirty="0" smtClean="0"/>
                        <a:t>2</a:t>
                      </a:r>
                      <a:r>
                        <a:rPr lang="en-MY" sz="1600" dirty="0" smtClean="0"/>
                        <a:t>DS</a:t>
                      </a:r>
                      <a:r>
                        <a:rPr lang="en-MY" sz="1600" baseline="-25000" dirty="0" smtClean="0"/>
                        <a:t>2</a:t>
                      </a:r>
                      <a:r>
                        <a:rPr lang="en-MY" sz="1600" dirty="0" smtClean="0"/>
                        <a:t>-VASc*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3.92(1.35)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3.36(1.36)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4.20(1.30)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3.78(1.36)</a:t>
                      </a:r>
                      <a:endParaRPr lang="en-MY" sz="16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HAS-BLED*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1.51(0.67)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1.09(0.68)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1.40(0.55)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1.38(0.69)</a:t>
                      </a:r>
                      <a:endParaRPr lang="en-MY" sz="1600" dirty="0"/>
                    </a:p>
                  </a:txBody>
                  <a:tcPr/>
                </a:tc>
              </a:tr>
              <a:tr h="481299"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Plasma level (ng/ml)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43.83(44.12)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40.3(75.88)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24.31(42.90)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b="1" dirty="0" smtClean="0"/>
                        <a:t>-</a:t>
                      </a:r>
                      <a:endParaRPr lang="en-MY" sz="1600" b="1" dirty="0"/>
                    </a:p>
                  </a:txBody>
                  <a:tcPr/>
                </a:tc>
              </a:tr>
              <a:tr h="481299"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Plasma level (</a:t>
                      </a:r>
                      <a:r>
                        <a:rPr lang="en-MY" sz="1600" dirty="0" err="1" smtClean="0"/>
                        <a:t>nomalised</a:t>
                      </a:r>
                      <a:r>
                        <a:rPr lang="en-MY" sz="1600" dirty="0" smtClean="0"/>
                        <a:t>)</a:t>
                      </a:r>
                      <a:r>
                        <a:rPr lang="en-MY" sz="1600" baseline="0" dirty="0" smtClean="0"/>
                        <a:t> </a:t>
                      </a:r>
                      <a:r>
                        <a:rPr lang="en-MY" sz="1600" dirty="0" smtClean="0"/>
                        <a:t>(ng/ml/mg)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0.34(0.41)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2.14(4.45)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9.72(17.49)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b="1" dirty="0" smtClean="0"/>
                        <a:t>-</a:t>
                      </a:r>
                      <a:endParaRPr lang="en-MY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9700" y="6276364"/>
            <a:ext cx="930036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200" dirty="0" smtClean="0">
                <a:solidFill>
                  <a:schemeClr val="tx1"/>
                </a:solidFill>
              </a:rPr>
              <a:t>*</a:t>
            </a:r>
            <a:r>
              <a:rPr lang="en-MY" sz="1200" i="1" dirty="0" smtClean="0">
                <a:solidFill>
                  <a:schemeClr val="tx1"/>
                </a:solidFill>
              </a:rPr>
              <a:t>All data presented as Mean(SD) with 95% Confidence Interval </a:t>
            </a:r>
            <a:r>
              <a:rPr lang="el-GR" sz="1600" b="1" i="1" dirty="0" smtClean="0">
                <a:solidFill>
                  <a:prstClr val="black"/>
                </a:solidFill>
                <a:latin typeface="Calibri"/>
                <a:ea typeface="+mn-ea"/>
              </a:rPr>
              <a:t>ᵟ</a:t>
            </a:r>
            <a:r>
              <a:rPr lang="en-MY" sz="1200" i="1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data presented as percentage </a:t>
            </a:r>
          </a:p>
          <a:p>
            <a:r>
              <a:rPr lang="en-MY" sz="1200" i="1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l-GR" sz="1200" i="1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ᵝ</a:t>
            </a:r>
            <a:r>
              <a:rPr lang="en-MY" sz="1200" i="1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Data inclusive of  52 patients</a:t>
            </a:r>
            <a:endParaRPr lang="en-MY" sz="1200" b="1" i="1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MY" sz="1200" dirty="0" smtClean="0">
              <a:solidFill>
                <a:schemeClr val="tx1"/>
              </a:solidFill>
            </a:endParaRPr>
          </a:p>
          <a:p>
            <a:endParaRPr lang="en-MY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80283" y="1295400"/>
            <a:ext cx="12192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noFill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43783" y="3886200"/>
            <a:ext cx="12192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60145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41300" y="127000"/>
            <a:ext cx="8686800" cy="787399"/>
          </a:xfrm>
          <a:prstGeom prst="rect">
            <a:avLst/>
          </a:prstGeom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400" kern="0" dirty="0" smtClean="0">
                <a:solidFill>
                  <a:srgbClr val="000066"/>
                </a:solidFill>
                <a:latin typeface="Verdana" pitchFamily="34" charset="0"/>
                <a:ea typeface="+mj-ea"/>
                <a:cs typeface="+mj-cs"/>
              </a:rPr>
              <a:t>Risk Factors affecting trough levels of Dabigatran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400" kern="0" dirty="0" smtClean="0">
                <a:solidFill>
                  <a:srgbClr val="000066"/>
                </a:solidFill>
                <a:latin typeface="Verdana" pitchFamily="34" charset="0"/>
                <a:ea typeface="+mj-ea"/>
                <a:cs typeface="+mj-cs"/>
              </a:rPr>
              <a:t>(Total n=51)</a:t>
            </a:r>
            <a:endParaRPr lang="en-US" sz="2400" kern="0" dirty="0">
              <a:solidFill>
                <a:srgbClr val="000066"/>
              </a:solidFill>
              <a:latin typeface="Verdana" pitchFamily="34" charset="0"/>
              <a:ea typeface="+mj-ea"/>
              <a:cs typeface="+mj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984433"/>
              </p:ext>
            </p:extLst>
          </p:nvPr>
        </p:nvGraphicFramePr>
        <p:xfrm>
          <a:off x="139699" y="1234200"/>
          <a:ext cx="8426453" cy="423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3702"/>
                <a:gridCol w="1524000"/>
                <a:gridCol w="914400"/>
                <a:gridCol w="1676400"/>
                <a:gridCol w="1600200"/>
                <a:gridCol w="1047751"/>
              </a:tblGrid>
              <a:tr h="347820"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Risk</a:t>
                      </a:r>
                      <a:r>
                        <a:rPr lang="en-MY" sz="1600" baseline="0" dirty="0" smtClean="0"/>
                        <a:t> Factors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Plasma level (ng/ml/mg)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P</a:t>
                      </a:r>
                      <a:r>
                        <a:rPr lang="en-MY" sz="1600" baseline="0" dirty="0" smtClean="0"/>
                        <a:t> Value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Risk factors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Plasma level (ng/ml/mg)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P Value</a:t>
                      </a:r>
                      <a:endParaRPr lang="en-MY" sz="1600" dirty="0"/>
                    </a:p>
                  </a:txBody>
                  <a:tcPr/>
                </a:tc>
              </a:tr>
              <a:tr h="335760">
                <a:tc>
                  <a:txBody>
                    <a:bodyPr/>
                    <a:lstStyle/>
                    <a:p>
                      <a:r>
                        <a:rPr lang="en-MY" sz="1600" b="1" dirty="0" smtClean="0"/>
                        <a:t>Age (</a:t>
                      </a:r>
                      <a:r>
                        <a:rPr lang="en-MY" sz="1600" b="1" dirty="0" err="1" smtClean="0"/>
                        <a:t>yrs</a:t>
                      </a:r>
                      <a:r>
                        <a:rPr lang="en-MY" sz="1600" b="1" dirty="0" smtClean="0"/>
                        <a:t>)</a:t>
                      </a:r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1" dirty="0" smtClean="0"/>
                        <a:t>CAD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 smtClean="0"/>
                    </a:p>
                  </a:txBody>
                  <a:tcPr/>
                </a:tc>
              </a:tr>
              <a:tr h="3309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   &lt;65</a:t>
                      </a:r>
                      <a:r>
                        <a:rPr lang="en-MY" sz="1600" baseline="0" dirty="0" smtClean="0"/>
                        <a:t> </a:t>
                      </a:r>
                      <a:r>
                        <a:rPr lang="en-MY" sz="1600" dirty="0" smtClean="0"/>
                        <a:t>(n=13)</a:t>
                      </a:r>
                      <a:endParaRPr lang="en-MY" sz="1600" b="1" dirty="0" smtClean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   ≥65</a:t>
                      </a:r>
                      <a:r>
                        <a:rPr lang="en-MY" sz="1600" baseline="0" dirty="0" smtClean="0"/>
                        <a:t> </a:t>
                      </a:r>
                      <a:r>
                        <a:rPr lang="en-MY" sz="1600" dirty="0" smtClean="0"/>
                        <a:t>(n=38)</a:t>
                      </a:r>
                      <a:endParaRPr lang="en-MY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0.23(0.17,0.36)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0.40(0.27,0.68)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0.023</a:t>
                      </a:r>
                      <a:r>
                        <a:rPr lang="el-GR" sz="1600" dirty="0" smtClean="0"/>
                        <a:t>ᵟ</a:t>
                      </a:r>
                      <a:endParaRPr lang="en-MY" sz="1600" b="1" dirty="0" smtClean="0"/>
                    </a:p>
                    <a:p>
                      <a:pPr algn="ctr"/>
                      <a:endParaRPr lang="en-MY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Yes(n=9)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No(n=42)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0.23(0.15,0.50)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0.39(0.24,0.63)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0.165</a:t>
                      </a:r>
                    </a:p>
                    <a:p>
                      <a:pPr algn="ctr"/>
                      <a:endParaRPr lang="en-MY" sz="1600" dirty="0"/>
                    </a:p>
                  </a:txBody>
                  <a:tcPr/>
                </a:tc>
              </a:tr>
              <a:tr h="3309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1" dirty="0" smtClean="0"/>
                        <a:t>Gender</a:t>
                      </a:r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1" dirty="0" err="1" smtClean="0"/>
                        <a:t>CrCl</a:t>
                      </a:r>
                      <a:r>
                        <a:rPr lang="el-GR" sz="1600" b="1" dirty="0" smtClean="0"/>
                        <a:t>ᵝ</a:t>
                      </a:r>
                      <a:endParaRPr lang="en-MY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</a:tr>
              <a:tr h="3309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Male (n=33)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Female</a:t>
                      </a:r>
                      <a:r>
                        <a:rPr lang="en-MY" sz="1600" b="0" baseline="0" dirty="0" smtClean="0"/>
                        <a:t> (n=18)</a:t>
                      </a:r>
                      <a:endParaRPr lang="en-MY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0.33(0.22,0.52)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0.50(0.21,0.69)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0.296</a:t>
                      </a:r>
                    </a:p>
                    <a:p>
                      <a:pPr algn="ctr"/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&lt;50ml/min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≥50ml/min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0.64(0.39,1.14)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0.29(0.22,0.45)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0.026</a:t>
                      </a:r>
                      <a:endParaRPr lang="en-MY" sz="1600" b="1" dirty="0" smtClean="0"/>
                    </a:p>
                    <a:p>
                      <a:pPr algn="ctr"/>
                      <a:endParaRPr lang="en-MY" sz="1600" dirty="0"/>
                    </a:p>
                  </a:txBody>
                  <a:tcPr/>
                </a:tc>
              </a:tr>
              <a:tr h="334244">
                <a:tc>
                  <a:txBody>
                    <a:bodyPr/>
                    <a:lstStyle/>
                    <a:p>
                      <a:r>
                        <a:rPr lang="en-MY" sz="1600" b="1" dirty="0" smtClean="0"/>
                        <a:t>Hypertension</a:t>
                      </a:r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1" dirty="0" smtClean="0"/>
                        <a:t>Prior</a:t>
                      </a:r>
                      <a:r>
                        <a:rPr lang="en-MY" sz="1600" b="1" baseline="0" dirty="0" smtClean="0"/>
                        <a:t> Stroke</a:t>
                      </a:r>
                      <a:endParaRPr lang="en-MY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</a:tr>
              <a:tr h="3309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Yes(n=45)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No(n=6)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0.38(0.22,0.65)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0.29(0.21,0.59)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0.658</a:t>
                      </a:r>
                    </a:p>
                    <a:p>
                      <a:pPr algn="ctr"/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Yes (n=26)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No (n=25)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0.33(0.16,0.65)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0.40(0.23,0.61)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0.498</a:t>
                      </a:r>
                    </a:p>
                    <a:p>
                      <a:pPr algn="ctr"/>
                      <a:endParaRPr lang="en-MY" sz="1600" dirty="0"/>
                    </a:p>
                  </a:txBody>
                  <a:tcPr/>
                </a:tc>
              </a:tr>
              <a:tr h="330904">
                <a:tc>
                  <a:txBody>
                    <a:bodyPr/>
                    <a:lstStyle/>
                    <a:p>
                      <a:r>
                        <a:rPr lang="en-MY" sz="1600" b="1" dirty="0" smtClean="0"/>
                        <a:t>Diabetes Mellitus</a:t>
                      </a:r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1" dirty="0" smtClean="0"/>
                        <a:t>Prior</a:t>
                      </a:r>
                      <a:r>
                        <a:rPr lang="en-MY" sz="1600" b="1" baseline="0" dirty="0" smtClean="0"/>
                        <a:t> Bleeding</a:t>
                      </a:r>
                      <a:endParaRPr lang="en-MY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</a:tr>
              <a:tr h="3309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Yes(n=11)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No(n=40)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0.57(0.13,1.18)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0.34(0.22,0.58)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0.410</a:t>
                      </a:r>
                    </a:p>
                    <a:p>
                      <a:pPr algn="ctr"/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Yes (n=6)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No (n=45)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0.31(0.15,0.74)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0.38(0.22,0.61)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0.765</a:t>
                      </a:r>
                    </a:p>
                    <a:p>
                      <a:pPr algn="ctr"/>
                      <a:endParaRPr lang="en-MY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9699" y="6350168"/>
            <a:ext cx="93003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200" dirty="0" smtClean="0">
                <a:solidFill>
                  <a:schemeClr val="tx1"/>
                </a:solidFill>
              </a:rPr>
              <a:t>*</a:t>
            </a:r>
            <a:r>
              <a:rPr lang="en-MY" sz="1200" i="1" dirty="0" smtClean="0">
                <a:solidFill>
                  <a:schemeClr val="tx1"/>
                </a:solidFill>
              </a:rPr>
              <a:t>All data presented as Median(IQR) using non-parametric t-test (Mann-Whitney) </a:t>
            </a:r>
            <a:r>
              <a:rPr lang="el-GR" sz="1200" b="1" dirty="0" smtClean="0">
                <a:solidFill>
                  <a:schemeClr val="tx1"/>
                </a:solidFill>
              </a:rPr>
              <a:t>ᵟ</a:t>
            </a:r>
            <a:r>
              <a:rPr lang="en-MY" sz="1200" i="1" dirty="0" smtClean="0">
                <a:solidFill>
                  <a:schemeClr val="tx1"/>
                </a:solidFill>
              </a:rPr>
              <a:t>p-value significant at &lt;0.05 </a:t>
            </a:r>
          </a:p>
          <a:p>
            <a:r>
              <a:rPr lang="en-MY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ᵝ</a:t>
            </a:r>
            <a:r>
              <a:rPr lang="en-MY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inclusive of </a:t>
            </a:r>
            <a:r>
              <a:rPr lang="en-MY" sz="12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 </a:t>
            </a:r>
            <a:r>
              <a:rPr lang="en-MY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endParaRPr lang="en-MY" sz="12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MY" sz="1200" i="1" dirty="0" smtClean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MY" sz="1200" dirty="0" smtClean="0">
              <a:solidFill>
                <a:schemeClr val="tx1"/>
              </a:solidFill>
            </a:endParaRPr>
          </a:p>
          <a:p>
            <a:endParaRPr lang="en-MY" sz="1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29000" y="2133600"/>
            <a:ext cx="7620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noFill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96200" y="3060700"/>
            <a:ext cx="7620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19394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41300" y="127001"/>
            <a:ext cx="8686800" cy="635000"/>
          </a:xfrm>
          <a:prstGeom prst="rect">
            <a:avLst/>
          </a:prstGeom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800" kern="0" dirty="0" smtClean="0">
                <a:solidFill>
                  <a:srgbClr val="000066"/>
                </a:solidFill>
                <a:latin typeface="Verdana" pitchFamily="34" charset="0"/>
                <a:ea typeface="+mj-ea"/>
                <a:cs typeface="+mj-cs"/>
              </a:rPr>
              <a:t>Dabigatran Subgroup Analysis (n=51)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800" kern="0" dirty="0" smtClean="0">
                <a:solidFill>
                  <a:srgbClr val="000066"/>
                </a:solidFill>
                <a:latin typeface="Verdana" pitchFamily="34" charset="0"/>
                <a:ea typeface="+mj-ea"/>
                <a:cs typeface="+mj-cs"/>
              </a:rPr>
              <a:t>110mg vs 150mg</a:t>
            </a:r>
            <a:endParaRPr lang="en-US" sz="2800" kern="0" dirty="0">
              <a:solidFill>
                <a:srgbClr val="000066"/>
              </a:solidFill>
              <a:latin typeface="Verdana" pitchFamily="34" charset="0"/>
              <a:ea typeface="+mj-ea"/>
              <a:cs typeface="+mj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471585"/>
              </p:ext>
            </p:extLst>
          </p:nvPr>
        </p:nvGraphicFramePr>
        <p:xfrm>
          <a:off x="241300" y="1234440"/>
          <a:ext cx="8610600" cy="4650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798320"/>
                <a:gridCol w="1722120"/>
                <a:gridCol w="1722120"/>
                <a:gridCol w="1722120"/>
              </a:tblGrid>
              <a:tr h="481299"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Variable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DE</a:t>
                      </a:r>
                      <a:r>
                        <a:rPr lang="en-MY" sz="1600" baseline="0" dirty="0" smtClean="0"/>
                        <a:t> 110mg</a:t>
                      </a:r>
                    </a:p>
                    <a:p>
                      <a:pPr algn="ctr"/>
                      <a:r>
                        <a:rPr lang="en-MY" sz="1600" baseline="0" dirty="0" smtClean="0"/>
                        <a:t>(n=29)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b="1" dirty="0" smtClean="0"/>
                        <a:t>DE</a:t>
                      </a:r>
                      <a:r>
                        <a:rPr lang="en-MY" sz="1600" b="1" baseline="0" dirty="0" smtClean="0"/>
                        <a:t> 150mg</a:t>
                      </a:r>
                    </a:p>
                    <a:p>
                      <a:pPr algn="ctr"/>
                      <a:r>
                        <a:rPr lang="en-MY" sz="1600" b="1" baseline="0" dirty="0" smtClean="0"/>
                        <a:t>(n=22)</a:t>
                      </a:r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Total</a:t>
                      </a:r>
                    </a:p>
                    <a:p>
                      <a:pPr algn="ctr"/>
                      <a:r>
                        <a:rPr lang="en-MY" sz="1600" dirty="0" smtClean="0"/>
                        <a:t>(n=51)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P Value</a:t>
                      </a:r>
                      <a:endParaRPr lang="en-MY" sz="16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MY" sz="1600" b="1" dirty="0" smtClean="0"/>
                        <a:t>Gender</a:t>
                      </a:r>
                      <a:r>
                        <a:rPr lang="el-GR" sz="1600" b="1" dirty="0" smtClean="0"/>
                        <a:t>ᵟ</a:t>
                      </a:r>
                      <a:endParaRPr lang="en-MY" sz="1600" b="1" dirty="0" smtClean="0"/>
                    </a:p>
                    <a:p>
                      <a:r>
                        <a:rPr lang="en-MY" sz="1600" dirty="0" smtClean="0"/>
                        <a:t>Male</a:t>
                      </a:r>
                    </a:p>
                    <a:p>
                      <a:r>
                        <a:rPr lang="en-MY" sz="1600" dirty="0" smtClean="0"/>
                        <a:t>Female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15(45.5%)</a:t>
                      </a:r>
                    </a:p>
                    <a:p>
                      <a:pPr algn="ctr"/>
                      <a:r>
                        <a:rPr lang="en-MY" sz="1600" dirty="0" smtClean="0"/>
                        <a:t>14(77.8%)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18(54.5%)</a:t>
                      </a:r>
                    </a:p>
                    <a:p>
                      <a:pPr algn="ctr"/>
                      <a:r>
                        <a:rPr lang="en-MY" sz="1600" dirty="0" smtClean="0"/>
                        <a:t>4(22.2%)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33(100%)</a:t>
                      </a:r>
                    </a:p>
                    <a:p>
                      <a:pPr algn="ctr"/>
                      <a:r>
                        <a:rPr lang="en-MY" sz="1600" dirty="0" smtClean="0"/>
                        <a:t>18(100%)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2000" b="1" dirty="0" smtClean="0"/>
                    </a:p>
                    <a:p>
                      <a:pPr algn="ctr"/>
                      <a:r>
                        <a:rPr lang="en-MY" sz="2000" b="1" dirty="0" smtClean="0"/>
                        <a:t>0.026</a:t>
                      </a:r>
                      <a:endParaRPr lang="en-MY" sz="2000" b="1" dirty="0"/>
                    </a:p>
                  </a:txBody>
                  <a:tcPr/>
                </a:tc>
              </a:tr>
              <a:tr h="481299">
                <a:tc>
                  <a:txBody>
                    <a:bodyPr/>
                    <a:lstStyle/>
                    <a:p>
                      <a:r>
                        <a:rPr lang="en-MY" sz="1600" b="1" dirty="0" smtClean="0"/>
                        <a:t>Prior Stroke</a:t>
                      </a:r>
                    </a:p>
                    <a:p>
                      <a:r>
                        <a:rPr lang="en-MY" sz="1600" b="0" dirty="0" smtClean="0"/>
                        <a:t>Yes </a:t>
                      </a:r>
                    </a:p>
                    <a:p>
                      <a:r>
                        <a:rPr lang="en-MY" sz="1600" b="0" dirty="0" smtClean="0"/>
                        <a:t>No</a:t>
                      </a:r>
                      <a:endParaRPr lang="en-MY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11(42.3%)</a:t>
                      </a:r>
                    </a:p>
                    <a:p>
                      <a:pPr algn="ctr"/>
                      <a:r>
                        <a:rPr lang="en-MY" sz="1600" dirty="0" smtClean="0"/>
                        <a:t>18(72.0%)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15(57.7%)</a:t>
                      </a:r>
                    </a:p>
                    <a:p>
                      <a:pPr algn="ctr"/>
                      <a:r>
                        <a:rPr lang="en-MY" sz="1600" dirty="0" smtClean="0"/>
                        <a:t>7(28.0%)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26(100%)</a:t>
                      </a:r>
                    </a:p>
                    <a:p>
                      <a:pPr algn="ctr"/>
                      <a:r>
                        <a:rPr lang="en-MY" sz="1600" dirty="0" smtClean="0"/>
                        <a:t>25(100%)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2000" b="1" dirty="0" smtClean="0"/>
                    </a:p>
                    <a:p>
                      <a:pPr algn="ctr"/>
                      <a:r>
                        <a:rPr lang="en-MY" sz="2000" b="1" dirty="0" smtClean="0"/>
                        <a:t>0.032</a:t>
                      </a:r>
                      <a:endParaRPr lang="en-MY" sz="2000" b="1" dirty="0"/>
                    </a:p>
                  </a:txBody>
                  <a:tcPr/>
                </a:tc>
              </a:tr>
              <a:tr h="481299">
                <a:tc>
                  <a:txBody>
                    <a:bodyPr/>
                    <a:lstStyle/>
                    <a:p>
                      <a:r>
                        <a:rPr lang="en-MY" sz="1600" b="1" dirty="0" smtClean="0"/>
                        <a:t>Prior Bleeding</a:t>
                      </a:r>
                    </a:p>
                    <a:p>
                      <a:r>
                        <a:rPr lang="en-MY" sz="1600" dirty="0" smtClean="0"/>
                        <a:t>Yes</a:t>
                      </a:r>
                    </a:p>
                    <a:p>
                      <a:r>
                        <a:rPr lang="en-MY" sz="1600" dirty="0" smtClean="0"/>
                        <a:t>No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3(50%)</a:t>
                      </a:r>
                    </a:p>
                    <a:p>
                      <a:pPr algn="ctr"/>
                      <a:r>
                        <a:rPr lang="en-MY" sz="1600" dirty="0" smtClean="0"/>
                        <a:t>26(57.8%)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3(50%)</a:t>
                      </a:r>
                    </a:p>
                    <a:p>
                      <a:pPr algn="ctr"/>
                      <a:r>
                        <a:rPr lang="en-MY" sz="1600" dirty="0" smtClean="0"/>
                        <a:t>19(42.2%)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6(100%)</a:t>
                      </a:r>
                    </a:p>
                    <a:p>
                      <a:pPr algn="ctr"/>
                      <a:r>
                        <a:rPr lang="en-MY" sz="1600" dirty="0" smtClean="0"/>
                        <a:t>45(100%)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0.718</a:t>
                      </a:r>
                      <a:endParaRPr lang="en-MY" sz="1600" dirty="0"/>
                    </a:p>
                  </a:txBody>
                  <a:tcPr/>
                </a:tc>
              </a:tr>
              <a:tr h="481299">
                <a:tc>
                  <a:txBody>
                    <a:bodyPr/>
                    <a:lstStyle/>
                    <a:p>
                      <a:r>
                        <a:rPr lang="en-MY" sz="1600" b="1" dirty="0" smtClean="0"/>
                        <a:t>Age(SD)</a:t>
                      </a:r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72.14(11.7)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64.64(10.5)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68.90(11.7)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000" b="1" dirty="0" smtClean="0"/>
                        <a:t>0.022</a:t>
                      </a:r>
                      <a:endParaRPr lang="en-MY" sz="2000" b="1" dirty="0"/>
                    </a:p>
                  </a:txBody>
                  <a:tcPr/>
                </a:tc>
              </a:tr>
              <a:tr h="48129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1" dirty="0" err="1" smtClean="0"/>
                        <a:t>CrCl</a:t>
                      </a:r>
                      <a:r>
                        <a:rPr lang="en-MY" sz="1600" b="1" dirty="0" smtClean="0"/>
                        <a:t>(SD)</a:t>
                      </a:r>
                      <a:r>
                        <a:rPr lang="el-GR" sz="1600" b="1" dirty="0" smtClean="0"/>
                        <a:t> ᵝ</a:t>
                      </a:r>
                      <a:endParaRPr lang="en-MY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52.54(15.4)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81.63(30.5)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63.34(26.1)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2000" b="1" dirty="0" smtClean="0"/>
                        <a:t>0.002</a:t>
                      </a:r>
                      <a:endParaRPr lang="en-MY" sz="2000" b="1" dirty="0"/>
                    </a:p>
                  </a:txBody>
                  <a:tcPr/>
                </a:tc>
              </a:tr>
              <a:tr h="481299">
                <a:tc>
                  <a:txBody>
                    <a:bodyPr/>
                    <a:lstStyle/>
                    <a:p>
                      <a:r>
                        <a:rPr lang="en-MY" sz="1600" b="1" dirty="0" smtClean="0"/>
                        <a:t>Normalised level </a:t>
                      </a:r>
                      <a:r>
                        <a:rPr lang="en-MY" sz="1600" dirty="0" smtClean="0"/>
                        <a:t>(ng/ml/mg)*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0.47(0.28,0.74)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0.27(0.16,0.41)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1600" dirty="0" smtClean="0"/>
                        <a:t>0.34(0.22,0.63)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 smtClean="0"/>
                    </a:p>
                    <a:p>
                      <a:pPr algn="ctr"/>
                      <a:r>
                        <a:rPr lang="en-MY" sz="2000" b="1" dirty="0" smtClean="0"/>
                        <a:t>0.010</a:t>
                      </a:r>
                      <a:endParaRPr lang="en-MY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9698" y="6172200"/>
            <a:ext cx="93003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200" dirty="0" smtClean="0">
                <a:solidFill>
                  <a:schemeClr val="tx1"/>
                </a:solidFill>
              </a:rPr>
              <a:t>*</a:t>
            </a:r>
            <a:r>
              <a:rPr lang="en-MY" sz="1200" i="1" dirty="0" smtClean="0">
                <a:solidFill>
                  <a:schemeClr val="tx1"/>
                </a:solidFill>
              </a:rPr>
              <a:t>All data presented as Median(IQR) using non-parametric t-test (Mann-Whitney) </a:t>
            </a:r>
            <a:r>
              <a:rPr lang="el-GR" sz="1200" b="1" dirty="0" smtClean="0">
                <a:solidFill>
                  <a:schemeClr val="tx1"/>
                </a:solidFill>
              </a:rPr>
              <a:t>ᵟ</a:t>
            </a:r>
            <a:r>
              <a:rPr lang="en-MY" sz="1200" i="1" dirty="0" smtClean="0">
                <a:solidFill>
                  <a:schemeClr val="tx1"/>
                </a:solidFill>
              </a:rPr>
              <a:t>Chi-Square tests of p-value significant at &lt;0.05 </a:t>
            </a:r>
          </a:p>
          <a:p>
            <a:r>
              <a:rPr lang="el-GR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ᵝ</a:t>
            </a:r>
            <a:r>
              <a:rPr lang="en-MY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inclusive of </a:t>
            </a:r>
            <a:r>
              <a:rPr lang="en-MY" sz="12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 </a:t>
            </a:r>
            <a:r>
              <a:rPr lang="en-MY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endParaRPr lang="en-MY" sz="12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MY" sz="1200" i="1" dirty="0" smtClean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MY" sz="1200" dirty="0" smtClean="0">
              <a:solidFill>
                <a:schemeClr val="tx1"/>
              </a:solidFill>
            </a:endParaRPr>
          </a:p>
          <a:p>
            <a:endParaRPr lang="en-MY" sz="1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04460" y="2019300"/>
            <a:ext cx="1001319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noFill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84040" y="2895600"/>
            <a:ext cx="1001319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noFill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33599" y="5486400"/>
            <a:ext cx="1320800" cy="3175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noFill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93340" y="4343400"/>
            <a:ext cx="1001319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noFill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0640" y="4813300"/>
            <a:ext cx="1001319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52516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41300" y="127001"/>
            <a:ext cx="8686800" cy="635000"/>
          </a:xfrm>
          <a:prstGeom prst="rect">
            <a:avLst/>
          </a:prstGeom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400" kern="0" dirty="0" smtClean="0">
                <a:solidFill>
                  <a:srgbClr val="000066"/>
                </a:solidFill>
                <a:latin typeface="Verdana" pitchFamily="34" charset="0"/>
                <a:ea typeface="+mj-ea"/>
                <a:cs typeface="+mj-cs"/>
              </a:rPr>
              <a:t>Risk Factors affecting trough levels of Rivaroxaban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400" kern="0" dirty="0" smtClean="0">
                <a:solidFill>
                  <a:srgbClr val="000066"/>
                </a:solidFill>
                <a:latin typeface="Verdana" pitchFamily="34" charset="0"/>
                <a:ea typeface="+mj-ea"/>
                <a:cs typeface="+mj-cs"/>
              </a:rPr>
              <a:t>(Total n=22)</a:t>
            </a:r>
            <a:endParaRPr lang="en-US" sz="2400" kern="0" dirty="0">
              <a:solidFill>
                <a:srgbClr val="000066"/>
              </a:solidFill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9699" y="6350168"/>
            <a:ext cx="93003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200" dirty="0" smtClean="0">
                <a:solidFill>
                  <a:schemeClr val="tx1"/>
                </a:solidFill>
              </a:rPr>
              <a:t>*</a:t>
            </a:r>
            <a:r>
              <a:rPr lang="en-MY" sz="1200" i="1" dirty="0" smtClean="0">
                <a:solidFill>
                  <a:schemeClr val="tx1"/>
                </a:solidFill>
              </a:rPr>
              <a:t>All data presented as Median(IQR) using non-parametric t-test (Mann-Whitney) </a:t>
            </a:r>
            <a:r>
              <a:rPr lang="el-GR" sz="1200" b="1" dirty="0" smtClean="0">
                <a:solidFill>
                  <a:schemeClr val="tx1"/>
                </a:solidFill>
              </a:rPr>
              <a:t>ᵟ</a:t>
            </a:r>
            <a:r>
              <a:rPr lang="en-MY" sz="1200" i="1" dirty="0" smtClean="0">
                <a:solidFill>
                  <a:schemeClr val="tx1"/>
                </a:solidFill>
              </a:rPr>
              <a:t>p-value significant at &lt;0.05 </a:t>
            </a:r>
          </a:p>
          <a:p>
            <a:r>
              <a:rPr lang="en-MY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ᵝ</a:t>
            </a:r>
            <a:r>
              <a:rPr lang="en-MY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inclusive of </a:t>
            </a:r>
            <a:r>
              <a:rPr lang="en-MY" sz="12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 </a:t>
            </a:r>
            <a:r>
              <a:rPr lang="en-MY" sz="12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endParaRPr lang="en-MY" sz="12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MY" sz="1200" i="1" dirty="0" smtClean="0">
              <a:solidFill>
                <a:prstClr val="black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MY" sz="1200" dirty="0" smtClean="0">
              <a:solidFill>
                <a:schemeClr val="tx1"/>
              </a:solidFill>
            </a:endParaRPr>
          </a:p>
          <a:p>
            <a:endParaRPr lang="en-MY" sz="120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683212"/>
              </p:ext>
            </p:extLst>
          </p:nvPr>
        </p:nvGraphicFramePr>
        <p:xfrm>
          <a:off x="139699" y="1234200"/>
          <a:ext cx="8426453" cy="423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3702"/>
                <a:gridCol w="1524000"/>
                <a:gridCol w="914400"/>
                <a:gridCol w="1676400"/>
                <a:gridCol w="1600200"/>
                <a:gridCol w="1047751"/>
              </a:tblGrid>
              <a:tr h="347820"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Risk</a:t>
                      </a:r>
                      <a:r>
                        <a:rPr lang="en-MY" sz="1600" baseline="0" dirty="0" smtClean="0"/>
                        <a:t> Factors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Plasma level (ng/ml/mg)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P</a:t>
                      </a:r>
                      <a:r>
                        <a:rPr lang="en-MY" sz="1600" baseline="0" dirty="0" smtClean="0"/>
                        <a:t> Value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Risk factors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Plasma level (ng/ml/mg)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 smtClean="0"/>
                        <a:t>P Value</a:t>
                      </a:r>
                      <a:endParaRPr lang="en-MY" sz="1600" dirty="0"/>
                    </a:p>
                  </a:txBody>
                  <a:tcPr/>
                </a:tc>
              </a:tr>
              <a:tr h="335760">
                <a:tc>
                  <a:txBody>
                    <a:bodyPr/>
                    <a:lstStyle/>
                    <a:p>
                      <a:r>
                        <a:rPr lang="en-MY" sz="1600" b="1" dirty="0" smtClean="0"/>
                        <a:t>Age (</a:t>
                      </a:r>
                      <a:r>
                        <a:rPr lang="en-MY" sz="1600" b="1" dirty="0" err="1" smtClean="0"/>
                        <a:t>yrs</a:t>
                      </a:r>
                      <a:r>
                        <a:rPr lang="en-MY" sz="1600" b="1" dirty="0" smtClean="0"/>
                        <a:t>)</a:t>
                      </a:r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1" dirty="0" smtClean="0"/>
                        <a:t>CAD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 smtClean="0"/>
                    </a:p>
                  </a:txBody>
                  <a:tcPr/>
                </a:tc>
              </a:tr>
              <a:tr h="3309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&lt;65</a:t>
                      </a:r>
                      <a:r>
                        <a:rPr lang="en-MY" sz="1600" b="0" baseline="0" dirty="0" smtClean="0"/>
                        <a:t> </a:t>
                      </a:r>
                      <a:r>
                        <a:rPr lang="en-MY" sz="1600" b="0" dirty="0" smtClean="0"/>
                        <a:t>(n=10)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≥65</a:t>
                      </a:r>
                      <a:r>
                        <a:rPr lang="en-MY" sz="1600" b="0" baseline="0" dirty="0" smtClean="0"/>
                        <a:t> </a:t>
                      </a:r>
                      <a:r>
                        <a:rPr lang="en-MY" sz="1600" b="0" dirty="0" smtClean="0"/>
                        <a:t>(n=12)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2.02(0.43,3.58)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2.58(0.81,5.44)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0.283</a:t>
                      </a:r>
                      <a:r>
                        <a:rPr lang="el-GR" sz="1600" b="1" dirty="0" smtClean="0"/>
                        <a:t>ᵟ</a:t>
                      </a:r>
                      <a:endParaRPr lang="en-MY" sz="1600" dirty="0" smtClean="0"/>
                    </a:p>
                    <a:p>
                      <a:pPr algn="ctr"/>
                      <a:endParaRPr lang="en-MY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Yes(n=5)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No(n=17)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1.52(0.55,4.18)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2.18(0.77,5.23)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0.543</a:t>
                      </a:r>
                    </a:p>
                    <a:p>
                      <a:pPr algn="ctr"/>
                      <a:endParaRPr lang="en-MY" sz="1600" dirty="0"/>
                    </a:p>
                  </a:txBody>
                  <a:tcPr/>
                </a:tc>
              </a:tr>
              <a:tr h="3309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1" dirty="0" smtClean="0"/>
                        <a:t>Gender</a:t>
                      </a:r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1" dirty="0" err="1" smtClean="0"/>
                        <a:t>CrCl</a:t>
                      </a:r>
                      <a:r>
                        <a:rPr lang="el-GR" sz="1600" b="1" dirty="0" smtClean="0"/>
                        <a:t>ᵝ</a:t>
                      </a:r>
                      <a:endParaRPr lang="en-MY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</a:tr>
              <a:tr h="3309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Male (n=17)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Female</a:t>
                      </a:r>
                      <a:r>
                        <a:rPr lang="en-MY" sz="1600" b="0" baseline="0" dirty="0" smtClean="0"/>
                        <a:t> (n=5)</a:t>
                      </a:r>
                      <a:endParaRPr lang="en-MY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2.18(0.77,4.85)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2.11(0.56,5.23)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0.880</a:t>
                      </a:r>
                    </a:p>
                    <a:p>
                      <a:pPr algn="ctr"/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&lt;50ml/min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≥50ml/min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3.83(2.18,-)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3.08(0.74,5.35)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0.641</a:t>
                      </a:r>
                    </a:p>
                    <a:p>
                      <a:pPr algn="ctr"/>
                      <a:endParaRPr lang="en-MY" sz="1600" dirty="0"/>
                    </a:p>
                  </a:txBody>
                  <a:tcPr/>
                </a:tc>
              </a:tr>
              <a:tr h="334244">
                <a:tc>
                  <a:txBody>
                    <a:bodyPr/>
                    <a:lstStyle/>
                    <a:p>
                      <a:r>
                        <a:rPr lang="en-MY" sz="1600" b="1" dirty="0" smtClean="0"/>
                        <a:t>Hypertension</a:t>
                      </a:r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1" dirty="0" smtClean="0"/>
                        <a:t>Prior</a:t>
                      </a:r>
                      <a:r>
                        <a:rPr lang="en-MY" sz="1600" b="1" baseline="0" dirty="0" smtClean="0"/>
                        <a:t> Stroke</a:t>
                      </a:r>
                      <a:endParaRPr lang="en-MY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</a:tr>
              <a:tr h="3309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Yes(n=16)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No(n=6)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2.54(0.75,5.31)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1.53(0.59,3.84)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0.641</a:t>
                      </a:r>
                    </a:p>
                    <a:p>
                      <a:pPr algn="ctr"/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Yes (n=8)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No (n=14)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3.21(1.62,6.04)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1.53(0.48,3.78)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0.145</a:t>
                      </a:r>
                    </a:p>
                    <a:p>
                      <a:pPr algn="ctr"/>
                      <a:endParaRPr lang="en-MY" sz="1600" dirty="0"/>
                    </a:p>
                  </a:txBody>
                  <a:tcPr/>
                </a:tc>
              </a:tr>
              <a:tr h="330904">
                <a:tc>
                  <a:txBody>
                    <a:bodyPr/>
                    <a:lstStyle/>
                    <a:p>
                      <a:r>
                        <a:rPr lang="en-MY" sz="1600" b="1" dirty="0" smtClean="0"/>
                        <a:t>Diabetes Mellitus</a:t>
                      </a:r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b="1" dirty="0"/>
                    </a:p>
                  </a:txBody>
                  <a:tcPr/>
                </a:tc>
              </a:tr>
              <a:tr h="3309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Yes(n=10)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dirty="0" smtClean="0"/>
                        <a:t>   No(n=12)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2.58(1.34,5.17)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1.49(0.52,5.09)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dirty="0" smtClean="0"/>
                        <a:t>0.628</a:t>
                      </a:r>
                    </a:p>
                    <a:p>
                      <a:pPr algn="ctr"/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71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04800"/>
            <a:ext cx="8229600" cy="990600"/>
          </a:xfrm>
          <a:prstGeom prst="rect">
            <a:avLst/>
          </a:prstGeom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5400" kern="0" dirty="0">
              <a:solidFill>
                <a:schemeClr val="tx1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9900" y="66674"/>
            <a:ext cx="8229600" cy="868363"/>
          </a:xfrm>
          <a:prstGeom prst="rect">
            <a:avLst/>
          </a:prstGeom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3200" kern="0" dirty="0" smtClean="0">
                <a:solidFill>
                  <a:srgbClr val="000066"/>
                </a:solidFill>
                <a:latin typeface="Verdana" pitchFamily="34" charset="0"/>
                <a:ea typeface="+mj-ea"/>
                <a:cs typeface="+mj-cs"/>
              </a:rPr>
              <a:t>Conclusions</a:t>
            </a:r>
            <a:endParaRPr lang="en-US" sz="3200" kern="0" dirty="0">
              <a:solidFill>
                <a:srgbClr val="000066"/>
              </a:solidFill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8300" y="8001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800"/>
              </a:spcBef>
              <a:buClr>
                <a:srgbClr val="FF0000"/>
              </a:buClr>
              <a:buSzPct val="100000"/>
              <a:buFont typeface="Symbol" pitchFamily="18" charset="2"/>
              <a:buChar char="©"/>
              <a:defRPr/>
            </a:pPr>
            <a:r>
              <a:rPr lang="en-US" sz="2400" kern="0" dirty="0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Wide range of Dabigatran, Rivaroxaban and </a:t>
            </a:r>
            <a:r>
              <a:rPr lang="en-US" sz="2400" kern="0" dirty="0" err="1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Apixaban</a:t>
            </a:r>
            <a:r>
              <a:rPr lang="en-US" sz="2400" kern="0" dirty="0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 levels in our cohort</a:t>
            </a:r>
          </a:p>
          <a:p>
            <a:pPr>
              <a:spcBef>
                <a:spcPts val="800"/>
              </a:spcBef>
              <a:buClr>
                <a:srgbClr val="FF0000"/>
              </a:buClr>
              <a:buSzPct val="100000"/>
              <a:defRPr/>
            </a:pPr>
            <a:endParaRPr lang="en-US" sz="2400" kern="0" dirty="0" smtClean="0">
              <a:solidFill>
                <a:srgbClr val="3333FF"/>
              </a:solidFill>
              <a:latin typeface="Verdana" pitchFamily="34" charset="0"/>
              <a:ea typeface="+mn-ea"/>
            </a:endParaRPr>
          </a:p>
          <a:p>
            <a:pPr marL="342900" indent="-342900">
              <a:spcBef>
                <a:spcPts val="800"/>
              </a:spcBef>
              <a:buClr>
                <a:srgbClr val="FF0000"/>
              </a:buClr>
              <a:buSzPct val="100000"/>
              <a:buFont typeface="Symbol" pitchFamily="18" charset="2"/>
              <a:buChar char="©"/>
              <a:defRPr/>
            </a:pPr>
            <a:r>
              <a:rPr lang="en-US" sz="2400" kern="0" dirty="0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Median trough plasma Dabigatran is 43.83ng/ml, Rivaroxaban is 40.30ng/ml while for </a:t>
            </a:r>
            <a:r>
              <a:rPr lang="en-US" sz="2400" kern="0" dirty="0" err="1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Apixaban</a:t>
            </a:r>
            <a:r>
              <a:rPr lang="en-US" sz="2400" kern="0" dirty="0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 is 24.31ng/ml in our cohort</a:t>
            </a:r>
          </a:p>
          <a:p>
            <a:pPr>
              <a:spcBef>
                <a:spcPts val="800"/>
              </a:spcBef>
              <a:buClr>
                <a:srgbClr val="FF0000"/>
              </a:buClr>
              <a:buSzPct val="100000"/>
              <a:defRPr/>
            </a:pPr>
            <a:endParaRPr lang="en-US" sz="2400" kern="0" dirty="0" smtClean="0">
              <a:solidFill>
                <a:srgbClr val="3333FF"/>
              </a:solidFill>
              <a:latin typeface="Verdana" pitchFamily="34" charset="0"/>
              <a:ea typeface="+mn-ea"/>
            </a:endParaRPr>
          </a:p>
          <a:p>
            <a:pPr marL="342900" indent="-342900">
              <a:spcBef>
                <a:spcPts val="800"/>
              </a:spcBef>
              <a:buClr>
                <a:srgbClr val="FF0000"/>
              </a:buClr>
              <a:buFont typeface="Symbol" pitchFamily="18" charset="2"/>
              <a:buChar char="©"/>
              <a:defRPr/>
            </a:pPr>
            <a:r>
              <a:rPr lang="en-US" sz="2400" kern="0" dirty="0">
                <a:solidFill>
                  <a:srgbClr val="3333FF"/>
                </a:solidFill>
                <a:latin typeface="Verdana" pitchFamily="34" charset="0"/>
              </a:rPr>
              <a:t>Prospective studies </a:t>
            </a:r>
            <a:r>
              <a:rPr lang="en-US" sz="2400" kern="0" dirty="0" smtClean="0">
                <a:solidFill>
                  <a:srgbClr val="3333FF"/>
                </a:solidFill>
                <a:latin typeface="Verdana" pitchFamily="34" charset="0"/>
              </a:rPr>
              <a:t>utilizing these </a:t>
            </a:r>
            <a:r>
              <a:rPr lang="en-US" sz="2400" b="1" kern="0" dirty="0" smtClean="0">
                <a:solidFill>
                  <a:srgbClr val="3333FF"/>
                </a:solidFill>
                <a:latin typeface="Verdana" pitchFamily="34" charset="0"/>
              </a:rPr>
              <a:t>median levels </a:t>
            </a:r>
            <a:r>
              <a:rPr lang="en-US" sz="2400" kern="0" dirty="0" smtClean="0">
                <a:solidFill>
                  <a:srgbClr val="3333FF"/>
                </a:solidFill>
                <a:latin typeface="Verdana" pitchFamily="34" charset="0"/>
              </a:rPr>
              <a:t>in association to </a:t>
            </a:r>
            <a:r>
              <a:rPr lang="en-US" sz="2400" kern="0" dirty="0">
                <a:solidFill>
                  <a:srgbClr val="3333FF"/>
                </a:solidFill>
                <a:latin typeface="Verdana" pitchFamily="34" charset="0"/>
              </a:rPr>
              <a:t>stroke and bleeding </a:t>
            </a:r>
            <a:r>
              <a:rPr lang="en-US" sz="2400" kern="0" dirty="0" smtClean="0">
                <a:solidFill>
                  <a:srgbClr val="3333FF"/>
                </a:solidFill>
                <a:latin typeface="Verdana" pitchFamily="34" charset="0"/>
              </a:rPr>
              <a:t>end-points with larger sample size </a:t>
            </a:r>
            <a:r>
              <a:rPr lang="en-US" sz="2400" kern="0" dirty="0">
                <a:solidFill>
                  <a:srgbClr val="3333FF"/>
                </a:solidFill>
                <a:latin typeface="Verdana" pitchFamily="34" charset="0"/>
              </a:rPr>
              <a:t>are </a:t>
            </a:r>
            <a:r>
              <a:rPr lang="en-US" sz="2400" kern="0" dirty="0" smtClean="0">
                <a:solidFill>
                  <a:srgbClr val="3333FF"/>
                </a:solidFill>
                <a:latin typeface="Verdana" pitchFamily="34" charset="0"/>
              </a:rPr>
              <a:t>warranted </a:t>
            </a:r>
            <a:endParaRPr lang="en-US" sz="2400" kern="0" dirty="0">
              <a:solidFill>
                <a:srgbClr val="3333FF"/>
              </a:solidFill>
              <a:latin typeface="Verdana" pitchFamily="34" charset="0"/>
            </a:endParaRPr>
          </a:p>
          <a:p>
            <a:pPr>
              <a:spcBef>
                <a:spcPts val="800"/>
              </a:spcBef>
              <a:buClr>
                <a:srgbClr val="FF0000"/>
              </a:buClr>
              <a:buSzPct val="100000"/>
              <a:defRPr/>
            </a:pPr>
            <a:endParaRPr lang="en-US" sz="2400" kern="0" dirty="0">
              <a:solidFill>
                <a:srgbClr val="3333FF"/>
              </a:solidFill>
              <a:latin typeface="Verdana" pitchFamily="34" charset="0"/>
              <a:ea typeface="+mn-ea"/>
            </a:endParaRPr>
          </a:p>
          <a:p>
            <a:pPr marL="342900" indent="-342900">
              <a:spcBef>
                <a:spcPts val="800"/>
              </a:spcBef>
              <a:buClr>
                <a:srgbClr val="FF0000"/>
              </a:buClr>
              <a:buSzPct val="100000"/>
              <a:buFont typeface="Symbol" pitchFamily="18" charset="2"/>
              <a:buChar char="©"/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Verdana" pitchFamily="34" charset="0"/>
                <a:ea typeface="+mn-ea"/>
              </a:rPr>
              <a:t>LIMITATIONS</a:t>
            </a:r>
            <a:r>
              <a:rPr lang="en-US" sz="2400" kern="0" dirty="0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: Retrospective, Single Centre experience study with small sample size </a:t>
            </a:r>
            <a:endParaRPr lang="en-US" sz="2400" kern="0" dirty="0">
              <a:solidFill>
                <a:srgbClr val="3333FF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8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boydrawing-he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0"/>
            <a:ext cx="7488237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352875" y="457200"/>
            <a:ext cx="42885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Thank You</a:t>
            </a:r>
            <a:endParaRPr lang="en-U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4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90600" y="1905000"/>
            <a:ext cx="7239000" cy="28194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3600" b="1" dirty="0" smtClean="0">
                <a:solidFill>
                  <a:schemeClr val="bg1"/>
                </a:solidFill>
              </a:rPr>
              <a:t>DISCLAIMER</a:t>
            </a:r>
          </a:p>
          <a:p>
            <a:pPr algn="ctr"/>
            <a:endParaRPr lang="en-MY" sz="1600" dirty="0" smtClean="0">
              <a:solidFill>
                <a:schemeClr val="bg1"/>
              </a:solidFill>
            </a:endParaRPr>
          </a:p>
          <a:p>
            <a:pPr algn="ctr"/>
            <a:r>
              <a:rPr lang="en-MY" sz="1800" b="1" dirty="0" smtClean="0">
                <a:solidFill>
                  <a:schemeClr val="bg1"/>
                </a:solidFill>
              </a:rPr>
              <a:t>This work involved the drug level of Dabigatran (</a:t>
            </a:r>
            <a:r>
              <a:rPr lang="en-MY" sz="1800" b="1" dirty="0" err="1" smtClean="0">
                <a:solidFill>
                  <a:schemeClr val="bg1"/>
                </a:solidFill>
              </a:rPr>
              <a:t>Pradaxa</a:t>
            </a:r>
            <a:r>
              <a:rPr lang="en-MY" sz="1800" b="1" dirty="0" smtClean="0">
                <a:solidFill>
                  <a:schemeClr val="bg1"/>
                </a:solidFill>
              </a:rPr>
              <a:t>) by </a:t>
            </a:r>
            <a:r>
              <a:rPr lang="en-MY" sz="1800" b="1" dirty="0" err="1" smtClean="0">
                <a:solidFill>
                  <a:schemeClr val="bg1"/>
                </a:solidFill>
              </a:rPr>
              <a:t>Boehringer</a:t>
            </a:r>
            <a:r>
              <a:rPr lang="en-MY" sz="1800" b="1" dirty="0" smtClean="0">
                <a:solidFill>
                  <a:schemeClr val="bg1"/>
                </a:solidFill>
              </a:rPr>
              <a:t> </a:t>
            </a:r>
            <a:r>
              <a:rPr lang="en-MY" sz="1800" b="1" dirty="0" err="1" smtClean="0">
                <a:solidFill>
                  <a:schemeClr val="bg1"/>
                </a:solidFill>
              </a:rPr>
              <a:t>Ingelheim</a:t>
            </a:r>
            <a:r>
              <a:rPr lang="en-MY" sz="1800" b="1" dirty="0" smtClean="0">
                <a:solidFill>
                  <a:schemeClr val="bg1"/>
                </a:solidFill>
              </a:rPr>
              <a:t> and Rivaroxaban (</a:t>
            </a:r>
            <a:r>
              <a:rPr lang="en-MY" sz="1800" b="1" dirty="0" err="1" smtClean="0">
                <a:solidFill>
                  <a:schemeClr val="bg1"/>
                </a:solidFill>
              </a:rPr>
              <a:t>Xarelto</a:t>
            </a:r>
            <a:r>
              <a:rPr lang="en-MY" sz="1800" b="1" dirty="0" smtClean="0">
                <a:solidFill>
                  <a:schemeClr val="bg1"/>
                </a:solidFill>
              </a:rPr>
              <a:t>) by Bayer. However, none of this work was funded by either company</a:t>
            </a:r>
            <a:r>
              <a:rPr lang="en-MY" sz="1800" dirty="0" smtClean="0">
                <a:solidFill>
                  <a:schemeClr val="bg1"/>
                </a:solidFill>
              </a:rPr>
              <a:t>.</a:t>
            </a:r>
            <a:endParaRPr lang="en-MY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11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965316" y="3373438"/>
            <a:ext cx="1905000" cy="838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dirty="0"/>
              <a:t>Inactive factors II,</a:t>
            </a:r>
          </a:p>
          <a:p>
            <a:pPr algn="ctr" eaLnBrk="1" hangingPunct="1"/>
            <a:r>
              <a:rPr lang="en-US" altLang="en-US" dirty="0"/>
              <a:t> VII, IX, and X</a:t>
            </a:r>
          </a:p>
          <a:p>
            <a:pPr algn="ctr" eaLnBrk="1" hangingPunct="1"/>
            <a:r>
              <a:rPr lang="en-US" altLang="en-US" dirty="0"/>
              <a:t>Proteins  S and C</a:t>
            </a: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6188075" y="3297238"/>
            <a:ext cx="1905000" cy="990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altLang="en-US" sz="2000" dirty="0"/>
          </a:p>
          <a:p>
            <a:pPr algn="ctr" eaLnBrk="1" hangingPunct="1"/>
            <a:r>
              <a:rPr lang="en-US" altLang="en-US" dirty="0"/>
              <a:t>Active factors II,</a:t>
            </a:r>
          </a:p>
          <a:p>
            <a:pPr algn="ctr" eaLnBrk="1" hangingPunct="1"/>
            <a:r>
              <a:rPr lang="en-US" altLang="en-US" dirty="0"/>
              <a:t> VII, IX, and X</a:t>
            </a:r>
          </a:p>
          <a:p>
            <a:pPr algn="ctr" eaLnBrk="1" hangingPunct="1"/>
            <a:r>
              <a:rPr lang="en-US" altLang="en-US" dirty="0"/>
              <a:t>Proteins  S and C</a:t>
            </a:r>
          </a:p>
          <a:p>
            <a:pPr algn="ctr" eaLnBrk="1" hangingPunct="1"/>
            <a:endParaRPr lang="en-US" altLang="en-US" dirty="0"/>
          </a:p>
        </p:txBody>
      </p:sp>
      <p:sp>
        <p:nvSpPr>
          <p:cNvPr id="4100" name="Text Box 10"/>
          <p:cNvSpPr txBox="1">
            <a:spLocks noChangeArrowheads="1"/>
          </p:cNvSpPr>
          <p:nvPr/>
        </p:nvSpPr>
        <p:spPr bwMode="auto">
          <a:xfrm>
            <a:off x="3048000" y="1066800"/>
            <a:ext cx="27432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 b="1" dirty="0"/>
              <a:t>Vitamin K epoxide</a:t>
            </a:r>
          </a:p>
        </p:txBody>
      </p:sp>
      <p:sp>
        <p:nvSpPr>
          <p:cNvPr id="4101" name="Text Box 11"/>
          <p:cNvSpPr txBox="1">
            <a:spLocks noChangeArrowheads="1"/>
          </p:cNvSpPr>
          <p:nvPr/>
        </p:nvSpPr>
        <p:spPr bwMode="auto">
          <a:xfrm>
            <a:off x="2771775" y="2571750"/>
            <a:ext cx="3124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dirty="0"/>
              <a:t>Vitamin K reduced</a:t>
            </a:r>
          </a:p>
        </p:txBody>
      </p:sp>
      <p:sp>
        <p:nvSpPr>
          <p:cNvPr id="4102" name="AutoShape 12"/>
          <p:cNvSpPr>
            <a:spLocks noChangeArrowheads="1"/>
          </p:cNvSpPr>
          <p:nvPr/>
        </p:nvSpPr>
        <p:spPr bwMode="auto">
          <a:xfrm>
            <a:off x="4043363" y="1512049"/>
            <a:ext cx="533400" cy="1143000"/>
          </a:xfrm>
          <a:prstGeom prst="downArrow">
            <a:avLst>
              <a:gd name="adj1" fmla="val 50000"/>
              <a:gd name="adj2" fmla="val 53571"/>
            </a:avLst>
          </a:prstGeom>
          <a:solidFill>
            <a:srgbClr val="FFFF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3" name="Line 16"/>
          <p:cNvSpPr>
            <a:spLocks noChangeShapeType="1"/>
          </p:cNvSpPr>
          <p:nvPr/>
        </p:nvSpPr>
        <p:spPr bwMode="auto">
          <a:xfrm>
            <a:off x="2908416" y="3784600"/>
            <a:ext cx="3279659" cy="0"/>
          </a:xfrm>
          <a:prstGeom prst="line">
            <a:avLst/>
          </a:prstGeom>
          <a:noFill/>
          <a:ln w="50800" cap="sq">
            <a:solidFill>
              <a:srgbClr val="CC00CC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MY"/>
          </a:p>
        </p:txBody>
      </p:sp>
      <p:sp>
        <p:nvSpPr>
          <p:cNvPr id="4104" name="Line 17"/>
          <p:cNvSpPr>
            <a:spLocks noChangeShapeType="1"/>
          </p:cNvSpPr>
          <p:nvPr/>
        </p:nvSpPr>
        <p:spPr bwMode="auto">
          <a:xfrm>
            <a:off x="4333875" y="2941638"/>
            <a:ext cx="0" cy="838200"/>
          </a:xfrm>
          <a:prstGeom prst="line">
            <a:avLst/>
          </a:prstGeom>
          <a:noFill/>
          <a:ln w="50800" cap="sq">
            <a:solidFill>
              <a:srgbClr val="FF33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MY"/>
          </a:p>
        </p:txBody>
      </p:sp>
      <p:sp>
        <p:nvSpPr>
          <p:cNvPr id="4105" name="AutoShape 18"/>
          <p:cNvSpPr>
            <a:spLocks noChangeArrowheads="1"/>
          </p:cNvSpPr>
          <p:nvPr/>
        </p:nvSpPr>
        <p:spPr bwMode="auto">
          <a:xfrm rot="5415133">
            <a:off x="2678266" y="1520030"/>
            <a:ext cx="1154113" cy="1063625"/>
          </a:xfrm>
          <a:prstGeom prst="triangle">
            <a:avLst>
              <a:gd name="adj" fmla="val 49778"/>
            </a:avLst>
          </a:prstGeom>
          <a:solidFill>
            <a:srgbClr val="00B0F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06" name="Text Box 22"/>
          <p:cNvSpPr txBox="1">
            <a:spLocks noChangeArrowheads="1"/>
          </p:cNvSpPr>
          <p:nvPr/>
        </p:nvSpPr>
        <p:spPr bwMode="auto">
          <a:xfrm rot="5480132">
            <a:off x="2286116" y="2062042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200" b="1" dirty="0">
                <a:solidFill>
                  <a:srgbClr val="FF3300"/>
                </a:solidFill>
              </a:rPr>
              <a:t>WARFARIN</a:t>
            </a:r>
          </a:p>
        </p:txBody>
      </p:sp>
      <p:sp>
        <p:nvSpPr>
          <p:cNvPr id="113687" name="Rectangle 23"/>
          <p:cNvSpPr>
            <a:spLocks noChangeArrowheads="1"/>
          </p:cNvSpPr>
          <p:nvPr/>
        </p:nvSpPr>
        <p:spPr bwMode="auto">
          <a:xfrm>
            <a:off x="471545" y="4572000"/>
            <a:ext cx="8153400" cy="156966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FF0000"/>
                </a:solidFill>
                <a:latin typeface="+mn-lt"/>
                <a:cs typeface="Arial" charset="0"/>
              </a:rPr>
              <a:t>Problem:</a:t>
            </a:r>
          </a:p>
          <a:p>
            <a:pPr algn="ctr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+mn-lt"/>
                <a:cs typeface="Arial" charset="0"/>
              </a:rPr>
              <a:t>Has no effect on previously formed thrombus</a:t>
            </a:r>
          </a:p>
          <a:p>
            <a:pPr algn="ctr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  <a:cs typeface="Arial" charset="0"/>
              </a:rPr>
              <a:t> Narrow therapeutic range</a:t>
            </a:r>
          </a:p>
          <a:p>
            <a:pPr algn="ctr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  <a:cs typeface="Arial" charset="0"/>
              </a:rPr>
              <a:t> Greatly affected by vitamin k diet, </a:t>
            </a:r>
            <a:r>
              <a:rPr lang="en-US" sz="1600" dirty="0" err="1">
                <a:solidFill>
                  <a:schemeClr val="tx1"/>
                </a:solidFill>
                <a:latin typeface="+mn-lt"/>
                <a:cs typeface="Arial" charset="0"/>
              </a:rPr>
              <a:t>ie</a:t>
            </a:r>
            <a:r>
              <a:rPr lang="en-US" sz="1600" dirty="0">
                <a:solidFill>
                  <a:schemeClr val="tx1"/>
                </a:solidFill>
                <a:latin typeface="+mn-lt"/>
                <a:cs typeface="Arial" charset="0"/>
              </a:rPr>
              <a:t>. Green leafy vegetables</a:t>
            </a:r>
          </a:p>
        </p:txBody>
      </p:sp>
      <p:sp>
        <p:nvSpPr>
          <p:cNvPr id="15" name="Multiply 14"/>
          <p:cNvSpPr/>
          <p:nvPr/>
        </p:nvSpPr>
        <p:spPr>
          <a:xfrm>
            <a:off x="3917950" y="1587500"/>
            <a:ext cx="784225" cy="928688"/>
          </a:xfrm>
          <a:prstGeom prst="mathMultiply">
            <a:avLst/>
          </a:prstGeom>
          <a:solidFill>
            <a:srgbClr val="FF000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114" name="Title 7"/>
          <p:cNvSpPr txBox="1">
            <a:spLocks/>
          </p:cNvSpPr>
          <p:nvPr/>
        </p:nvSpPr>
        <p:spPr bwMode="auto">
          <a:xfrm>
            <a:off x="642938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MY" altLang="en-US" sz="3600" b="1">
                <a:solidFill>
                  <a:schemeClr val="tx2"/>
                </a:solidFill>
                <a:latin typeface="Calibri" pitchFamily="34" charset="0"/>
              </a:rPr>
              <a:t>Warfarin: Mechanism of Action</a:t>
            </a:r>
            <a:endParaRPr lang="en-US" altLang="en-US" sz="3600" b="1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83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 animBg="1"/>
      <p:bldP spid="4104" grpId="0" animBg="1"/>
      <p:bldP spid="4105" grpId="0" animBg="1"/>
      <p:bldP spid="4106" grpId="0"/>
      <p:bldP spid="113687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6300788" y="1827441"/>
            <a:ext cx="1300035" cy="215444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altLang="en-US" b="1" dirty="0"/>
              <a:t>TFPI (</a:t>
            </a:r>
            <a:r>
              <a:rPr lang="en-GB" altLang="en-US" b="1" dirty="0" err="1"/>
              <a:t>tifacogin</a:t>
            </a:r>
            <a:r>
              <a:rPr lang="en-GB" altLang="en-US" b="1" dirty="0"/>
              <a:t>)</a:t>
            </a:r>
            <a:endParaRPr lang="en-GB" altLang="en-US" dirty="0"/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6300788" y="3785056"/>
            <a:ext cx="1181414" cy="4308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altLang="en-US" b="1" dirty="0" err="1"/>
              <a:t>Fondaparinux</a:t>
            </a:r>
            <a:r>
              <a:rPr lang="en-GB" altLang="en-US" b="1" dirty="0"/>
              <a:t/>
            </a:r>
            <a:br>
              <a:rPr lang="en-GB" altLang="en-US" b="1" dirty="0"/>
            </a:br>
            <a:r>
              <a:rPr lang="en-GB" altLang="en-US" b="1" dirty="0" err="1"/>
              <a:t>Idraparinux</a:t>
            </a:r>
            <a:endParaRPr lang="en-GB" altLang="en-US" b="1" dirty="0"/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1173162" y="3036103"/>
            <a:ext cx="1512888" cy="172354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altLang="en-US" b="1" dirty="0" smtClean="0">
                <a:solidFill>
                  <a:srgbClr val="FF0000"/>
                </a:solidFill>
              </a:rPr>
              <a:t>Rivaroxaban (2011)</a:t>
            </a:r>
            <a:r>
              <a:rPr lang="en-GB" altLang="en-US" b="1" dirty="0">
                <a:solidFill>
                  <a:srgbClr val="FF0000"/>
                </a:solidFill>
              </a:rPr>
              <a:t/>
            </a:r>
            <a:br>
              <a:rPr lang="en-GB" altLang="en-US" b="1" dirty="0">
                <a:solidFill>
                  <a:srgbClr val="FF0000"/>
                </a:solidFill>
              </a:rPr>
            </a:br>
            <a:r>
              <a:rPr lang="en-GB" altLang="en-US" b="1" dirty="0" err="1" smtClean="0">
                <a:solidFill>
                  <a:srgbClr val="FF0000"/>
                </a:solidFill>
              </a:rPr>
              <a:t>Apixaban</a:t>
            </a:r>
            <a:r>
              <a:rPr lang="en-GB" altLang="en-US" b="1" dirty="0" smtClean="0">
                <a:solidFill>
                  <a:srgbClr val="FF0000"/>
                </a:solidFill>
              </a:rPr>
              <a:t> (2012)</a:t>
            </a:r>
            <a:endParaRPr lang="en-GB" altLang="en-US" b="1" dirty="0">
              <a:solidFill>
                <a:srgbClr val="FF0000"/>
              </a:solidFill>
            </a:endParaRPr>
          </a:p>
          <a:p>
            <a:pPr algn="ctr" eaLnBrk="1" hangingPunct="1"/>
            <a:r>
              <a:rPr lang="en-GB" altLang="en-US" b="1" dirty="0"/>
              <a:t>LY517717</a:t>
            </a:r>
          </a:p>
          <a:p>
            <a:pPr algn="ctr" eaLnBrk="1" hangingPunct="1"/>
            <a:r>
              <a:rPr lang="en-GB" altLang="en-US" b="1" dirty="0"/>
              <a:t>YM150</a:t>
            </a:r>
          </a:p>
          <a:p>
            <a:pPr algn="ctr" eaLnBrk="1" hangingPunct="1"/>
            <a:r>
              <a:rPr lang="en-GB" altLang="en-US" b="1" dirty="0"/>
              <a:t>DU-176b</a:t>
            </a:r>
          </a:p>
          <a:p>
            <a:pPr algn="ctr" eaLnBrk="1" hangingPunct="1"/>
            <a:r>
              <a:rPr lang="en-GB" altLang="en-US" b="1" dirty="0" err="1"/>
              <a:t>Betrixaban</a:t>
            </a:r>
            <a:endParaRPr lang="en-GB" altLang="en-US" b="1" dirty="0"/>
          </a:p>
          <a:p>
            <a:pPr algn="ctr" eaLnBrk="1" hangingPunct="1"/>
            <a:r>
              <a:rPr lang="en-GB" altLang="en-US" b="1" dirty="0"/>
              <a:t>TAK 442</a:t>
            </a:r>
          </a:p>
        </p:txBody>
      </p:sp>
      <p:sp>
        <p:nvSpPr>
          <p:cNvPr id="5125" name="Rectangle 7"/>
          <p:cNvSpPr>
            <a:spLocks noChangeArrowheads="1"/>
          </p:cNvSpPr>
          <p:nvPr/>
        </p:nvSpPr>
        <p:spPr bwMode="auto">
          <a:xfrm>
            <a:off x="1258888" y="5305425"/>
            <a:ext cx="1525587" cy="215444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altLang="en-US" b="1" dirty="0" smtClean="0">
                <a:solidFill>
                  <a:srgbClr val="FF0000"/>
                </a:solidFill>
              </a:rPr>
              <a:t>Dabigatran (2010)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1317625" y="1052513"/>
            <a:ext cx="871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2400" b="1" i="1">
                <a:solidFill>
                  <a:srgbClr val="FF0000"/>
                </a:solidFill>
              </a:rPr>
              <a:t>ORAL</a:t>
            </a:r>
          </a:p>
        </p:txBody>
      </p:sp>
      <p:sp>
        <p:nvSpPr>
          <p:cNvPr id="5127" name="Rectangle 9"/>
          <p:cNvSpPr>
            <a:spLocks noChangeArrowheads="1"/>
          </p:cNvSpPr>
          <p:nvPr/>
        </p:nvSpPr>
        <p:spPr bwMode="auto">
          <a:xfrm>
            <a:off x="6138863" y="1052513"/>
            <a:ext cx="20812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2400" b="1" i="1">
                <a:solidFill>
                  <a:srgbClr val="FF0000"/>
                </a:solidFill>
              </a:rPr>
              <a:t>PARENTERAL</a:t>
            </a:r>
            <a:endParaRPr lang="en-GB" altLang="en-US" sz="1600" i="1">
              <a:solidFill>
                <a:srgbClr val="FF0000"/>
              </a:solidFill>
            </a:endParaRPr>
          </a:p>
        </p:txBody>
      </p:sp>
      <p:sp>
        <p:nvSpPr>
          <p:cNvPr id="5128" name="Rectangle 10"/>
          <p:cNvSpPr>
            <a:spLocks noChangeArrowheads="1"/>
          </p:cNvSpPr>
          <p:nvPr/>
        </p:nvSpPr>
        <p:spPr bwMode="auto">
          <a:xfrm>
            <a:off x="6320516" y="4772481"/>
            <a:ext cx="806310" cy="215444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altLang="en-US" b="1" dirty="0"/>
              <a:t>DX-9065a</a:t>
            </a:r>
            <a:endParaRPr lang="en-GB" altLang="en-US" dirty="0"/>
          </a:p>
        </p:txBody>
      </p:sp>
      <p:sp>
        <p:nvSpPr>
          <p:cNvPr id="5129" name="Line 11"/>
          <p:cNvSpPr>
            <a:spLocks noChangeShapeType="1"/>
          </p:cNvSpPr>
          <p:nvPr/>
        </p:nvSpPr>
        <p:spPr bwMode="auto">
          <a:xfrm>
            <a:off x="2828925" y="5438775"/>
            <a:ext cx="1166813" cy="635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5130" name="Line 12"/>
          <p:cNvSpPr>
            <a:spLocks noChangeShapeType="1"/>
          </p:cNvSpPr>
          <p:nvPr/>
        </p:nvSpPr>
        <p:spPr bwMode="auto">
          <a:xfrm>
            <a:off x="2700338" y="3979863"/>
            <a:ext cx="1295400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5131" name="Oval 13"/>
          <p:cNvSpPr>
            <a:spLocks noChangeArrowheads="1"/>
          </p:cNvSpPr>
          <p:nvPr/>
        </p:nvSpPr>
        <p:spPr bwMode="auto">
          <a:xfrm>
            <a:off x="4052888" y="3686175"/>
            <a:ext cx="1008062" cy="576263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2"/>
                </a:solidFill>
              </a:rPr>
              <a:t>Xa</a:t>
            </a:r>
          </a:p>
        </p:txBody>
      </p:sp>
      <p:sp>
        <p:nvSpPr>
          <p:cNvPr id="5132" name="Oval 14"/>
          <p:cNvSpPr>
            <a:spLocks noChangeArrowheads="1"/>
          </p:cNvSpPr>
          <p:nvPr/>
        </p:nvSpPr>
        <p:spPr bwMode="auto">
          <a:xfrm>
            <a:off x="4052888" y="5222875"/>
            <a:ext cx="1008062" cy="576263"/>
          </a:xfrm>
          <a:prstGeom prst="ellipse">
            <a:avLst/>
          </a:prstGeom>
          <a:solidFill>
            <a:srgbClr val="99CC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altLang="en-US" b="1"/>
              <a:t>IIa</a:t>
            </a:r>
          </a:p>
        </p:txBody>
      </p:sp>
      <p:sp>
        <p:nvSpPr>
          <p:cNvPr id="5133" name="Oval 15"/>
          <p:cNvSpPr>
            <a:spLocks noChangeArrowheads="1"/>
          </p:cNvSpPr>
          <p:nvPr/>
        </p:nvSpPr>
        <p:spPr bwMode="auto">
          <a:xfrm>
            <a:off x="4052888" y="1597025"/>
            <a:ext cx="1008062" cy="576263"/>
          </a:xfrm>
          <a:prstGeom prst="ellipse">
            <a:avLst/>
          </a:prstGeom>
          <a:solidFill>
            <a:srgbClr val="96969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altLang="en-US" b="1"/>
              <a:t>TF/VIIa</a:t>
            </a:r>
          </a:p>
        </p:txBody>
      </p:sp>
      <p:sp>
        <p:nvSpPr>
          <p:cNvPr id="5134" name="Text Box 16"/>
          <p:cNvSpPr txBox="1">
            <a:spLocks noChangeArrowheads="1"/>
          </p:cNvSpPr>
          <p:nvPr/>
        </p:nvSpPr>
        <p:spPr bwMode="auto">
          <a:xfrm>
            <a:off x="3500438" y="2238375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b="1"/>
              <a:t>X</a:t>
            </a:r>
          </a:p>
        </p:txBody>
      </p:sp>
      <p:sp>
        <p:nvSpPr>
          <p:cNvPr id="5135" name="Text Box 17"/>
          <p:cNvSpPr txBox="1">
            <a:spLocks noChangeArrowheads="1"/>
          </p:cNvSpPr>
          <p:nvPr/>
        </p:nvSpPr>
        <p:spPr bwMode="auto">
          <a:xfrm>
            <a:off x="5278438" y="2238375"/>
            <a:ext cx="40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b="1"/>
              <a:t>IX</a:t>
            </a:r>
          </a:p>
        </p:txBody>
      </p:sp>
      <p:sp>
        <p:nvSpPr>
          <p:cNvPr id="5136" name="Text Box 18"/>
          <p:cNvSpPr txBox="1">
            <a:spLocks noChangeArrowheads="1"/>
          </p:cNvSpPr>
          <p:nvPr/>
        </p:nvSpPr>
        <p:spPr bwMode="auto">
          <a:xfrm>
            <a:off x="4845050" y="2820988"/>
            <a:ext cx="527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b="1"/>
              <a:t>IXa</a:t>
            </a:r>
          </a:p>
        </p:txBody>
      </p:sp>
      <p:sp>
        <p:nvSpPr>
          <p:cNvPr id="5137" name="Text Box 19"/>
          <p:cNvSpPr txBox="1">
            <a:spLocks noChangeArrowheads="1"/>
          </p:cNvSpPr>
          <p:nvPr/>
        </p:nvSpPr>
        <p:spPr bwMode="auto">
          <a:xfrm>
            <a:off x="4254500" y="2965450"/>
            <a:ext cx="65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b="1"/>
              <a:t>VIIIa</a:t>
            </a:r>
          </a:p>
        </p:txBody>
      </p:sp>
      <p:sp>
        <p:nvSpPr>
          <p:cNvPr id="5138" name="Text Box 20"/>
          <p:cNvSpPr txBox="1">
            <a:spLocks noChangeArrowheads="1"/>
          </p:cNvSpPr>
          <p:nvPr/>
        </p:nvSpPr>
        <p:spPr bwMode="auto">
          <a:xfrm>
            <a:off x="4613275" y="3403600"/>
            <a:ext cx="46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b="1"/>
              <a:t>Va</a:t>
            </a:r>
          </a:p>
        </p:txBody>
      </p:sp>
      <p:sp>
        <p:nvSpPr>
          <p:cNvPr id="5139" name="Text Box 21"/>
          <p:cNvSpPr txBox="1">
            <a:spLocks noChangeArrowheads="1"/>
          </p:cNvSpPr>
          <p:nvPr/>
        </p:nvSpPr>
        <p:spPr bwMode="auto">
          <a:xfrm>
            <a:off x="4402138" y="46212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b="1"/>
              <a:t>II</a:t>
            </a:r>
          </a:p>
        </p:txBody>
      </p:sp>
      <p:sp>
        <p:nvSpPr>
          <p:cNvPr id="5140" name="Text Box 22"/>
          <p:cNvSpPr txBox="1">
            <a:spLocks noChangeArrowheads="1"/>
          </p:cNvSpPr>
          <p:nvPr/>
        </p:nvSpPr>
        <p:spPr bwMode="auto">
          <a:xfrm>
            <a:off x="5062538" y="5943600"/>
            <a:ext cx="819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b="1"/>
              <a:t>Fibrin</a:t>
            </a:r>
          </a:p>
        </p:txBody>
      </p:sp>
      <p:sp>
        <p:nvSpPr>
          <p:cNvPr id="5141" name="Text Box 23"/>
          <p:cNvSpPr txBox="1">
            <a:spLocks noChangeArrowheads="1"/>
          </p:cNvSpPr>
          <p:nvPr/>
        </p:nvSpPr>
        <p:spPr bwMode="auto">
          <a:xfrm>
            <a:off x="2686050" y="5943600"/>
            <a:ext cx="1365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b="1"/>
              <a:t>Fibrinogen</a:t>
            </a:r>
          </a:p>
        </p:txBody>
      </p:sp>
      <p:sp>
        <p:nvSpPr>
          <p:cNvPr id="5142" name="Text Box 24"/>
          <p:cNvSpPr txBox="1">
            <a:spLocks noChangeArrowheads="1"/>
          </p:cNvSpPr>
          <p:nvPr/>
        </p:nvSpPr>
        <p:spPr bwMode="auto">
          <a:xfrm>
            <a:off x="5494338" y="3606800"/>
            <a:ext cx="488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chemeClr val="tx2"/>
                </a:solidFill>
              </a:rPr>
              <a:t>AT</a:t>
            </a:r>
          </a:p>
        </p:txBody>
      </p:sp>
      <p:sp>
        <p:nvSpPr>
          <p:cNvPr id="5143" name="Line 25"/>
          <p:cNvSpPr>
            <a:spLocks noChangeShapeType="1"/>
          </p:cNvSpPr>
          <p:nvPr/>
        </p:nvSpPr>
        <p:spPr bwMode="auto">
          <a:xfrm>
            <a:off x="3694113" y="2533650"/>
            <a:ext cx="719137" cy="1152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5144" name="Line 26"/>
          <p:cNvSpPr>
            <a:spLocks noChangeShapeType="1"/>
          </p:cNvSpPr>
          <p:nvPr/>
        </p:nvSpPr>
        <p:spPr bwMode="auto">
          <a:xfrm flipH="1">
            <a:off x="4054475" y="2965450"/>
            <a:ext cx="86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5145" name="Line 27"/>
          <p:cNvSpPr>
            <a:spLocks noChangeShapeType="1"/>
          </p:cNvSpPr>
          <p:nvPr/>
        </p:nvSpPr>
        <p:spPr bwMode="auto">
          <a:xfrm flipH="1">
            <a:off x="5205413" y="2533650"/>
            <a:ext cx="215900" cy="3603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5146" name="Line 28"/>
          <p:cNvSpPr>
            <a:spLocks noChangeShapeType="1"/>
          </p:cNvSpPr>
          <p:nvPr/>
        </p:nvSpPr>
        <p:spPr bwMode="auto">
          <a:xfrm>
            <a:off x="4557713" y="2173288"/>
            <a:ext cx="0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5147" name="Line 29"/>
          <p:cNvSpPr>
            <a:spLocks noChangeShapeType="1"/>
          </p:cNvSpPr>
          <p:nvPr/>
        </p:nvSpPr>
        <p:spPr bwMode="auto">
          <a:xfrm flipH="1">
            <a:off x="3910013" y="2389188"/>
            <a:ext cx="647700" cy="360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5148" name="Line 30"/>
          <p:cNvSpPr>
            <a:spLocks noChangeShapeType="1"/>
          </p:cNvSpPr>
          <p:nvPr/>
        </p:nvSpPr>
        <p:spPr bwMode="auto">
          <a:xfrm>
            <a:off x="4557713" y="2389188"/>
            <a:ext cx="647700" cy="360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5149" name="Line 31"/>
          <p:cNvSpPr>
            <a:spLocks noChangeShapeType="1"/>
          </p:cNvSpPr>
          <p:nvPr/>
        </p:nvSpPr>
        <p:spPr bwMode="auto">
          <a:xfrm>
            <a:off x="4557713" y="4262438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5150" name="Line 32"/>
          <p:cNvSpPr>
            <a:spLocks noChangeShapeType="1"/>
          </p:cNvSpPr>
          <p:nvPr/>
        </p:nvSpPr>
        <p:spPr bwMode="auto">
          <a:xfrm>
            <a:off x="4557713" y="4967288"/>
            <a:ext cx="0" cy="255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5151" name="Line 33"/>
          <p:cNvSpPr>
            <a:spLocks noChangeShapeType="1"/>
          </p:cNvSpPr>
          <p:nvPr/>
        </p:nvSpPr>
        <p:spPr bwMode="auto">
          <a:xfrm>
            <a:off x="4557713" y="5799138"/>
            <a:ext cx="0" cy="2873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5152" name="Line 34"/>
          <p:cNvSpPr>
            <a:spLocks noChangeShapeType="1"/>
          </p:cNvSpPr>
          <p:nvPr/>
        </p:nvSpPr>
        <p:spPr bwMode="auto">
          <a:xfrm>
            <a:off x="3981450" y="6159500"/>
            <a:ext cx="1152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5153" name="Line 35"/>
          <p:cNvSpPr>
            <a:spLocks noChangeShapeType="1"/>
          </p:cNvSpPr>
          <p:nvPr/>
        </p:nvSpPr>
        <p:spPr bwMode="auto">
          <a:xfrm flipH="1" flipV="1">
            <a:off x="5003800" y="4195763"/>
            <a:ext cx="1296988" cy="6477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5154" name="Line 36"/>
          <p:cNvSpPr>
            <a:spLocks noChangeShapeType="1"/>
          </p:cNvSpPr>
          <p:nvPr/>
        </p:nvSpPr>
        <p:spPr bwMode="auto">
          <a:xfrm flipH="1">
            <a:off x="5148263" y="3979863"/>
            <a:ext cx="1152525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5155" name="Line 37"/>
          <p:cNvSpPr>
            <a:spLocks noChangeShapeType="1"/>
          </p:cNvSpPr>
          <p:nvPr/>
        </p:nvSpPr>
        <p:spPr bwMode="auto">
          <a:xfrm flipH="1" flipV="1">
            <a:off x="5076825" y="1898650"/>
            <a:ext cx="1223963" cy="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5156" name="Rectangle 38"/>
          <p:cNvSpPr>
            <a:spLocks noChangeArrowheads="1"/>
          </p:cNvSpPr>
          <p:nvPr/>
        </p:nvSpPr>
        <p:spPr bwMode="auto">
          <a:xfrm>
            <a:off x="6320516" y="2855238"/>
            <a:ext cx="1899559" cy="4308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altLang="en-US" b="1" dirty="0"/>
              <a:t>APC (</a:t>
            </a:r>
            <a:r>
              <a:rPr lang="en-GB" altLang="en-US" b="1" dirty="0" err="1"/>
              <a:t>drotrecogin</a:t>
            </a:r>
            <a:r>
              <a:rPr lang="en-GB" altLang="en-US" b="1" dirty="0"/>
              <a:t> alfa)</a:t>
            </a:r>
          </a:p>
          <a:p>
            <a:pPr algn="ctr" eaLnBrk="1" hangingPunct="1"/>
            <a:r>
              <a:rPr lang="en-GB" altLang="en-US" b="1" dirty="0" err="1"/>
              <a:t>sTM</a:t>
            </a:r>
            <a:r>
              <a:rPr lang="en-GB" altLang="en-US" b="1" dirty="0"/>
              <a:t> (ART-123)</a:t>
            </a:r>
            <a:endParaRPr lang="en-GB" altLang="en-US" dirty="0"/>
          </a:p>
        </p:txBody>
      </p:sp>
      <p:sp>
        <p:nvSpPr>
          <p:cNvPr id="5157" name="Line 39"/>
          <p:cNvSpPr>
            <a:spLocks noChangeShapeType="1"/>
          </p:cNvSpPr>
          <p:nvPr/>
        </p:nvSpPr>
        <p:spPr bwMode="auto">
          <a:xfrm flipH="1">
            <a:off x="5003800" y="3116263"/>
            <a:ext cx="1296988" cy="4318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5158" name="Line 40"/>
          <p:cNvSpPr>
            <a:spLocks noChangeShapeType="1"/>
          </p:cNvSpPr>
          <p:nvPr/>
        </p:nvSpPr>
        <p:spPr bwMode="auto">
          <a:xfrm flipH="1">
            <a:off x="4859338" y="3116263"/>
            <a:ext cx="1441450" cy="71437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5159" name="Text Box 41"/>
          <p:cNvSpPr txBox="1">
            <a:spLocks noChangeArrowheads="1"/>
          </p:cNvSpPr>
          <p:nvPr/>
        </p:nvSpPr>
        <p:spPr bwMode="auto">
          <a:xfrm>
            <a:off x="1041400" y="6464200"/>
            <a:ext cx="7924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dirty="0"/>
              <a:t>Adapted from </a:t>
            </a:r>
            <a:r>
              <a:rPr lang="en-GB" altLang="en-US" dirty="0" err="1"/>
              <a:t>Weitz</a:t>
            </a:r>
            <a:r>
              <a:rPr lang="en-GB" altLang="en-US" dirty="0"/>
              <a:t> &amp; Bates,</a:t>
            </a:r>
            <a:r>
              <a:rPr lang="en-GB" altLang="en-US" i="1" dirty="0"/>
              <a:t> J </a:t>
            </a:r>
            <a:r>
              <a:rPr lang="en-GB" altLang="en-US" i="1" dirty="0" err="1"/>
              <a:t>Thromb</a:t>
            </a:r>
            <a:r>
              <a:rPr lang="en-GB" altLang="en-US" i="1" dirty="0"/>
              <a:t> </a:t>
            </a:r>
            <a:r>
              <a:rPr lang="en-GB" altLang="en-US" i="1" dirty="0" err="1"/>
              <a:t>Haemost</a:t>
            </a:r>
            <a:r>
              <a:rPr lang="en-GB" altLang="en-US" i="1" dirty="0"/>
              <a:t> </a:t>
            </a:r>
            <a:r>
              <a:rPr lang="en-GB" altLang="en-US" dirty="0"/>
              <a:t>2007</a:t>
            </a:r>
          </a:p>
        </p:txBody>
      </p:sp>
      <p:sp>
        <p:nvSpPr>
          <p:cNvPr id="5160" name="Rectangle 42"/>
          <p:cNvSpPr>
            <a:spLocks noChangeArrowheads="1"/>
          </p:cNvSpPr>
          <p:nvPr/>
        </p:nvSpPr>
        <p:spPr bwMode="auto">
          <a:xfrm>
            <a:off x="1628176" y="1975078"/>
            <a:ext cx="636393" cy="215444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altLang="en-US" b="1" dirty="0"/>
              <a:t>TTP889</a:t>
            </a:r>
            <a:endParaRPr lang="en-GB" altLang="en-US" dirty="0"/>
          </a:p>
        </p:txBody>
      </p:sp>
      <p:sp>
        <p:nvSpPr>
          <p:cNvPr id="5161" name="Line 43"/>
          <p:cNvSpPr>
            <a:spLocks noChangeShapeType="1"/>
          </p:cNvSpPr>
          <p:nvPr/>
        </p:nvSpPr>
        <p:spPr bwMode="auto">
          <a:xfrm>
            <a:off x="2263775" y="2082800"/>
            <a:ext cx="3014663" cy="304800"/>
          </a:xfrm>
          <a:prstGeom prst="line">
            <a:avLst/>
          </a:prstGeom>
          <a:noFill/>
          <a:ln w="25400">
            <a:solidFill>
              <a:schemeClr val="tx2"/>
            </a:solidFill>
            <a:prstDash val="sysDot"/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MY"/>
          </a:p>
        </p:txBody>
      </p:sp>
      <p:sp>
        <p:nvSpPr>
          <p:cNvPr id="49" name="Multiply 48"/>
          <p:cNvSpPr/>
          <p:nvPr/>
        </p:nvSpPr>
        <p:spPr>
          <a:xfrm>
            <a:off x="4000500" y="3286125"/>
            <a:ext cx="1143000" cy="1428750"/>
          </a:xfrm>
          <a:prstGeom prst="mathMultiply">
            <a:avLst/>
          </a:prstGeom>
          <a:solidFill>
            <a:srgbClr val="FF000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0" name="Multiply 49"/>
          <p:cNvSpPr/>
          <p:nvPr/>
        </p:nvSpPr>
        <p:spPr>
          <a:xfrm>
            <a:off x="4000500" y="4786313"/>
            <a:ext cx="1143000" cy="1428750"/>
          </a:xfrm>
          <a:prstGeom prst="mathMultiply">
            <a:avLst/>
          </a:prstGeom>
          <a:solidFill>
            <a:srgbClr val="FF000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169" name="Title 7"/>
          <p:cNvSpPr txBox="1">
            <a:spLocks/>
          </p:cNvSpPr>
          <p:nvPr/>
        </p:nvSpPr>
        <p:spPr bwMode="auto">
          <a:xfrm>
            <a:off x="642938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MY" altLang="en-US" sz="3600" b="1">
                <a:solidFill>
                  <a:schemeClr val="tx2"/>
                </a:solidFill>
                <a:latin typeface="Calibri" pitchFamily="34" charset="0"/>
              </a:rPr>
              <a:t>New Anticoagulants</a:t>
            </a:r>
            <a:endParaRPr lang="en-US" altLang="en-US" sz="3600" b="1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6160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9900" y="152400"/>
            <a:ext cx="8229600" cy="868363"/>
          </a:xfrm>
          <a:prstGeom prst="rect">
            <a:avLst/>
          </a:prstGeom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3200" kern="0" dirty="0" err="1" smtClean="0">
                <a:solidFill>
                  <a:srgbClr val="000066"/>
                </a:solidFill>
                <a:latin typeface="Verdana" pitchFamily="34" charset="0"/>
                <a:ea typeface="+mj-ea"/>
                <a:cs typeface="+mj-cs"/>
              </a:rPr>
              <a:t>Dabigatran</a:t>
            </a:r>
            <a:r>
              <a:rPr lang="en-US" sz="3200" kern="0" dirty="0" smtClean="0">
                <a:solidFill>
                  <a:srgbClr val="000066"/>
                </a:solidFill>
                <a:latin typeface="Verdana" pitchFamily="34" charset="0"/>
                <a:ea typeface="+mj-ea"/>
                <a:cs typeface="+mj-cs"/>
              </a:rPr>
              <a:t> </a:t>
            </a:r>
            <a:r>
              <a:rPr lang="en-US" sz="3200" kern="0" dirty="0" err="1" smtClean="0">
                <a:solidFill>
                  <a:srgbClr val="000066"/>
                </a:solidFill>
                <a:latin typeface="Verdana" pitchFamily="34" charset="0"/>
                <a:ea typeface="+mj-ea"/>
                <a:cs typeface="+mj-cs"/>
              </a:rPr>
              <a:t>Etexilate</a:t>
            </a:r>
            <a:endParaRPr lang="en-US" sz="3200" kern="0" dirty="0">
              <a:solidFill>
                <a:srgbClr val="000066"/>
              </a:solidFill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762000"/>
            <a:ext cx="6238875" cy="3190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971800"/>
            <a:ext cx="5314950" cy="2971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911" y="3276600"/>
            <a:ext cx="5715000" cy="33636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3" name="Straight Connector 12"/>
          <p:cNvCxnSpPr/>
          <p:nvPr/>
        </p:nvCxnSpPr>
        <p:spPr>
          <a:xfrm>
            <a:off x="4495800" y="4343400"/>
            <a:ext cx="1676400" cy="0"/>
          </a:xfrm>
          <a:prstGeom prst="line">
            <a:avLst/>
          </a:prstGeom>
          <a:ln>
            <a:solidFill>
              <a:srgbClr val="FE153C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340100" y="4635500"/>
            <a:ext cx="13843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135" y="5181599"/>
            <a:ext cx="5518551" cy="145864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4610100" y="1905000"/>
            <a:ext cx="15621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Rectangle 11"/>
          <p:cNvSpPr/>
          <p:nvPr/>
        </p:nvSpPr>
        <p:spPr>
          <a:xfrm>
            <a:off x="1295400" y="4311650"/>
            <a:ext cx="1600200" cy="2921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b="1" dirty="0" smtClean="0">
                <a:solidFill>
                  <a:srgbClr val="FF0000"/>
                </a:solidFill>
              </a:rPr>
              <a:t>MAJOR BLEEDING</a:t>
            </a:r>
            <a:endParaRPr lang="en-MY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9900" y="99218"/>
            <a:ext cx="8229600" cy="868363"/>
          </a:xfrm>
          <a:prstGeom prst="rect">
            <a:avLst/>
          </a:prstGeom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3200" kern="0" dirty="0" smtClean="0">
                <a:solidFill>
                  <a:srgbClr val="000066"/>
                </a:solidFill>
                <a:latin typeface="Verdana" pitchFamily="34" charset="0"/>
                <a:ea typeface="+mj-ea"/>
                <a:cs typeface="+mj-cs"/>
              </a:rPr>
              <a:t>Rivaroxaban</a:t>
            </a:r>
            <a:endParaRPr lang="en-US" sz="3200" kern="0" dirty="0">
              <a:solidFill>
                <a:srgbClr val="000066"/>
              </a:solidFill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3400"/>
            <a:ext cx="6267450" cy="2867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386012"/>
            <a:ext cx="6429375" cy="2695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48" y="3581399"/>
            <a:ext cx="5794375" cy="26920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8" name="Straight Connector 7"/>
          <p:cNvCxnSpPr/>
          <p:nvPr/>
        </p:nvCxnSpPr>
        <p:spPr>
          <a:xfrm>
            <a:off x="2667000" y="3505200"/>
            <a:ext cx="396557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902037"/>
            <a:ext cx="6343650" cy="134603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2" name="Straight Connector 11"/>
          <p:cNvCxnSpPr/>
          <p:nvPr/>
        </p:nvCxnSpPr>
        <p:spPr>
          <a:xfrm>
            <a:off x="2971800" y="4038600"/>
            <a:ext cx="2438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057400" y="4927437"/>
            <a:ext cx="3671887" cy="406563"/>
          </a:xfrm>
          <a:prstGeom prst="rect">
            <a:avLst/>
          </a:prstGeom>
          <a:noFill/>
          <a:ln w="57150">
            <a:solidFill>
              <a:srgbClr val="FE153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2713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9900" y="99218"/>
            <a:ext cx="8229600" cy="868363"/>
          </a:xfrm>
          <a:prstGeom prst="rect">
            <a:avLst/>
          </a:prstGeom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3200" kern="0" dirty="0" err="1" smtClean="0">
                <a:solidFill>
                  <a:srgbClr val="000066"/>
                </a:solidFill>
                <a:latin typeface="Verdana" pitchFamily="34" charset="0"/>
                <a:ea typeface="+mj-ea"/>
                <a:cs typeface="+mj-cs"/>
              </a:rPr>
              <a:t>Apixaban</a:t>
            </a:r>
            <a:endParaRPr lang="en-US" sz="3200" kern="0" dirty="0">
              <a:solidFill>
                <a:srgbClr val="000066"/>
              </a:solidFill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275" y="1647825"/>
            <a:ext cx="6267450" cy="3562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9429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304800"/>
            <a:ext cx="8229600" cy="990600"/>
          </a:xfrm>
          <a:prstGeom prst="rect">
            <a:avLst/>
          </a:prstGeom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5400" kern="0" dirty="0">
              <a:solidFill>
                <a:schemeClr val="tx1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81000"/>
            <a:ext cx="8229600" cy="868363"/>
          </a:xfrm>
          <a:prstGeom prst="rect">
            <a:avLst/>
          </a:prstGeom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3200" kern="0" dirty="0" smtClean="0">
                <a:solidFill>
                  <a:srgbClr val="000066"/>
                </a:solidFill>
                <a:latin typeface="Verdana" pitchFamily="34" charset="0"/>
                <a:ea typeface="+mj-ea"/>
                <a:cs typeface="+mj-cs"/>
              </a:rPr>
              <a:t>Objective</a:t>
            </a:r>
            <a:endParaRPr lang="en-US" sz="3200" kern="0" dirty="0">
              <a:solidFill>
                <a:srgbClr val="000066"/>
              </a:solidFill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49363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ts val="800"/>
              </a:spcBef>
              <a:buClr>
                <a:srgbClr val="FF0000"/>
              </a:buClr>
              <a:buSzPct val="100000"/>
              <a:buFont typeface="Symbol" pitchFamily="18" charset="2"/>
              <a:buChar char="©"/>
              <a:defRPr/>
            </a:pPr>
            <a:r>
              <a:rPr lang="en-US" sz="2400" kern="0" dirty="0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To </a:t>
            </a:r>
            <a:r>
              <a:rPr lang="en-US" sz="2400" kern="0" dirty="0" err="1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characterise</a:t>
            </a:r>
            <a:r>
              <a:rPr lang="en-US" sz="2400" kern="0" dirty="0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 the plasma levels of Dabigatran, Rivaroxaban and </a:t>
            </a:r>
            <a:r>
              <a:rPr lang="en-US" sz="2400" kern="0" dirty="0" err="1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Apixaban</a:t>
            </a:r>
            <a:r>
              <a:rPr lang="en-US" sz="2400" kern="0" dirty="0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 (NOACs) in patients with NVAF taking either drug for &gt; 4 days</a:t>
            </a:r>
          </a:p>
          <a:p>
            <a:pPr>
              <a:spcBef>
                <a:spcPts val="800"/>
              </a:spcBef>
              <a:buClr>
                <a:srgbClr val="FF0000"/>
              </a:buClr>
              <a:buSzPct val="100000"/>
              <a:defRPr/>
            </a:pPr>
            <a:endParaRPr lang="en-US" sz="2400" kern="0" dirty="0">
              <a:solidFill>
                <a:srgbClr val="3333FF"/>
              </a:solidFill>
              <a:latin typeface="Verdana" pitchFamily="34" charset="0"/>
              <a:ea typeface="+mn-ea"/>
            </a:endParaRPr>
          </a:p>
          <a:p>
            <a:pPr marL="1085850" lvl="1" indent="-342900">
              <a:spcBef>
                <a:spcPts val="800"/>
              </a:spcBef>
              <a:buClr>
                <a:srgbClr val="FF0000"/>
              </a:buClr>
              <a:buFont typeface="Symbol" pitchFamily="18" charset="2"/>
              <a:buChar char="©"/>
              <a:defRPr/>
            </a:pPr>
            <a:r>
              <a:rPr lang="en-US" sz="2400" kern="0" dirty="0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To assess the median trough plasma Dabigatran, Rivaroxaban and </a:t>
            </a:r>
            <a:r>
              <a:rPr lang="en-US" sz="2400" kern="0" dirty="0" err="1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Apixaban</a:t>
            </a:r>
            <a:r>
              <a:rPr lang="en-US" sz="2400" kern="0" dirty="0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 level in our population</a:t>
            </a:r>
          </a:p>
          <a:p>
            <a:pPr lvl="1" indent="0">
              <a:spcBef>
                <a:spcPts val="800"/>
              </a:spcBef>
              <a:buClr>
                <a:srgbClr val="FF0000"/>
              </a:buClr>
              <a:defRPr/>
            </a:pPr>
            <a:endParaRPr lang="en-US" sz="2400" kern="0" dirty="0" smtClean="0">
              <a:solidFill>
                <a:srgbClr val="3333FF"/>
              </a:solidFill>
              <a:latin typeface="Verdana" pitchFamily="34" charset="0"/>
              <a:ea typeface="+mn-ea"/>
            </a:endParaRPr>
          </a:p>
          <a:p>
            <a:pPr marL="1085850" lvl="1" indent="-342900">
              <a:spcBef>
                <a:spcPts val="800"/>
              </a:spcBef>
              <a:buClr>
                <a:srgbClr val="FF0000"/>
              </a:buClr>
              <a:buFont typeface="Symbol" pitchFamily="18" charset="2"/>
              <a:buChar char="©"/>
              <a:defRPr/>
            </a:pPr>
            <a:r>
              <a:rPr lang="en-US" sz="2400" kern="0" dirty="0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To study the association of this plasma Dabigatran, Rivaroxaban and </a:t>
            </a:r>
            <a:r>
              <a:rPr lang="en-US" sz="2400" kern="0" dirty="0" err="1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Apixaban</a:t>
            </a:r>
            <a:r>
              <a:rPr lang="en-US" sz="2400" kern="0" dirty="0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 level with patient-specific factors such as gender, age and other co-morbidities</a:t>
            </a:r>
          </a:p>
          <a:p>
            <a:pPr lvl="1" indent="0">
              <a:spcBef>
                <a:spcPts val="800"/>
              </a:spcBef>
              <a:buClr>
                <a:srgbClr val="FF0000"/>
              </a:buClr>
              <a:defRPr/>
            </a:pPr>
            <a:r>
              <a:rPr lang="en-US" sz="2400" kern="0" dirty="0" smtClean="0">
                <a:solidFill>
                  <a:srgbClr val="3333FF"/>
                </a:solidFill>
                <a:latin typeface="Verdana" pitchFamily="34" charset="0"/>
                <a:ea typeface="+mn-ea"/>
              </a:rPr>
              <a:t>	</a:t>
            </a:r>
            <a:endParaRPr lang="en-US" sz="2400" kern="0" dirty="0">
              <a:solidFill>
                <a:srgbClr val="3333FF"/>
              </a:solidFill>
              <a:latin typeface="Verdana" pitchFamily="34" charset="0"/>
              <a:ea typeface="+mn-ea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5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409824" y="838200"/>
            <a:ext cx="4419600" cy="1295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rgbClr val="000000"/>
                </a:solidFill>
                <a:latin typeface="Arial"/>
                <a:cs typeface="Arial"/>
              </a:rPr>
              <a:t>SINGLE CENTRE RECRUITMENT</a:t>
            </a:r>
          </a:p>
          <a:p>
            <a:pPr algn="ctr"/>
            <a:r>
              <a:rPr lang="en-US" sz="1600" dirty="0" smtClean="0">
                <a:solidFill>
                  <a:srgbClr val="000000"/>
                </a:solidFill>
                <a:latin typeface="Arial"/>
                <a:cs typeface="Arial"/>
              </a:rPr>
              <a:t>Sarawak Heart Centre</a:t>
            </a:r>
          </a:p>
          <a:p>
            <a:pPr algn="ctr"/>
            <a:r>
              <a:rPr lang="en-US" sz="1600" dirty="0" smtClean="0">
                <a:solidFill>
                  <a:srgbClr val="000000"/>
                </a:solidFill>
                <a:latin typeface="Arial"/>
                <a:cs typeface="Arial"/>
              </a:rPr>
              <a:t>(Kota </a:t>
            </a:r>
            <a:r>
              <a:rPr lang="en-US" sz="1600" dirty="0" err="1" smtClean="0">
                <a:solidFill>
                  <a:srgbClr val="000000"/>
                </a:solidFill>
                <a:latin typeface="Arial"/>
                <a:cs typeface="Arial"/>
              </a:rPr>
              <a:t>Samarahan</a:t>
            </a:r>
            <a:r>
              <a:rPr lang="en-US" sz="16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en-US" sz="16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105025" y="2692400"/>
            <a:ext cx="5029200" cy="10668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rgbClr val="000000"/>
                </a:solidFill>
                <a:latin typeface="Arial"/>
                <a:cs typeface="Arial"/>
              </a:rPr>
              <a:t>78 PATIENTS</a:t>
            </a:r>
          </a:p>
          <a:p>
            <a:pPr algn="ctr"/>
            <a:r>
              <a:rPr lang="en-US" sz="1600" dirty="0" smtClean="0">
                <a:solidFill>
                  <a:srgbClr val="000000"/>
                </a:solidFill>
                <a:latin typeface="Arial"/>
                <a:cs typeface="Arial"/>
              </a:rPr>
              <a:t>(51 Patients on Dabigatran twice daily, 22 Patients on Rivaroxaban once daily and 5 Patients on </a:t>
            </a:r>
            <a:r>
              <a:rPr lang="en-US" sz="1600" dirty="0" err="1" smtClean="0">
                <a:solidFill>
                  <a:srgbClr val="000000"/>
                </a:solidFill>
                <a:latin typeface="Arial"/>
                <a:cs typeface="Arial"/>
              </a:rPr>
              <a:t>Apixaban</a:t>
            </a:r>
            <a:r>
              <a:rPr lang="en-US" sz="1600" dirty="0" smtClean="0">
                <a:solidFill>
                  <a:srgbClr val="000000"/>
                </a:solidFill>
                <a:latin typeface="Arial"/>
                <a:cs typeface="Arial"/>
              </a:rPr>
              <a:t> twice daily for at &gt;4 days)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105025" y="4381500"/>
            <a:ext cx="5181600" cy="19812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rgbClr val="000000"/>
                </a:solidFill>
                <a:latin typeface="Arial"/>
                <a:cs typeface="Arial"/>
              </a:rPr>
              <a:t>Liquid Chromatography Tandem Mass Spectrometry (LC-MS/MS)</a:t>
            </a:r>
          </a:p>
          <a:p>
            <a:pPr algn="ctr"/>
            <a:endParaRPr lang="en-US" sz="18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algn="ctr">
              <a:buAutoNum type="arabicPeriod"/>
            </a:pPr>
            <a:r>
              <a:rPr lang="en-US" sz="1600" dirty="0" smtClean="0">
                <a:solidFill>
                  <a:srgbClr val="000000"/>
                </a:solidFill>
                <a:latin typeface="Arial"/>
                <a:cs typeface="Arial"/>
              </a:rPr>
              <a:t>Trough Dabigatran and Rivaroxaban levels</a:t>
            </a:r>
          </a:p>
          <a:p>
            <a:pPr algn="ctr"/>
            <a:r>
              <a:rPr lang="en-US" sz="1600" dirty="0" smtClean="0">
                <a:solidFill>
                  <a:srgbClr val="000000"/>
                </a:solidFill>
                <a:latin typeface="Arial"/>
                <a:cs typeface="Arial"/>
              </a:rPr>
              <a:t>(blood drawn prior to morning dose)</a:t>
            </a:r>
          </a:p>
          <a:p>
            <a:pPr algn="ctr"/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algn="ctr"/>
            <a:r>
              <a:rPr lang="en-US" sz="1600" dirty="0" smtClean="0">
                <a:solidFill>
                  <a:srgbClr val="000000"/>
                </a:solidFill>
                <a:latin typeface="Arial"/>
                <a:cs typeface="Arial"/>
              </a:rPr>
              <a:t>2. Triplicate samples</a:t>
            </a: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04824" y="198437"/>
            <a:ext cx="8229600" cy="868363"/>
          </a:xfrm>
          <a:prstGeom prst="rect">
            <a:avLst/>
          </a:prstGeom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3200" kern="0" dirty="0" smtClean="0">
                <a:solidFill>
                  <a:srgbClr val="000066"/>
                </a:solidFill>
                <a:latin typeface="Verdana" pitchFamily="34" charset="0"/>
                <a:ea typeface="+mj-ea"/>
                <a:cs typeface="+mj-cs"/>
              </a:rPr>
              <a:t>Materials and Methods</a:t>
            </a:r>
            <a:endParaRPr lang="en-US" sz="3200" kern="0" dirty="0">
              <a:solidFill>
                <a:srgbClr val="000066"/>
              </a:solidFill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4376737" y="2159000"/>
            <a:ext cx="485775" cy="533400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Down Arrow 9"/>
          <p:cNvSpPr/>
          <p:nvPr/>
        </p:nvSpPr>
        <p:spPr>
          <a:xfrm>
            <a:off x="4462461" y="3848100"/>
            <a:ext cx="485775" cy="533400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11862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fld id="{0FB56013-B943-42BA-886F-6F9D4EB85E9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9900" y="66674"/>
            <a:ext cx="8229600" cy="868363"/>
          </a:xfrm>
          <a:prstGeom prst="rect">
            <a:avLst/>
          </a:prstGeom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3200" kern="0" dirty="0" smtClean="0">
                <a:solidFill>
                  <a:srgbClr val="000066"/>
                </a:solidFill>
                <a:latin typeface="Verdana" pitchFamily="34" charset="0"/>
                <a:ea typeface="+mj-ea"/>
                <a:cs typeface="+mj-cs"/>
              </a:rPr>
              <a:t>Results</a:t>
            </a:r>
            <a:endParaRPr lang="en-US" sz="3200" kern="0" dirty="0">
              <a:solidFill>
                <a:srgbClr val="000066"/>
              </a:solidFill>
              <a:latin typeface="Verdana" pitchFamily="34" charset="0"/>
              <a:ea typeface="+mj-ea"/>
              <a:cs typeface="+mj-cs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172371249"/>
              </p:ext>
            </p:extLst>
          </p:nvPr>
        </p:nvGraphicFramePr>
        <p:xfrm>
          <a:off x="222250" y="609601"/>
          <a:ext cx="87249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48400" y="2438400"/>
            <a:ext cx="2302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MY" b="1" dirty="0" smtClean="0">
                <a:solidFill>
                  <a:schemeClr val="tx1"/>
                </a:solidFill>
              </a:rPr>
              <a:t>Trough Range: </a:t>
            </a:r>
          </a:p>
          <a:p>
            <a:pPr algn="ctr"/>
            <a:r>
              <a:rPr lang="en-MY" dirty="0" smtClean="0">
                <a:solidFill>
                  <a:schemeClr val="tx1"/>
                </a:solidFill>
              </a:rPr>
              <a:t>10.23ng/ml to 330.55ng/ml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31900" y="2148362"/>
            <a:ext cx="110959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MY" b="1" dirty="0" smtClean="0">
                <a:solidFill>
                  <a:schemeClr val="tx1"/>
                </a:solidFill>
              </a:rPr>
              <a:t>39.91ng/ml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31400" y="2166128"/>
            <a:ext cx="110959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MY" b="1" dirty="0" smtClean="0">
                <a:solidFill>
                  <a:schemeClr val="tx1"/>
                </a:solidFill>
              </a:rPr>
              <a:t>63.75ng/ml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19800" y="3124200"/>
            <a:ext cx="1109598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MY" b="1" dirty="0" smtClean="0">
                <a:solidFill>
                  <a:schemeClr val="tx1"/>
                </a:solidFill>
              </a:rPr>
              <a:t>41.24ng/ml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46861" y="3124199"/>
            <a:ext cx="1010212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MY" b="1" dirty="0" smtClean="0">
                <a:solidFill>
                  <a:schemeClr val="tx1"/>
                </a:solidFill>
              </a:rPr>
              <a:t>43.4ng/ml</a:t>
            </a:r>
            <a:endParaRPr lang="en-MY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838200" y="4641850"/>
            <a:ext cx="7341261" cy="63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440998" y="4343400"/>
            <a:ext cx="1126415" cy="3810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43.83ng/ml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4" name="Left Brace 13"/>
          <p:cNvSpPr/>
          <p:nvPr/>
        </p:nvSpPr>
        <p:spPr>
          <a:xfrm rot="5400000">
            <a:off x="1831344" y="1635705"/>
            <a:ext cx="248911" cy="19050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5" name="Left Brace 14"/>
          <p:cNvSpPr/>
          <p:nvPr/>
        </p:nvSpPr>
        <p:spPr>
          <a:xfrm rot="5400000">
            <a:off x="3761744" y="1645861"/>
            <a:ext cx="248911" cy="19050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6" name="Left Brace 15"/>
          <p:cNvSpPr/>
          <p:nvPr/>
        </p:nvSpPr>
        <p:spPr>
          <a:xfrm rot="5400000">
            <a:off x="7827512" y="3225457"/>
            <a:ext cx="248909" cy="70766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8" name="Left Brace 17"/>
          <p:cNvSpPr/>
          <p:nvPr/>
        </p:nvSpPr>
        <p:spPr>
          <a:xfrm rot="5400000">
            <a:off x="6260333" y="2428173"/>
            <a:ext cx="373366" cy="230223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4941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3" grpId="0"/>
      <p:bldP spid="14" grpId="0" animBg="1"/>
      <p:bldP spid="15" grpId="0" animBg="1"/>
      <p:bldP spid="16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32323</TotalTime>
  <Words>1234</Words>
  <Application>Microsoft Office PowerPoint</Application>
  <PresentationFormat>On-screen Show (4:3)</PresentationFormat>
  <Paragraphs>416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Sanofi-Synthelabo (M) Sdn Bhd</dc:creator>
  <cp:lastModifiedBy>pjhus</cp:lastModifiedBy>
  <cp:revision>1141</cp:revision>
  <cp:lastPrinted>1601-01-01T00:00:00Z</cp:lastPrinted>
  <dcterms:created xsi:type="dcterms:W3CDTF">2002-08-01T02:37:42Z</dcterms:created>
  <dcterms:modified xsi:type="dcterms:W3CDTF">2016-12-08T01:26:48Z</dcterms:modified>
</cp:coreProperties>
</file>