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1"/>
  </p:notesMasterIdLst>
  <p:sldIdLst>
    <p:sldId id="256" r:id="rId2"/>
    <p:sldId id="269" r:id="rId3"/>
    <p:sldId id="274" r:id="rId4"/>
    <p:sldId id="285" r:id="rId5"/>
    <p:sldId id="287" r:id="rId6"/>
    <p:sldId id="275" r:id="rId7"/>
    <p:sldId id="270" r:id="rId8"/>
    <p:sldId id="273" r:id="rId9"/>
    <p:sldId id="277" r:id="rId10"/>
    <p:sldId id="286" r:id="rId11"/>
    <p:sldId id="276" r:id="rId12"/>
    <p:sldId id="278" r:id="rId13"/>
    <p:sldId id="279" r:id="rId14"/>
    <p:sldId id="281" r:id="rId15"/>
    <p:sldId id="282" r:id="rId16"/>
    <p:sldId id="284" r:id="rId17"/>
    <p:sldId id="271" r:id="rId18"/>
    <p:sldId id="272" r:id="rId19"/>
    <p:sldId id="268" r:id="rId20"/>
  </p:sldIdLst>
  <p:sldSz cx="9144000" cy="6858000" type="screen4x3"/>
  <p:notesSz cx="7010400" cy="9296400"/>
  <p:defaultTextStyle>
    <a:defPPr>
      <a:defRPr lang="en-GB"/>
    </a:defPPr>
    <a:lvl1pPr algn="l" defTabSz="457200" rtl="0" fontAlgn="base">
      <a:spcBef>
        <a:spcPct val="0"/>
      </a:spcBef>
      <a:spcAft>
        <a:spcPct val="0"/>
      </a:spcAft>
      <a:defRPr sz="1400" kern="1200">
        <a:solidFill>
          <a:schemeClr val="bg1"/>
        </a:solidFill>
        <a:latin typeface="Arial" charset="0"/>
        <a:ea typeface="MS Gothic" pitchFamily="49" charset="-128"/>
        <a:cs typeface="+mn-cs"/>
      </a:defRPr>
    </a:lvl1pPr>
    <a:lvl2pPr marL="742950" indent="-285750" algn="l" defTabSz="457200" rtl="0" fontAlgn="base">
      <a:spcBef>
        <a:spcPct val="0"/>
      </a:spcBef>
      <a:spcAft>
        <a:spcPct val="0"/>
      </a:spcAft>
      <a:defRPr sz="1400" kern="1200">
        <a:solidFill>
          <a:schemeClr val="bg1"/>
        </a:solidFill>
        <a:latin typeface="Arial" charset="0"/>
        <a:ea typeface="MS Gothic" pitchFamily="49" charset="-128"/>
        <a:cs typeface="+mn-cs"/>
      </a:defRPr>
    </a:lvl2pPr>
    <a:lvl3pPr marL="1143000" indent="-228600" algn="l" defTabSz="457200" rtl="0" fontAlgn="base">
      <a:spcBef>
        <a:spcPct val="0"/>
      </a:spcBef>
      <a:spcAft>
        <a:spcPct val="0"/>
      </a:spcAft>
      <a:defRPr sz="1400" kern="1200">
        <a:solidFill>
          <a:schemeClr val="bg1"/>
        </a:solidFill>
        <a:latin typeface="Arial" charset="0"/>
        <a:ea typeface="MS Gothic" pitchFamily="49" charset="-128"/>
        <a:cs typeface="+mn-cs"/>
      </a:defRPr>
    </a:lvl3pPr>
    <a:lvl4pPr marL="1600200" indent="-228600" algn="l" defTabSz="457200" rtl="0" fontAlgn="base">
      <a:spcBef>
        <a:spcPct val="0"/>
      </a:spcBef>
      <a:spcAft>
        <a:spcPct val="0"/>
      </a:spcAft>
      <a:defRPr sz="1400" kern="1200">
        <a:solidFill>
          <a:schemeClr val="bg1"/>
        </a:solidFill>
        <a:latin typeface="Arial" charset="0"/>
        <a:ea typeface="MS Gothic" pitchFamily="49" charset="-128"/>
        <a:cs typeface="+mn-cs"/>
      </a:defRPr>
    </a:lvl4pPr>
    <a:lvl5pPr marL="2057400" indent="-228600" algn="l" defTabSz="457200" rtl="0" fontAlgn="base">
      <a:spcBef>
        <a:spcPct val="0"/>
      </a:spcBef>
      <a:spcAft>
        <a:spcPct val="0"/>
      </a:spcAft>
      <a:defRPr sz="1400" kern="1200">
        <a:solidFill>
          <a:schemeClr val="bg1"/>
        </a:solidFill>
        <a:latin typeface="Arial" charset="0"/>
        <a:ea typeface="MS Gothic" pitchFamily="49" charset="-128"/>
        <a:cs typeface="+mn-cs"/>
      </a:defRPr>
    </a:lvl5pPr>
    <a:lvl6pPr marL="2286000" algn="l" defTabSz="914400" rtl="0" eaLnBrk="1" latinLnBrk="0" hangingPunct="1">
      <a:defRPr sz="1400" kern="1200">
        <a:solidFill>
          <a:schemeClr val="bg1"/>
        </a:solidFill>
        <a:latin typeface="Arial" charset="0"/>
        <a:ea typeface="MS Gothic" pitchFamily="49" charset="-128"/>
        <a:cs typeface="+mn-cs"/>
      </a:defRPr>
    </a:lvl6pPr>
    <a:lvl7pPr marL="2743200" algn="l" defTabSz="914400" rtl="0" eaLnBrk="1" latinLnBrk="0" hangingPunct="1">
      <a:defRPr sz="1400" kern="1200">
        <a:solidFill>
          <a:schemeClr val="bg1"/>
        </a:solidFill>
        <a:latin typeface="Arial" charset="0"/>
        <a:ea typeface="MS Gothic" pitchFamily="49" charset="-128"/>
        <a:cs typeface="+mn-cs"/>
      </a:defRPr>
    </a:lvl7pPr>
    <a:lvl8pPr marL="3200400" algn="l" defTabSz="914400" rtl="0" eaLnBrk="1" latinLnBrk="0" hangingPunct="1">
      <a:defRPr sz="1400" kern="1200">
        <a:solidFill>
          <a:schemeClr val="bg1"/>
        </a:solidFill>
        <a:latin typeface="Arial" charset="0"/>
        <a:ea typeface="MS Gothic" pitchFamily="49" charset="-128"/>
        <a:cs typeface="+mn-cs"/>
      </a:defRPr>
    </a:lvl8pPr>
    <a:lvl9pPr marL="3657600" algn="l" defTabSz="914400" rtl="0" eaLnBrk="1" latinLnBrk="0" hangingPunct="1">
      <a:defRPr sz="1400" kern="1200">
        <a:solidFill>
          <a:schemeClr val="bg1"/>
        </a:solidFill>
        <a:latin typeface="Arial"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2E2E4"/>
    <a:srgbClr val="E1E1E5"/>
    <a:srgbClr val="D8DAE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05" autoAdjust="0"/>
    <p:restoredTop sz="86477" autoAdjust="0"/>
  </p:normalViewPr>
  <p:slideViewPr>
    <p:cSldViewPr>
      <p:cViewPr varScale="1">
        <p:scale>
          <a:sx n="92" d="100"/>
          <a:sy n="92" d="100"/>
        </p:scale>
        <p:origin x="1755" y="55"/>
      </p:cViewPr>
      <p:guideLst>
        <p:guide orient="horz" pos="2160"/>
        <p:guide pos="2880"/>
      </p:guideLst>
    </p:cSldViewPr>
  </p:slideViewPr>
  <p:outlineViewPr>
    <p:cViewPr varScale="1">
      <p:scale>
        <a:sx n="170" d="200"/>
        <a:sy n="170" d="200"/>
      </p:scale>
      <p:origin x="672" y="140850"/>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AutoShape 1"/>
          <p:cNvSpPr>
            <a:spLocks noChangeArrowheads="1"/>
          </p:cNvSpPr>
          <p:nvPr/>
        </p:nvSpPr>
        <p:spPr bwMode="auto">
          <a:xfrm>
            <a:off x="0" y="0"/>
            <a:ext cx="7010400" cy="92964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2309" tIns="46154" rIns="92309" bIns="46154" anchor="ctr"/>
          <a:lstStyle/>
          <a:p>
            <a:pPr>
              <a:buClr>
                <a:srgbClr val="000000"/>
              </a:buClr>
              <a:buSzPct val="100000"/>
              <a:buFont typeface="Times New Roman" pitchFamily="18" charset="0"/>
              <a:buNone/>
            </a:pPr>
            <a:endParaRPr lang="en-MY" altLang="en-US"/>
          </a:p>
        </p:txBody>
      </p:sp>
      <p:sp>
        <p:nvSpPr>
          <p:cNvPr id="26627" name="Text Box 2"/>
          <p:cNvSpPr txBox="1">
            <a:spLocks noChangeArrowheads="1"/>
          </p:cNvSpPr>
          <p:nvPr/>
        </p:nvSpPr>
        <p:spPr bwMode="auto">
          <a:xfrm>
            <a:off x="0"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309" tIns="46154" rIns="92309" bIns="46154" anchor="ctr"/>
          <a:lstStyle/>
          <a:p>
            <a:pPr>
              <a:buClr>
                <a:srgbClr val="000000"/>
              </a:buClr>
              <a:buSzPct val="100000"/>
              <a:buFont typeface="Times New Roman" pitchFamily="18" charset="0"/>
              <a:buNone/>
            </a:pPr>
            <a:endParaRPr lang="en-MY" altLang="en-US"/>
          </a:p>
        </p:txBody>
      </p:sp>
      <p:sp>
        <p:nvSpPr>
          <p:cNvPr id="26628" name="Text Box 3"/>
          <p:cNvSpPr txBox="1">
            <a:spLocks noChangeArrowheads="1"/>
          </p:cNvSpPr>
          <p:nvPr/>
        </p:nvSpPr>
        <p:spPr bwMode="auto">
          <a:xfrm>
            <a:off x="3970338"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309" tIns="46154" rIns="92309" bIns="46154" anchor="ctr"/>
          <a:lstStyle/>
          <a:p>
            <a:pPr>
              <a:buClr>
                <a:srgbClr val="000000"/>
              </a:buClr>
              <a:buSzPct val="100000"/>
              <a:buFont typeface="Times New Roman" pitchFamily="18" charset="0"/>
              <a:buNone/>
            </a:pPr>
            <a:endParaRPr lang="en-MY" altLang="en-US"/>
          </a:p>
        </p:txBody>
      </p:sp>
      <p:sp>
        <p:nvSpPr>
          <p:cNvPr id="26629" name="Rectangle 4"/>
          <p:cNvSpPr>
            <a:spLocks noGrp="1" noRot="1" noChangeAspect="1" noChangeArrowheads="1"/>
          </p:cNvSpPr>
          <p:nvPr>
            <p:ph type="sldImg"/>
          </p:nvPr>
        </p:nvSpPr>
        <p:spPr bwMode="auto">
          <a:xfrm>
            <a:off x="1181100" y="696913"/>
            <a:ext cx="4646613" cy="3484562"/>
          </a:xfrm>
          <a:prstGeom prst="rect">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p:nvPr>
        </p:nvSpPr>
        <p:spPr bwMode="auto">
          <a:xfrm>
            <a:off x="701675" y="4416425"/>
            <a:ext cx="5605463" cy="4183063"/>
          </a:xfrm>
          <a:prstGeom prst="rect">
            <a:avLst/>
          </a:prstGeom>
          <a:noFill/>
          <a:ln>
            <a:noFill/>
          </a:ln>
          <a:effectLst/>
          <a:extLst/>
        </p:spPr>
        <p:txBody>
          <a:bodyPr vert="horz" wrap="square" lIns="90855" tIns="47245" rIns="90855" bIns="47245" numCol="1" anchor="t" anchorCtr="0" compatLnSpc="1">
            <a:prstTxWarp prst="textNoShape">
              <a:avLst/>
            </a:prstTxWarp>
          </a:bodyPr>
          <a:lstStyle/>
          <a:p>
            <a:pPr lvl="0"/>
            <a:endParaRPr lang="en-US" altLang="en-US" noProof="0"/>
          </a:p>
        </p:txBody>
      </p:sp>
      <p:sp>
        <p:nvSpPr>
          <p:cNvPr id="26631" name="Text Box 6"/>
          <p:cNvSpPr txBox="1">
            <a:spLocks noChangeArrowheads="1"/>
          </p:cNvSpPr>
          <p:nvPr/>
        </p:nvSpPr>
        <p:spPr bwMode="auto">
          <a:xfrm>
            <a:off x="0"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309" tIns="46154" rIns="92309" bIns="46154" anchor="ctr"/>
          <a:lstStyle/>
          <a:p>
            <a:pPr>
              <a:buClr>
                <a:srgbClr val="000000"/>
              </a:buClr>
              <a:buSzPct val="100000"/>
              <a:buFont typeface="Times New Roman" pitchFamily="18" charset="0"/>
              <a:buNone/>
            </a:pPr>
            <a:endParaRPr lang="en-MY" altLang="en-US"/>
          </a:p>
        </p:txBody>
      </p:sp>
      <p:sp>
        <p:nvSpPr>
          <p:cNvPr id="3079" name="Rectangle 7"/>
          <p:cNvSpPr>
            <a:spLocks noGrp="1" noChangeArrowheads="1"/>
          </p:cNvSpPr>
          <p:nvPr>
            <p:ph type="sldNum"/>
          </p:nvPr>
        </p:nvSpPr>
        <p:spPr bwMode="auto">
          <a:xfrm>
            <a:off x="3970338" y="8831263"/>
            <a:ext cx="3036887" cy="463550"/>
          </a:xfrm>
          <a:prstGeom prst="rect">
            <a:avLst/>
          </a:prstGeom>
          <a:noFill/>
          <a:ln>
            <a:noFill/>
          </a:ln>
          <a:effectLst/>
          <a:extLst/>
        </p:spPr>
        <p:txBody>
          <a:bodyPr vert="horz" wrap="square" lIns="90855" tIns="47245" rIns="90855" bIns="47245" numCol="1" anchor="b" anchorCtr="0" compatLnSpc="1">
            <a:prstTxWarp prst="textNoShape">
              <a:avLst/>
            </a:prstTxWarp>
          </a:bodyPr>
          <a:lstStyle>
            <a:lvl1pPr algn="r">
              <a:buClr>
                <a:srgbClr val="000000"/>
              </a:buClr>
              <a:buSzPct val="100000"/>
              <a:buFont typeface="Times New Roman" pitchFamily="18" charset="0"/>
              <a:buNone/>
              <a:tabLst>
                <a:tab pos="730250" algn="l"/>
                <a:tab pos="1460500" algn="l"/>
                <a:tab pos="2190750" algn="l"/>
                <a:tab pos="2922588" algn="l"/>
              </a:tabLst>
              <a:defRPr sz="1200">
                <a:solidFill>
                  <a:srgbClr val="000000"/>
                </a:solidFill>
                <a:latin typeface="Times New Roman" pitchFamily="18" charset="0"/>
              </a:defRPr>
            </a:lvl1pPr>
          </a:lstStyle>
          <a:p>
            <a:pPr>
              <a:defRPr/>
            </a:pPr>
            <a:fld id="{5792063E-D428-40F4-B26A-948521599BF0}" type="slidenum">
              <a:rPr lang="en-US" altLang="en-US"/>
              <a:pPr>
                <a:defRPr/>
              </a:pPr>
              <a:t>‹#›</a:t>
            </a:fld>
            <a:endParaRPr lang="en-US" altLang="en-US"/>
          </a:p>
        </p:txBody>
      </p:sp>
    </p:spTree>
    <p:extLst>
      <p:ext uri="{BB962C8B-B14F-4D97-AF65-F5344CB8AC3E}">
        <p14:creationId xmlns:p14="http://schemas.microsoft.com/office/powerpoint/2010/main" val="221570841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itchFamily="18" charset="0"/>
              <a:tabLst>
                <a:tab pos="730250" algn="l"/>
                <a:tab pos="1460500" algn="l"/>
                <a:tab pos="2190750" algn="l"/>
                <a:tab pos="2922588"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30250" algn="l"/>
                <a:tab pos="1460500" algn="l"/>
                <a:tab pos="2190750" algn="l"/>
                <a:tab pos="2922588"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30250" algn="l"/>
                <a:tab pos="1460500" algn="l"/>
                <a:tab pos="2190750" algn="l"/>
                <a:tab pos="2922588"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30250" algn="l"/>
                <a:tab pos="1460500" algn="l"/>
                <a:tab pos="2190750" algn="l"/>
                <a:tab pos="2922588"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30250" algn="l"/>
                <a:tab pos="1460500" algn="l"/>
                <a:tab pos="2190750" algn="l"/>
                <a:tab pos="2922588"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30250" algn="l"/>
                <a:tab pos="1460500" algn="l"/>
                <a:tab pos="2190750" algn="l"/>
                <a:tab pos="2922588"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30250" algn="l"/>
                <a:tab pos="1460500" algn="l"/>
                <a:tab pos="2190750" algn="l"/>
                <a:tab pos="2922588"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30250" algn="l"/>
                <a:tab pos="1460500" algn="l"/>
                <a:tab pos="2190750" algn="l"/>
                <a:tab pos="2922588"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30250" algn="l"/>
                <a:tab pos="1460500" algn="l"/>
                <a:tab pos="2190750" algn="l"/>
                <a:tab pos="2922588" algn="l"/>
              </a:tabLst>
              <a:defRPr sz="1200">
                <a:solidFill>
                  <a:srgbClr val="000000"/>
                </a:solidFill>
                <a:latin typeface="Times New Roman" pitchFamily="18" charset="0"/>
              </a:defRPr>
            </a:lvl9pPr>
          </a:lstStyle>
          <a:p>
            <a:pPr eaLnBrk="1" hangingPunct="1">
              <a:spcBef>
                <a:spcPct val="0"/>
              </a:spcBef>
            </a:pPr>
            <a:fld id="{700F11DB-D780-4A77-8F3C-A606EF2BA931}" type="slidenum">
              <a:rPr lang="en-US" altLang="en-US" smtClean="0"/>
              <a:pPr eaLnBrk="1" hangingPunct="1">
                <a:spcBef>
                  <a:spcPct val="0"/>
                </a:spcBef>
              </a:pPr>
              <a:t>1</a:t>
            </a:fld>
            <a:endParaRPr lang="en-US" altLang="en-US"/>
          </a:p>
        </p:txBody>
      </p:sp>
      <p:sp>
        <p:nvSpPr>
          <p:cNvPr id="27651" name="Text Box 1"/>
          <p:cNvSpPr txBox="1">
            <a:spLocks noChangeArrowheads="1"/>
          </p:cNvSpPr>
          <p:nvPr/>
        </p:nvSpPr>
        <p:spPr bwMode="auto">
          <a:xfrm>
            <a:off x="3970338"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55" tIns="47245" rIns="90855" bIns="47245" anchor="b"/>
          <a:lstStyle>
            <a:lvl1pPr eaLnBrk="0" hangingPunct="0">
              <a:spcBef>
                <a:spcPct val="30000"/>
              </a:spcBef>
              <a:buClr>
                <a:srgbClr val="000000"/>
              </a:buClr>
              <a:buSzPct val="100000"/>
              <a:buFont typeface="Times New Roman" pitchFamily="18" charset="0"/>
              <a:tabLst>
                <a:tab pos="0" algn="l"/>
                <a:tab pos="922338" algn="l"/>
                <a:tab pos="1844675" algn="l"/>
                <a:tab pos="2768600" algn="l"/>
                <a:tab pos="3690938" algn="l"/>
                <a:tab pos="4614863" algn="l"/>
                <a:tab pos="5537200" algn="l"/>
                <a:tab pos="6461125" algn="l"/>
                <a:tab pos="7383463" algn="l"/>
                <a:tab pos="8307388" algn="l"/>
                <a:tab pos="9229725" algn="l"/>
                <a:tab pos="1015365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22338" algn="l"/>
                <a:tab pos="1844675" algn="l"/>
                <a:tab pos="2768600" algn="l"/>
                <a:tab pos="3690938" algn="l"/>
                <a:tab pos="4614863" algn="l"/>
                <a:tab pos="5537200" algn="l"/>
                <a:tab pos="6461125" algn="l"/>
                <a:tab pos="7383463" algn="l"/>
                <a:tab pos="8307388" algn="l"/>
                <a:tab pos="9229725" algn="l"/>
                <a:tab pos="1015365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22338" algn="l"/>
                <a:tab pos="1844675" algn="l"/>
                <a:tab pos="2768600" algn="l"/>
                <a:tab pos="3690938" algn="l"/>
                <a:tab pos="4614863" algn="l"/>
                <a:tab pos="5537200" algn="l"/>
                <a:tab pos="6461125" algn="l"/>
                <a:tab pos="7383463" algn="l"/>
                <a:tab pos="8307388" algn="l"/>
                <a:tab pos="9229725" algn="l"/>
                <a:tab pos="1015365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22338" algn="l"/>
                <a:tab pos="1844675" algn="l"/>
                <a:tab pos="2768600" algn="l"/>
                <a:tab pos="3690938" algn="l"/>
                <a:tab pos="4614863" algn="l"/>
                <a:tab pos="5537200" algn="l"/>
                <a:tab pos="6461125" algn="l"/>
                <a:tab pos="7383463" algn="l"/>
                <a:tab pos="8307388" algn="l"/>
                <a:tab pos="9229725" algn="l"/>
                <a:tab pos="1015365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22338" algn="l"/>
                <a:tab pos="1844675" algn="l"/>
                <a:tab pos="2768600" algn="l"/>
                <a:tab pos="3690938" algn="l"/>
                <a:tab pos="4614863" algn="l"/>
                <a:tab pos="5537200" algn="l"/>
                <a:tab pos="6461125" algn="l"/>
                <a:tab pos="7383463" algn="l"/>
                <a:tab pos="8307388" algn="l"/>
                <a:tab pos="9229725" algn="l"/>
                <a:tab pos="1015365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922338" algn="l"/>
                <a:tab pos="1844675" algn="l"/>
                <a:tab pos="2768600" algn="l"/>
                <a:tab pos="3690938" algn="l"/>
                <a:tab pos="4614863" algn="l"/>
                <a:tab pos="5537200" algn="l"/>
                <a:tab pos="6461125" algn="l"/>
                <a:tab pos="7383463" algn="l"/>
                <a:tab pos="8307388" algn="l"/>
                <a:tab pos="9229725" algn="l"/>
                <a:tab pos="1015365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922338" algn="l"/>
                <a:tab pos="1844675" algn="l"/>
                <a:tab pos="2768600" algn="l"/>
                <a:tab pos="3690938" algn="l"/>
                <a:tab pos="4614863" algn="l"/>
                <a:tab pos="5537200" algn="l"/>
                <a:tab pos="6461125" algn="l"/>
                <a:tab pos="7383463" algn="l"/>
                <a:tab pos="8307388" algn="l"/>
                <a:tab pos="9229725" algn="l"/>
                <a:tab pos="1015365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922338" algn="l"/>
                <a:tab pos="1844675" algn="l"/>
                <a:tab pos="2768600" algn="l"/>
                <a:tab pos="3690938" algn="l"/>
                <a:tab pos="4614863" algn="l"/>
                <a:tab pos="5537200" algn="l"/>
                <a:tab pos="6461125" algn="l"/>
                <a:tab pos="7383463" algn="l"/>
                <a:tab pos="8307388" algn="l"/>
                <a:tab pos="9229725" algn="l"/>
                <a:tab pos="1015365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922338" algn="l"/>
                <a:tab pos="1844675" algn="l"/>
                <a:tab pos="2768600" algn="l"/>
                <a:tab pos="3690938" algn="l"/>
                <a:tab pos="4614863" algn="l"/>
                <a:tab pos="5537200" algn="l"/>
                <a:tab pos="6461125" algn="l"/>
                <a:tab pos="7383463" algn="l"/>
                <a:tab pos="8307388" algn="l"/>
                <a:tab pos="9229725" algn="l"/>
                <a:tab pos="10153650" algn="l"/>
              </a:tabLst>
              <a:defRPr sz="1200">
                <a:solidFill>
                  <a:srgbClr val="000000"/>
                </a:solidFill>
                <a:latin typeface="Times New Roman" pitchFamily="18" charset="0"/>
              </a:defRPr>
            </a:lvl9pPr>
          </a:lstStyle>
          <a:p>
            <a:pPr algn="r" eaLnBrk="1" hangingPunct="1">
              <a:spcBef>
                <a:spcPct val="0"/>
              </a:spcBef>
              <a:buFontTx/>
              <a:buNone/>
            </a:pPr>
            <a:fld id="{E21199B1-5D8C-4925-ACBF-D0CF615B6E69}" type="slidenum">
              <a:rPr lang="en-US" altLang="en-US"/>
              <a:pPr algn="r" eaLnBrk="1" hangingPunct="1">
                <a:spcBef>
                  <a:spcPct val="0"/>
                </a:spcBef>
                <a:buFontTx/>
                <a:buNone/>
              </a:pPr>
              <a:t>1</a:t>
            </a:fld>
            <a:endParaRPr lang="en-US" altLang="en-US"/>
          </a:p>
        </p:txBody>
      </p:sp>
      <p:sp>
        <p:nvSpPr>
          <p:cNvPr id="27652" name="Text Box 2"/>
          <p:cNvSpPr txBox="1">
            <a:spLocks noChangeArrowheads="1"/>
          </p:cNvSpPr>
          <p:nvPr/>
        </p:nvSpPr>
        <p:spPr bwMode="auto">
          <a:xfrm>
            <a:off x="1128713" y="696913"/>
            <a:ext cx="4752975" cy="3486150"/>
          </a:xfrm>
          <a:prstGeom prst="rect">
            <a:avLst/>
          </a:prstGeom>
          <a:solidFill>
            <a:srgbClr val="FFFFFF"/>
          </a:solidFill>
          <a:ln w="9525">
            <a:solidFill>
              <a:srgbClr val="000000"/>
            </a:solidFill>
            <a:miter lim="800000"/>
            <a:headEnd/>
            <a:tailEnd/>
          </a:ln>
        </p:spPr>
        <p:txBody>
          <a:bodyPr wrap="none" lIns="92309" tIns="46154" rIns="92309" bIns="46154" anchor="ctr"/>
          <a:lstStyle/>
          <a:p>
            <a:pPr>
              <a:buClr>
                <a:srgbClr val="000000"/>
              </a:buClr>
              <a:buSzPct val="100000"/>
              <a:buFont typeface="Times New Roman" pitchFamily="18" charset="0"/>
              <a:buNone/>
            </a:pPr>
            <a:endParaRPr lang="en-MY" altLang="en-US"/>
          </a:p>
        </p:txBody>
      </p:sp>
      <p:sp>
        <p:nvSpPr>
          <p:cNvPr id="27653" name="Rectangle 3"/>
          <p:cNvSpPr>
            <a:spLocks noGrp="1" noChangeArrowheads="1"/>
          </p:cNvSpPr>
          <p:nvPr>
            <p:ph type="body"/>
          </p:nvPr>
        </p:nvSpPr>
        <p:spPr>
          <a:xfrm>
            <a:off x="701675" y="4416425"/>
            <a:ext cx="5607050" cy="4184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en-US" dirty="0">
                <a:latin typeface="Times New Roman" pitchFamily="18" charset="0"/>
              </a:rPr>
              <a:t>A</a:t>
            </a:r>
            <a:r>
              <a:rPr lang="en-US" altLang="en-US" baseline="0" dirty="0">
                <a:latin typeface="Times New Roman" pitchFamily="18" charset="0"/>
              </a:rPr>
              <a:t> very good morning, ladies and gentlemen. I am Lee Len, a pharmacist from Clinical Research Center, Sarawak General Hospital. This morning I’d like to share on the findings with regards to “TITLE”</a:t>
            </a:r>
            <a:endParaRPr lang="en-US" altLang="en-US" dirty="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MY" dirty="0"/>
              <a:t>The</a:t>
            </a:r>
            <a:r>
              <a:rPr lang="en-MY" baseline="0" dirty="0"/>
              <a:t> limitation includes this is a single </a:t>
            </a:r>
            <a:r>
              <a:rPr lang="en-MY" baseline="0" dirty="0" err="1"/>
              <a:t>center</a:t>
            </a:r>
            <a:r>
              <a:rPr lang="en-MY" baseline="0" dirty="0"/>
              <a:t> study and it is observational and retrospective in nature. Due to the study design, a lot of parameters are not within our control. For instance, no assessment of drug compliance was done. There was only a single point of plasma concentrations captured, with no peak concentration data. The timing of blood sampling and the brand of atorvastatin used might be different. </a:t>
            </a:r>
            <a:endParaRPr lang="en-MY" dirty="0"/>
          </a:p>
        </p:txBody>
      </p:sp>
      <p:sp>
        <p:nvSpPr>
          <p:cNvPr id="4" name="Slide Number Placeholder 3"/>
          <p:cNvSpPr>
            <a:spLocks noGrp="1"/>
          </p:cNvSpPr>
          <p:nvPr>
            <p:ph type="sldNum" idx="10"/>
          </p:nvPr>
        </p:nvSpPr>
        <p:spPr/>
        <p:txBody>
          <a:bodyPr/>
          <a:lstStyle/>
          <a:p>
            <a:pPr>
              <a:defRPr/>
            </a:pPr>
            <a:fld id="{5792063E-D428-40F4-B26A-948521599BF0}" type="slidenum">
              <a:rPr lang="en-US" altLang="en-US" smtClean="0"/>
              <a:pPr>
                <a:defRPr/>
              </a:pPr>
              <a:t>17</a:t>
            </a:fld>
            <a:endParaRPr lang="en-US" altLang="en-US"/>
          </a:p>
        </p:txBody>
      </p:sp>
    </p:spTree>
    <p:extLst>
      <p:ext uri="{BB962C8B-B14F-4D97-AF65-F5344CB8AC3E}">
        <p14:creationId xmlns:p14="http://schemas.microsoft.com/office/powerpoint/2010/main" val="2134687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idx="10"/>
          </p:nvPr>
        </p:nvSpPr>
        <p:spPr/>
        <p:txBody>
          <a:bodyPr/>
          <a:lstStyle/>
          <a:p>
            <a:pPr>
              <a:defRPr/>
            </a:pPr>
            <a:fld id="{5792063E-D428-40F4-B26A-948521599BF0}" type="slidenum">
              <a:rPr lang="en-US" altLang="en-US" smtClean="0"/>
              <a:pPr>
                <a:defRPr/>
              </a:pPr>
              <a:t>18</a:t>
            </a:fld>
            <a:endParaRPr lang="en-US" altLang="en-US"/>
          </a:p>
        </p:txBody>
      </p:sp>
    </p:spTree>
    <p:extLst>
      <p:ext uri="{BB962C8B-B14F-4D97-AF65-F5344CB8AC3E}">
        <p14:creationId xmlns:p14="http://schemas.microsoft.com/office/powerpoint/2010/main" val="3412034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MY" dirty="0" err="1"/>
              <a:t>Dyslipidemia</a:t>
            </a:r>
            <a:r>
              <a:rPr lang="en-MY" baseline="0" dirty="0"/>
              <a:t> is a well established risk factor for cardiovascular diseases that are modifiable by dietary restrictions and pharmacotherapy. It has been proven that reducing LDL cholesterol markedly reduced the incidences of coronary artery diseases, by which a 1% reduction in LDL cholesterol results in reduction of coronary artery disease at the same magnitude. HMG-CoA reductase inhibitors, or more commonly known as statins have been the mainstay pharmacotherapy prescribed for lipid lowering in coronary artery disease patients.</a:t>
            </a:r>
            <a:endParaRPr lang="en-MY" dirty="0"/>
          </a:p>
        </p:txBody>
      </p:sp>
      <p:sp>
        <p:nvSpPr>
          <p:cNvPr id="4" name="Slide Number Placeholder 3"/>
          <p:cNvSpPr>
            <a:spLocks noGrp="1"/>
          </p:cNvSpPr>
          <p:nvPr>
            <p:ph type="sldNum" idx="10"/>
          </p:nvPr>
        </p:nvSpPr>
        <p:spPr/>
        <p:txBody>
          <a:bodyPr/>
          <a:lstStyle/>
          <a:p>
            <a:pPr>
              <a:defRPr/>
            </a:pPr>
            <a:fld id="{5792063E-D428-40F4-B26A-948521599BF0}" type="slidenum">
              <a:rPr lang="en-US" altLang="en-US" smtClean="0"/>
              <a:pPr>
                <a:defRPr/>
              </a:pPr>
              <a:t>2</a:t>
            </a:fld>
            <a:endParaRPr lang="en-US" altLang="en-US"/>
          </a:p>
        </p:txBody>
      </p:sp>
    </p:spTree>
    <p:extLst>
      <p:ext uri="{BB962C8B-B14F-4D97-AF65-F5344CB8AC3E}">
        <p14:creationId xmlns:p14="http://schemas.microsoft.com/office/powerpoint/2010/main" val="4230927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Malaysia,</a:t>
            </a:r>
            <a:r>
              <a:rPr lang="en-US" baseline="0" dirty="0"/>
              <a:t> we have the National </a:t>
            </a:r>
            <a:r>
              <a:rPr lang="en-US" baseline="0" dirty="0" err="1"/>
              <a:t>Cardiovascuclar</a:t>
            </a:r>
            <a:r>
              <a:rPr lang="en-US" baseline="0" dirty="0"/>
              <a:t> Disease Database-Acute Coronary Syndrome Registry that collects data on ACS patients admitted to public and private hospitals all across Malaysia.</a:t>
            </a:r>
            <a:endParaRPr lang="en-MY" dirty="0"/>
          </a:p>
        </p:txBody>
      </p:sp>
      <p:sp>
        <p:nvSpPr>
          <p:cNvPr id="4" name="Slide Number Placeholder 3"/>
          <p:cNvSpPr>
            <a:spLocks noGrp="1"/>
          </p:cNvSpPr>
          <p:nvPr>
            <p:ph type="sldNum" idx="10"/>
          </p:nvPr>
        </p:nvSpPr>
        <p:spPr/>
        <p:txBody>
          <a:bodyPr/>
          <a:lstStyle/>
          <a:p>
            <a:pPr>
              <a:defRPr/>
            </a:pPr>
            <a:fld id="{5792063E-D428-40F4-B26A-948521599BF0}" type="slidenum">
              <a:rPr lang="en-US" altLang="en-US" smtClean="0"/>
              <a:pPr>
                <a:defRPr/>
              </a:pPr>
              <a:t>3</a:t>
            </a:fld>
            <a:endParaRPr lang="en-US" altLang="en-US"/>
          </a:p>
        </p:txBody>
      </p:sp>
    </p:spTree>
    <p:extLst>
      <p:ext uri="{BB962C8B-B14F-4D97-AF65-F5344CB8AC3E}">
        <p14:creationId xmlns:p14="http://schemas.microsoft.com/office/powerpoint/2010/main" val="817451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MY" dirty="0"/>
              <a:t>From the NCVD-ACS</a:t>
            </a:r>
            <a:r>
              <a:rPr lang="en-MY" baseline="0" dirty="0"/>
              <a:t> Registry 2011-2013 annual report, it was found that approximately 37.4% of the patients admitted for ACS had a prior history of hyperlipidaemia and more than 90% of these patients were prescribed with statins.</a:t>
            </a:r>
            <a:endParaRPr lang="en-MY" dirty="0"/>
          </a:p>
        </p:txBody>
      </p:sp>
      <p:sp>
        <p:nvSpPr>
          <p:cNvPr id="4" name="Slide Number Placeholder 3"/>
          <p:cNvSpPr>
            <a:spLocks noGrp="1"/>
          </p:cNvSpPr>
          <p:nvPr>
            <p:ph type="sldNum" idx="10"/>
          </p:nvPr>
        </p:nvSpPr>
        <p:spPr/>
        <p:txBody>
          <a:bodyPr/>
          <a:lstStyle/>
          <a:p>
            <a:pPr>
              <a:defRPr/>
            </a:pPr>
            <a:fld id="{5792063E-D428-40F4-B26A-948521599BF0}" type="slidenum">
              <a:rPr lang="en-US" altLang="en-US" smtClean="0"/>
              <a:pPr>
                <a:defRPr/>
              </a:pPr>
              <a:t>4</a:t>
            </a:fld>
            <a:endParaRPr lang="en-US" altLang="en-US"/>
          </a:p>
        </p:txBody>
      </p:sp>
    </p:spTree>
    <p:extLst>
      <p:ext uri="{BB962C8B-B14F-4D97-AF65-F5344CB8AC3E}">
        <p14:creationId xmlns:p14="http://schemas.microsoft.com/office/powerpoint/2010/main" val="3066630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also have the Malaysian Statistics on Medicines report which was compiled from the national medicine used survey that was conducted annually. From this report, it was found that atorvastatin is widely prescribed for secondary prevention of coronary artery disease. </a:t>
            </a:r>
            <a:endParaRPr lang="en-MY" dirty="0"/>
          </a:p>
        </p:txBody>
      </p:sp>
      <p:sp>
        <p:nvSpPr>
          <p:cNvPr id="4" name="Slide Number Placeholder 3"/>
          <p:cNvSpPr>
            <a:spLocks noGrp="1"/>
          </p:cNvSpPr>
          <p:nvPr>
            <p:ph type="sldNum" idx="10"/>
          </p:nvPr>
        </p:nvSpPr>
        <p:spPr/>
        <p:txBody>
          <a:bodyPr/>
          <a:lstStyle/>
          <a:p>
            <a:pPr>
              <a:defRPr/>
            </a:pPr>
            <a:fld id="{5792063E-D428-40F4-B26A-948521599BF0}" type="slidenum">
              <a:rPr lang="en-US" altLang="en-US" smtClean="0"/>
              <a:pPr>
                <a:defRPr/>
              </a:pPr>
              <a:t>5</a:t>
            </a:fld>
            <a:endParaRPr lang="en-US" altLang="en-US"/>
          </a:p>
        </p:txBody>
      </p:sp>
    </p:spTree>
    <p:extLst>
      <p:ext uri="{BB962C8B-B14F-4D97-AF65-F5344CB8AC3E}">
        <p14:creationId xmlns:p14="http://schemas.microsoft.com/office/powerpoint/2010/main" val="120252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MY" dirty="0"/>
              <a:t>Atorvastatin</a:t>
            </a:r>
            <a:r>
              <a:rPr lang="en-MY" baseline="0" dirty="0"/>
              <a:t> is a HMG-CoA reductase inhibitors that has been proven in clinical trials such as ASCOT and TNT that it effectively reduces LDL cholesterol and therefore, reducing coronary related events. It is mainly metabolized by the cytochrome 3A4 system to 2 active metabolites, namely 2-OH-AT and 4-OH-AT. It is also metabolized to 3 inactive lactone metabolites by the same enzyme system. Approximately 70% of the HMG-CoA reductase inhibitory activity is attributed by the active metabolites. Therefore, we also took into account the plasma levels of both the active metabolites in this study. </a:t>
            </a:r>
            <a:endParaRPr lang="en-MY" dirty="0"/>
          </a:p>
        </p:txBody>
      </p:sp>
      <p:sp>
        <p:nvSpPr>
          <p:cNvPr id="4" name="Slide Number Placeholder 3"/>
          <p:cNvSpPr>
            <a:spLocks noGrp="1"/>
          </p:cNvSpPr>
          <p:nvPr>
            <p:ph type="sldNum" idx="10"/>
          </p:nvPr>
        </p:nvSpPr>
        <p:spPr/>
        <p:txBody>
          <a:bodyPr/>
          <a:lstStyle/>
          <a:p>
            <a:pPr>
              <a:defRPr/>
            </a:pPr>
            <a:fld id="{5792063E-D428-40F4-B26A-948521599BF0}" type="slidenum">
              <a:rPr lang="en-US" altLang="en-US" smtClean="0"/>
              <a:pPr>
                <a:defRPr/>
              </a:pPr>
              <a:t>6</a:t>
            </a:fld>
            <a:endParaRPr lang="en-US" altLang="en-US"/>
          </a:p>
        </p:txBody>
      </p:sp>
    </p:spTree>
    <p:extLst>
      <p:ext uri="{BB962C8B-B14F-4D97-AF65-F5344CB8AC3E}">
        <p14:creationId xmlns:p14="http://schemas.microsoft.com/office/powerpoint/2010/main" val="2772748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MY" dirty="0"/>
              <a:t>The plasma level</a:t>
            </a:r>
            <a:r>
              <a:rPr lang="en-MY" baseline="0" dirty="0"/>
              <a:t> of atorvastatin and its active metabolites were measured by liquid chromatography tandem mass spectrometry and the lowest limit of quantification was predefined at 0.5ng/</a:t>
            </a:r>
            <a:r>
              <a:rPr lang="en-MY" baseline="0" dirty="0" err="1"/>
              <a:t>mL.</a:t>
            </a:r>
            <a:endParaRPr lang="en-MY" dirty="0"/>
          </a:p>
        </p:txBody>
      </p:sp>
      <p:sp>
        <p:nvSpPr>
          <p:cNvPr id="4" name="Slide Number Placeholder 3"/>
          <p:cNvSpPr>
            <a:spLocks noGrp="1"/>
          </p:cNvSpPr>
          <p:nvPr>
            <p:ph type="sldNum" idx="10"/>
          </p:nvPr>
        </p:nvSpPr>
        <p:spPr/>
        <p:txBody>
          <a:bodyPr/>
          <a:lstStyle/>
          <a:p>
            <a:pPr>
              <a:defRPr/>
            </a:pPr>
            <a:fld id="{5792063E-D428-40F4-B26A-948521599BF0}" type="slidenum">
              <a:rPr lang="en-US" altLang="en-US" smtClean="0"/>
              <a:pPr>
                <a:defRPr/>
              </a:pPr>
              <a:t>9</a:t>
            </a:fld>
            <a:endParaRPr lang="en-US" altLang="en-US"/>
          </a:p>
        </p:txBody>
      </p:sp>
    </p:spTree>
    <p:extLst>
      <p:ext uri="{BB962C8B-B14F-4D97-AF65-F5344CB8AC3E}">
        <p14:creationId xmlns:p14="http://schemas.microsoft.com/office/powerpoint/2010/main" val="885566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idx="10"/>
          </p:nvPr>
        </p:nvSpPr>
        <p:spPr/>
        <p:txBody>
          <a:bodyPr/>
          <a:lstStyle/>
          <a:p>
            <a:pPr>
              <a:defRPr/>
            </a:pPr>
            <a:fld id="{5792063E-D428-40F4-B26A-948521599BF0}" type="slidenum">
              <a:rPr lang="en-US" altLang="en-US" smtClean="0"/>
              <a:pPr>
                <a:defRPr/>
              </a:pPr>
              <a:t>10</a:t>
            </a:fld>
            <a:endParaRPr lang="en-US" altLang="en-US"/>
          </a:p>
        </p:txBody>
      </p:sp>
    </p:spTree>
    <p:extLst>
      <p:ext uri="{BB962C8B-B14F-4D97-AF65-F5344CB8AC3E}">
        <p14:creationId xmlns:p14="http://schemas.microsoft.com/office/powerpoint/2010/main" val="2093534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MY" dirty="0"/>
              <a:t>As the dose of atorvastatin increases, the plasma level of atorvastatin and its metabolites increases</a:t>
            </a:r>
            <a:r>
              <a:rPr lang="en-MY" baseline="0" dirty="0"/>
              <a:t> as well with a corresponding decline in the LDL level. However, this finding is limited at high dose of atorvastatin or 60mg and above which might explained by different genetic predisposition of the patients. It might also be attributed to drug compliance issue as well as any concurrently interacting medications that were taken by the patients which might affect their plasma levels through interaction at the cytochrome metabolizing systems. </a:t>
            </a:r>
            <a:endParaRPr lang="en-MY" dirty="0"/>
          </a:p>
        </p:txBody>
      </p:sp>
      <p:sp>
        <p:nvSpPr>
          <p:cNvPr id="4" name="Slide Number Placeholder 3"/>
          <p:cNvSpPr>
            <a:spLocks noGrp="1"/>
          </p:cNvSpPr>
          <p:nvPr>
            <p:ph type="sldNum" idx="10"/>
          </p:nvPr>
        </p:nvSpPr>
        <p:spPr/>
        <p:txBody>
          <a:bodyPr/>
          <a:lstStyle/>
          <a:p>
            <a:pPr>
              <a:defRPr/>
            </a:pPr>
            <a:fld id="{5792063E-D428-40F4-B26A-948521599BF0}" type="slidenum">
              <a:rPr lang="en-US" altLang="en-US" smtClean="0"/>
              <a:pPr>
                <a:defRPr/>
              </a:pPr>
              <a:t>16</a:t>
            </a:fld>
            <a:endParaRPr lang="en-US" altLang="en-US"/>
          </a:p>
        </p:txBody>
      </p:sp>
    </p:spTree>
    <p:extLst>
      <p:ext uri="{BB962C8B-B14F-4D97-AF65-F5344CB8AC3E}">
        <p14:creationId xmlns:p14="http://schemas.microsoft.com/office/powerpoint/2010/main" val="2826768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MY"/>
          </a:p>
        </p:txBody>
      </p:sp>
    </p:spTree>
    <p:extLst>
      <p:ext uri="{BB962C8B-B14F-4D97-AF65-F5344CB8AC3E}">
        <p14:creationId xmlns:p14="http://schemas.microsoft.com/office/powerpoint/2010/main" val="420198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Tree>
    <p:extLst>
      <p:ext uri="{BB962C8B-B14F-4D97-AF65-F5344CB8AC3E}">
        <p14:creationId xmlns:p14="http://schemas.microsoft.com/office/powerpoint/2010/main" val="217082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7338" y="274638"/>
            <a:ext cx="2058987" cy="5807075"/>
          </a:xfrm>
        </p:spPr>
        <p:txBody>
          <a:bodyPr vert="eaVert"/>
          <a:lstStyle/>
          <a:p>
            <a:r>
              <a:rPr lang="en-US"/>
              <a:t>Click to edit Master title style</a:t>
            </a:r>
            <a:endParaRPr lang="en-MY"/>
          </a:p>
        </p:txBody>
      </p:sp>
      <p:sp>
        <p:nvSpPr>
          <p:cNvPr id="3" name="Vertical Text Placeholder 2"/>
          <p:cNvSpPr>
            <a:spLocks noGrp="1"/>
          </p:cNvSpPr>
          <p:nvPr>
            <p:ph type="body" orient="vert" idx="1"/>
          </p:nvPr>
        </p:nvSpPr>
        <p:spPr>
          <a:xfrm>
            <a:off x="457200" y="274638"/>
            <a:ext cx="6027738" cy="58070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Tree>
    <p:extLst>
      <p:ext uri="{BB962C8B-B14F-4D97-AF65-F5344CB8AC3E}">
        <p14:creationId xmlns:p14="http://schemas.microsoft.com/office/powerpoint/2010/main" val="2447018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Tree>
    <p:extLst>
      <p:ext uri="{BB962C8B-B14F-4D97-AF65-F5344CB8AC3E}">
        <p14:creationId xmlns:p14="http://schemas.microsoft.com/office/powerpoint/2010/main" val="3530482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328638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sz="half" idx="1"/>
          </p:nvPr>
        </p:nvSpPr>
        <p:spPr>
          <a:xfrm>
            <a:off x="468313" y="1557338"/>
            <a:ext cx="4037012"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p:cNvSpPr>
            <a:spLocks noGrp="1"/>
          </p:cNvSpPr>
          <p:nvPr>
            <p:ph sz="half" idx="2"/>
          </p:nvPr>
        </p:nvSpPr>
        <p:spPr>
          <a:xfrm>
            <a:off x="4657725" y="1557338"/>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Tree>
    <p:extLst>
      <p:ext uri="{BB962C8B-B14F-4D97-AF65-F5344CB8AC3E}">
        <p14:creationId xmlns:p14="http://schemas.microsoft.com/office/powerpoint/2010/main" val="2050434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Tree>
    <p:extLst>
      <p:ext uri="{BB962C8B-B14F-4D97-AF65-F5344CB8AC3E}">
        <p14:creationId xmlns:p14="http://schemas.microsoft.com/office/powerpoint/2010/main" val="2049328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Tree>
    <p:extLst>
      <p:ext uri="{BB962C8B-B14F-4D97-AF65-F5344CB8AC3E}">
        <p14:creationId xmlns:p14="http://schemas.microsoft.com/office/powerpoint/2010/main" val="3430309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5242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74452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MY"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18176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3">
            <a:extLst>
              <a:ext uri="{28A0092B-C50C-407E-A947-70E740481C1C}">
                <a14:useLocalDpi xmlns:a14="http://schemas.microsoft.com/office/drawing/2010/main" val="0"/>
              </a:ext>
            </a:extLst>
          </a:blip>
          <a:srcRect l="-439" t="-459" b="93456"/>
          <a:stretch>
            <a:fillRect/>
          </a:stretch>
        </p:blipFill>
        <p:spPr bwMode="auto">
          <a:xfrm>
            <a:off x="0" y="6400800"/>
            <a:ext cx="60118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3025" y="6165850"/>
            <a:ext cx="684213"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3"/>
          <p:cNvSpPr txBox="1">
            <a:spLocks noChangeArrowheads="1"/>
          </p:cNvSpPr>
          <p:nvPr/>
        </p:nvSpPr>
        <p:spPr bwMode="auto">
          <a:xfrm>
            <a:off x="6076950" y="6491288"/>
            <a:ext cx="2317750" cy="212725"/>
          </a:xfrm>
          <a:prstGeom prst="rect">
            <a:avLst/>
          </a:prstGeom>
          <a:noFill/>
          <a:ln>
            <a:noFill/>
          </a:ln>
          <a:effectLst/>
          <a:extLst/>
        </p:spPr>
        <p:txBody>
          <a:bodyPr wrap="none" lIns="0" tIns="0" rIns="0" bIns="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0000"/>
                </a:solidFill>
                <a:latin typeface="Arial" charset="0"/>
                <a:ea typeface="MS Gothic"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0000"/>
                </a:solidFill>
                <a:latin typeface="Arial" charset="0"/>
                <a:ea typeface="MS Gothic"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0000"/>
                </a:solidFill>
                <a:latin typeface="Arial" charset="0"/>
                <a:ea typeface="MS Gothic"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0000"/>
                </a:solidFill>
                <a:latin typeface="Arial" charset="0"/>
                <a:ea typeface="MS Gothic"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0000"/>
                </a:solidFill>
                <a:latin typeface="Arial" charset="0"/>
                <a:ea typeface="MS Gothic"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0000"/>
                </a:solidFill>
                <a:latin typeface="Arial" charset="0"/>
                <a:ea typeface="MS Gothic"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0000"/>
                </a:solidFill>
                <a:latin typeface="Arial" charset="0"/>
                <a:ea typeface="MS Gothic"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0000"/>
                </a:solidFill>
                <a:latin typeface="Arial" charset="0"/>
                <a:ea typeface="MS Gothic"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0000"/>
                </a:solidFill>
                <a:latin typeface="Arial" charset="0"/>
                <a:ea typeface="MS Gothic" charset="-128"/>
              </a:defRPr>
            </a:lvl9pPr>
          </a:lstStyle>
          <a:p>
            <a:pPr>
              <a:buClr>
                <a:srgbClr val="000000"/>
              </a:buClr>
              <a:buSzPct val="100000"/>
              <a:buFont typeface="Times New Roman" pitchFamily="16" charset="0"/>
              <a:buNone/>
              <a:defRPr/>
            </a:pPr>
            <a:r>
              <a:rPr lang="en-US">
                <a:solidFill>
                  <a:srgbClr val="3333CC"/>
                </a:solidFill>
                <a:latin typeface="Verdana" pitchFamily="32" charset="0"/>
              </a:rPr>
              <a:t>Sarawak General Hospital</a:t>
            </a:r>
          </a:p>
        </p:txBody>
      </p:sp>
      <p:pic>
        <p:nvPicPr>
          <p:cNvPr id="1029" name="Picture 4"/>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388350" y="6308725"/>
            <a:ext cx="7556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5"/>
          <p:cNvSpPr>
            <a:spLocks noGrp="1" noChangeArrowheads="1"/>
          </p:cNvSpPr>
          <p:nvPr>
            <p:ph type="title"/>
          </p:nvPr>
        </p:nvSpPr>
        <p:spPr bwMode="auto">
          <a:xfrm>
            <a:off x="457200" y="274638"/>
            <a:ext cx="8228013" cy="114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ctr" anchorCtr="0" compatLnSpc="1">
            <a:prstTxWarp prst="textNoShape">
              <a:avLst/>
            </a:prstTxWarp>
          </a:bodyPr>
          <a:lstStyle/>
          <a:p>
            <a:pPr lvl="0"/>
            <a:r>
              <a:rPr lang="en-GB" altLang="en-US"/>
              <a:t>Click to edit the title text format</a:t>
            </a:r>
          </a:p>
        </p:txBody>
      </p:sp>
      <p:sp>
        <p:nvSpPr>
          <p:cNvPr id="1031" name="Rectangle 6"/>
          <p:cNvSpPr>
            <a:spLocks noGrp="1" noChangeArrowheads="1"/>
          </p:cNvSpPr>
          <p:nvPr>
            <p:ph type="body" idx="1"/>
          </p:nvPr>
        </p:nvSpPr>
        <p:spPr bwMode="auto">
          <a:xfrm>
            <a:off x="468313" y="1557338"/>
            <a:ext cx="8228012"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66"/>
          </a:solidFill>
          <a:latin typeface="+mj-lt"/>
          <a:ea typeface="+mj-ea"/>
          <a:cs typeface="MS Gothic"/>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66"/>
          </a:solidFill>
          <a:latin typeface="Verdana" pitchFamily="32" charset="0"/>
          <a:ea typeface="MS Gothic" charset="-128"/>
          <a:cs typeface="MS Gothic"/>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66"/>
          </a:solidFill>
          <a:latin typeface="Verdana" pitchFamily="32" charset="0"/>
          <a:ea typeface="MS Gothic" charset="-128"/>
          <a:cs typeface="MS Gothic"/>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66"/>
          </a:solidFill>
          <a:latin typeface="Verdana" pitchFamily="32" charset="0"/>
          <a:ea typeface="MS Gothic" charset="-128"/>
          <a:cs typeface="MS Gothic"/>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66"/>
          </a:solidFill>
          <a:latin typeface="Verdana" pitchFamily="32" charset="0"/>
          <a:ea typeface="MS Gothic" charset="-128"/>
          <a:cs typeface="MS Gothic"/>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66"/>
          </a:solidFill>
          <a:latin typeface="Verdana" pitchFamily="32" charset="0"/>
          <a:ea typeface="MS Gothic" charset="-128"/>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66"/>
          </a:solidFill>
          <a:latin typeface="Verdana" pitchFamily="32" charset="0"/>
          <a:ea typeface="MS Gothic" charset="-128"/>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66"/>
          </a:solidFill>
          <a:latin typeface="Verdana" pitchFamily="32" charset="0"/>
          <a:ea typeface="MS Gothic" charset="-128"/>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66"/>
          </a:solidFill>
          <a:latin typeface="Verdana" pitchFamily="32" charset="0"/>
          <a:ea typeface="MS Gothic" charset="-128"/>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buChar char="•"/>
        <a:defRPr sz="3200">
          <a:solidFill>
            <a:srgbClr val="3333FF"/>
          </a:solidFill>
          <a:latin typeface="+mn-lt"/>
          <a:ea typeface="+mn-ea"/>
          <a:cs typeface="MS Gothic"/>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buChar char="–"/>
        <a:defRPr sz="2800">
          <a:solidFill>
            <a:srgbClr val="3333FF"/>
          </a:solidFill>
          <a:latin typeface="+mn-lt"/>
          <a:ea typeface="+mn-ea"/>
          <a:cs typeface="MS Gothic"/>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buChar char="•"/>
        <a:defRPr sz="2400">
          <a:solidFill>
            <a:srgbClr val="3333FF"/>
          </a:solidFill>
          <a:latin typeface="+mn-lt"/>
          <a:ea typeface="+mn-ea"/>
          <a:cs typeface="MS Gothic"/>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buChar char="–"/>
        <a:defRPr sz="2000">
          <a:solidFill>
            <a:srgbClr val="3333FF"/>
          </a:solidFill>
          <a:latin typeface="+mn-lt"/>
          <a:ea typeface="+mn-ea"/>
          <a:cs typeface="MS Gothic"/>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buChar char="»"/>
        <a:defRPr sz="2000">
          <a:solidFill>
            <a:srgbClr val="3333FF"/>
          </a:solidFill>
          <a:latin typeface="+mn-lt"/>
          <a:ea typeface="+mn-ea"/>
          <a:cs typeface="MS Gothic"/>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3333FF"/>
          </a:solidFill>
          <a:latin typeface="+mn-lt"/>
          <a:ea typeface="+mn-ea"/>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3333FF"/>
          </a:solidFill>
          <a:latin typeface="+mn-lt"/>
          <a:ea typeface="+mn-ea"/>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3333FF"/>
          </a:solidFill>
          <a:latin typeface="+mn-lt"/>
          <a:ea typeface="+mn-ea"/>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3333FF"/>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
          <p:cNvSpPr txBox="1">
            <a:spLocks noChangeArrowheads="1"/>
          </p:cNvSpPr>
          <p:nvPr/>
        </p:nvSpPr>
        <p:spPr bwMode="auto">
          <a:xfrm>
            <a:off x="1785938" y="1714500"/>
            <a:ext cx="5357812"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
                <a:srgbClr val="000000"/>
              </a:buClr>
              <a:buSzPct val="100000"/>
              <a:buFont typeface="Times New Roman" pitchFamily="18" charset="0"/>
              <a:buNone/>
            </a:pPr>
            <a:endParaRPr lang="en-MY" altLang="en-US"/>
          </a:p>
        </p:txBody>
      </p:sp>
      <p:sp>
        <p:nvSpPr>
          <p:cNvPr id="2051" name="Text Box 2"/>
          <p:cNvSpPr txBox="1">
            <a:spLocks noChangeArrowheads="1"/>
          </p:cNvSpPr>
          <p:nvPr/>
        </p:nvSpPr>
        <p:spPr bwMode="auto">
          <a:xfrm>
            <a:off x="928688" y="3929063"/>
            <a:ext cx="7072312"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buClr>
                <a:srgbClr val="000000"/>
              </a:buClr>
              <a:buSzPct val="100000"/>
              <a:buFont typeface="Times New Roman" pitchFamily="18" charset="0"/>
              <a:buNone/>
            </a:pPr>
            <a:endParaRPr lang="en-MY" altLang="en-US"/>
          </a:p>
        </p:txBody>
      </p:sp>
      <p:pic>
        <p:nvPicPr>
          <p:cNvPr id="205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itle 1"/>
          <p:cNvSpPr txBox="1">
            <a:spLocks/>
          </p:cNvSpPr>
          <p:nvPr/>
        </p:nvSpPr>
        <p:spPr bwMode="auto">
          <a:xfrm>
            <a:off x="609600" y="1828800"/>
            <a:ext cx="8153400" cy="207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MY" sz="2400" b="1" dirty="0">
                <a:solidFill>
                  <a:schemeClr val="accent6">
                    <a:lumMod val="75000"/>
                  </a:schemeClr>
                </a:solidFill>
              </a:rPr>
              <a:t>The Plasma Concentrations of Atorvastatin and its Active Metabolites in Relation to the Dose in Stable Coronary Artery Disease Patients at a Tertiary Referral Center</a:t>
            </a:r>
            <a:endParaRPr lang="en-MY" sz="2400" dirty="0">
              <a:solidFill>
                <a:schemeClr val="accent6">
                  <a:lumMod val="75000"/>
                </a:schemeClr>
              </a:solidFill>
            </a:endParaRPr>
          </a:p>
          <a:p>
            <a:pPr algn="ctr">
              <a:buClr>
                <a:srgbClr val="000000"/>
              </a:buClr>
              <a:buSzPct val="100000"/>
              <a:buFont typeface="Times New Roman" pitchFamily="18" charset="0"/>
              <a:buNone/>
            </a:pPr>
            <a:endParaRPr lang="en-US" altLang="en-US" sz="2400" dirty="0">
              <a:solidFill>
                <a:schemeClr val="accent6">
                  <a:lumMod val="75000"/>
                </a:schemeClr>
              </a:solidFill>
              <a:latin typeface="Verdana" pitchFamily="34" charset="0"/>
            </a:endParaRPr>
          </a:p>
        </p:txBody>
      </p:sp>
      <p:sp>
        <p:nvSpPr>
          <p:cNvPr id="2054" name="Subtitle 2"/>
          <p:cNvSpPr txBox="1">
            <a:spLocks/>
          </p:cNvSpPr>
          <p:nvPr/>
        </p:nvSpPr>
        <p:spPr bwMode="auto">
          <a:xfrm>
            <a:off x="7620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buClr>
                <a:srgbClr val="000000"/>
              </a:buClr>
              <a:buSzPct val="100000"/>
              <a:buFont typeface="Times New Roman" pitchFamily="18" charset="0"/>
              <a:buChar char="•"/>
              <a:defRPr sz="3200">
                <a:solidFill>
                  <a:srgbClr val="3333FF"/>
                </a:solidFill>
                <a:latin typeface="Verdana" pitchFamily="34" charset="0"/>
                <a:ea typeface="MS Gothic" pitchFamily="49" charset="-128"/>
              </a:defRPr>
            </a:lvl1pPr>
            <a:lvl2pPr eaLnBrk="0" hangingPunct="0">
              <a:spcBef>
                <a:spcPts val="700"/>
              </a:spcBef>
              <a:buClr>
                <a:srgbClr val="000000"/>
              </a:buClr>
              <a:buSzPct val="100000"/>
              <a:buFont typeface="Times New Roman" pitchFamily="18" charset="0"/>
              <a:buChar char="–"/>
              <a:defRPr sz="2800">
                <a:solidFill>
                  <a:srgbClr val="3333FF"/>
                </a:solidFill>
                <a:latin typeface="Verdana" pitchFamily="34" charset="0"/>
                <a:ea typeface="MS Gothic" pitchFamily="49" charset="-128"/>
              </a:defRPr>
            </a:lvl2pPr>
            <a:lvl3pPr eaLnBrk="0" hangingPunct="0">
              <a:spcBef>
                <a:spcPts val="600"/>
              </a:spcBef>
              <a:buClr>
                <a:srgbClr val="000000"/>
              </a:buClr>
              <a:buSzPct val="100000"/>
              <a:buFont typeface="Times New Roman" pitchFamily="18" charset="0"/>
              <a:buChar char="•"/>
              <a:defRPr sz="2400">
                <a:solidFill>
                  <a:srgbClr val="3333FF"/>
                </a:solidFill>
                <a:latin typeface="Verdana" pitchFamily="34" charset="0"/>
                <a:ea typeface="MS Gothic" pitchFamily="49" charset="-128"/>
              </a:defRPr>
            </a:lvl3pPr>
            <a:lvl4pPr eaLnBrk="0" hangingPunct="0">
              <a:spcBef>
                <a:spcPts val="500"/>
              </a:spcBef>
              <a:buClr>
                <a:srgbClr val="000000"/>
              </a:buClr>
              <a:buSzPct val="100000"/>
              <a:buFont typeface="Times New Roman" pitchFamily="18" charset="0"/>
              <a:buChar char="–"/>
              <a:defRPr sz="2000">
                <a:solidFill>
                  <a:srgbClr val="3333FF"/>
                </a:solidFill>
                <a:latin typeface="Verdana" pitchFamily="34" charset="0"/>
                <a:ea typeface="MS Gothic" pitchFamily="49" charset="-128"/>
              </a:defRPr>
            </a:lvl4pPr>
            <a:lvl5pPr eaLnBrk="0" hangingPunct="0">
              <a:spcBef>
                <a:spcPts val="500"/>
              </a:spcBef>
              <a:buClr>
                <a:srgbClr val="000000"/>
              </a:buClr>
              <a:buSzPct val="100000"/>
              <a:buFont typeface="Times New Roman" pitchFamily="18" charset="0"/>
              <a:buChar char="»"/>
              <a:defRPr sz="2000">
                <a:solidFill>
                  <a:srgbClr val="3333FF"/>
                </a:solidFill>
                <a:latin typeface="Verdana" pitchFamily="34" charset="0"/>
                <a:ea typeface="MS Gothic" pitchFamily="49" charset="-128"/>
              </a:defRPr>
            </a:lvl5pPr>
            <a:lvl6pPr marL="2514600" indent="-228600" defTabSz="457200" eaLnBrk="0" fontAlgn="base" hangingPunct="0">
              <a:spcBef>
                <a:spcPts val="500"/>
              </a:spcBef>
              <a:spcAft>
                <a:spcPct val="0"/>
              </a:spcAft>
              <a:buClr>
                <a:srgbClr val="000000"/>
              </a:buClr>
              <a:buSzPct val="100000"/>
              <a:buFont typeface="Times New Roman" pitchFamily="18" charset="0"/>
              <a:buChar char="»"/>
              <a:defRPr sz="2000">
                <a:solidFill>
                  <a:srgbClr val="3333FF"/>
                </a:solidFill>
                <a:latin typeface="Verdana" pitchFamily="34" charset="0"/>
                <a:ea typeface="MS Gothic" pitchFamily="49" charset="-128"/>
              </a:defRPr>
            </a:lvl6pPr>
            <a:lvl7pPr marL="2971800" indent="-228600" defTabSz="457200" eaLnBrk="0" fontAlgn="base" hangingPunct="0">
              <a:spcBef>
                <a:spcPts val="500"/>
              </a:spcBef>
              <a:spcAft>
                <a:spcPct val="0"/>
              </a:spcAft>
              <a:buClr>
                <a:srgbClr val="000000"/>
              </a:buClr>
              <a:buSzPct val="100000"/>
              <a:buFont typeface="Times New Roman" pitchFamily="18" charset="0"/>
              <a:buChar char="»"/>
              <a:defRPr sz="2000">
                <a:solidFill>
                  <a:srgbClr val="3333FF"/>
                </a:solidFill>
                <a:latin typeface="Verdana" pitchFamily="34" charset="0"/>
                <a:ea typeface="MS Gothic" pitchFamily="49" charset="-128"/>
              </a:defRPr>
            </a:lvl7pPr>
            <a:lvl8pPr marL="3429000" indent="-228600" defTabSz="457200" eaLnBrk="0" fontAlgn="base" hangingPunct="0">
              <a:spcBef>
                <a:spcPts val="500"/>
              </a:spcBef>
              <a:spcAft>
                <a:spcPct val="0"/>
              </a:spcAft>
              <a:buClr>
                <a:srgbClr val="000000"/>
              </a:buClr>
              <a:buSzPct val="100000"/>
              <a:buFont typeface="Times New Roman" pitchFamily="18" charset="0"/>
              <a:buChar char="»"/>
              <a:defRPr sz="2000">
                <a:solidFill>
                  <a:srgbClr val="3333FF"/>
                </a:solidFill>
                <a:latin typeface="Verdana" pitchFamily="34" charset="0"/>
                <a:ea typeface="MS Gothic" pitchFamily="49" charset="-128"/>
              </a:defRPr>
            </a:lvl8pPr>
            <a:lvl9pPr marL="3886200" indent="-228600" defTabSz="457200" eaLnBrk="0" fontAlgn="base" hangingPunct="0">
              <a:spcBef>
                <a:spcPts val="500"/>
              </a:spcBef>
              <a:spcAft>
                <a:spcPct val="0"/>
              </a:spcAft>
              <a:buClr>
                <a:srgbClr val="000000"/>
              </a:buClr>
              <a:buSzPct val="100000"/>
              <a:buFont typeface="Times New Roman" pitchFamily="18" charset="0"/>
              <a:buChar char="»"/>
              <a:defRPr sz="2000">
                <a:solidFill>
                  <a:srgbClr val="3333FF"/>
                </a:solidFill>
                <a:latin typeface="Verdana" pitchFamily="34" charset="0"/>
                <a:ea typeface="MS Gothic" pitchFamily="49" charset="-128"/>
              </a:defRPr>
            </a:lvl9pPr>
          </a:lstStyle>
          <a:p>
            <a:pPr algn="ctr" eaLnBrk="1" hangingPunct="1">
              <a:buFont typeface="Arial" charset="0"/>
              <a:buNone/>
            </a:pPr>
            <a:r>
              <a:rPr lang="en-US" altLang="en-US" sz="1800" dirty="0">
                <a:solidFill>
                  <a:srgbClr val="002060"/>
                </a:solidFill>
              </a:rPr>
              <a:t>JOINT MEETING OF CORONARY REVASCULARIZATION 2016</a:t>
            </a:r>
          </a:p>
          <a:p>
            <a:pPr algn="ctr" eaLnBrk="1" hangingPunct="1">
              <a:buFont typeface="Arial" charset="0"/>
              <a:buNone/>
            </a:pPr>
            <a:endParaRPr lang="en-US" altLang="en-US" sz="1800" dirty="0">
              <a:solidFill>
                <a:srgbClr val="002060"/>
              </a:solidFill>
            </a:endParaRPr>
          </a:p>
          <a:p>
            <a:pPr algn="ctr" eaLnBrk="1" hangingPunct="1">
              <a:buFont typeface="Arial" charset="0"/>
              <a:buNone/>
            </a:pPr>
            <a:endParaRPr lang="en-US" altLang="en-US" sz="1800" dirty="0">
              <a:solidFill>
                <a:srgbClr val="002060"/>
              </a:solidFill>
            </a:endParaRPr>
          </a:p>
          <a:p>
            <a:pPr algn="ctr" eaLnBrk="1" hangingPunct="1">
              <a:spcBef>
                <a:spcPct val="0"/>
              </a:spcBef>
              <a:buFont typeface="Arial" charset="0"/>
              <a:buNone/>
            </a:pPr>
            <a:r>
              <a:rPr lang="en-US" altLang="en-US" sz="1800" dirty="0">
                <a:solidFill>
                  <a:srgbClr val="002060"/>
                </a:solidFill>
              </a:rPr>
              <a:t>TIONG LEE LEN</a:t>
            </a:r>
          </a:p>
          <a:p>
            <a:pPr algn="ctr" eaLnBrk="1" hangingPunct="1">
              <a:spcBef>
                <a:spcPct val="0"/>
              </a:spcBef>
              <a:buFont typeface="Arial" charset="0"/>
              <a:buNone/>
            </a:pPr>
            <a:r>
              <a:rPr lang="en-US" altLang="en-US" sz="1800" dirty="0">
                <a:solidFill>
                  <a:srgbClr val="002060"/>
                </a:solidFill>
              </a:rPr>
              <a:t>SENIOR RESEARCH PHARMACIST</a:t>
            </a:r>
          </a:p>
          <a:p>
            <a:pPr algn="ctr" eaLnBrk="1" hangingPunct="1">
              <a:spcBef>
                <a:spcPct val="0"/>
              </a:spcBef>
              <a:buFont typeface="Arial" charset="0"/>
              <a:buNone/>
            </a:pPr>
            <a:r>
              <a:rPr lang="en-US" altLang="en-US" sz="1800" dirty="0">
                <a:solidFill>
                  <a:srgbClr val="002060"/>
                </a:solidFill>
              </a:rPr>
              <a:t>CLINICAL RESEARCH CENTER, SARAWAK GENERAL HOSPITAL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RESULTS</a:t>
            </a:r>
            <a:endParaRPr lang="en-MY" sz="3200" dirty="0"/>
          </a:p>
        </p:txBody>
      </p:sp>
      <p:sp>
        <p:nvSpPr>
          <p:cNvPr id="3" name="Content Placeholder 2"/>
          <p:cNvSpPr>
            <a:spLocks noGrp="1"/>
          </p:cNvSpPr>
          <p:nvPr>
            <p:ph idx="1"/>
          </p:nvPr>
        </p:nvSpPr>
        <p:spPr>
          <a:xfrm>
            <a:off x="468313" y="1752601"/>
            <a:ext cx="8228012" cy="3810000"/>
          </a:xfrm>
        </p:spPr>
        <p:txBody>
          <a:bodyPr/>
          <a:lstStyle/>
          <a:p>
            <a:pPr>
              <a:buClr>
                <a:srgbClr val="FF0000"/>
              </a:buClr>
              <a:buFont typeface="Symbol" panose="05050102010706020507" pitchFamily="18" charset="2"/>
              <a:buChar char="©"/>
            </a:pPr>
            <a:r>
              <a:rPr lang="en-MY" sz="2400" dirty="0"/>
              <a:t>From 410 cases screened, 223 (54.4%) were included in the study.</a:t>
            </a:r>
          </a:p>
          <a:p>
            <a:pPr>
              <a:buClr>
                <a:srgbClr val="FF0000"/>
              </a:buClr>
              <a:buFont typeface="Symbol" panose="05050102010706020507" pitchFamily="18" charset="2"/>
              <a:buChar char="©"/>
            </a:pPr>
            <a:endParaRPr lang="en-MY" sz="2400" dirty="0"/>
          </a:p>
        </p:txBody>
      </p:sp>
    </p:spTree>
    <p:extLst>
      <p:ext uri="{BB962C8B-B14F-4D97-AF65-F5344CB8AC3E}">
        <p14:creationId xmlns:p14="http://schemas.microsoft.com/office/powerpoint/2010/main" val="784032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8013" cy="609600"/>
          </a:xfrm>
        </p:spPr>
        <p:txBody>
          <a:bodyPr/>
          <a:lstStyle/>
          <a:p>
            <a:r>
              <a:rPr lang="en-US" sz="3200" dirty="0"/>
              <a:t>BASELINE CHARACTERISTICS</a:t>
            </a:r>
            <a:endParaRPr lang="en-MY" sz="3200" dirty="0"/>
          </a:p>
        </p:txBody>
      </p:sp>
      <p:graphicFrame>
        <p:nvGraphicFramePr>
          <p:cNvPr id="5" name="Table 4"/>
          <p:cNvGraphicFramePr>
            <a:graphicFrameLocks noGrp="1"/>
          </p:cNvGraphicFramePr>
          <p:nvPr>
            <p:extLst>
              <p:ext uri="{D42A27DB-BD31-4B8C-83A1-F6EECF244321}">
                <p14:modId xmlns:p14="http://schemas.microsoft.com/office/powerpoint/2010/main" val="1179062634"/>
              </p:ext>
            </p:extLst>
          </p:nvPr>
        </p:nvGraphicFramePr>
        <p:xfrm>
          <a:off x="609601" y="914400"/>
          <a:ext cx="7924800" cy="5256236"/>
        </p:xfrm>
        <a:graphic>
          <a:graphicData uri="http://schemas.openxmlformats.org/drawingml/2006/table">
            <a:tbl>
              <a:tblPr firstRow="1" bandRow="1">
                <a:tableStyleId>{5940675A-B579-460E-94D1-54222C63F5DA}</a:tableStyleId>
              </a:tblPr>
              <a:tblGrid>
                <a:gridCol w="2132494">
                  <a:extLst>
                    <a:ext uri="{9D8B030D-6E8A-4147-A177-3AD203B41FA5}">
                      <a16:colId xmlns:a16="http://schemas.microsoft.com/office/drawing/2014/main" val="20000"/>
                    </a:ext>
                  </a:extLst>
                </a:gridCol>
                <a:gridCol w="2375496">
                  <a:extLst>
                    <a:ext uri="{9D8B030D-6E8A-4147-A177-3AD203B41FA5}">
                      <a16:colId xmlns:a16="http://schemas.microsoft.com/office/drawing/2014/main" val="20001"/>
                    </a:ext>
                  </a:extLst>
                </a:gridCol>
                <a:gridCol w="3416810">
                  <a:extLst>
                    <a:ext uri="{9D8B030D-6E8A-4147-A177-3AD203B41FA5}">
                      <a16:colId xmlns:a16="http://schemas.microsoft.com/office/drawing/2014/main" val="20002"/>
                    </a:ext>
                  </a:extLst>
                </a:gridCol>
              </a:tblGrid>
              <a:tr h="386234">
                <a:tc gridSpan="2">
                  <a:txBody>
                    <a:bodyPr/>
                    <a:lstStyle/>
                    <a:p>
                      <a:r>
                        <a:rPr lang="en-US" sz="1500" b="1" dirty="0">
                          <a:ln>
                            <a:noFill/>
                          </a:ln>
                          <a:solidFill>
                            <a:schemeClr val="tx1"/>
                          </a:solidFill>
                          <a:latin typeface="+mn-lt"/>
                        </a:rPr>
                        <a:t>Characteristics</a:t>
                      </a:r>
                      <a:endParaRPr lang="en-MY" sz="1500" b="1" dirty="0">
                        <a:ln>
                          <a:noFill/>
                        </a:ln>
                        <a:solidFill>
                          <a:schemeClr val="tx1"/>
                        </a:solidFill>
                        <a:latin typeface="+mn-lt"/>
                        <a:ea typeface="Verdana" panose="020B0604030504040204" pitchFamily="34" charset="0"/>
                        <a:cs typeface="Verdana" panose="020B0604030504040204" pitchFamily="34" charset="0"/>
                      </a:endParaRPr>
                    </a:p>
                  </a:txBody>
                  <a:tcPr>
                    <a:solidFill>
                      <a:schemeClr val="accent2">
                        <a:lumMod val="40000"/>
                        <a:lumOff val="60000"/>
                      </a:schemeClr>
                    </a:solidFill>
                  </a:tcPr>
                </a:tc>
                <a:tc hMerge="1">
                  <a:txBody>
                    <a:bodyPr/>
                    <a:lstStyle/>
                    <a:p>
                      <a:endParaRPr lang="en-MY"/>
                    </a:p>
                  </a:txBody>
                  <a:tcPr/>
                </a:tc>
                <a:tc>
                  <a:txBody>
                    <a:bodyPr/>
                    <a:lstStyle/>
                    <a:p>
                      <a:pPr algn="ctr"/>
                      <a:r>
                        <a:rPr lang="en-US" sz="1500" b="1" dirty="0">
                          <a:ln>
                            <a:noFill/>
                          </a:ln>
                          <a:solidFill>
                            <a:schemeClr val="tx1"/>
                          </a:solidFill>
                          <a:latin typeface="+mn-lt"/>
                        </a:rPr>
                        <a:t>Mean ± SD or Number</a:t>
                      </a:r>
                      <a:r>
                        <a:rPr lang="en-US" sz="1500" b="1" baseline="0" dirty="0">
                          <a:ln>
                            <a:noFill/>
                          </a:ln>
                          <a:solidFill>
                            <a:schemeClr val="tx1"/>
                          </a:solidFill>
                          <a:latin typeface="+mn-lt"/>
                        </a:rPr>
                        <a:t> (%)</a:t>
                      </a:r>
                      <a:endParaRPr lang="en-MY" sz="1500" b="1" dirty="0">
                        <a:ln>
                          <a:noFill/>
                        </a:ln>
                        <a:solidFill>
                          <a:schemeClr val="tx1"/>
                        </a:solidFill>
                        <a:latin typeface="+mn-lt"/>
                        <a:ea typeface="Verdana" panose="020B0604030504040204" pitchFamily="34" charset="0"/>
                        <a:cs typeface="Verdana" panose="020B0604030504040204" pitchFamily="34" charset="0"/>
                      </a:endParaRPr>
                    </a:p>
                  </a:txBody>
                  <a:tcPr>
                    <a:solidFill>
                      <a:schemeClr val="accent2">
                        <a:lumMod val="40000"/>
                        <a:lumOff val="60000"/>
                      </a:schemeClr>
                    </a:solidFill>
                  </a:tcPr>
                </a:tc>
                <a:extLst>
                  <a:ext uri="{0D108BD9-81ED-4DB2-BD59-A6C34878D82A}">
                    <a16:rowId xmlns:a16="http://schemas.microsoft.com/office/drawing/2014/main" val="10000"/>
                  </a:ext>
                </a:extLst>
              </a:tr>
              <a:tr h="320040">
                <a:tc gridSpan="2">
                  <a:txBody>
                    <a:bodyPr/>
                    <a:lstStyle/>
                    <a:p>
                      <a:r>
                        <a:rPr lang="en-US" sz="1500" dirty="0">
                          <a:latin typeface="+mn-lt"/>
                        </a:rPr>
                        <a:t>Age (years)</a:t>
                      </a:r>
                      <a:endParaRPr lang="en-MY" sz="1500" b="0" dirty="0">
                        <a:latin typeface="+mn-lt"/>
                        <a:ea typeface="Verdana" panose="020B0604030504040204" pitchFamily="34" charset="0"/>
                        <a:cs typeface="Verdana" panose="020B0604030504040204" pitchFamily="34" charset="0"/>
                      </a:endParaRPr>
                    </a:p>
                  </a:txBody>
                  <a:tcPr/>
                </a:tc>
                <a:tc hMerge="1">
                  <a:txBody>
                    <a:bodyPr/>
                    <a:lstStyle/>
                    <a:p>
                      <a:endParaRPr lang="en-MY"/>
                    </a:p>
                  </a:txBody>
                  <a:tcPr/>
                </a:tc>
                <a:tc>
                  <a:txBody>
                    <a:bodyPr/>
                    <a:lstStyle/>
                    <a:p>
                      <a:pPr algn="ctr"/>
                      <a:r>
                        <a:rPr lang="en-MY" sz="1500" kern="1200" dirty="0">
                          <a:effectLst/>
                          <a:latin typeface="+mn-lt"/>
                        </a:rPr>
                        <a:t>60.87 </a:t>
                      </a:r>
                      <a:r>
                        <a:rPr lang="en-US" sz="1500" dirty="0">
                          <a:ln>
                            <a:noFill/>
                          </a:ln>
                          <a:latin typeface="+mn-lt"/>
                        </a:rPr>
                        <a:t>± </a:t>
                      </a:r>
                      <a:r>
                        <a:rPr lang="en-MY" sz="1500" kern="1200" dirty="0">
                          <a:effectLst/>
                          <a:latin typeface="+mn-lt"/>
                        </a:rPr>
                        <a:t>10.63</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1"/>
                  </a:ext>
                </a:extLst>
              </a:tr>
              <a:tr h="320040">
                <a:tc gridSpan="2">
                  <a:txBody>
                    <a:bodyPr/>
                    <a:lstStyle/>
                    <a:p>
                      <a:r>
                        <a:rPr lang="en-US" sz="1500" dirty="0">
                          <a:latin typeface="+mn-lt"/>
                          <a:ea typeface="Verdana" panose="020B0604030504040204" pitchFamily="34" charset="0"/>
                          <a:cs typeface="Verdana" panose="020B0604030504040204" pitchFamily="34" charset="0"/>
                        </a:rPr>
                        <a:t>Male</a:t>
                      </a:r>
                      <a:endParaRPr lang="en-MY" sz="1500" dirty="0">
                        <a:latin typeface="+mn-lt"/>
                        <a:ea typeface="Verdana" panose="020B0604030504040204" pitchFamily="34" charset="0"/>
                        <a:cs typeface="Verdana" panose="020B0604030504040204" pitchFamily="34" charset="0"/>
                      </a:endParaRPr>
                    </a:p>
                  </a:txBody>
                  <a:tcPr/>
                </a:tc>
                <a:tc hMerge="1">
                  <a:txBody>
                    <a:bodyPr/>
                    <a:lstStyle/>
                    <a:p>
                      <a:endParaRPr lang="en-MY" sz="16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gn="ctr"/>
                      <a:r>
                        <a:rPr lang="en-US" sz="1500" dirty="0">
                          <a:latin typeface="+mn-lt"/>
                        </a:rPr>
                        <a:t>193</a:t>
                      </a:r>
                      <a:r>
                        <a:rPr lang="en-US" sz="1500" baseline="0" dirty="0">
                          <a:latin typeface="+mn-lt"/>
                        </a:rPr>
                        <a:t> (86.5)</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2"/>
                  </a:ext>
                </a:extLst>
              </a:tr>
              <a:tr h="320040">
                <a:tc rowSpan="4">
                  <a:txBody>
                    <a:bodyPr/>
                    <a:lstStyle/>
                    <a:p>
                      <a:r>
                        <a:rPr lang="en-US" sz="1500" dirty="0">
                          <a:latin typeface="+mn-lt"/>
                        </a:rPr>
                        <a:t>Race</a:t>
                      </a:r>
                      <a:endParaRPr lang="en-MY" sz="1500" dirty="0">
                        <a:latin typeface="+mn-lt"/>
                        <a:ea typeface="Verdana" panose="020B0604030504040204" pitchFamily="34" charset="0"/>
                        <a:cs typeface="Verdana" panose="020B0604030504040204" pitchFamily="34" charset="0"/>
                      </a:endParaRPr>
                    </a:p>
                  </a:txBody>
                  <a:tcPr/>
                </a:tc>
                <a:tc>
                  <a:txBody>
                    <a:bodyPr/>
                    <a:lstStyle/>
                    <a:p>
                      <a:r>
                        <a:rPr lang="en-US" sz="1500" dirty="0">
                          <a:latin typeface="+mn-lt"/>
                        </a:rPr>
                        <a:t>Malay</a:t>
                      </a:r>
                      <a:endParaRPr lang="en-MY" sz="1500" dirty="0">
                        <a:latin typeface="+mn-lt"/>
                        <a:ea typeface="Verdana" panose="020B0604030504040204" pitchFamily="34" charset="0"/>
                        <a:cs typeface="Verdana" panose="020B0604030504040204" pitchFamily="34" charset="0"/>
                      </a:endParaRPr>
                    </a:p>
                  </a:txBody>
                  <a:tcPr/>
                </a:tc>
                <a:tc>
                  <a:txBody>
                    <a:bodyPr/>
                    <a:lstStyle/>
                    <a:p>
                      <a:pPr algn="ctr"/>
                      <a:r>
                        <a:rPr lang="en-US" sz="1500" dirty="0">
                          <a:latin typeface="+mn-lt"/>
                        </a:rPr>
                        <a:t>57 (25.6)</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3"/>
                  </a:ext>
                </a:extLst>
              </a:tr>
              <a:tr h="320040">
                <a:tc vMerge="1">
                  <a:txBody>
                    <a:bodyPr/>
                    <a:lstStyle/>
                    <a:p>
                      <a:endParaRPr lang="en-MY" sz="32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1500" dirty="0">
                          <a:latin typeface="+mn-lt"/>
                        </a:rPr>
                        <a:t>Chinese</a:t>
                      </a:r>
                      <a:endParaRPr lang="en-MY" sz="1500" dirty="0">
                        <a:latin typeface="+mn-lt"/>
                        <a:ea typeface="Verdana" panose="020B0604030504040204" pitchFamily="34" charset="0"/>
                        <a:cs typeface="Verdana" panose="020B0604030504040204" pitchFamily="34" charset="0"/>
                      </a:endParaRPr>
                    </a:p>
                  </a:txBody>
                  <a:tcPr/>
                </a:tc>
                <a:tc>
                  <a:txBody>
                    <a:bodyPr/>
                    <a:lstStyle/>
                    <a:p>
                      <a:pPr algn="ctr"/>
                      <a:r>
                        <a:rPr lang="en-US" sz="1500" dirty="0">
                          <a:latin typeface="+mn-lt"/>
                        </a:rPr>
                        <a:t>132 (59.2)</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4"/>
                  </a:ext>
                </a:extLst>
              </a:tr>
              <a:tr h="320040">
                <a:tc vMerge="1">
                  <a:txBody>
                    <a:bodyPr/>
                    <a:lstStyle/>
                    <a:p>
                      <a:endParaRPr lang="en-MY" sz="32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1500" dirty="0" err="1">
                          <a:latin typeface="+mn-lt"/>
                        </a:rPr>
                        <a:t>Iban</a:t>
                      </a:r>
                      <a:endParaRPr lang="en-MY" sz="1500" dirty="0">
                        <a:latin typeface="+mn-lt"/>
                        <a:ea typeface="Verdana" panose="020B0604030504040204" pitchFamily="34" charset="0"/>
                        <a:cs typeface="Verdana" panose="020B0604030504040204" pitchFamily="34" charset="0"/>
                      </a:endParaRPr>
                    </a:p>
                  </a:txBody>
                  <a:tcPr/>
                </a:tc>
                <a:tc>
                  <a:txBody>
                    <a:bodyPr/>
                    <a:lstStyle/>
                    <a:p>
                      <a:pPr algn="ctr"/>
                      <a:r>
                        <a:rPr lang="en-US" sz="1500" dirty="0">
                          <a:latin typeface="+mn-lt"/>
                        </a:rPr>
                        <a:t>9 (4.0)</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5"/>
                  </a:ext>
                </a:extLst>
              </a:tr>
              <a:tr h="320040">
                <a:tc vMerge="1">
                  <a:txBody>
                    <a:bodyPr/>
                    <a:lstStyle/>
                    <a:p>
                      <a:endParaRPr lang="en-MY" sz="32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1500" dirty="0" err="1">
                          <a:latin typeface="+mn-lt"/>
                        </a:rPr>
                        <a:t>Bidayuh</a:t>
                      </a:r>
                      <a:endParaRPr lang="en-MY" sz="1500" dirty="0">
                        <a:latin typeface="+mn-lt"/>
                        <a:ea typeface="Verdana" panose="020B0604030504040204" pitchFamily="34" charset="0"/>
                        <a:cs typeface="Verdana" panose="020B0604030504040204" pitchFamily="34" charset="0"/>
                      </a:endParaRPr>
                    </a:p>
                  </a:txBody>
                  <a:tcPr/>
                </a:tc>
                <a:tc>
                  <a:txBody>
                    <a:bodyPr/>
                    <a:lstStyle/>
                    <a:p>
                      <a:pPr algn="ctr"/>
                      <a:r>
                        <a:rPr lang="en-US" sz="1500" dirty="0">
                          <a:latin typeface="+mn-lt"/>
                        </a:rPr>
                        <a:t>18 (8.1)</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6"/>
                  </a:ext>
                </a:extLst>
              </a:tr>
              <a:tr h="320040">
                <a:tc gridSpan="2">
                  <a:txBody>
                    <a:bodyPr/>
                    <a:lstStyle/>
                    <a:p>
                      <a:r>
                        <a:rPr lang="en-US" sz="1500" dirty="0">
                          <a:latin typeface="+mn-lt"/>
                        </a:rPr>
                        <a:t>Body mass index (kg/m</a:t>
                      </a:r>
                      <a:r>
                        <a:rPr lang="en-US" sz="1500" baseline="30000" dirty="0">
                          <a:latin typeface="+mn-lt"/>
                        </a:rPr>
                        <a:t>2</a:t>
                      </a:r>
                      <a:r>
                        <a:rPr lang="en-US" sz="1500" dirty="0">
                          <a:latin typeface="+mn-lt"/>
                        </a:rPr>
                        <a:t>)</a:t>
                      </a:r>
                      <a:endParaRPr lang="en-MY" sz="1500" dirty="0">
                        <a:latin typeface="+mn-lt"/>
                        <a:ea typeface="Verdana" panose="020B0604030504040204" pitchFamily="34" charset="0"/>
                        <a:cs typeface="Verdana" panose="020B0604030504040204" pitchFamily="34" charset="0"/>
                      </a:endParaRPr>
                    </a:p>
                  </a:txBody>
                  <a:tcPr/>
                </a:tc>
                <a:tc hMerge="1">
                  <a:txBody>
                    <a:bodyPr/>
                    <a:lstStyle/>
                    <a:p>
                      <a:endParaRPr lang="en-MY"/>
                    </a:p>
                  </a:txBody>
                  <a:tcPr/>
                </a:tc>
                <a:tc>
                  <a:txBody>
                    <a:bodyPr/>
                    <a:lstStyle/>
                    <a:p>
                      <a:pPr algn="ctr"/>
                      <a:r>
                        <a:rPr lang="en-US" sz="1500" dirty="0">
                          <a:latin typeface="+mn-lt"/>
                        </a:rPr>
                        <a:t>26.83 </a:t>
                      </a:r>
                      <a:r>
                        <a:rPr lang="en-US" sz="1500" dirty="0">
                          <a:ln>
                            <a:noFill/>
                          </a:ln>
                          <a:latin typeface="+mn-lt"/>
                        </a:rPr>
                        <a:t>± </a:t>
                      </a:r>
                      <a:r>
                        <a:rPr lang="en-US" sz="1500" dirty="0">
                          <a:latin typeface="+mn-lt"/>
                        </a:rPr>
                        <a:t>4.31</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7"/>
                  </a:ext>
                </a:extLst>
              </a:tr>
              <a:tr h="320040">
                <a:tc rowSpan="4">
                  <a:txBody>
                    <a:bodyPr/>
                    <a:lstStyle/>
                    <a:p>
                      <a:r>
                        <a:rPr lang="en-US" sz="1500" dirty="0">
                          <a:latin typeface="+mn-lt"/>
                        </a:rPr>
                        <a:t>Cardiovascular</a:t>
                      </a:r>
                      <a:r>
                        <a:rPr lang="en-US" sz="1500" baseline="0" dirty="0">
                          <a:latin typeface="+mn-lt"/>
                        </a:rPr>
                        <a:t> risk factors </a:t>
                      </a:r>
                      <a:endParaRPr lang="en-MY" sz="1500" dirty="0">
                        <a:latin typeface="+mn-lt"/>
                        <a:ea typeface="Verdana" panose="020B0604030504040204" pitchFamily="34" charset="0"/>
                        <a:cs typeface="Verdana" panose="020B0604030504040204" pitchFamily="34" charset="0"/>
                      </a:endParaRPr>
                    </a:p>
                  </a:txBody>
                  <a:tcPr/>
                </a:tc>
                <a:tc>
                  <a:txBody>
                    <a:bodyPr/>
                    <a:lstStyle/>
                    <a:p>
                      <a:r>
                        <a:rPr lang="en-US" sz="1500" dirty="0">
                          <a:latin typeface="+mn-lt"/>
                        </a:rPr>
                        <a:t>Hypertension</a:t>
                      </a:r>
                      <a:endParaRPr lang="en-MY" sz="1500" dirty="0">
                        <a:latin typeface="+mn-lt"/>
                        <a:ea typeface="Verdana" panose="020B0604030504040204" pitchFamily="34" charset="0"/>
                        <a:cs typeface="Verdana" panose="020B0604030504040204" pitchFamily="34" charset="0"/>
                      </a:endParaRPr>
                    </a:p>
                  </a:txBody>
                  <a:tcPr/>
                </a:tc>
                <a:tc>
                  <a:txBody>
                    <a:bodyPr/>
                    <a:lstStyle/>
                    <a:p>
                      <a:pPr algn="ctr"/>
                      <a:r>
                        <a:rPr lang="en-US" sz="1500" dirty="0">
                          <a:latin typeface="+mn-lt"/>
                        </a:rPr>
                        <a:t>164 (73.5)</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8"/>
                  </a:ext>
                </a:extLst>
              </a:tr>
              <a:tr h="320040">
                <a:tc vMerge="1">
                  <a:txBody>
                    <a:bodyPr/>
                    <a:lstStyle/>
                    <a:p>
                      <a:endParaRPr lang="en-MY" sz="32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1500" dirty="0">
                          <a:latin typeface="+mn-lt"/>
                        </a:rPr>
                        <a:t>Dyslipidemia</a:t>
                      </a:r>
                      <a:endParaRPr lang="en-MY" sz="1500" dirty="0">
                        <a:latin typeface="+mn-lt"/>
                        <a:ea typeface="Verdana" panose="020B0604030504040204" pitchFamily="34" charset="0"/>
                        <a:cs typeface="Verdana" panose="020B0604030504040204" pitchFamily="34" charset="0"/>
                      </a:endParaRPr>
                    </a:p>
                  </a:txBody>
                  <a:tcPr/>
                </a:tc>
                <a:tc>
                  <a:txBody>
                    <a:bodyPr/>
                    <a:lstStyle/>
                    <a:p>
                      <a:pPr algn="ctr"/>
                      <a:r>
                        <a:rPr lang="en-US" sz="1500" dirty="0">
                          <a:latin typeface="+mn-lt"/>
                        </a:rPr>
                        <a:t>149 (66.8)</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9"/>
                  </a:ext>
                </a:extLst>
              </a:tr>
              <a:tr h="320040">
                <a:tc vMerge="1">
                  <a:txBody>
                    <a:bodyPr/>
                    <a:lstStyle/>
                    <a:p>
                      <a:endParaRPr lang="en-MY" sz="32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1500" dirty="0">
                          <a:latin typeface="+mn-lt"/>
                        </a:rPr>
                        <a:t>Diabetes Mellitus</a:t>
                      </a:r>
                      <a:endParaRPr lang="en-MY" sz="1500" dirty="0">
                        <a:latin typeface="+mn-lt"/>
                        <a:ea typeface="Verdana" panose="020B0604030504040204" pitchFamily="34" charset="0"/>
                        <a:cs typeface="Verdana" panose="020B0604030504040204" pitchFamily="34" charset="0"/>
                      </a:endParaRPr>
                    </a:p>
                  </a:txBody>
                  <a:tcPr/>
                </a:tc>
                <a:tc>
                  <a:txBody>
                    <a:bodyPr/>
                    <a:lstStyle/>
                    <a:p>
                      <a:pPr algn="ctr"/>
                      <a:r>
                        <a:rPr lang="en-US" sz="1500" dirty="0">
                          <a:latin typeface="+mn-lt"/>
                        </a:rPr>
                        <a:t>94 (42.2)</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10"/>
                  </a:ext>
                </a:extLst>
              </a:tr>
              <a:tr h="320040">
                <a:tc vMerge="1">
                  <a:txBody>
                    <a:bodyPr/>
                    <a:lstStyle/>
                    <a:p>
                      <a:endParaRPr lang="en-MY" sz="32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1500" dirty="0">
                          <a:latin typeface="+mn-lt"/>
                        </a:rPr>
                        <a:t>Smoking Status</a:t>
                      </a:r>
                      <a:endParaRPr lang="en-MY" sz="1500" dirty="0">
                        <a:latin typeface="+mn-lt"/>
                        <a:ea typeface="Verdana" panose="020B0604030504040204" pitchFamily="34" charset="0"/>
                        <a:cs typeface="Verdana" panose="020B0604030504040204" pitchFamily="34" charset="0"/>
                      </a:endParaRPr>
                    </a:p>
                  </a:txBody>
                  <a:tcPr/>
                </a:tc>
                <a:tc>
                  <a:txBody>
                    <a:bodyPr/>
                    <a:lstStyle/>
                    <a:p>
                      <a:pPr algn="ctr"/>
                      <a:r>
                        <a:rPr lang="en-US" sz="1500" dirty="0">
                          <a:latin typeface="+mn-lt"/>
                        </a:rPr>
                        <a:t>31 (13.9)</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11"/>
                  </a:ext>
                </a:extLst>
              </a:tr>
              <a:tr h="320040">
                <a:tc rowSpan="4">
                  <a:txBody>
                    <a:bodyPr/>
                    <a:lstStyle/>
                    <a:p>
                      <a:r>
                        <a:rPr lang="en-US" sz="1500" dirty="0">
                          <a:latin typeface="+mn-lt"/>
                          <a:ea typeface="Verdana" panose="020B0604030504040204" pitchFamily="34" charset="0"/>
                          <a:cs typeface="Verdana" panose="020B0604030504040204" pitchFamily="34" charset="0"/>
                        </a:rPr>
                        <a:t>Lipid Profile (mmol/L)</a:t>
                      </a:r>
                      <a:endParaRPr lang="en-MY" sz="1500" dirty="0">
                        <a:latin typeface="+mn-lt"/>
                        <a:ea typeface="Verdana" panose="020B0604030504040204" pitchFamily="34" charset="0"/>
                        <a:cs typeface="Verdana" panose="020B0604030504040204" pitchFamily="34" charset="0"/>
                      </a:endParaRPr>
                    </a:p>
                  </a:txBody>
                  <a:tcPr/>
                </a:tc>
                <a:tc>
                  <a:txBody>
                    <a:bodyPr/>
                    <a:lstStyle/>
                    <a:p>
                      <a:r>
                        <a:rPr lang="en-US" sz="1500" dirty="0">
                          <a:latin typeface="+mn-lt"/>
                          <a:ea typeface="Verdana" panose="020B0604030504040204" pitchFamily="34" charset="0"/>
                          <a:cs typeface="Verdana" panose="020B0604030504040204" pitchFamily="34" charset="0"/>
                        </a:rPr>
                        <a:t>Total Cholesterol</a:t>
                      </a:r>
                      <a:endParaRPr lang="en-MY" sz="1500" dirty="0">
                        <a:latin typeface="+mn-lt"/>
                        <a:ea typeface="Verdana" panose="020B0604030504040204" pitchFamily="34" charset="0"/>
                        <a:cs typeface="Verdana" panose="020B0604030504040204" pitchFamily="34" charset="0"/>
                      </a:endParaRPr>
                    </a:p>
                  </a:txBody>
                  <a:tcPr/>
                </a:tc>
                <a:tc>
                  <a:txBody>
                    <a:bodyPr/>
                    <a:lstStyle/>
                    <a:p>
                      <a:pPr algn="ctr"/>
                      <a:r>
                        <a:rPr lang="en-US" sz="1500" dirty="0">
                          <a:latin typeface="+mn-lt"/>
                          <a:ea typeface="Verdana" panose="020B0604030504040204" pitchFamily="34" charset="0"/>
                          <a:cs typeface="Verdana" panose="020B0604030504040204" pitchFamily="34" charset="0"/>
                        </a:rPr>
                        <a:t>4.27 </a:t>
                      </a:r>
                      <a:r>
                        <a:rPr lang="en-US" sz="1500" b="0" dirty="0">
                          <a:ln>
                            <a:noFill/>
                          </a:ln>
                          <a:latin typeface="+mn-lt"/>
                          <a:ea typeface="Verdana" panose="020B0604030504040204" pitchFamily="34" charset="0"/>
                          <a:cs typeface="Verdana" panose="020B0604030504040204" pitchFamily="34" charset="0"/>
                        </a:rPr>
                        <a:t>± </a:t>
                      </a:r>
                      <a:r>
                        <a:rPr lang="en-US" sz="1500" dirty="0">
                          <a:latin typeface="+mn-lt"/>
                          <a:ea typeface="Verdana" panose="020B0604030504040204" pitchFamily="34" charset="0"/>
                          <a:cs typeface="Verdana" panose="020B0604030504040204" pitchFamily="34" charset="0"/>
                        </a:rPr>
                        <a:t>1.27</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12"/>
                  </a:ext>
                </a:extLst>
              </a:tr>
              <a:tr h="320040">
                <a:tc vMerge="1">
                  <a:txBody>
                    <a:bodyPr/>
                    <a:lstStyle/>
                    <a:p>
                      <a:endParaRPr lang="en-MY" sz="32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1500" dirty="0">
                          <a:latin typeface="+mn-lt"/>
                          <a:ea typeface="Verdana" panose="020B0604030504040204" pitchFamily="34" charset="0"/>
                          <a:cs typeface="Verdana" panose="020B0604030504040204" pitchFamily="34" charset="0"/>
                        </a:rPr>
                        <a:t>LDL</a:t>
                      </a:r>
                      <a:endParaRPr lang="en-MY" sz="1500" dirty="0">
                        <a:latin typeface="+mn-lt"/>
                        <a:ea typeface="Verdana" panose="020B0604030504040204" pitchFamily="34" charset="0"/>
                        <a:cs typeface="Verdana" panose="020B0604030504040204" pitchFamily="34" charset="0"/>
                      </a:endParaRPr>
                    </a:p>
                  </a:txBody>
                  <a:tcPr/>
                </a:tc>
                <a:tc>
                  <a:txBody>
                    <a:bodyPr/>
                    <a:lstStyle/>
                    <a:p>
                      <a:pPr algn="ctr"/>
                      <a:r>
                        <a:rPr lang="en-US" sz="1500" dirty="0">
                          <a:latin typeface="+mn-lt"/>
                          <a:ea typeface="Verdana" panose="020B0604030504040204" pitchFamily="34" charset="0"/>
                          <a:cs typeface="Verdana" panose="020B0604030504040204" pitchFamily="34" charset="0"/>
                        </a:rPr>
                        <a:t>2.36 </a:t>
                      </a:r>
                      <a:r>
                        <a:rPr lang="en-US" sz="1500" b="0" dirty="0">
                          <a:ln>
                            <a:noFill/>
                          </a:ln>
                          <a:latin typeface="+mn-lt"/>
                          <a:ea typeface="Verdana" panose="020B0604030504040204" pitchFamily="34" charset="0"/>
                          <a:cs typeface="Verdana" panose="020B0604030504040204" pitchFamily="34" charset="0"/>
                        </a:rPr>
                        <a:t>± </a:t>
                      </a:r>
                      <a:r>
                        <a:rPr lang="en-US" sz="1500" dirty="0">
                          <a:latin typeface="+mn-lt"/>
                          <a:ea typeface="Verdana" panose="020B0604030504040204" pitchFamily="34" charset="0"/>
                          <a:cs typeface="Verdana" panose="020B0604030504040204" pitchFamily="34" charset="0"/>
                        </a:rPr>
                        <a:t>1.02</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13"/>
                  </a:ext>
                </a:extLst>
              </a:tr>
              <a:tr h="320040">
                <a:tc vMerge="1">
                  <a:txBody>
                    <a:bodyPr/>
                    <a:lstStyle/>
                    <a:p>
                      <a:endParaRPr lang="en-MY" sz="32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1500" dirty="0">
                          <a:latin typeface="+mn-lt"/>
                          <a:ea typeface="Verdana" panose="020B0604030504040204" pitchFamily="34" charset="0"/>
                          <a:cs typeface="Verdana" panose="020B0604030504040204" pitchFamily="34" charset="0"/>
                        </a:rPr>
                        <a:t>HDL</a:t>
                      </a:r>
                      <a:endParaRPr lang="en-MY" sz="1500" dirty="0">
                        <a:latin typeface="+mn-lt"/>
                        <a:ea typeface="Verdana" panose="020B0604030504040204" pitchFamily="34" charset="0"/>
                        <a:cs typeface="Verdana" panose="020B0604030504040204" pitchFamily="34" charset="0"/>
                      </a:endParaRPr>
                    </a:p>
                  </a:txBody>
                  <a:tcPr/>
                </a:tc>
                <a:tc>
                  <a:txBody>
                    <a:bodyPr/>
                    <a:lstStyle/>
                    <a:p>
                      <a:pPr algn="ctr"/>
                      <a:r>
                        <a:rPr lang="en-MY" sz="1500" dirty="0">
                          <a:latin typeface="+mn-lt"/>
                          <a:ea typeface="Verdana" panose="020B0604030504040204" pitchFamily="34" charset="0"/>
                          <a:cs typeface="Verdana" panose="020B0604030504040204" pitchFamily="34" charset="0"/>
                        </a:rPr>
                        <a:t>1.13 </a:t>
                      </a:r>
                      <a:r>
                        <a:rPr lang="en-US" sz="1500" b="0" dirty="0">
                          <a:ln>
                            <a:noFill/>
                          </a:ln>
                          <a:latin typeface="+mn-lt"/>
                          <a:ea typeface="Verdana" panose="020B0604030504040204" pitchFamily="34" charset="0"/>
                          <a:cs typeface="Verdana" panose="020B0604030504040204" pitchFamily="34" charset="0"/>
                        </a:rPr>
                        <a:t>± </a:t>
                      </a:r>
                      <a:r>
                        <a:rPr lang="en-MY" sz="1500" dirty="0">
                          <a:latin typeface="+mn-lt"/>
                          <a:ea typeface="Verdana" panose="020B0604030504040204" pitchFamily="34" charset="0"/>
                          <a:cs typeface="Verdana" panose="020B0604030504040204" pitchFamily="34" charset="0"/>
                        </a:rPr>
                        <a:t>0.28</a:t>
                      </a:r>
                    </a:p>
                  </a:txBody>
                  <a:tcPr/>
                </a:tc>
                <a:extLst>
                  <a:ext uri="{0D108BD9-81ED-4DB2-BD59-A6C34878D82A}">
                    <a16:rowId xmlns:a16="http://schemas.microsoft.com/office/drawing/2014/main" val="10014"/>
                  </a:ext>
                </a:extLst>
              </a:tr>
              <a:tr h="389442">
                <a:tc vMerge="1">
                  <a:txBody>
                    <a:bodyPr/>
                    <a:lstStyle/>
                    <a:p>
                      <a:endParaRPr lang="en-MY" sz="32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1500" dirty="0">
                          <a:latin typeface="+mn-lt"/>
                          <a:ea typeface="Verdana" panose="020B0604030504040204" pitchFamily="34" charset="0"/>
                          <a:cs typeface="Verdana" panose="020B0604030504040204" pitchFamily="34" charset="0"/>
                        </a:rPr>
                        <a:t>Triglycerides</a:t>
                      </a:r>
                      <a:endParaRPr lang="en-MY" sz="1500" dirty="0">
                        <a:latin typeface="+mn-lt"/>
                        <a:ea typeface="Verdana" panose="020B0604030504040204" pitchFamily="34" charset="0"/>
                        <a:cs typeface="Verdana" panose="020B0604030504040204" pitchFamily="34" charset="0"/>
                      </a:endParaRPr>
                    </a:p>
                  </a:txBody>
                  <a:tcPr/>
                </a:tc>
                <a:tc>
                  <a:txBody>
                    <a:bodyPr/>
                    <a:lstStyle/>
                    <a:p>
                      <a:pPr algn="ctr"/>
                      <a:r>
                        <a:rPr lang="en-US" sz="1500" dirty="0">
                          <a:latin typeface="+mn-lt"/>
                          <a:ea typeface="Verdana" panose="020B0604030504040204" pitchFamily="34" charset="0"/>
                          <a:cs typeface="Verdana" panose="020B0604030504040204" pitchFamily="34" charset="0"/>
                        </a:rPr>
                        <a:t>1.71 </a:t>
                      </a:r>
                      <a:r>
                        <a:rPr lang="en-US" sz="1500" b="0" dirty="0">
                          <a:ln>
                            <a:noFill/>
                          </a:ln>
                          <a:latin typeface="+mn-lt"/>
                          <a:ea typeface="Verdana" panose="020B0604030504040204" pitchFamily="34" charset="0"/>
                          <a:cs typeface="Verdana" panose="020B0604030504040204" pitchFamily="34" charset="0"/>
                        </a:rPr>
                        <a:t>± </a:t>
                      </a:r>
                      <a:r>
                        <a:rPr lang="en-US" sz="1500" dirty="0">
                          <a:latin typeface="+mn-lt"/>
                          <a:ea typeface="Verdana" panose="020B0604030504040204" pitchFamily="34" charset="0"/>
                          <a:cs typeface="Verdana" panose="020B0604030504040204" pitchFamily="34" charset="0"/>
                        </a:rPr>
                        <a:t>1.32</a:t>
                      </a:r>
                      <a:endParaRPr lang="en-MY" sz="1500" dirty="0">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505208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1412"/>
          </a:xfrm>
        </p:spPr>
        <p:txBody>
          <a:bodyPr/>
          <a:lstStyle/>
          <a:p>
            <a:r>
              <a:rPr lang="en-US" sz="3200" dirty="0"/>
              <a:t>MEAN PLASMA CONCENTRATIONS</a:t>
            </a:r>
            <a:endParaRPr lang="en-MY" sz="3200" dirty="0"/>
          </a:p>
        </p:txBody>
      </p:sp>
      <p:graphicFrame>
        <p:nvGraphicFramePr>
          <p:cNvPr id="9" name="Table 8"/>
          <p:cNvGraphicFramePr>
            <a:graphicFrameLocks noGrp="1"/>
          </p:cNvGraphicFramePr>
          <p:nvPr>
            <p:extLst>
              <p:ext uri="{D42A27DB-BD31-4B8C-83A1-F6EECF244321}">
                <p14:modId xmlns:p14="http://schemas.microsoft.com/office/powerpoint/2010/main" val="1605372112"/>
              </p:ext>
            </p:extLst>
          </p:nvPr>
        </p:nvGraphicFramePr>
        <p:xfrm>
          <a:off x="609600" y="2209800"/>
          <a:ext cx="8001000" cy="2271566"/>
        </p:xfrm>
        <a:graphic>
          <a:graphicData uri="http://schemas.openxmlformats.org/drawingml/2006/table">
            <a:tbl>
              <a:tblPr firstRow="1" bandRow="1">
                <a:tableStyleId>{5940675A-B579-460E-94D1-54222C63F5DA}</a:tableStyleId>
              </a:tblPr>
              <a:tblGrid>
                <a:gridCol w="18288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914400">
                <a:tc>
                  <a:txBody>
                    <a:bodyPr/>
                    <a:lstStyle/>
                    <a:p>
                      <a:endParaRPr lang="en-MY" sz="1800" dirty="0">
                        <a:latin typeface="Verdana" panose="020B0604030504040204" pitchFamily="34" charset="0"/>
                        <a:ea typeface="Verdana" panose="020B0604030504040204" pitchFamily="34" charset="0"/>
                        <a:cs typeface="Verdana" panose="020B0604030504040204" pitchFamily="34" charset="0"/>
                      </a:endParaRPr>
                    </a:p>
                  </a:txBody>
                  <a:tcPr>
                    <a:solidFill>
                      <a:schemeClr val="accent2">
                        <a:lumMod val="40000"/>
                        <a:lumOff val="60000"/>
                      </a:schemeClr>
                    </a:solidFill>
                  </a:tcPr>
                </a:tc>
                <a:tc>
                  <a:txBody>
                    <a:bodyPr/>
                    <a:lstStyle/>
                    <a:p>
                      <a:pPr algn="ctr"/>
                      <a:r>
                        <a:rPr lang="en-US" sz="1800" dirty="0">
                          <a:latin typeface="Verdana" panose="020B0604030504040204" pitchFamily="34" charset="0"/>
                          <a:ea typeface="Verdana" panose="020B0604030504040204" pitchFamily="34" charset="0"/>
                          <a:cs typeface="Verdana" panose="020B0604030504040204" pitchFamily="34" charset="0"/>
                        </a:rPr>
                        <a:t>Plasma Concentrations,</a:t>
                      </a:r>
                      <a:r>
                        <a:rPr lang="en-US" sz="1800" baseline="0" dirty="0">
                          <a:latin typeface="Verdana" panose="020B0604030504040204" pitchFamily="34" charset="0"/>
                          <a:ea typeface="Verdana" panose="020B0604030504040204" pitchFamily="34" charset="0"/>
                          <a:cs typeface="Verdana" panose="020B0604030504040204" pitchFamily="34" charset="0"/>
                        </a:rPr>
                        <a:t> Mean </a:t>
                      </a:r>
                      <a:r>
                        <a:rPr lang="en-US" sz="1800" b="0" dirty="0">
                          <a:ln>
                            <a:noFill/>
                          </a:ln>
                          <a:latin typeface="Verdana" panose="020B0604030504040204" pitchFamily="34" charset="0"/>
                          <a:ea typeface="Verdana" panose="020B0604030504040204" pitchFamily="34" charset="0"/>
                          <a:cs typeface="Verdana" panose="020B0604030504040204" pitchFamily="34" charset="0"/>
                        </a:rPr>
                        <a:t>±</a:t>
                      </a:r>
                      <a:r>
                        <a:rPr lang="en-US" sz="1800" baseline="0" dirty="0">
                          <a:latin typeface="Verdana" panose="020B0604030504040204" pitchFamily="34" charset="0"/>
                          <a:ea typeface="Verdana" panose="020B0604030504040204" pitchFamily="34" charset="0"/>
                          <a:cs typeface="Verdana" panose="020B0604030504040204" pitchFamily="34" charset="0"/>
                        </a:rPr>
                        <a:t> SD </a:t>
                      </a:r>
                      <a:r>
                        <a:rPr lang="en-US" sz="1800" dirty="0">
                          <a:latin typeface="Verdana" panose="020B0604030504040204" pitchFamily="34" charset="0"/>
                          <a:ea typeface="Verdana" panose="020B0604030504040204" pitchFamily="34" charset="0"/>
                          <a:cs typeface="Verdana" panose="020B0604030504040204" pitchFamily="34" charset="0"/>
                        </a:rPr>
                        <a:t>(ng/mL) </a:t>
                      </a:r>
                      <a:endParaRPr lang="en-MY" sz="1800" dirty="0">
                        <a:latin typeface="Verdana" panose="020B0604030504040204" pitchFamily="34" charset="0"/>
                        <a:ea typeface="Verdana" panose="020B0604030504040204" pitchFamily="34" charset="0"/>
                        <a:cs typeface="Verdana" panose="020B0604030504040204" pitchFamily="34" charset="0"/>
                      </a:endParaRPr>
                    </a:p>
                  </a:txBody>
                  <a:tcPr>
                    <a:solidFill>
                      <a:schemeClr val="accent2">
                        <a:lumMod val="40000"/>
                        <a:lumOff val="60000"/>
                      </a:schemeClr>
                    </a:solidFill>
                  </a:tcPr>
                </a:tc>
                <a:tc>
                  <a:txBody>
                    <a:bodyPr/>
                    <a:lstStyle/>
                    <a:p>
                      <a:pPr algn="ctr"/>
                      <a:r>
                        <a:rPr lang="en-US" sz="1800" dirty="0">
                          <a:latin typeface="Verdana" panose="020B0604030504040204" pitchFamily="34" charset="0"/>
                          <a:ea typeface="Verdana" panose="020B0604030504040204" pitchFamily="34" charset="0"/>
                          <a:cs typeface="Verdana" panose="020B0604030504040204" pitchFamily="34" charset="0"/>
                        </a:rPr>
                        <a:t>Dose-adjusted</a:t>
                      </a:r>
                      <a:r>
                        <a:rPr lang="en-US" sz="1800" baseline="0" dirty="0">
                          <a:latin typeface="Verdana" panose="020B0604030504040204" pitchFamily="34" charset="0"/>
                          <a:ea typeface="Verdana" panose="020B0604030504040204" pitchFamily="34" charset="0"/>
                          <a:cs typeface="Verdana" panose="020B0604030504040204" pitchFamily="34" charset="0"/>
                        </a:rPr>
                        <a:t> plasma concentrations, Mean </a:t>
                      </a:r>
                      <a:r>
                        <a:rPr lang="en-US" sz="1800" b="0" dirty="0">
                          <a:ln>
                            <a:noFill/>
                          </a:ln>
                          <a:latin typeface="Verdana" panose="020B0604030504040204" pitchFamily="34" charset="0"/>
                          <a:ea typeface="Verdana" panose="020B0604030504040204" pitchFamily="34" charset="0"/>
                          <a:cs typeface="Verdana" panose="020B0604030504040204" pitchFamily="34" charset="0"/>
                        </a:rPr>
                        <a:t>±</a:t>
                      </a:r>
                      <a:r>
                        <a:rPr lang="en-US" sz="1800" baseline="0" dirty="0">
                          <a:latin typeface="Verdana" panose="020B0604030504040204" pitchFamily="34" charset="0"/>
                          <a:ea typeface="Verdana" panose="020B0604030504040204" pitchFamily="34" charset="0"/>
                          <a:cs typeface="Verdana" panose="020B0604030504040204" pitchFamily="34" charset="0"/>
                        </a:rPr>
                        <a:t> SD (ng/mL)</a:t>
                      </a:r>
                      <a:endParaRPr lang="en-MY" sz="1800" dirty="0">
                        <a:latin typeface="Verdana" panose="020B0604030504040204" pitchFamily="34" charset="0"/>
                        <a:ea typeface="Verdana" panose="020B0604030504040204" pitchFamily="34" charset="0"/>
                        <a:cs typeface="Verdana" panose="020B0604030504040204" pitchFamily="34" charset="0"/>
                      </a:endParaRPr>
                    </a:p>
                  </a:txBody>
                  <a:tcPr>
                    <a:solidFill>
                      <a:schemeClr val="accent2">
                        <a:lumMod val="40000"/>
                        <a:lumOff val="60000"/>
                      </a:schemeClr>
                    </a:solidFill>
                  </a:tcPr>
                </a:tc>
                <a:extLst>
                  <a:ext uri="{0D108BD9-81ED-4DB2-BD59-A6C34878D82A}">
                    <a16:rowId xmlns:a16="http://schemas.microsoft.com/office/drawing/2014/main" val="10000"/>
                  </a:ext>
                </a:extLst>
              </a:tr>
              <a:tr h="365760">
                <a:tc>
                  <a:txBody>
                    <a:bodyPr/>
                    <a:lstStyle/>
                    <a:p>
                      <a:r>
                        <a:rPr lang="en-US" sz="1800" dirty="0">
                          <a:latin typeface="Verdana" panose="020B0604030504040204" pitchFamily="34" charset="0"/>
                          <a:ea typeface="Verdana" panose="020B0604030504040204" pitchFamily="34" charset="0"/>
                          <a:cs typeface="Verdana" panose="020B0604030504040204" pitchFamily="34" charset="0"/>
                        </a:rPr>
                        <a:t>AT</a:t>
                      </a:r>
                      <a:endParaRPr lang="en-MY" sz="18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3.09 ± 3.04</a:t>
                      </a:r>
                      <a:endParaRPr lang="en-MY" sz="18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0.09 ± 0.08</a:t>
                      </a:r>
                      <a:endParaRPr lang="en-MY" sz="1800" dirty="0">
                        <a:latin typeface="Verdana" panose="020B0604030504040204" pitchFamily="34" charset="0"/>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1"/>
                  </a:ext>
                </a:extLst>
              </a:tr>
              <a:tr h="365760">
                <a:tc>
                  <a:txBody>
                    <a:bodyPr/>
                    <a:lstStyle/>
                    <a:p>
                      <a:r>
                        <a:rPr lang="en-US" sz="1800" dirty="0">
                          <a:latin typeface="Verdana" panose="020B0604030504040204" pitchFamily="34" charset="0"/>
                          <a:ea typeface="Verdana" panose="020B0604030504040204" pitchFamily="34" charset="0"/>
                          <a:cs typeface="Verdana" panose="020B0604030504040204" pitchFamily="34" charset="0"/>
                        </a:rPr>
                        <a:t>2-OH-AT</a:t>
                      </a:r>
                      <a:endParaRPr lang="en-MY" sz="18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5.40 ± 4.68</a:t>
                      </a:r>
                      <a:endParaRPr lang="en-MY" sz="18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0.15 ± 0.12</a:t>
                      </a:r>
                      <a:endParaRPr lang="en-MY" sz="1800" dirty="0">
                        <a:latin typeface="Verdana" panose="020B0604030504040204" pitchFamily="34" charset="0"/>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2"/>
                  </a:ext>
                </a:extLst>
              </a:tr>
              <a:tr h="625646">
                <a:tc>
                  <a:txBody>
                    <a:bodyPr/>
                    <a:lstStyle/>
                    <a:p>
                      <a:pPr marL="0" marR="0" indent="0" algn="l" defTabSz="4507640" rtl="0" eaLnBrk="1" fontAlgn="auto" latinLnBrk="0" hangingPunct="1">
                        <a:lnSpc>
                          <a:spcPct val="100000"/>
                        </a:lnSpc>
                        <a:spcBef>
                          <a:spcPts val="0"/>
                        </a:spcBef>
                        <a:spcAft>
                          <a:spcPts val="0"/>
                        </a:spcAft>
                        <a:buClrTx/>
                        <a:buSzTx/>
                        <a:buFontTx/>
                        <a:buNone/>
                        <a:tabLst/>
                        <a:defRPr/>
                      </a:pPr>
                      <a:r>
                        <a:rPr lang="en-US" sz="1800" dirty="0">
                          <a:latin typeface="Verdana" panose="020B0604030504040204" pitchFamily="34" charset="0"/>
                          <a:ea typeface="Verdana" panose="020B0604030504040204" pitchFamily="34" charset="0"/>
                          <a:cs typeface="Verdana" panose="020B0604030504040204" pitchFamily="34" charset="0"/>
                        </a:rPr>
                        <a:t>4-OH-AT</a:t>
                      </a:r>
                      <a:endParaRPr lang="en-MY" sz="18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1.85 ± 2.46</a:t>
                      </a:r>
                      <a:endParaRPr lang="en-MY" sz="18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0.05 ± 0.07</a:t>
                      </a:r>
                      <a:endParaRPr lang="en-MY" sz="1800" dirty="0">
                        <a:latin typeface="Verdana" panose="020B0604030504040204" pitchFamily="34" charset="0"/>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90911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068" y="314007"/>
            <a:ext cx="8305800" cy="868362"/>
          </a:xfrm>
        </p:spPr>
        <p:txBody>
          <a:bodyPr/>
          <a:lstStyle/>
          <a:p>
            <a:r>
              <a:rPr lang="en-US" sz="3200" dirty="0"/>
              <a:t>DOSE vs PLASMA CONCENTRATIONS </a:t>
            </a:r>
            <a:endParaRPr lang="en-MY" sz="3200" dirty="0"/>
          </a:p>
        </p:txBody>
      </p:sp>
      <p:sp>
        <p:nvSpPr>
          <p:cNvPr id="5" name="Content Placeholder 4"/>
          <p:cNvSpPr>
            <a:spLocks noGrp="1"/>
          </p:cNvSpPr>
          <p:nvPr>
            <p:ph idx="1"/>
          </p:nvPr>
        </p:nvSpPr>
        <p:spPr>
          <a:xfrm>
            <a:off x="468312" y="1557338"/>
            <a:ext cx="8294687" cy="4524375"/>
          </a:xfrm>
        </p:spPr>
        <p:txBody>
          <a:bodyPr/>
          <a:lstStyle/>
          <a:p>
            <a:endParaRPr lang="en-US" dirty="0"/>
          </a:p>
          <a:p>
            <a:endParaRPr lang="en-US" dirty="0"/>
          </a:p>
          <a:p>
            <a:endParaRPr lang="en-US" dirty="0"/>
          </a:p>
          <a:p>
            <a:endParaRPr lang="en-US" dirty="0"/>
          </a:p>
          <a:p>
            <a:endParaRPr lang="en-US" dirty="0"/>
          </a:p>
          <a:p>
            <a:pPr marL="0" indent="0">
              <a:buClr>
                <a:srgbClr val="FF0000"/>
              </a:buClr>
              <a:buNone/>
            </a:pPr>
            <a:endParaRPr lang="en-US" sz="1600" dirty="0"/>
          </a:p>
          <a:p>
            <a:pPr marL="0" indent="0" algn="r">
              <a:buClr>
                <a:srgbClr val="FF0000"/>
              </a:buClr>
              <a:buNone/>
            </a:pPr>
            <a:r>
              <a:rPr lang="en-US" sz="1600" dirty="0"/>
              <a:t>(all p&lt; 0.002; respectively)</a:t>
            </a:r>
            <a:endParaRPr lang="en-MY" sz="1600" dirty="0"/>
          </a:p>
        </p:txBody>
      </p:sp>
      <p:graphicFrame>
        <p:nvGraphicFramePr>
          <p:cNvPr id="4" name="Table 3"/>
          <p:cNvGraphicFramePr>
            <a:graphicFrameLocks noGrp="1"/>
          </p:cNvGraphicFramePr>
          <p:nvPr>
            <p:extLst>
              <p:ext uri="{D42A27DB-BD31-4B8C-83A1-F6EECF244321}">
                <p14:modId xmlns:p14="http://schemas.microsoft.com/office/powerpoint/2010/main" val="2074805479"/>
              </p:ext>
            </p:extLst>
          </p:nvPr>
        </p:nvGraphicFramePr>
        <p:xfrm>
          <a:off x="533400" y="1676400"/>
          <a:ext cx="8153401" cy="3042920"/>
        </p:xfrm>
        <a:graphic>
          <a:graphicData uri="http://schemas.openxmlformats.org/drawingml/2006/table">
            <a:tbl>
              <a:tblPr firstRow="1" bandRow="1">
                <a:tableStyleId>{5940675A-B579-460E-94D1-54222C63F5DA}</a:tableStyleId>
              </a:tblPr>
              <a:tblGrid>
                <a:gridCol w="1615296">
                  <a:extLst>
                    <a:ext uri="{9D8B030D-6E8A-4147-A177-3AD203B41FA5}">
                      <a16:colId xmlns:a16="http://schemas.microsoft.com/office/drawing/2014/main" val="20000"/>
                    </a:ext>
                  </a:extLst>
                </a:gridCol>
                <a:gridCol w="2230647">
                  <a:extLst>
                    <a:ext uri="{9D8B030D-6E8A-4147-A177-3AD203B41FA5}">
                      <a16:colId xmlns:a16="http://schemas.microsoft.com/office/drawing/2014/main" val="20001"/>
                    </a:ext>
                  </a:extLst>
                </a:gridCol>
                <a:gridCol w="2153729">
                  <a:extLst>
                    <a:ext uri="{9D8B030D-6E8A-4147-A177-3AD203B41FA5}">
                      <a16:colId xmlns:a16="http://schemas.microsoft.com/office/drawing/2014/main" val="20002"/>
                    </a:ext>
                  </a:extLst>
                </a:gridCol>
                <a:gridCol w="2153729">
                  <a:extLst>
                    <a:ext uri="{9D8B030D-6E8A-4147-A177-3AD203B41FA5}">
                      <a16:colId xmlns:a16="http://schemas.microsoft.com/office/drawing/2014/main" val="20003"/>
                    </a:ext>
                  </a:extLst>
                </a:gridCol>
              </a:tblGrid>
              <a:tr h="1188720">
                <a:tc>
                  <a:txBody>
                    <a:bodyPr/>
                    <a:lstStyle/>
                    <a:p>
                      <a:pPr algn="ctr"/>
                      <a:r>
                        <a:rPr lang="en-US" dirty="0"/>
                        <a:t>Dose (mg)</a:t>
                      </a:r>
                      <a:endParaRPr lang="en-MY" dirty="0"/>
                    </a:p>
                  </a:txBody>
                  <a:tcPr>
                    <a:solidFill>
                      <a:schemeClr val="accent2">
                        <a:lumMod val="40000"/>
                        <a:lumOff val="60000"/>
                      </a:schemeClr>
                    </a:solidFill>
                  </a:tcPr>
                </a:tc>
                <a:tc>
                  <a:txBody>
                    <a:bodyPr/>
                    <a:lstStyle/>
                    <a:p>
                      <a:pPr algn="ctr"/>
                      <a:r>
                        <a:rPr lang="en-US" dirty="0">
                          <a:solidFill>
                            <a:schemeClr val="tx1"/>
                          </a:solidFill>
                        </a:rPr>
                        <a:t>AT Plasma</a:t>
                      </a:r>
                      <a:r>
                        <a:rPr lang="en-US" baseline="0" dirty="0">
                          <a:solidFill>
                            <a:schemeClr val="tx1"/>
                          </a:solidFill>
                        </a:rPr>
                        <a:t> Concentrations, Mean </a:t>
                      </a:r>
                      <a:r>
                        <a:rPr lang="en-US" sz="1800" b="0" dirty="0">
                          <a:ln>
                            <a:noFill/>
                          </a:ln>
                          <a:latin typeface="Verdana" panose="020B0604030504040204" pitchFamily="34" charset="0"/>
                          <a:ea typeface="Verdana" panose="020B0604030504040204" pitchFamily="34" charset="0"/>
                          <a:cs typeface="Verdana" panose="020B0604030504040204" pitchFamily="34" charset="0"/>
                        </a:rPr>
                        <a:t>± SD</a:t>
                      </a:r>
                      <a:r>
                        <a:rPr lang="en-US" baseline="0" dirty="0">
                          <a:solidFill>
                            <a:schemeClr val="tx1"/>
                          </a:solidFill>
                        </a:rPr>
                        <a:t> (ng/mL)</a:t>
                      </a:r>
                      <a:endParaRPr lang="en-MY" dirty="0">
                        <a:solidFill>
                          <a:schemeClr val="tx1"/>
                        </a:solidFill>
                      </a:endParaRPr>
                    </a:p>
                  </a:txBody>
                  <a:tcPr>
                    <a:solidFill>
                      <a:schemeClr val="accent2">
                        <a:lumMod val="40000"/>
                        <a:lumOff val="60000"/>
                      </a:schemeClr>
                    </a:solidFill>
                  </a:tcPr>
                </a:tc>
                <a:tc>
                  <a:txBody>
                    <a:bodyPr/>
                    <a:lstStyle/>
                    <a:p>
                      <a:pPr algn="ctr"/>
                      <a:r>
                        <a:rPr lang="en-US" dirty="0">
                          <a:solidFill>
                            <a:schemeClr val="tx1"/>
                          </a:solidFill>
                        </a:rPr>
                        <a:t>2-OH-AT Plasma</a:t>
                      </a:r>
                      <a:r>
                        <a:rPr lang="en-US" baseline="0" dirty="0">
                          <a:solidFill>
                            <a:schemeClr val="tx1"/>
                          </a:solidFill>
                        </a:rPr>
                        <a:t> Concentrations, Mean </a:t>
                      </a:r>
                      <a:r>
                        <a:rPr lang="en-US" sz="1800" b="0" dirty="0">
                          <a:ln>
                            <a:noFill/>
                          </a:ln>
                          <a:latin typeface="Verdana" panose="020B0604030504040204" pitchFamily="34" charset="0"/>
                          <a:ea typeface="Verdana" panose="020B0604030504040204" pitchFamily="34" charset="0"/>
                          <a:cs typeface="Verdana" panose="020B0604030504040204" pitchFamily="34" charset="0"/>
                        </a:rPr>
                        <a:t>± SD</a:t>
                      </a:r>
                      <a:r>
                        <a:rPr lang="en-US" baseline="0" dirty="0">
                          <a:solidFill>
                            <a:schemeClr val="tx1"/>
                          </a:solidFill>
                        </a:rPr>
                        <a:t> (ng/mL)</a:t>
                      </a:r>
                      <a:endParaRPr lang="en-MY" dirty="0">
                        <a:solidFill>
                          <a:schemeClr val="tx1"/>
                        </a:solidFill>
                      </a:endParaRPr>
                    </a:p>
                  </a:txBody>
                  <a:tcPr>
                    <a:solidFill>
                      <a:schemeClr val="accent2">
                        <a:lumMod val="40000"/>
                        <a:lumOff val="60000"/>
                      </a:schemeClr>
                    </a:solidFill>
                  </a:tcPr>
                </a:tc>
                <a:tc>
                  <a:txBody>
                    <a:bodyPr/>
                    <a:lstStyle/>
                    <a:p>
                      <a:pPr algn="ctr"/>
                      <a:r>
                        <a:rPr lang="en-US" dirty="0">
                          <a:solidFill>
                            <a:schemeClr val="tx1"/>
                          </a:solidFill>
                        </a:rPr>
                        <a:t>4-OH-AT Plasma</a:t>
                      </a:r>
                      <a:r>
                        <a:rPr lang="en-US" baseline="0" dirty="0">
                          <a:solidFill>
                            <a:schemeClr val="tx1"/>
                          </a:solidFill>
                        </a:rPr>
                        <a:t> Concentrations, Mean </a:t>
                      </a:r>
                      <a:r>
                        <a:rPr lang="en-US" sz="1800" b="0" dirty="0">
                          <a:ln>
                            <a:noFill/>
                          </a:ln>
                          <a:latin typeface="Verdana" panose="020B0604030504040204" pitchFamily="34" charset="0"/>
                          <a:ea typeface="Verdana" panose="020B0604030504040204" pitchFamily="34" charset="0"/>
                          <a:cs typeface="Verdana" panose="020B0604030504040204" pitchFamily="34" charset="0"/>
                        </a:rPr>
                        <a:t>± SD</a:t>
                      </a:r>
                      <a:r>
                        <a:rPr lang="en-US" baseline="0" dirty="0">
                          <a:solidFill>
                            <a:schemeClr val="tx1"/>
                          </a:solidFill>
                        </a:rPr>
                        <a:t> (ng/mL)</a:t>
                      </a:r>
                      <a:endParaRPr lang="en-MY"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0000"/>
                  </a:ext>
                </a:extLst>
              </a:tr>
              <a:tr h="370840">
                <a:tc>
                  <a:txBody>
                    <a:bodyPr/>
                    <a:lstStyle/>
                    <a:p>
                      <a:pPr algn="ctr"/>
                      <a:r>
                        <a:rPr lang="en-US" dirty="0"/>
                        <a:t>10</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0.70 ± 0.28</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1.85 ± 1.37</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0.40</a:t>
                      </a:r>
                      <a:r>
                        <a:rPr lang="en-US" sz="1800" b="0" baseline="0" dirty="0">
                          <a:ln>
                            <a:noFill/>
                          </a:ln>
                          <a:latin typeface="Verdana" panose="020B0604030504040204" pitchFamily="34" charset="0"/>
                          <a:ea typeface="Verdana" panose="020B0604030504040204" pitchFamily="34" charset="0"/>
                          <a:cs typeface="Verdana" panose="020B0604030504040204" pitchFamily="34" charset="0"/>
                        </a:rPr>
                        <a:t> </a:t>
                      </a:r>
                      <a:r>
                        <a:rPr lang="en-US" sz="1800" b="0" dirty="0">
                          <a:ln>
                            <a:noFill/>
                          </a:ln>
                          <a:latin typeface="Verdana" panose="020B0604030504040204" pitchFamily="34" charset="0"/>
                          <a:ea typeface="Verdana" panose="020B0604030504040204" pitchFamily="34" charset="0"/>
                          <a:cs typeface="Verdana" panose="020B0604030504040204" pitchFamily="34" charset="0"/>
                        </a:rPr>
                        <a:t>± 0.29</a:t>
                      </a:r>
                      <a:endParaRPr lang="en-MY" dirty="0"/>
                    </a:p>
                  </a:txBody>
                  <a:tcPr/>
                </a:tc>
                <a:extLst>
                  <a:ext uri="{0D108BD9-81ED-4DB2-BD59-A6C34878D82A}">
                    <a16:rowId xmlns:a16="http://schemas.microsoft.com/office/drawing/2014/main" val="10001"/>
                  </a:ext>
                </a:extLst>
              </a:tr>
              <a:tr h="370840">
                <a:tc>
                  <a:txBody>
                    <a:bodyPr/>
                    <a:lstStyle/>
                    <a:p>
                      <a:pPr algn="ctr"/>
                      <a:r>
                        <a:rPr lang="en-US" dirty="0"/>
                        <a:t>20</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1.33 ± 1.76</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2.27 ± 1.92</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0.90 ± 1.65</a:t>
                      </a:r>
                      <a:endParaRPr lang="en-MY" dirty="0"/>
                    </a:p>
                  </a:txBody>
                  <a:tcPr/>
                </a:tc>
                <a:extLst>
                  <a:ext uri="{0D108BD9-81ED-4DB2-BD59-A6C34878D82A}">
                    <a16:rowId xmlns:a16="http://schemas.microsoft.com/office/drawing/2014/main" val="10002"/>
                  </a:ext>
                </a:extLst>
              </a:tr>
              <a:tr h="370840">
                <a:tc>
                  <a:txBody>
                    <a:bodyPr/>
                    <a:lstStyle/>
                    <a:p>
                      <a:pPr algn="ctr"/>
                      <a:r>
                        <a:rPr lang="en-US" dirty="0"/>
                        <a:t>40</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2.62 ± 3.10</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4.76 ± 5.09</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1.61 ± 2.42</a:t>
                      </a:r>
                      <a:endParaRPr lang="en-MY" dirty="0"/>
                    </a:p>
                  </a:txBody>
                  <a:tcPr/>
                </a:tc>
                <a:extLst>
                  <a:ext uri="{0D108BD9-81ED-4DB2-BD59-A6C34878D82A}">
                    <a16:rowId xmlns:a16="http://schemas.microsoft.com/office/drawing/2014/main" val="10003"/>
                  </a:ext>
                </a:extLst>
              </a:tr>
              <a:tr h="370840">
                <a:tc>
                  <a:txBody>
                    <a:bodyPr/>
                    <a:lstStyle/>
                    <a:p>
                      <a:pPr algn="ctr"/>
                      <a:r>
                        <a:rPr lang="en-US" dirty="0"/>
                        <a:t>60</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4.53 ± 6.95</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3.80 ± 4.21</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0.92 ± 1.06</a:t>
                      </a:r>
                      <a:endParaRPr lang="en-MY" dirty="0"/>
                    </a:p>
                  </a:txBody>
                  <a:tcPr/>
                </a:tc>
                <a:extLst>
                  <a:ext uri="{0D108BD9-81ED-4DB2-BD59-A6C34878D82A}">
                    <a16:rowId xmlns:a16="http://schemas.microsoft.com/office/drawing/2014/main" val="10004"/>
                  </a:ext>
                </a:extLst>
              </a:tr>
              <a:tr h="370840">
                <a:tc>
                  <a:txBody>
                    <a:bodyPr/>
                    <a:lstStyle/>
                    <a:p>
                      <a:pPr algn="ctr"/>
                      <a:r>
                        <a:rPr lang="en-US" dirty="0"/>
                        <a:t>80</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0.28 ± 0.62</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0.64 ± 1.28</a:t>
                      </a:r>
                      <a:endParaRPr lang="en-MY" dirty="0"/>
                    </a:p>
                  </a:txBody>
                  <a:tcPr/>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0.29 ± 0.43</a:t>
                      </a:r>
                      <a:endParaRPr lang="en-MY"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126375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LDL vs DOSE-ADJUSTED PLASMA CONCENTRATIONS (1)</a:t>
            </a:r>
            <a:endParaRPr lang="en-MY"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9610651"/>
              </p:ext>
            </p:extLst>
          </p:nvPr>
        </p:nvGraphicFramePr>
        <p:xfrm>
          <a:off x="457200" y="2133600"/>
          <a:ext cx="8228011" cy="2575560"/>
        </p:xfrm>
        <a:graphic>
          <a:graphicData uri="http://schemas.openxmlformats.org/drawingml/2006/table">
            <a:tbl>
              <a:tblPr firstRow="1" bandRow="1">
                <a:tableStyleId>{5940675A-B579-460E-94D1-54222C63F5DA}</a:tableStyleId>
              </a:tblPr>
              <a:tblGrid>
                <a:gridCol w="1512887">
                  <a:extLst>
                    <a:ext uri="{9D8B030D-6E8A-4147-A177-3AD203B41FA5}">
                      <a16:colId xmlns:a16="http://schemas.microsoft.com/office/drawing/2014/main" val="20000"/>
                    </a:ext>
                  </a:extLst>
                </a:gridCol>
                <a:gridCol w="2708989">
                  <a:extLst>
                    <a:ext uri="{9D8B030D-6E8A-4147-A177-3AD203B41FA5}">
                      <a16:colId xmlns:a16="http://schemas.microsoft.com/office/drawing/2014/main" val="20001"/>
                    </a:ext>
                  </a:extLst>
                </a:gridCol>
                <a:gridCol w="2777410">
                  <a:extLst>
                    <a:ext uri="{9D8B030D-6E8A-4147-A177-3AD203B41FA5}">
                      <a16:colId xmlns:a16="http://schemas.microsoft.com/office/drawing/2014/main" val="20002"/>
                    </a:ext>
                  </a:extLst>
                </a:gridCol>
                <a:gridCol w="1228725">
                  <a:extLst>
                    <a:ext uri="{9D8B030D-6E8A-4147-A177-3AD203B41FA5}">
                      <a16:colId xmlns:a16="http://schemas.microsoft.com/office/drawing/2014/main" val="20003"/>
                    </a:ext>
                  </a:extLst>
                </a:gridCol>
              </a:tblGrid>
              <a:tr h="1463040">
                <a:tc>
                  <a:txBody>
                    <a:bodyPr/>
                    <a:lstStyle/>
                    <a:p>
                      <a:endParaRPr lang="en-MY" dirty="0"/>
                    </a:p>
                  </a:txBody>
                  <a:tcPr marL="90705" marR="90705">
                    <a:solidFill>
                      <a:schemeClr val="accent2">
                        <a:lumMod val="40000"/>
                        <a:lumOff val="60000"/>
                      </a:schemeClr>
                    </a:solidFill>
                  </a:tcPr>
                </a:tc>
                <a:tc>
                  <a:txBody>
                    <a:bodyPr/>
                    <a:lstStyle/>
                    <a:p>
                      <a:pPr algn="ctr"/>
                      <a:r>
                        <a:rPr lang="en-US" dirty="0"/>
                        <a:t>Dose</a:t>
                      </a:r>
                      <a:r>
                        <a:rPr lang="en-US" baseline="0" dirty="0"/>
                        <a:t> adjusted plasma concentrations for </a:t>
                      </a:r>
                      <a:r>
                        <a:rPr lang="en-US" dirty="0"/>
                        <a:t>LDL &lt; 2.6 mmol/L</a:t>
                      </a:r>
                      <a:r>
                        <a:rPr lang="en-MY" dirty="0"/>
                        <a:t>,</a:t>
                      </a:r>
                      <a:r>
                        <a:rPr lang="en-MY" baseline="0" dirty="0"/>
                        <a:t> </a:t>
                      </a:r>
                      <a:r>
                        <a:rPr lang="en-US" baseline="0" dirty="0">
                          <a:solidFill>
                            <a:schemeClr val="tx1"/>
                          </a:solidFill>
                        </a:rPr>
                        <a:t>Mean </a:t>
                      </a:r>
                      <a:r>
                        <a:rPr lang="en-US" sz="1800" b="0" dirty="0">
                          <a:ln>
                            <a:noFill/>
                          </a:ln>
                          <a:latin typeface="Verdana" panose="020B0604030504040204" pitchFamily="34" charset="0"/>
                          <a:ea typeface="Verdana" panose="020B0604030504040204" pitchFamily="34" charset="0"/>
                          <a:cs typeface="Verdana" panose="020B0604030504040204" pitchFamily="34" charset="0"/>
                        </a:rPr>
                        <a:t>± SD</a:t>
                      </a:r>
                      <a:r>
                        <a:rPr lang="en-US" baseline="0" dirty="0">
                          <a:solidFill>
                            <a:schemeClr val="tx1"/>
                          </a:solidFill>
                        </a:rPr>
                        <a:t> (ng/mL)</a:t>
                      </a:r>
                      <a:endParaRPr lang="en-MY" dirty="0">
                        <a:solidFill>
                          <a:schemeClr val="tx1"/>
                        </a:solidFill>
                      </a:endParaRPr>
                    </a:p>
                  </a:txBody>
                  <a:tcPr marL="90705" marR="90705">
                    <a:solidFill>
                      <a:schemeClr val="accent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Dose</a:t>
                      </a:r>
                      <a:r>
                        <a:rPr lang="en-US" baseline="0" dirty="0"/>
                        <a:t> adjusted plasma concentrations for </a:t>
                      </a:r>
                      <a:r>
                        <a:rPr lang="en-US" dirty="0"/>
                        <a:t>LDL </a:t>
                      </a:r>
                      <a:r>
                        <a:rPr lang="en-US" dirty="0">
                          <a:sym typeface="Symbol"/>
                        </a:rPr>
                        <a:t> 2.6 mmol/L, </a:t>
                      </a:r>
                      <a:r>
                        <a:rPr lang="en-US" baseline="0" dirty="0">
                          <a:solidFill>
                            <a:schemeClr val="tx1"/>
                          </a:solidFill>
                        </a:rPr>
                        <a:t>Mean </a:t>
                      </a:r>
                      <a:r>
                        <a:rPr lang="en-US" sz="1800" b="0" dirty="0">
                          <a:ln>
                            <a:noFill/>
                          </a:ln>
                          <a:latin typeface="Verdana" panose="020B0604030504040204" pitchFamily="34" charset="0"/>
                          <a:ea typeface="Verdana" panose="020B0604030504040204" pitchFamily="34" charset="0"/>
                          <a:cs typeface="Verdana" panose="020B0604030504040204" pitchFamily="34" charset="0"/>
                        </a:rPr>
                        <a:t>± SD</a:t>
                      </a:r>
                      <a:r>
                        <a:rPr lang="en-US" baseline="0" dirty="0">
                          <a:solidFill>
                            <a:schemeClr val="tx1"/>
                          </a:solidFill>
                        </a:rPr>
                        <a:t> (ng/mL)</a:t>
                      </a:r>
                      <a:endParaRPr lang="en-MY" dirty="0">
                        <a:solidFill>
                          <a:schemeClr val="tx1"/>
                        </a:solidFill>
                      </a:endParaRPr>
                    </a:p>
                    <a:p>
                      <a:pPr algn="ctr"/>
                      <a:endParaRPr lang="en-MY" dirty="0"/>
                    </a:p>
                  </a:txBody>
                  <a:tcPr marL="90705" marR="90705">
                    <a:solidFill>
                      <a:schemeClr val="accent2">
                        <a:lumMod val="40000"/>
                        <a:lumOff val="60000"/>
                      </a:schemeClr>
                    </a:solidFill>
                  </a:tcPr>
                </a:tc>
                <a:tc>
                  <a:txBody>
                    <a:bodyPr/>
                    <a:lstStyle/>
                    <a:p>
                      <a:pPr algn="ctr"/>
                      <a:r>
                        <a:rPr lang="en-US" dirty="0"/>
                        <a:t>P value</a:t>
                      </a:r>
                      <a:endParaRPr lang="en-MY" dirty="0"/>
                    </a:p>
                  </a:txBody>
                  <a:tcPr marL="90705" marR="90705">
                    <a:solidFill>
                      <a:schemeClr val="accent2">
                        <a:lumMod val="40000"/>
                        <a:lumOff val="60000"/>
                      </a:schemeClr>
                    </a:solidFill>
                  </a:tcPr>
                </a:tc>
                <a:extLst>
                  <a:ext uri="{0D108BD9-81ED-4DB2-BD59-A6C34878D82A}">
                    <a16:rowId xmlns:a16="http://schemas.microsoft.com/office/drawing/2014/main" val="10000"/>
                  </a:ext>
                </a:extLst>
              </a:tr>
              <a:tr h="370840">
                <a:tc>
                  <a:txBody>
                    <a:bodyPr/>
                    <a:lstStyle/>
                    <a:p>
                      <a:pPr algn="ctr"/>
                      <a:r>
                        <a:rPr lang="en-US" dirty="0"/>
                        <a:t>AT</a:t>
                      </a:r>
                      <a:endParaRPr lang="en-MY" dirty="0"/>
                    </a:p>
                  </a:txBody>
                  <a:tcPr marL="90705" marR="90705"/>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0.09 ± 0.09 </a:t>
                      </a:r>
                      <a:endParaRPr lang="en-MY" dirty="0"/>
                    </a:p>
                  </a:txBody>
                  <a:tcPr marL="90705" marR="90705"/>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0.07 ± 0.05 </a:t>
                      </a:r>
                      <a:endParaRPr lang="en-MY" dirty="0"/>
                    </a:p>
                  </a:txBody>
                  <a:tcPr marL="90705" marR="90705"/>
                </a:tc>
                <a:tc>
                  <a:txBody>
                    <a:bodyPr/>
                    <a:lstStyle/>
                    <a:p>
                      <a:pPr algn="ctr"/>
                      <a:r>
                        <a:rPr lang="en-US" dirty="0"/>
                        <a:t>0.22</a:t>
                      </a:r>
                      <a:endParaRPr lang="en-MY" dirty="0"/>
                    </a:p>
                  </a:txBody>
                  <a:tcPr marL="90705" marR="90705"/>
                </a:tc>
                <a:extLst>
                  <a:ext uri="{0D108BD9-81ED-4DB2-BD59-A6C34878D82A}">
                    <a16:rowId xmlns:a16="http://schemas.microsoft.com/office/drawing/2014/main" val="10001"/>
                  </a:ext>
                </a:extLst>
              </a:tr>
              <a:tr h="370840">
                <a:tc>
                  <a:txBody>
                    <a:bodyPr/>
                    <a:lstStyle/>
                    <a:p>
                      <a:pPr algn="ctr"/>
                      <a:r>
                        <a:rPr lang="en-US" dirty="0"/>
                        <a:t>2-OH-AT</a:t>
                      </a:r>
                      <a:endParaRPr lang="en-MY" dirty="0"/>
                    </a:p>
                  </a:txBody>
                  <a:tcPr marL="90705" marR="90705"/>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0.16 ± 0.12 </a:t>
                      </a:r>
                      <a:endParaRPr lang="en-MY" dirty="0"/>
                    </a:p>
                  </a:txBody>
                  <a:tcPr marL="90705" marR="90705"/>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0.13 ± 0.09 </a:t>
                      </a:r>
                      <a:endParaRPr lang="en-MY" dirty="0"/>
                    </a:p>
                  </a:txBody>
                  <a:tcPr marL="90705" marR="90705"/>
                </a:tc>
                <a:tc>
                  <a:txBody>
                    <a:bodyPr/>
                    <a:lstStyle/>
                    <a:p>
                      <a:pPr algn="ctr"/>
                      <a:r>
                        <a:rPr lang="en-US" dirty="0"/>
                        <a:t>0.16</a:t>
                      </a:r>
                      <a:endParaRPr lang="en-MY" dirty="0"/>
                    </a:p>
                  </a:txBody>
                  <a:tcPr marL="90705" marR="90705"/>
                </a:tc>
                <a:extLst>
                  <a:ext uri="{0D108BD9-81ED-4DB2-BD59-A6C34878D82A}">
                    <a16:rowId xmlns:a16="http://schemas.microsoft.com/office/drawing/2014/main" val="10002"/>
                  </a:ext>
                </a:extLst>
              </a:tr>
              <a:tr h="370840">
                <a:tc>
                  <a:txBody>
                    <a:bodyPr/>
                    <a:lstStyle/>
                    <a:p>
                      <a:pPr algn="ctr"/>
                      <a:r>
                        <a:rPr lang="en-US" dirty="0"/>
                        <a:t>4-OH-AT</a:t>
                      </a:r>
                      <a:endParaRPr lang="en-MY" dirty="0"/>
                    </a:p>
                  </a:txBody>
                  <a:tcPr marL="90705" marR="90705"/>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0.06 ± 0.08 </a:t>
                      </a:r>
                      <a:endParaRPr lang="en-MY" dirty="0"/>
                    </a:p>
                  </a:txBody>
                  <a:tcPr marL="90705" marR="90705"/>
                </a:tc>
                <a:tc>
                  <a:txBody>
                    <a:bodyPr/>
                    <a:lstStyle/>
                    <a:p>
                      <a:pPr algn="ctr"/>
                      <a:r>
                        <a:rPr lang="en-US" sz="1800" b="0" dirty="0">
                          <a:ln>
                            <a:noFill/>
                          </a:ln>
                          <a:latin typeface="Verdana" panose="020B0604030504040204" pitchFamily="34" charset="0"/>
                          <a:ea typeface="Verdana" panose="020B0604030504040204" pitchFamily="34" charset="0"/>
                          <a:cs typeface="Verdana" panose="020B0604030504040204" pitchFamily="34" charset="0"/>
                        </a:rPr>
                        <a:t>0.04</a:t>
                      </a:r>
                      <a:r>
                        <a:rPr lang="en-US" sz="1800" b="0" baseline="0" dirty="0">
                          <a:ln>
                            <a:noFill/>
                          </a:ln>
                          <a:latin typeface="Verdana" panose="020B0604030504040204" pitchFamily="34" charset="0"/>
                          <a:ea typeface="Verdana" panose="020B0604030504040204" pitchFamily="34" charset="0"/>
                          <a:cs typeface="Verdana" panose="020B0604030504040204" pitchFamily="34" charset="0"/>
                        </a:rPr>
                        <a:t> </a:t>
                      </a:r>
                      <a:r>
                        <a:rPr lang="en-US" sz="1800" b="0" dirty="0">
                          <a:ln>
                            <a:noFill/>
                          </a:ln>
                          <a:latin typeface="Verdana" panose="020B0604030504040204" pitchFamily="34" charset="0"/>
                          <a:ea typeface="Verdana" panose="020B0604030504040204" pitchFamily="34" charset="0"/>
                          <a:cs typeface="Verdana" panose="020B0604030504040204" pitchFamily="34" charset="0"/>
                        </a:rPr>
                        <a:t>± 0.05 </a:t>
                      </a:r>
                      <a:endParaRPr lang="en-MY" dirty="0"/>
                    </a:p>
                  </a:txBody>
                  <a:tcPr marL="90705" marR="90705"/>
                </a:tc>
                <a:tc>
                  <a:txBody>
                    <a:bodyPr/>
                    <a:lstStyle/>
                    <a:p>
                      <a:pPr algn="ctr"/>
                      <a:r>
                        <a:rPr lang="en-US" dirty="0"/>
                        <a:t>0.24</a:t>
                      </a:r>
                      <a:endParaRPr lang="en-MY" dirty="0"/>
                    </a:p>
                  </a:txBody>
                  <a:tcPr marL="90705" marR="90705"/>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15680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200" dirty="0"/>
              <a:t>LDL vs DOSE-ADJUSTED PLASMA CONCENTRATIONS (2)</a:t>
            </a:r>
            <a:endParaRPr lang="en-MY" sz="3200" dirty="0"/>
          </a:p>
        </p:txBody>
      </p:sp>
      <p:sp>
        <p:nvSpPr>
          <p:cNvPr id="4" name="Content Placeholder 3"/>
          <p:cNvSpPr>
            <a:spLocks noGrp="1"/>
          </p:cNvSpPr>
          <p:nvPr>
            <p:ph idx="1"/>
          </p:nvPr>
        </p:nvSpPr>
        <p:spPr>
          <a:xfrm>
            <a:off x="468313" y="1557338"/>
            <a:ext cx="8228012" cy="2772170"/>
          </a:xfrm>
          <a:prstGeom prst="rect">
            <a:avLst/>
          </a:prstGeom>
        </p:spPr>
        <p:txBody>
          <a:bodyPr wrap="square">
            <a:spAutoFit/>
          </a:bodyPr>
          <a:lstStyle/>
          <a:p>
            <a:pPr marL="285750" indent="-285750" algn="just">
              <a:buClr>
                <a:srgbClr val="FF0000"/>
              </a:buClr>
              <a:buFont typeface="Symbol" panose="05050102010706020507" pitchFamily="18" charset="2"/>
              <a:buChar char="©"/>
            </a:pPr>
            <a:endParaRPr lang="en-MY" sz="2200" dirty="0">
              <a:solidFill>
                <a:schemeClr val="accent2"/>
              </a:solidFill>
              <a:latin typeface="+mn-lt"/>
            </a:endParaRPr>
          </a:p>
          <a:p>
            <a:pPr marL="285750" indent="-285750" algn="just">
              <a:buClr>
                <a:srgbClr val="FF0000"/>
              </a:buClr>
              <a:buFont typeface="Symbol" panose="05050102010706020507" pitchFamily="18" charset="2"/>
              <a:buChar char="©"/>
            </a:pPr>
            <a:r>
              <a:rPr lang="en-MY" sz="2200" dirty="0">
                <a:solidFill>
                  <a:schemeClr val="accent2"/>
                </a:solidFill>
                <a:latin typeface="+mn-lt"/>
              </a:rPr>
              <a:t>77.0% of the patients achieved LDL target of less than 2.6 mmol/L.</a:t>
            </a:r>
          </a:p>
          <a:p>
            <a:pPr marL="285750" indent="-285750" algn="just">
              <a:buClr>
                <a:srgbClr val="FF0000"/>
              </a:buClr>
              <a:buFont typeface="Symbol" panose="05050102010706020507" pitchFamily="18" charset="2"/>
              <a:buChar char="©"/>
            </a:pPr>
            <a:endParaRPr lang="en-MY" sz="2200" dirty="0">
              <a:solidFill>
                <a:schemeClr val="accent2"/>
              </a:solidFill>
              <a:latin typeface="+mn-lt"/>
            </a:endParaRPr>
          </a:p>
          <a:p>
            <a:pPr marL="285750" indent="-285750" algn="just">
              <a:buClr>
                <a:srgbClr val="FF0000"/>
              </a:buClr>
              <a:buFont typeface="Symbol" panose="05050102010706020507" pitchFamily="18" charset="2"/>
              <a:buChar char="©"/>
            </a:pPr>
            <a:r>
              <a:rPr lang="en-MY" sz="2200" dirty="0">
                <a:solidFill>
                  <a:schemeClr val="accent2"/>
                </a:solidFill>
                <a:latin typeface="+mn-lt"/>
              </a:rPr>
              <a:t>Mean LDL levels were higher in approximately 25% of the patients with plasma concentrations of AT and its metabolites below the LLOQ (p&lt;0.01).</a:t>
            </a:r>
          </a:p>
        </p:txBody>
      </p:sp>
    </p:spTree>
    <p:extLst>
      <p:ext uri="{BB962C8B-B14F-4D97-AF65-F5344CB8AC3E}">
        <p14:creationId xmlns:p14="http://schemas.microsoft.com/office/powerpoint/2010/main" val="2518118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8013" cy="868362"/>
          </a:xfrm>
        </p:spPr>
        <p:txBody>
          <a:bodyPr/>
          <a:lstStyle/>
          <a:p>
            <a:r>
              <a:rPr lang="en-US" sz="3200" dirty="0"/>
              <a:t>DISCUSSION</a:t>
            </a:r>
            <a:endParaRPr lang="en-MY" sz="3200" dirty="0"/>
          </a:p>
        </p:txBody>
      </p:sp>
      <p:sp>
        <p:nvSpPr>
          <p:cNvPr id="3" name="Content Placeholder 2"/>
          <p:cNvSpPr>
            <a:spLocks noGrp="1"/>
          </p:cNvSpPr>
          <p:nvPr>
            <p:ph idx="1"/>
          </p:nvPr>
        </p:nvSpPr>
        <p:spPr/>
        <p:txBody>
          <a:bodyPr/>
          <a:lstStyle/>
          <a:p>
            <a:pPr>
              <a:buClr>
                <a:srgbClr val="FF0000"/>
              </a:buClr>
              <a:buFont typeface="Symbol" panose="05050102010706020507" pitchFamily="18" charset="2"/>
              <a:buChar char="©"/>
            </a:pPr>
            <a:r>
              <a:rPr lang="en-MY" sz="2200" b="1" dirty="0">
                <a:solidFill>
                  <a:srgbClr val="C00000"/>
                </a:solidFill>
                <a:sym typeface="Symbol"/>
              </a:rPr>
              <a:t></a:t>
            </a:r>
            <a:r>
              <a:rPr lang="en-MY" sz="2200" dirty="0">
                <a:sym typeface="Symbol"/>
              </a:rPr>
              <a:t> dose of AT, </a:t>
            </a:r>
            <a:r>
              <a:rPr lang="en-MY" sz="2200" b="1" dirty="0">
                <a:solidFill>
                  <a:srgbClr val="C00000"/>
                </a:solidFill>
                <a:sym typeface="Symbol"/>
              </a:rPr>
              <a:t></a:t>
            </a:r>
            <a:r>
              <a:rPr lang="en-MY" sz="2200" dirty="0">
                <a:sym typeface="Symbol"/>
              </a:rPr>
              <a:t> plasma concentrations of AT and its metabolites, </a:t>
            </a:r>
            <a:r>
              <a:rPr lang="en-MY" sz="2200" b="1" dirty="0">
                <a:solidFill>
                  <a:srgbClr val="C00000"/>
                </a:solidFill>
                <a:sym typeface="Symbol"/>
              </a:rPr>
              <a:t></a:t>
            </a:r>
            <a:r>
              <a:rPr lang="en-MY" sz="2200" dirty="0">
                <a:sym typeface="Symbol"/>
              </a:rPr>
              <a:t> LDL level.</a:t>
            </a:r>
          </a:p>
          <a:p>
            <a:pPr>
              <a:buClr>
                <a:srgbClr val="FF0000"/>
              </a:buClr>
              <a:buFont typeface="Symbol" panose="05050102010706020507" pitchFamily="18" charset="2"/>
              <a:buChar char="©"/>
            </a:pPr>
            <a:endParaRPr lang="en-US" sz="2200" dirty="0">
              <a:sym typeface="Symbol"/>
            </a:endParaRPr>
          </a:p>
          <a:p>
            <a:pPr>
              <a:buClr>
                <a:srgbClr val="FF0000"/>
              </a:buClr>
              <a:buFont typeface="Symbol" panose="05050102010706020507" pitchFamily="18" charset="2"/>
              <a:buChar char="©"/>
            </a:pPr>
            <a:r>
              <a:rPr lang="en-US" sz="2200" dirty="0">
                <a:sym typeface="Symbol"/>
              </a:rPr>
              <a:t>However, limited at very high dose of AT</a:t>
            </a:r>
          </a:p>
          <a:p>
            <a:pPr lvl="1">
              <a:buClr>
                <a:srgbClr val="FF0000"/>
              </a:buClr>
              <a:buFont typeface="Wingdings" panose="05000000000000000000" pitchFamily="2" charset="2"/>
              <a:buChar char="§"/>
            </a:pPr>
            <a:r>
              <a:rPr lang="en-US" sz="2200" dirty="0">
                <a:sym typeface="Symbol"/>
              </a:rPr>
              <a:t>Genetic predisposition (PCSK9)</a:t>
            </a:r>
          </a:p>
          <a:p>
            <a:pPr lvl="1">
              <a:buClr>
                <a:srgbClr val="FF0000"/>
              </a:buClr>
              <a:buFont typeface="Wingdings" panose="05000000000000000000" pitchFamily="2" charset="2"/>
              <a:buChar char="§"/>
            </a:pPr>
            <a:r>
              <a:rPr lang="en-US" sz="2200" dirty="0">
                <a:sym typeface="Symbol"/>
              </a:rPr>
              <a:t>Compliance issues</a:t>
            </a:r>
          </a:p>
          <a:p>
            <a:pPr lvl="1">
              <a:buClr>
                <a:srgbClr val="FF0000"/>
              </a:buClr>
              <a:buFont typeface="Wingdings" panose="05000000000000000000" pitchFamily="2" charset="2"/>
              <a:buChar char="§"/>
            </a:pPr>
            <a:r>
              <a:rPr lang="en-US" sz="2200" dirty="0">
                <a:sym typeface="Symbol"/>
              </a:rPr>
              <a:t>Drug interactions</a:t>
            </a:r>
            <a:endParaRPr lang="en-MY" sz="2200" dirty="0">
              <a:sym typeface="Symbol"/>
            </a:endParaRPr>
          </a:p>
          <a:p>
            <a:pPr>
              <a:buClr>
                <a:srgbClr val="FF0000"/>
              </a:buClr>
              <a:buFont typeface="Symbol" panose="05050102010706020507" pitchFamily="18" charset="2"/>
              <a:buChar char="©"/>
            </a:pPr>
            <a:endParaRPr lang="en-US" sz="2200" dirty="0">
              <a:sym typeface="Symbol"/>
            </a:endParaRPr>
          </a:p>
          <a:p>
            <a:pPr>
              <a:buClr>
                <a:srgbClr val="FF0000"/>
              </a:buClr>
              <a:buFont typeface="Symbol" panose="05050102010706020507" pitchFamily="18" charset="2"/>
              <a:buChar char="©"/>
            </a:pPr>
            <a:endParaRPr lang="en-MY" sz="2200" dirty="0"/>
          </a:p>
        </p:txBody>
      </p:sp>
    </p:spTree>
    <p:extLst>
      <p:ext uri="{BB962C8B-B14F-4D97-AF65-F5344CB8AC3E}">
        <p14:creationId xmlns:p14="http://schemas.microsoft.com/office/powerpoint/2010/main" val="331033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4638"/>
            <a:ext cx="8228013" cy="792162"/>
          </a:xfrm>
        </p:spPr>
        <p:txBody>
          <a:bodyPr/>
          <a:lstStyle/>
          <a:p>
            <a:r>
              <a:rPr lang="en-US" altLang="en-US" sz="3200" dirty="0"/>
              <a:t>LIMITATIONS</a:t>
            </a:r>
            <a:endParaRPr lang="en-MY" altLang="en-US" sz="3200" dirty="0"/>
          </a:p>
        </p:txBody>
      </p:sp>
      <p:sp>
        <p:nvSpPr>
          <p:cNvPr id="23555" name="Content Placeholder 2"/>
          <p:cNvSpPr>
            <a:spLocks noGrp="1"/>
          </p:cNvSpPr>
          <p:nvPr>
            <p:ph idx="1"/>
          </p:nvPr>
        </p:nvSpPr>
        <p:spPr>
          <a:xfrm>
            <a:off x="468313" y="1371600"/>
            <a:ext cx="8228012" cy="4710113"/>
          </a:xfrm>
        </p:spPr>
        <p:txBody>
          <a:bodyPr/>
          <a:lstStyle/>
          <a:p>
            <a:pPr algn="just">
              <a:buClr>
                <a:srgbClr val="FF0000"/>
              </a:buClr>
              <a:buFont typeface="Symbol" pitchFamily="18" charset="2"/>
              <a:buChar char="©"/>
              <a:defRPr/>
            </a:pPr>
            <a:r>
              <a:rPr lang="en-MY" altLang="en-US" sz="2200" dirty="0"/>
              <a:t>Single centre experience.</a:t>
            </a:r>
          </a:p>
          <a:p>
            <a:pPr marL="0" indent="0" algn="just">
              <a:buClr>
                <a:srgbClr val="FF0000"/>
              </a:buClr>
              <a:buFont typeface="Times New Roman" pitchFamily="18" charset="0"/>
              <a:buNone/>
              <a:defRPr/>
            </a:pPr>
            <a:endParaRPr lang="en-MY" altLang="en-US" sz="2200" dirty="0"/>
          </a:p>
          <a:p>
            <a:pPr algn="just">
              <a:buClr>
                <a:srgbClr val="FF0000"/>
              </a:buClr>
              <a:buFont typeface="Symbol" pitchFamily="18" charset="2"/>
              <a:buChar char="©"/>
              <a:defRPr/>
            </a:pPr>
            <a:r>
              <a:rPr lang="en-US" altLang="en-US" sz="2200" dirty="0"/>
              <a:t>Observational and retrospective study design in a clinical practice setting:</a:t>
            </a:r>
          </a:p>
          <a:p>
            <a:pPr lvl="1" algn="just">
              <a:buClr>
                <a:srgbClr val="FF0000"/>
              </a:buClr>
              <a:buFont typeface="Wingdings" panose="05000000000000000000" pitchFamily="2" charset="2"/>
              <a:buChar char="§"/>
              <a:defRPr/>
            </a:pPr>
            <a:r>
              <a:rPr lang="en-US" altLang="en-US" sz="2200" dirty="0"/>
              <a:t>No assessment of compliance done.</a:t>
            </a:r>
          </a:p>
          <a:p>
            <a:pPr lvl="1" algn="just">
              <a:buClr>
                <a:srgbClr val="FF0000"/>
              </a:buClr>
              <a:buFont typeface="Wingdings" panose="05000000000000000000" pitchFamily="2" charset="2"/>
              <a:buChar char="§"/>
              <a:defRPr/>
            </a:pPr>
            <a:r>
              <a:rPr lang="en-US" altLang="en-US" sz="2200" dirty="0"/>
              <a:t>Only single point of plasma concentration captured – no peak concentration.</a:t>
            </a:r>
          </a:p>
          <a:p>
            <a:pPr lvl="1" algn="just">
              <a:buClr>
                <a:srgbClr val="FF0000"/>
              </a:buClr>
              <a:buFont typeface="Wingdings" panose="05000000000000000000" pitchFamily="2" charset="2"/>
              <a:buChar char="§"/>
              <a:defRPr/>
            </a:pPr>
            <a:r>
              <a:rPr lang="en-US" altLang="en-US" sz="2200" dirty="0"/>
              <a:t>Timing to blood sampling.</a:t>
            </a:r>
          </a:p>
          <a:p>
            <a:pPr lvl="1" algn="just">
              <a:buClr>
                <a:srgbClr val="FF0000"/>
              </a:buClr>
              <a:buFont typeface="Wingdings" panose="05000000000000000000" pitchFamily="2" charset="2"/>
              <a:buChar char="§"/>
              <a:defRPr/>
            </a:pPr>
            <a:r>
              <a:rPr lang="en-US" altLang="en-US" sz="2200"/>
              <a:t>Brand of </a:t>
            </a:r>
            <a:r>
              <a:rPr lang="en-US" altLang="en-US" sz="2200" dirty="0"/>
              <a:t>AT.</a:t>
            </a:r>
          </a:p>
          <a:p>
            <a:pPr marL="0" indent="0" algn="just">
              <a:buClr>
                <a:srgbClr val="FF0000"/>
              </a:buClr>
              <a:buFont typeface="Times New Roman" pitchFamily="18" charset="0"/>
              <a:buNone/>
              <a:defRPr/>
            </a:pPr>
            <a:endParaRPr lang="en-MY" altLang="en-US" sz="2200" dirty="0"/>
          </a:p>
        </p:txBody>
      </p:sp>
    </p:spTree>
    <p:extLst>
      <p:ext uri="{BB962C8B-B14F-4D97-AF65-F5344CB8AC3E}">
        <p14:creationId xmlns:p14="http://schemas.microsoft.com/office/powerpoint/2010/main" val="3930832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8013" cy="792162"/>
          </a:xfrm>
        </p:spPr>
        <p:txBody>
          <a:bodyPr/>
          <a:lstStyle/>
          <a:p>
            <a:r>
              <a:rPr lang="en-US" sz="3200" dirty="0"/>
              <a:t>CONCLUSION</a:t>
            </a:r>
            <a:endParaRPr lang="en-MY" sz="3200" dirty="0"/>
          </a:p>
        </p:txBody>
      </p:sp>
      <p:sp>
        <p:nvSpPr>
          <p:cNvPr id="3" name="Content Placeholder 2"/>
          <p:cNvSpPr>
            <a:spLocks noGrp="1"/>
          </p:cNvSpPr>
          <p:nvPr>
            <p:ph idx="1"/>
          </p:nvPr>
        </p:nvSpPr>
        <p:spPr>
          <a:xfrm>
            <a:off x="468313" y="1371600"/>
            <a:ext cx="8228012" cy="4710113"/>
          </a:xfrm>
        </p:spPr>
        <p:txBody>
          <a:bodyPr/>
          <a:lstStyle/>
          <a:p>
            <a:pPr algn="just">
              <a:buClr>
                <a:srgbClr val="FF0000"/>
              </a:buClr>
              <a:buFont typeface="Symbol" panose="05050102010706020507" pitchFamily="18" charset="2"/>
              <a:buChar char="©"/>
            </a:pPr>
            <a:r>
              <a:rPr lang="en-MY" sz="2200" dirty="0"/>
              <a:t>In stable CAD patients established on AT therapy, increasing doses up to 60mg were associated with higher plasma concentrations of AT and its active metabolites. </a:t>
            </a:r>
          </a:p>
          <a:p>
            <a:pPr marL="0" indent="0" algn="just">
              <a:buClr>
                <a:srgbClr val="FF0000"/>
              </a:buClr>
              <a:buNone/>
            </a:pPr>
            <a:endParaRPr lang="en-MY" sz="2200" dirty="0"/>
          </a:p>
          <a:p>
            <a:pPr algn="just">
              <a:buClr>
                <a:srgbClr val="FF0000"/>
              </a:buClr>
              <a:buFont typeface="Symbol" panose="05050102010706020507" pitchFamily="18" charset="2"/>
              <a:buChar char="©"/>
            </a:pPr>
            <a:r>
              <a:rPr lang="en-MY" sz="2200" dirty="0"/>
              <a:t>Future studies are warranted to explore other factors, namely compliance and genetic predisposition that might explain the current finding and their association </a:t>
            </a:r>
            <a:r>
              <a:rPr lang="en-MY" sz="2200"/>
              <a:t>to plasma </a:t>
            </a:r>
            <a:r>
              <a:rPr lang="en-MY" sz="2200" dirty="0"/>
              <a:t>concentrations of AT and its active metabolites. </a:t>
            </a:r>
          </a:p>
          <a:p>
            <a:pPr>
              <a:buClr>
                <a:srgbClr val="FF0000"/>
              </a:buClr>
              <a:buFont typeface="Symbol" panose="05050102010706020507" pitchFamily="18" charset="2"/>
              <a:buChar char="©"/>
            </a:pPr>
            <a:endParaRPr lang="en-MY" sz="2200" dirty="0"/>
          </a:p>
        </p:txBody>
      </p:sp>
    </p:spTree>
    <p:extLst>
      <p:ext uri="{BB962C8B-B14F-4D97-AF65-F5344CB8AC3E}">
        <p14:creationId xmlns:p14="http://schemas.microsoft.com/office/powerpoint/2010/main" val="3312251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3" descr="boydrawing-he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854075"/>
            <a:ext cx="7488237"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TextBox 2"/>
          <p:cNvSpPr txBox="1">
            <a:spLocks noChangeArrowheads="1"/>
          </p:cNvSpPr>
          <p:nvPr/>
        </p:nvSpPr>
        <p:spPr bwMode="auto">
          <a:xfrm>
            <a:off x="5257800" y="4967392"/>
            <a:ext cx="3322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3200" b="1" dirty="0">
                <a:solidFill>
                  <a:schemeClr val="tx1"/>
                </a:solidFill>
                <a:latin typeface="Verdana" panose="020B0604030504040204" pitchFamily="34" charset="0"/>
                <a:ea typeface="Verdana" panose="020B0604030504040204" pitchFamily="34" charset="0"/>
                <a:cs typeface="Verdana" panose="020B0604030504040204" pitchFamily="34" charset="0"/>
              </a:rPr>
              <a:t>THANK YOU</a:t>
            </a:r>
            <a:endParaRPr lang="en-MY" altLang="en-US" sz="32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INTRODUCTION</a:t>
            </a:r>
            <a:endParaRPr lang="en-MY" sz="3200" dirty="0"/>
          </a:p>
        </p:txBody>
      </p:sp>
      <p:sp>
        <p:nvSpPr>
          <p:cNvPr id="3" name="Content Placeholder 2"/>
          <p:cNvSpPr>
            <a:spLocks noGrp="1"/>
          </p:cNvSpPr>
          <p:nvPr>
            <p:ph idx="1"/>
          </p:nvPr>
        </p:nvSpPr>
        <p:spPr>
          <a:xfrm>
            <a:off x="457200" y="1371600"/>
            <a:ext cx="8228012" cy="4876800"/>
          </a:xfrm>
        </p:spPr>
        <p:txBody>
          <a:bodyPr/>
          <a:lstStyle/>
          <a:p>
            <a:pPr algn="just">
              <a:buClr>
                <a:srgbClr val="FF0000"/>
              </a:buClr>
              <a:buFont typeface="Symbol" panose="05050102010706020507" pitchFamily="18" charset="2"/>
              <a:buChar char="©"/>
            </a:pPr>
            <a:r>
              <a:rPr lang="en-US" sz="2200" dirty="0"/>
              <a:t>Dyslipidemia – well established modifiable risk factor for cardiovascular diseases.</a:t>
            </a:r>
          </a:p>
          <a:p>
            <a:pPr algn="just">
              <a:buClr>
                <a:srgbClr val="FF0000"/>
              </a:buClr>
              <a:buFont typeface="Symbol" panose="05050102010706020507" pitchFamily="18" charset="2"/>
              <a:buChar char="©"/>
            </a:pPr>
            <a:endParaRPr lang="en-US" sz="2200" dirty="0"/>
          </a:p>
          <a:p>
            <a:pPr algn="just">
              <a:buClr>
                <a:srgbClr val="FF0000"/>
              </a:buClr>
              <a:buFont typeface="Symbol" panose="05050102010706020507" pitchFamily="18" charset="2"/>
              <a:buChar char="©"/>
            </a:pPr>
            <a:r>
              <a:rPr lang="en-MY" sz="2200" dirty="0"/>
              <a:t>Reducing low density lipoprotein cholesterol (LDL-C) markedly reduced the incidences of coronary artery disease (CAD).</a:t>
            </a:r>
          </a:p>
          <a:p>
            <a:pPr lvl="1" algn="just">
              <a:buClr>
                <a:srgbClr val="FF0000"/>
              </a:buClr>
              <a:buFont typeface="Wingdings" panose="05000000000000000000" pitchFamily="2" charset="2"/>
              <a:buChar char="§"/>
            </a:pPr>
            <a:r>
              <a:rPr lang="en-US" sz="2200" b="1" dirty="0">
                <a:solidFill>
                  <a:srgbClr val="C00000"/>
                </a:solidFill>
                <a:sym typeface="Symbol"/>
              </a:rPr>
              <a:t></a:t>
            </a:r>
            <a:r>
              <a:rPr lang="en-US" sz="2200" dirty="0">
                <a:sym typeface="Symbol"/>
              </a:rPr>
              <a:t> LDL-C by 1%, </a:t>
            </a:r>
            <a:r>
              <a:rPr lang="en-US" sz="2200" b="1" dirty="0">
                <a:solidFill>
                  <a:srgbClr val="C00000"/>
                </a:solidFill>
                <a:sym typeface="Symbol"/>
              </a:rPr>
              <a:t></a:t>
            </a:r>
            <a:r>
              <a:rPr lang="en-US" sz="2200" dirty="0">
                <a:sym typeface="Symbol"/>
              </a:rPr>
              <a:t> CAD risk by 1%</a:t>
            </a:r>
            <a:endParaRPr lang="en-MY" sz="2200" dirty="0"/>
          </a:p>
          <a:p>
            <a:pPr algn="just">
              <a:buClr>
                <a:srgbClr val="FF0000"/>
              </a:buClr>
              <a:buFont typeface="Symbol" panose="05050102010706020507" pitchFamily="18" charset="2"/>
              <a:buChar char="©"/>
            </a:pPr>
            <a:endParaRPr lang="en-US" sz="2200" dirty="0"/>
          </a:p>
          <a:p>
            <a:pPr algn="just">
              <a:buClr>
                <a:srgbClr val="FF0000"/>
              </a:buClr>
              <a:buFont typeface="Symbol" panose="05050102010706020507" pitchFamily="18" charset="2"/>
              <a:buChar char="©"/>
            </a:pPr>
            <a:r>
              <a:rPr lang="en-US" sz="2200" dirty="0"/>
              <a:t>HMG-CoA reductase inhibitors (statins) – mainstay in lipid lowering therapy.</a:t>
            </a:r>
          </a:p>
          <a:p>
            <a:pPr algn="just">
              <a:buClr>
                <a:srgbClr val="FF0000"/>
              </a:buClr>
              <a:buFont typeface="Symbol" panose="05050102010706020507" pitchFamily="18" charset="2"/>
              <a:buChar char="©"/>
            </a:pPr>
            <a:endParaRPr lang="en-MY" sz="2200" dirty="0"/>
          </a:p>
        </p:txBody>
      </p:sp>
    </p:spTree>
    <p:extLst>
      <p:ext uri="{BB962C8B-B14F-4D97-AF65-F5344CB8AC3E}">
        <p14:creationId xmlns:p14="http://schemas.microsoft.com/office/powerpoint/2010/main" val="1725239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descr="http://www.acrm.org.my/ncvd/images/coverReportDesig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375" y="1143000"/>
            <a:ext cx="2819400" cy="3695548"/>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1599063"/>
            <a:ext cx="2900202"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4638"/>
            <a:ext cx="8228013" cy="868362"/>
          </a:xfrm>
        </p:spPr>
        <p:txBody>
          <a:bodyPr/>
          <a:lstStyle/>
          <a:p>
            <a:r>
              <a:rPr lang="en-US" sz="3200" dirty="0"/>
              <a:t>IN MALAYSIA</a:t>
            </a:r>
            <a:endParaRPr lang="en-MY" sz="3200" dirty="0"/>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0" y="1903863"/>
            <a:ext cx="2924175"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AutoShape 4" descr="Image result for ncvd ac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MY"/>
          </a:p>
        </p:txBody>
      </p:sp>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0" y="2211354"/>
            <a:ext cx="2819400" cy="40341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0397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8013" cy="944562"/>
          </a:xfrm>
        </p:spPr>
        <p:txBody>
          <a:bodyPr/>
          <a:lstStyle/>
          <a:p>
            <a:r>
              <a:rPr lang="en-US" sz="3200" dirty="0"/>
              <a:t>NCVD-ACS</a:t>
            </a:r>
            <a:endParaRPr lang="en-MY" sz="3200" dirty="0"/>
          </a:p>
        </p:txBody>
      </p:sp>
      <p:sp>
        <p:nvSpPr>
          <p:cNvPr id="3" name="Content Placeholder 2"/>
          <p:cNvSpPr>
            <a:spLocks noGrp="1"/>
          </p:cNvSpPr>
          <p:nvPr>
            <p:ph idx="1"/>
          </p:nvPr>
        </p:nvSpPr>
        <p:spPr>
          <a:xfrm>
            <a:off x="457200" y="1524000"/>
            <a:ext cx="8228012" cy="4524375"/>
          </a:xfrm>
        </p:spPr>
        <p:txBody>
          <a:bodyPr/>
          <a:lstStyle/>
          <a:p>
            <a:pPr algn="just">
              <a:buClr>
                <a:srgbClr val="FF0000"/>
              </a:buClr>
              <a:buFont typeface="Symbol" panose="05050102010706020507" pitchFamily="18" charset="2"/>
              <a:buChar char="©"/>
            </a:pPr>
            <a:r>
              <a:rPr lang="en-MY" sz="2200" dirty="0"/>
              <a:t>From the National Cardiovascular Disease Database – Acute Coronary Syndrome Registry (2011-2013) annual report:</a:t>
            </a:r>
          </a:p>
          <a:p>
            <a:pPr lvl="1" algn="just">
              <a:buClr>
                <a:srgbClr val="FF0000"/>
              </a:buClr>
              <a:buFont typeface="Wingdings" panose="05000000000000000000" pitchFamily="2" charset="2"/>
              <a:buChar char="§"/>
            </a:pPr>
            <a:r>
              <a:rPr lang="en-MY" sz="2200" dirty="0"/>
              <a:t>approximately 37.4% of patients with ACS had history of hyperlipidemia.</a:t>
            </a:r>
          </a:p>
          <a:p>
            <a:pPr lvl="1" algn="just">
              <a:buClr>
                <a:srgbClr val="FF0000"/>
              </a:buClr>
              <a:buFont typeface="Wingdings" panose="05000000000000000000" pitchFamily="2" charset="2"/>
              <a:buChar char="§"/>
            </a:pPr>
            <a:r>
              <a:rPr lang="en-MY" sz="2200" dirty="0"/>
              <a:t>more than 90% of ACS patients were prescribed with statins.</a:t>
            </a:r>
          </a:p>
          <a:p>
            <a:pPr lvl="1" algn="just">
              <a:buClr>
                <a:srgbClr val="FF0000"/>
              </a:buClr>
              <a:buFont typeface="Wingdings" panose="05000000000000000000" pitchFamily="2" charset="2"/>
              <a:buChar char="§"/>
            </a:pPr>
            <a:endParaRPr lang="en-MY" sz="2200" dirty="0"/>
          </a:p>
          <a:p>
            <a:endParaRPr lang="en-MY" dirty="0"/>
          </a:p>
        </p:txBody>
      </p:sp>
    </p:spTree>
    <p:extLst>
      <p:ext uri="{BB962C8B-B14F-4D97-AF65-F5344CB8AC3E}">
        <p14:creationId xmlns:p14="http://schemas.microsoft.com/office/powerpoint/2010/main" val="54874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8013" cy="563562"/>
          </a:xfrm>
        </p:spPr>
        <p:txBody>
          <a:bodyPr/>
          <a:lstStyle/>
          <a:p>
            <a:r>
              <a:rPr lang="en-US" sz="3200" dirty="0"/>
              <a:t>MSOM </a:t>
            </a:r>
            <a:endParaRPr lang="en-MY" sz="3200" dirty="0"/>
          </a:p>
        </p:txBody>
      </p:sp>
      <p:sp>
        <p:nvSpPr>
          <p:cNvPr id="3" name="Content Placeholder 2"/>
          <p:cNvSpPr>
            <a:spLocks noGrp="1"/>
          </p:cNvSpPr>
          <p:nvPr>
            <p:ph idx="1"/>
          </p:nvPr>
        </p:nvSpPr>
        <p:spPr>
          <a:xfrm>
            <a:off x="468313" y="1295400"/>
            <a:ext cx="8228012" cy="4953000"/>
          </a:xfrm>
        </p:spPr>
        <p:txBody>
          <a:bodyPr/>
          <a:lstStyle/>
          <a:p>
            <a:endParaRPr lang="en-MY" dirty="0"/>
          </a:p>
          <a:p>
            <a:endParaRPr lang="en-MY" dirty="0"/>
          </a:p>
          <a:p>
            <a:endParaRPr lang="en-MY" dirty="0"/>
          </a:p>
          <a:p>
            <a:endParaRPr lang="en-MY" dirty="0"/>
          </a:p>
          <a:p>
            <a:endParaRPr lang="en-MY" dirty="0"/>
          </a:p>
          <a:p>
            <a:pPr marL="0" indent="0">
              <a:buNone/>
            </a:pPr>
            <a:endParaRPr lang="en-MY" dirty="0"/>
          </a:p>
          <a:p>
            <a:pPr>
              <a:buClr>
                <a:srgbClr val="FF0000"/>
              </a:buClr>
              <a:buFont typeface="Symbol" panose="05050102010706020507" pitchFamily="18" charset="2"/>
              <a:buChar char="©"/>
            </a:pPr>
            <a:r>
              <a:rPr lang="en-MY" sz="2400" dirty="0"/>
              <a:t>Atorvastatin (AT) is widely used for secondary prevention of CAD.</a:t>
            </a:r>
          </a:p>
          <a:p>
            <a:endParaRPr lang="en-MY"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91840" y="1219200"/>
            <a:ext cx="2362200" cy="3324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0910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ATORVASTATIN</a:t>
            </a:r>
            <a:endParaRPr lang="en-MY" sz="3200" dirty="0"/>
          </a:p>
        </p:txBody>
      </p:sp>
      <p:sp>
        <p:nvSpPr>
          <p:cNvPr id="3" name="Content Placeholder 2"/>
          <p:cNvSpPr>
            <a:spLocks noGrp="1"/>
          </p:cNvSpPr>
          <p:nvPr>
            <p:ph idx="1"/>
          </p:nvPr>
        </p:nvSpPr>
        <p:spPr>
          <a:xfrm>
            <a:off x="457200" y="1447800"/>
            <a:ext cx="8228012" cy="4524375"/>
          </a:xfrm>
        </p:spPr>
        <p:txBody>
          <a:bodyPr/>
          <a:lstStyle/>
          <a:p>
            <a:pPr>
              <a:buClr>
                <a:srgbClr val="FF0000"/>
              </a:buClr>
              <a:buFont typeface="Symbol" panose="05050102010706020507" pitchFamily="18" charset="2"/>
              <a:buChar char="©"/>
            </a:pPr>
            <a:r>
              <a:rPr lang="en-US" sz="2200" dirty="0"/>
              <a:t>Mainly metabolized by CYP3A4:</a:t>
            </a:r>
          </a:p>
          <a:p>
            <a:pPr lvl="1">
              <a:buClr>
                <a:srgbClr val="FF0000"/>
              </a:buClr>
              <a:buFont typeface="Wingdings" panose="05000000000000000000" pitchFamily="2" charset="2"/>
              <a:buChar char="§"/>
            </a:pPr>
            <a:r>
              <a:rPr lang="en-US" sz="2200" dirty="0"/>
              <a:t>2 active metabolites: </a:t>
            </a:r>
            <a:r>
              <a:rPr lang="en-US" sz="2200" dirty="0">
                <a:solidFill>
                  <a:schemeClr val="tx1"/>
                </a:solidFill>
              </a:rPr>
              <a:t>2-hydroxy-atorvastatin (2-OH-AT) </a:t>
            </a:r>
            <a:r>
              <a:rPr lang="en-US" sz="2200" dirty="0">
                <a:solidFill>
                  <a:schemeClr val="accent2"/>
                </a:solidFill>
              </a:rPr>
              <a:t>and </a:t>
            </a:r>
            <a:r>
              <a:rPr lang="en-US" sz="2200" dirty="0">
                <a:solidFill>
                  <a:schemeClr val="tx1"/>
                </a:solidFill>
              </a:rPr>
              <a:t>4-hydroxy-atorvastatin (4-OH-AT)</a:t>
            </a:r>
            <a:r>
              <a:rPr lang="en-US" sz="2200" dirty="0"/>
              <a:t>.</a:t>
            </a:r>
          </a:p>
          <a:p>
            <a:pPr lvl="1">
              <a:buClr>
                <a:srgbClr val="FF0000"/>
              </a:buClr>
              <a:buFont typeface="Wingdings" panose="05000000000000000000" pitchFamily="2" charset="2"/>
              <a:buChar char="§"/>
            </a:pPr>
            <a:r>
              <a:rPr lang="en-US" sz="2200" dirty="0"/>
              <a:t>3 inactive lactone metabolites.</a:t>
            </a:r>
          </a:p>
          <a:p>
            <a:pPr marL="457200" lvl="1" indent="0">
              <a:buClr>
                <a:srgbClr val="FF0000"/>
              </a:buClr>
              <a:buNone/>
            </a:pPr>
            <a:endParaRPr lang="en-US" sz="2200" dirty="0"/>
          </a:p>
          <a:p>
            <a:pPr>
              <a:buClr>
                <a:srgbClr val="FF0000"/>
              </a:buClr>
              <a:buFont typeface="Symbol" panose="05050102010706020507" pitchFamily="18" charset="2"/>
              <a:buChar char="©"/>
            </a:pPr>
            <a:r>
              <a:rPr lang="en-MY" sz="2200" dirty="0"/>
              <a:t>70% of the HMG-CoA reductase inhibitory activity is attributed by the active metabolites.</a:t>
            </a:r>
            <a:endParaRPr lang="en-US" sz="2200" dirty="0"/>
          </a:p>
        </p:txBody>
      </p:sp>
    </p:spTree>
    <p:extLst>
      <p:ext uri="{BB962C8B-B14F-4D97-AF65-F5344CB8AC3E}">
        <p14:creationId xmlns:p14="http://schemas.microsoft.com/office/powerpoint/2010/main" val="296924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8013" cy="944562"/>
          </a:xfrm>
        </p:spPr>
        <p:txBody>
          <a:bodyPr/>
          <a:lstStyle/>
          <a:p>
            <a:r>
              <a:rPr lang="en-US" sz="3200" dirty="0"/>
              <a:t>OBJECTIVE</a:t>
            </a:r>
            <a:endParaRPr lang="en-MY" sz="3200" dirty="0"/>
          </a:p>
        </p:txBody>
      </p:sp>
      <p:sp>
        <p:nvSpPr>
          <p:cNvPr id="3" name="Content Placeholder 2"/>
          <p:cNvSpPr>
            <a:spLocks noGrp="1"/>
          </p:cNvSpPr>
          <p:nvPr>
            <p:ph idx="1"/>
          </p:nvPr>
        </p:nvSpPr>
        <p:spPr/>
        <p:txBody>
          <a:bodyPr/>
          <a:lstStyle/>
          <a:p>
            <a:pPr algn="just">
              <a:buClr>
                <a:srgbClr val="FF0000"/>
              </a:buClr>
              <a:buFont typeface="Symbol" panose="05050102010706020507" pitchFamily="18" charset="2"/>
              <a:buChar char="©"/>
            </a:pPr>
            <a:r>
              <a:rPr lang="en-MY" sz="2400" dirty="0"/>
              <a:t>To assess the association of plasma concentrations of AT and its active metabolites (2-OH-AT and 4-OH-AT) to AT doses in stable CAD patients. </a:t>
            </a:r>
          </a:p>
          <a:p>
            <a:pPr>
              <a:buClr>
                <a:srgbClr val="FF0000"/>
              </a:buClr>
              <a:buFont typeface="Symbol" panose="05050102010706020507" pitchFamily="18" charset="2"/>
              <a:buChar char="©"/>
            </a:pPr>
            <a:endParaRPr lang="en-MY" sz="2400" dirty="0"/>
          </a:p>
        </p:txBody>
      </p:sp>
    </p:spTree>
    <p:extLst>
      <p:ext uri="{BB962C8B-B14F-4D97-AF65-F5344CB8AC3E}">
        <p14:creationId xmlns:p14="http://schemas.microsoft.com/office/powerpoint/2010/main" val="908781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8013" cy="868362"/>
          </a:xfrm>
        </p:spPr>
        <p:txBody>
          <a:bodyPr/>
          <a:lstStyle/>
          <a:p>
            <a:r>
              <a:rPr lang="en-US" sz="3200" dirty="0"/>
              <a:t>METHODOLOGY (1)</a:t>
            </a:r>
            <a:endParaRPr lang="en-MY" sz="3200" dirty="0"/>
          </a:p>
        </p:txBody>
      </p:sp>
      <p:sp>
        <p:nvSpPr>
          <p:cNvPr id="3" name="Content Placeholder 2"/>
          <p:cNvSpPr>
            <a:spLocks noGrp="1"/>
          </p:cNvSpPr>
          <p:nvPr>
            <p:ph idx="1"/>
          </p:nvPr>
        </p:nvSpPr>
        <p:spPr>
          <a:xfrm>
            <a:off x="468313" y="1524000"/>
            <a:ext cx="8228012" cy="4724400"/>
          </a:xfrm>
        </p:spPr>
        <p:txBody>
          <a:bodyPr/>
          <a:lstStyle/>
          <a:p>
            <a:pPr algn="just">
              <a:buClr>
                <a:srgbClr val="FF0000"/>
              </a:buClr>
              <a:buFont typeface="Symbol" panose="05050102010706020507" pitchFamily="18" charset="2"/>
              <a:buChar char="©"/>
            </a:pPr>
            <a:r>
              <a:rPr lang="en-MY" sz="2200" dirty="0"/>
              <a:t>Clinical notes from patients with stable CAD attending the outpatient clinic, Sarawak Heart Center from 1 March to 31 May 2016 were screened for:</a:t>
            </a:r>
          </a:p>
          <a:p>
            <a:pPr lvl="1" algn="just">
              <a:buClr>
                <a:srgbClr val="FF0000"/>
              </a:buClr>
              <a:buFont typeface="Wingdings" panose="05000000000000000000" pitchFamily="2" charset="2"/>
              <a:buChar char="§"/>
            </a:pPr>
            <a:r>
              <a:rPr lang="en-MY" sz="2200" dirty="0"/>
              <a:t>those established on AT therapy for at least 1 month.</a:t>
            </a:r>
          </a:p>
          <a:p>
            <a:pPr lvl="1" algn="just">
              <a:buClr>
                <a:srgbClr val="FF0000"/>
              </a:buClr>
              <a:buFont typeface="Wingdings" panose="05000000000000000000" pitchFamily="2" charset="2"/>
              <a:buChar char="§"/>
            </a:pPr>
            <a:r>
              <a:rPr lang="en-MY" sz="2200" dirty="0"/>
              <a:t>had their plasma concentrations of AT, 2-OH-AT and 4-OH-AT measured with fasting lipid profile (FLP).</a:t>
            </a:r>
          </a:p>
          <a:p>
            <a:pPr marL="457200" lvl="1" indent="0" algn="just">
              <a:buNone/>
            </a:pPr>
            <a:endParaRPr lang="en-MY" sz="2200" dirty="0"/>
          </a:p>
        </p:txBody>
      </p:sp>
    </p:spTree>
    <p:extLst>
      <p:ext uri="{BB962C8B-B14F-4D97-AF65-F5344CB8AC3E}">
        <p14:creationId xmlns:p14="http://schemas.microsoft.com/office/powerpoint/2010/main" val="1795437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8013" cy="944562"/>
          </a:xfrm>
        </p:spPr>
        <p:txBody>
          <a:bodyPr/>
          <a:lstStyle/>
          <a:p>
            <a:r>
              <a:rPr lang="en-US" sz="3200" dirty="0"/>
              <a:t>METHODOLOGY (2)</a:t>
            </a:r>
            <a:endParaRPr lang="en-MY" sz="3200" dirty="0"/>
          </a:p>
        </p:txBody>
      </p:sp>
      <p:sp>
        <p:nvSpPr>
          <p:cNvPr id="3" name="Content Placeholder 2"/>
          <p:cNvSpPr>
            <a:spLocks noGrp="1"/>
          </p:cNvSpPr>
          <p:nvPr>
            <p:ph idx="1"/>
          </p:nvPr>
        </p:nvSpPr>
        <p:spPr>
          <a:xfrm>
            <a:off x="468313" y="1371600"/>
            <a:ext cx="8228012" cy="4710113"/>
          </a:xfrm>
        </p:spPr>
        <p:txBody>
          <a:bodyPr/>
          <a:lstStyle/>
          <a:p>
            <a:pPr>
              <a:buClr>
                <a:srgbClr val="FF0000"/>
              </a:buClr>
              <a:buFont typeface="Symbol" panose="05050102010706020507" pitchFamily="18" charset="2"/>
              <a:buChar char="©"/>
            </a:pPr>
            <a:endParaRPr lang="en-US" sz="2200" dirty="0"/>
          </a:p>
          <a:p>
            <a:pPr>
              <a:buClr>
                <a:srgbClr val="FF0000"/>
              </a:buClr>
              <a:buFont typeface="Symbol" panose="05050102010706020507" pitchFamily="18" charset="2"/>
              <a:buChar char="©"/>
            </a:pPr>
            <a:endParaRPr lang="en-US" sz="2200" dirty="0"/>
          </a:p>
          <a:p>
            <a:pPr>
              <a:buClr>
                <a:srgbClr val="FF0000"/>
              </a:buClr>
              <a:buFont typeface="Symbol" panose="05050102010706020507" pitchFamily="18" charset="2"/>
              <a:buChar char="©"/>
            </a:pPr>
            <a:endParaRPr lang="en-US" sz="2200" dirty="0"/>
          </a:p>
          <a:p>
            <a:pPr>
              <a:buClr>
                <a:srgbClr val="FF0000"/>
              </a:buClr>
              <a:buFont typeface="Symbol" panose="05050102010706020507" pitchFamily="18" charset="2"/>
              <a:buChar char="©"/>
            </a:pPr>
            <a:endParaRPr lang="en-US" sz="2200" dirty="0"/>
          </a:p>
          <a:p>
            <a:pPr marL="0" indent="0">
              <a:buClr>
                <a:srgbClr val="FF0000"/>
              </a:buClr>
              <a:buNone/>
            </a:pPr>
            <a:r>
              <a:rPr lang="en-US" sz="2200" dirty="0"/>
              <a:t>                                                        LC-MS/MS</a:t>
            </a:r>
          </a:p>
          <a:p>
            <a:pPr>
              <a:buClr>
                <a:srgbClr val="FF0000"/>
              </a:buClr>
              <a:buFont typeface="Symbol" panose="05050102010706020507" pitchFamily="18" charset="2"/>
              <a:buChar char="©"/>
            </a:pPr>
            <a:endParaRPr lang="en-US" sz="2200" dirty="0"/>
          </a:p>
          <a:p>
            <a:pPr>
              <a:buClr>
                <a:srgbClr val="FF0000"/>
              </a:buClr>
              <a:buFont typeface="Symbol" panose="05050102010706020507" pitchFamily="18" charset="2"/>
              <a:buChar char="©"/>
            </a:pPr>
            <a:endParaRPr lang="en-US" sz="2200" dirty="0"/>
          </a:p>
          <a:p>
            <a:pPr>
              <a:buClr>
                <a:srgbClr val="FF0000"/>
              </a:buClr>
              <a:buFont typeface="Symbol" panose="05050102010706020507" pitchFamily="18" charset="2"/>
              <a:buChar char="©"/>
            </a:pPr>
            <a:endParaRPr lang="en-US" sz="2200" dirty="0"/>
          </a:p>
          <a:p>
            <a:pPr marL="0" indent="0">
              <a:buClr>
                <a:srgbClr val="FF0000"/>
              </a:buClr>
              <a:buNone/>
            </a:pPr>
            <a:endParaRPr lang="en-US" sz="2200" dirty="0"/>
          </a:p>
          <a:p>
            <a:pPr>
              <a:buClr>
                <a:srgbClr val="FF0000"/>
              </a:buClr>
              <a:buFont typeface="Symbol" panose="05050102010706020507" pitchFamily="18" charset="2"/>
              <a:buChar char="©"/>
            </a:pPr>
            <a:endParaRPr lang="en-MY" sz="2200" dirty="0"/>
          </a:p>
        </p:txBody>
      </p:sp>
      <p:pic>
        <p:nvPicPr>
          <p:cNvPr id="2050" name="Picture 2" descr="F:\Bioanalytical\Lab Photos\image (1).jpe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1600" y="1752600"/>
            <a:ext cx="4433454" cy="312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61464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Verdana"/>
        <a:ea typeface="MS Gothic"/>
        <a:cs typeface=""/>
      </a:majorFont>
      <a:minorFont>
        <a:latin typeface="Verdana"/>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400" b="0" i="0" u="none" strike="noStrike" cap="none" normalizeH="0" baseline="0" smtClean="0">
            <a:ln>
              <a:noFill/>
            </a:ln>
            <a:solidFill>
              <a:schemeClr val="bg1"/>
            </a:solidFill>
            <a:effectLst/>
            <a:latin typeface="Arial"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400" b="0" i="0" u="none" strike="noStrike" cap="none" normalizeH="0" baseline="0" smtClean="0">
            <a:ln>
              <a:noFill/>
            </a:ln>
            <a:solidFill>
              <a:schemeClr val="bg1"/>
            </a:solidFill>
            <a:effectLst/>
            <a:latin typeface="Arial"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9368</TotalTime>
  <Words>1369</Words>
  <Application>Microsoft Office PowerPoint</Application>
  <PresentationFormat>On-screen Show (4:3)</PresentationFormat>
  <Paragraphs>192</Paragraphs>
  <Slides>19</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MS Gothic</vt:lpstr>
      <vt:lpstr>Arial</vt:lpstr>
      <vt:lpstr>Symbol</vt:lpstr>
      <vt:lpstr>Times New Roman</vt:lpstr>
      <vt:lpstr>Verdana</vt:lpstr>
      <vt:lpstr>Wingdings</vt:lpstr>
      <vt:lpstr>Office Theme</vt:lpstr>
      <vt:lpstr>PowerPoint Presentation</vt:lpstr>
      <vt:lpstr>INTRODUCTION</vt:lpstr>
      <vt:lpstr>IN MALAYSIA</vt:lpstr>
      <vt:lpstr>NCVD-ACS</vt:lpstr>
      <vt:lpstr>MSOM </vt:lpstr>
      <vt:lpstr>ATORVASTATIN</vt:lpstr>
      <vt:lpstr>OBJECTIVE</vt:lpstr>
      <vt:lpstr>METHODOLOGY (1)</vt:lpstr>
      <vt:lpstr>METHODOLOGY (2)</vt:lpstr>
      <vt:lpstr>RESULTS</vt:lpstr>
      <vt:lpstr>BASELINE CHARACTERISTICS</vt:lpstr>
      <vt:lpstr>MEAN PLASMA CONCENTRATIONS</vt:lpstr>
      <vt:lpstr>DOSE vs PLASMA CONCENTRATIONS </vt:lpstr>
      <vt:lpstr>LDL vs DOSE-ADJUSTED PLASMA CONCENTRATIONS (1)</vt:lpstr>
      <vt:lpstr>LDL vs DOSE-ADJUSTED PLASMA CONCENTRATIONS (2)</vt:lpstr>
      <vt:lpstr>DISCUSSION</vt:lpstr>
      <vt:lpstr>LIMITATIONS</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Sanofi-Synthelabo (M) Sdn Bhd</dc:creator>
  <cp:lastModifiedBy>User</cp:lastModifiedBy>
  <cp:revision>565</cp:revision>
  <cp:lastPrinted>1601-01-01T00:00:00Z</cp:lastPrinted>
  <dcterms:created xsi:type="dcterms:W3CDTF">2002-08-01T02:37:42Z</dcterms:created>
  <dcterms:modified xsi:type="dcterms:W3CDTF">2016-12-08T23:57:42Z</dcterms:modified>
</cp:coreProperties>
</file>