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lsx" ContentType="application/vnd.openxmlformats-officedocument.spreadsheetml.sheet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charts/chart5.xml" ContentType="application/vnd.openxmlformats-officedocument.drawingml.chart+xml"/>
  <Override PartName="/customXml/itemProps1.xml" ContentType="application/vnd.openxmlformats-officedocument.customXmlProperties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charts/chart4.xml" ContentType="application/vnd.openxmlformats-officedocument.drawingml.chart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charts/chart3.xml" ContentType="application/vnd.openxmlformats-officedocument.drawingml.chart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theme/theme2.xml" ContentType="application/vnd.openxmlformats-officedocument.theme+xml"/>
  <Override PartName="/customXml/itemProps3.xml" ContentType="application/vnd.openxmlformats-officedocument.customXmlProperties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charts/chart6.xml" ContentType="application/vnd.openxmlformats-officedocument.drawingml.chart+xml"/>
  <Override PartName="/ppt/theme/theme1.xml" ContentType="application/vnd.openxmlformats-officedocument.theme+xml"/>
  <Override PartName="/customXml/itemProps2.xml" ContentType="application/vnd.openxmlformats-officedocument.customXmlProperties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2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4"/>
  </p:sldMasterIdLst>
  <p:notesMasterIdLst>
    <p:notesMasterId r:id="rId41"/>
  </p:notesMasterIdLst>
  <p:handoutMasterIdLst>
    <p:handoutMasterId r:id="rId42"/>
  </p:handoutMasterIdLst>
  <p:sldIdLst>
    <p:sldId id="25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302" r:id="rId27"/>
    <p:sldId id="289" r:id="rId28"/>
    <p:sldId id="304" r:id="rId29"/>
    <p:sldId id="290" r:id="rId30"/>
    <p:sldId id="291" r:id="rId31"/>
    <p:sldId id="292" r:id="rId32"/>
    <p:sldId id="293" r:id="rId33"/>
    <p:sldId id="294" r:id="rId34"/>
    <p:sldId id="296" r:id="rId35"/>
    <p:sldId id="265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3829" autoAdjust="0"/>
    <p:restoredTop sz="90556" autoAdjust="0"/>
  </p:normalViewPr>
  <p:slideViewPr>
    <p:cSldViewPr>
      <p:cViewPr varScale="1">
        <p:scale>
          <a:sx n="85" d="100"/>
          <a:sy n="85" d="100"/>
        </p:scale>
        <p:origin x="-10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dirty="0"/>
              <a:t>Dose</a:t>
            </a:r>
            <a:r>
              <a:rPr lang="en-SG" baseline="0" dirty="0"/>
              <a:t> Appropriateness based on approved indications</a:t>
            </a:r>
          </a:p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baseline="0" dirty="0"/>
              <a:t>(N = </a:t>
            </a:r>
            <a:r>
              <a:rPr lang="en-SG" baseline="0" dirty="0" smtClean="0"/>
              <a:t>191)</a:t>
            </a:r>
            <a:endParaRPr lang="en-SG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0520744719994113"/>
          <c:y val="0.118912540593443"/>
          <c:w val="0.910542350430495"/>
          <c:h val="0.73326326793896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Appropriate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AF</c:v>
                </c:pt>
                <c:pt idx="1">
                  <c:v>DVT/PE</c:v>
                </c:pt>
                <c:pt idx="2">
                  <c:v>Other Indications*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127.0</c:v>
                </c:pt>
                <c:pt idx="1">
                  <c:v>22.0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5E-4B34-9D06-4555FF63C7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Appropriate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AF</c:v>
                </c:pt>
                <c:pt idx="1">
                  <c:v>DVT/PE</c:v>
                </c:pt>
                <c:pt idx="2">
                  <c:v>Other Indications*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27.0</c:v>
                </c:pt>
                <c:pt idx="1">
                  <c:v>4.0</c:v>
                </c:pt>
                <c:pt idx="2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95E-4B34-9D06-4555FF63C7AD}"/>
            </c:ext>
          </c:extLst>
        </c:ser>
        <c:gapWidth val="219"/>
        <c:overlap val="-27"/>
        <c:axId val="288855608"/>
        <c:axId val="569473080"/>
      </c:barChart>
      <c:catAx>
        <c:axId val="2888556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73080"/>
        <c:crosses val="autoZero"/>
        <c:auto val="1"/>
        <c:lblAlgn val="ctr"/>
        <c:lblOffset val="100"/>
      </c:catAx>
      <c:valAx>
        <c:axId val="5694730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55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SG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dirty="0"/>
              <a:t>Reasons</a:t>
            </a:r>
            <a:r>
              <a:rPr lang="en-SG" baseline="0" dirty="0"/>
              <a:t> for dose-inappropriateness</a:t>
            </a:r>
          </a:p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baseline="0" dirty="0"/>
              <a:t>(n =</a:t>
            </a:r>
            <a:r>
              <a:rPr lang="en-SG" baseline="0" dirty="0" smtClean="0"/>
              <a:t> 42)</a:t>
            </a:r>
            <a:endParaRPr lang="en-SG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Inappropriate dose for indication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AF</c:v>
                </c:pt>
                <c:pt idx="1">
                  <c:v>DVT/PE</c:v>
                </c:pt>
                <c:pt idx="2">
                  <c:v>Other Indications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12.0</c:v>
                </c:pt>
                <c:pt idx="1">
                  <c:v>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3F-4DD2-AAE0-AF38D6443E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renally adjusted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AF</c:v>
                </c:pt>
                <c:pt idx="1">
                  <c:v>DVT/PE</c:v>
                </c:pt>
                <c:pt idx="2">
                  <c:v>Other Indications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3F-4DD2-AAE0-AF38D6443E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Others*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AF</c:v>
                </c:pt>
                <c:pt idx="1">
                  <c:v>DVT/PE</c:v>
                </c:pt>
                <c:pt idx="2">
                  <c:v>Other Indications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4.0</c:v>
                </c:pt>
                <c:pt idx="2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C3F-4DD2-AAE0-AF38D6443E3C}"/>
            </c:ext>
          </c:extLst>
        </c:ser>
        <c:overlap val="100"/>
        <c:axId val="569643288"/>
        <c:axId val="569647240"/>
      </c:barChart>
      <c:catAx>
        <c:axId val="5696432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647240"/>
        <c:crosses val="autoZero"/>
        <c:auto val="1"/>
        <c:lblAlgn val="ctr"/>
        <c:lblOffset val="100"/>
      </c:catAx>
      <c:valAx>
        <c:axId val="5696472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643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SG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b="0" dirty="0"/>
              <a:t>Dose </a:t>
            </a:r>
            <a:r>
              <a:rPr lang="en-US" b="0" dirty="0" smtClean="0"/>
              <a:t>Appropriateness based</a:t>
            </a:r>
            <a:r>
              <a:rPr lang="en-US" b="0" baseline="0" dirty="0" smtClean="0"/>
              <a:t> on prescribing departments</a:t>
            </a:r>
          </a:p>
          <a:p>
            <a:pPr>
              <a:defRPr/>
            </a:pPr>
            <a:r>
              <a:rPr lang="en-US" b="0" baseline="0" dirty="0" smtClean="0"/>
              <a:t>(N=191)</a:t>
            </a:r>
            <a:endParaRPr lang="en-US" b="0" dirty="0"/>
          </a:p>
        </c:rich>
      </c:tx>
    </c:title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Dose Appropriateness</c:v>
                </c:pt>
              </c:strCache>
            </c:strRef>
          </c:tx>
          <c:dLbls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Not</a:t>
                    </a:r>
                    <a:r>
                      <a:rPr lang="en-US" baseline="0" smtClean="0"/>
                      <a:t> Appropriate</a:t>
                    </a:r>
                    <a:r>
                      <a:rPr lang="en-US" smtClean="0"/>
                      <a:t>, </a:t>
                    </a:r>
                    <a:r>
                      <a:rPr lang="en-US"/>
                      <a:t>42</a:t>
                    </a:r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Sheet1!$A$2:$A$6</c:f>
              <c:strCache>
                <c:ptCount val="5"/>
                <c:pt idx="0">
                  <c:v>Appropriate</c:v>
                </c:pt>
                <c:pt idx="1">
                  <c:v>Cardiology</c:v>
                </c:pt>
                <c:pt idx="2">
                  <c:v>General Med</c:v>
                </c:pt>
                <c:pt idx="3">
                  <c:v>Geriatric</c:v>
                </c:pt>
                <c:pt idx="4">
                  <c:v>Others*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149.0</c:v>
                </c:pt>
                <c:pt idx="1">
                  <c:v>27.0</c:v>
                </c:pt>
                <c:pt idx="2">
                  <c:v>6.0</c:v>
                </c:pt>
                <c:pt idx="3">
                  <c:v>5.0</c:v>
                </c:pt>
                <c:pt idx="4">
                  <c:v>4.0</c:v>
                </c:pt>
              </c:numCache>
            </c:numRef>
          </c:val>
        </c:ser>
        <c:gapWidth val="100"/>
        <c:splitType val="val"/>
        <c:splitPos val="50.0"/>
        <c:secondPieSize val="75"/>
        <c:serLines/>
      </c:of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b="0"/>
            </a:pPr>
            <a:r>
              <a:rPr lang="en-US" b="0" dirty="0" smtClean="0"/>
              <a:t>Whether patients were newly started from </a:t>
            </a:r>
          </a:p>
          <a:p>
            <a:pPr>
              <a:defRPr b="0"/>
            </a:pPr>
            <a:r>
              <a:rPr lang="en-US" b="0" dirty="0" smtClean="0"/>
              <a:t>1</a:t>
            </a:r>
            <a:r>
              <a:rPr lang="en-US" b="0" baseline="30000" dirty="0" smtClean="0"/>
              <a:t>st</a:t>
            </a:r>
            <a:r>
              <a:rPr lang="en-US" b="0" dirty="0" smtClean="0"/>
              <a:t> Apr 2015 to 31</a:t>
            </a:r>
            <a:r>
              <a:rPr lang="en-US" b="0" baseline="30000" dirty="0" smtClean="0"/>
              <a:t>st</a:t>
            </a:r>
            <a:r>
              <a:rPr lang="en-US" b="0" baseline="0" dirty="0" smtClean="0"/>
              <a:t> Jan 2016</a:t>
            </a:r>
          </a:p>
          <a:p>
            <a:pPr>
              <a:defRPr b="0"/>
            </a:pPr>
            <a:r>
              <a:rPr lang="en-US" b="0" baseline="0" dirty="0" smtClean="0"/>
              <a:t>(n = 190)*</a:t>
            </a:r>
            <a:endParaRPr lang="en-US" b="0" dirty="0"/>
          </a:p>
        </c:rich>
      </c:tx>
    </c:title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Start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No;
99
(52.1%)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0.16011349275785"/>
                  <c:y val="-0.067214011710074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Nil</a:t>
                    </a:r>
                    <a:r>
                      <a:rPr lang="en-US" baseline="0" dirty="0" smtClean="0"/>
                      <a:t> events</a:t>
                    </a:r>
                    <a:r>
                      <a:rPr lang="en-US" dirty="0" smtClean="0"/>
                      <a:t>
</a:t>
                    </a:r>
                    <a:r>
                      <a:rPr lang="en-US" dirty="0"/>
                      <a:t>79</a:t>
                    </a:r>
                    <a:r>
                      <a:rPr lang="en-US" dirty="0" smtClean="0"/>
                      <a:t>
(41.6%)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Bleeding</a:t>
                    </a:r>
                    <a:r>
                      <a:rPr lang="en-US" dirty="0" smtClean="0"/>
                      <a:t> events
10
(5.3%)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-0.119597185768446"/>
                  <c:y val="-2.01897839787131E-7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Thrombo</a:t>
                    </a:r>
                    <a:r>
                      <a:rPr lang="en-US" dirty="0"/>
                      <a:t>-embolic</a:t>
                    </a:r>
                    <a:r>
                      <a:rPr lang="en-US" dirty="0" smtClean="0"/>
                      <a:t> events</a:t>
                    </a:r>
                    <a:r>
                      <a:rPr lang="en-US" dirty="0"/>
                      <a:t>
2</a:t>
                    </a:r>
                    <a:r>
                      <a:rPr lang="en-US" dirty="0" smtClean="0"/>
                      <a:t>
(1.1%)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Yes; 91
(47.9%)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showVal val="1"/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No</c:v>
                </c:pt>
                <c:pt idx="1">
                  <c:v>No incidents</c:v>
                </c:pt>
                <c:pt idx="2">
                  <c:v>Bleeding incidents</c:v>
                </c:pt>
                <c:pt idx="3">
                  <c:v>Thrombo-embolic incidents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99.0</c:v>
                </c:pt>
                <c:pt idx="1">
                  <c:v>79.0</c:v>
                </c:pt>
                <c:pt idx="2">
                  <c:v>10.0</c:v>
                </c:pt>
                <c:pt idx="3">
                  <c:v>2.0</c:v>
                </c:pt>
              </c:numCache>
            </c:numRef>
          </c:val>
        </c:ser>
        <c:gapWidth val="100"/>
        <c:splitType val="val"/>
        <c:splitPos val="80.0"/>
        <c:secondPieSize val="75"/>
        <c:serLines/>
      </c:of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dirty="0">
                <a:solidFill>
                  <a:schemeClr val="tx1"/>
                </a:solidFill>
              </a:rPr>
              <a:t>Renal functions monitored at appropriate frequency</a:t>
            </a:r>
          </a:p>
        </c:rich>
      </c:tx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Renal functions monitored at appropriate frequency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3B-4E98-ABE0-AF7E7B59A04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3B-4E98-ABE0-AF7E7B59A0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No*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86.0</c:v>
                </c:pt>
                <c:pt idx="1">
                  <c:v>90.0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73-4009-84AF-EBCA1586C6EC}"/>
            </c:ext>
          </c:extLst>
        </c:ser>
        <c:firstSliceAng val="18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SG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Pr>
        <a:bodyPr/>
        <a:lstStyle/>
        <a:p>
          <a:pPr>
            <a:defRPr b="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FBC monitored at appropriate frequency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6F-4DC4-832D-7A98DFDD7C82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A6F-4DC4-832D-7A98DFDD7C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No*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97.0</c:v>
                </c:pt>
                <c:pt idx="1">
                  <c:v>79.0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30-4516-B0D4-38F55CC79E1E}"/>
            </c:ext>
          </c:extLst>
        </c:ser>
        <c:firstSliceAng val="18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SG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dirty="0"/>
              <a:t>Appropriateness</a:t>
            </a:r>
            <a:r>
              <a:rPr lang="en-SG" baseline="0" dirty="0"/>
              <a:t> of renal functions monitoring frequency</a:t>
            </a:r>
          </a:p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baseline="0" dirty="0"/>
              <a:t>(N = </a:t>
            </a:r>
            <a:r>
              <a:rPr lang="en-SG" baseline="0" dirty="0" smtClean="0"/>
              <a:t>176)</a:t>
            </a:r>
            <a:endParaRPr lang="en-SG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Not appropriate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Yearly</c:v>
                </c:pt>
                <c:pt idx="1">
                  <c:v>6 monthly</c:v>
                </c:pt>
                <c:pt idx="2">
                  <c:v>5 monthly</c:v>
                </c:pt>
                <c:pt idx="3">
                  <c:v>4 monthly</c:v>
                </c:pt>
                <c:pt idx="4">
                  <c:v>3 monthly</c:v>
                </c:pt>
                <c:pt idx="5">
                  <c:v>2 monthly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19.0</c:v>
                </c:pt>
                <c:pt idx="1">
                  <c:v>8.0</c:v>
                </c:pt>
                <c:pt idx="2">
                  <c:v>30.0</c:v>
                </c:pt>
                <c:pt idx="3">
                  <c:v>19.0</c:v>
                </c:pt>
                <c:pt idx="4">
                  <c:v>6.0</c:v>
                </c:pt>
                <c:pt idx="5">
                  <c:v>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94-494E-8419-FA5C4FD1D2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Appropriate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Yearly</c:v>
                </c:pt>
                <c:pt idx="1">
                  <c:v>6 monthly</c:v>
                </c:pt>
                <c:pt idx="2">
                  <c:v>5 monthly</c:v>
                </c:pt>
                <c:pt idx="3">
                  <c:v>4 monthly</c:v>
                </c:pt>
                <c:pt idx="4">
                  <c:v>3 monthly</c:v>
                </c:pt>
                <c:pt idx="5">
                  <c:v>2 monthly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56.0</c:v>
                </c:pt>
                <c:pt idx="1">
                  <c:v>7.0</c:v>
                </c:pt>
                <c:pt idx="2">
                  <c:v>13.0</c:v>
                </c:pt>
                <c:pt idx="3">
                  <c:v>7.0</c:v>
                </c:pt>
                <c:pt idx="4">
                  <c:v>6.0</c:v>
                </c:pt>
                <c:pt idx="5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94-494E-8419-FA5C4FD1D24B}"/>
            </c:ext>
          </c:extLst>
        </c:ser>
        <c:gapWidth val="219"/>
        <c:overlap val="-27"/>
        <c:axId val="355162728"/>
        <c:axId val="355166552"/>
      </c:barChart>
      <c:catAx>
        <c:axId val="3551627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166552"/>
        <c:crosses val="autoZero"/>
        <c:auto val="1"/>
        <c:lblAlgn val="ctr"/>
        <c:lblOffset val="100"/>
      </c:catAx>
      <c:valAx>
        <c:axId val="3551665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16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SG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dirty="0"/>
              <a:t>Appropriateness</a:t>
            </a:r>
            <a:r>
              <a:rPr lang="en-SG" baseline="0" dirty="0"/>
              <a:t> of FBC monitoring frequency</a:t>
            </a:r>
          </a:p>
          <a:p>
            <a:pPr>
              <a:defRPr lang="en-SG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baseline="0" dirty="0"/>
              <a:t>(N = </a:t>
            </a:r>
            <a:r>
              <a:rPr lang="en-SG" baseline="0" dirty="0" smtClean="0"/>
              <a:t>176)</a:t>
            </a:r>
            <a:endParaRPr lang="en-SG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Not appropriate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Yearly</c:v>
                </c:pt>
                <c:pt idx="1">
                  <c:v>6 monthly</c:v>
                </c:pt>
                <c:pt idx="2">
                  <c:v>5 monthly</c:v>
                </c:pt>
                <c:pt idx="3">
                  <c:v>4 monthly</c:v>
                </c:pt>
                <c:pt idx="4">
                  <c:v>3 monthly</c:v>
                </c:pt>
                <c:pt idx="5">
                  <c:v>2 monthly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30.0</c:v>
                </c:pt>
                <c:pt idx="1">
                  <c:v>7.0</c:v>
                </c:pt>
                <c:pt idx="2">
                  <c:v>28.0</c:v>
                </c:pt>
                <c:pt idx="3">
                  <c:v>19.0</c:v>
                </c:pt>
                <c:pt idx="4">
                  <c:v>9.0</c:v>
                </c:pt>
                <c:pt idx="5">
                  <c:v>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D5-4D74-BECF-5C4E33FC82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Appropriate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SG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Yearly</c:v>
                </c:pt>
                <c:pt idx="1">
                  <c:v>6 monthly</c:v>
                </c:pt>
                <c:pt idx="2">
                  <c:v>5 monthly</c:v>
                </c:pt>
                <c:pt idx="3">
                  <c:v>4 monthly</c:v>
                </c:pt>
                <c:pt idx="4">
                  <c:v>3 monthly</c:v>
                </c:pt>
                <c:pt idx="5">
                  <c:v>2 monthly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45.0</c:v>
                </c:pt>
                <c:pt idx="1">
                  <c:v>8.0</c:v>
                </c:pt>
                <c:pt idx="2">
                  <c:v>15.0</c:v>
                </c:pt>
                <c:pt idx="3">
                  <c:v>7.0</c:v>
                </c:pt>
                <c:pt idx="4">
                  <c:v>3.0</c:v>
                </c:pt>
                <c:pt idx="5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D5-4D74-BECF-5C4E33FC82F5}"/>
            </c:ext>
          </c:extLst>
        </c:ser>
        <c:gapWidth val="219"/>
        <c:overlap val="-27"/>
        <c:axId val="308605448"/>
        <c:axId val="308468888"/>
      </c:barChart>
      <c:catAx>
        <c:axId val="308605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468888"/>
        <c:crosses val="autoZero"/>
        <c:auto val="1"/>
        <c:lblAlgn val="ctr"/>
        <c:lblOffset val="100"/>
      </c:catAx>
      <c:valAx>
        <c:axId val="308468888"/>
        <c:scaling>
          <c:orientation val="minMax"/>
          <c:max val="60.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SG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605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SG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Drug-drug</a:t>
            </a:r>
            <a:r>
              <a:rPr lang="en-US" b="0" baseline="0" dirty="0" smtClean="0"/>
              <a:t> Interactions</a:t>
            </a:r>
            <a:endParaRPr lang="en-US" b="0" dirty="0" smtClean="0"/>
          </a:p>
          <a:p>
            <a:pPr>
              <a:defRPr/>
            </a:pPr>
            <a:r>
              <a:rPr lang="en-US" b="0" dirty="0" smtClean="0"/>
              <a:t>(N = 191)</a:t>
            </a:r>
            <a:endParaRPr lang="en-US" b="0" dirty="0"/>
          </a:p>
        </c:rich>
      </c:tx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DDI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bestFit"/>
            <c:showVal val="1"/>
            <c:showCatName val="1"/>
            <c:showLeaderLines val="1"/>
          </c:dLbls>
          <c:cat>
            <c:strRef>
              <c:f>Sheet1!$A$2:$A$7</c:f>
              <c:strCache>
                <c:ptCount val="6"/>
                <c:pt idx="0">
                  <c:v>None</c:v>
                </c:pt>
                <c:pt idx="1">
                  <c:v>Amiodarone</c:v>
                </c:pt>
                <c:pt idx="2">
                  <c:v>Clarithromycin</c:v>
                </c:pt>
                <c:pt idx="3">
                  <c:v>Diltiazem</c:v>
                </c:pt>
                <c:pt idx="4">
                  <c:v>Phenytoin</c:v>
                </c:pt>
                <c:pt idx="5">
                  <c:v>Ketoconazole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172.0</c:v>
                </c:pt>
                <c:pt idx="1">
                  <c:v>8.0</c:v>
                </c:pt>
                <c:pt idx="2">
                  <c:v>5.0</c:v>
                </c:pt>
                <c:pt idx="3">
                  <c:v>3.0</c:v>
                </c:pt>
                <c:pt idx="4">
                  <c:v>2.0</c:v>
                </c:pt>
                <c:pt idx="5">
                  <c:v>1.0</c:v>
                </c:pt>
              </c:numCache>
            </c:numRef>
          </c:val>
        </c:ser>
        <c:gapWidth val="100"/>
        <c:splitType val="val"/>
        <c:splitPos val="10.0"/>
        <c:secondPieSize val="75"/>
        <c:serLines/>
      </c:of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8357F-7482-FC44-BB68-B2D13099A84E}" type="datetimeFigureOut">
              <a:rPr lang="en-US" smtClean="0"/>
              <a:pPr/>
              <a:t>12/10/16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B750D-A232-EF4F-A123-3F240E90F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0BA1B24-29B2-49F2-A021-BA37C0E7B91D}" type="datetimeFigureOut">
              <a:rPr lang="en-US"/>
              <a:pPr/>
              <a:t>12/10/16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F49219C-09CE-49A2-891E-BE3202BE6D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04158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morning ladies and gentlemen….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**important</a:t>
            </a:r>
            <a:r>
              <a:rPr lang="en-US" baseline="0" dirty="0" smtClean="0"/>
              <a:t> slide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had a total of 154 pts with AF, 26 pts with venous </a:t>
            </a:r>
            <a:r>
              <a:rPr lang="en-US" baseline="0" dirty="0" err="1" smtClean="0"/>
              <a:t>thrombo</a:t>
            </a:r>
            <a:r>
              <a:rPr lang="en-US" baseline="0" dirty="0" smtClean="0"/>
              <a:t> embolism (VTE), 11 with various other indications.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Out of which, in the orange bars, approximately 20% of doses were deemed inappropriate.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26 DVT </a:t>
            </a:r>
          </a:p>
          <a:p>
            <a:r>
              <a:rPr lang="en-US" baseline="0" dirty="0" smtClean="0"/>
              <a:t>11 Others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further investigate the dose inappropriateness, we found that 26% of them were not </a:t>
            </a:r>
            <a:r>
              <a:rPr lang="en-US" baseline="0" dirty="0" err="1" smtClean="0"/>
              <a:t>renally</a:t>
            </a:r>
            <a:r>
              <a:rPr lang="en-US" baseline="0" dirty="0" smtClean="0"/>
              <a:t> adjusted, and 38% were inappropriate for this indication.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0" dirty="0" smtClean="0"/>
              <a:t> of the DVT inappropriate classified as inappropriate dosing (although also no </a:t>
            </a:r>
            <a:r>
              <a:rPr lang="en-US" baseline="0" dirty="0" err="1" smtClean="0"/>
              <a:t>CrCl</a:t>
            </a:r>
            <a:r>
              <a:rPr lang="en-US" baseline="0" dirty="0" smtClean="0"/>
              <a:t>)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12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2283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13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8188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*Jem: Put this as 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14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32852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Secondly, for the </a:t>
            </a:r>
            <a:r>
              <a:rPr lang="en-US" dirty="0" err="1" smtClean="0"/>
              <a:t>ourcomes</a:t>
            </a:r>
            <a:r>
              <a:rPr lang="en-US" dirty="0" smtClean="0"/>
              <a:t>, we zoomed into</a:t>
            </a:r>
            <a:r>
              <a:rPr lang="en-US" baseline="0" dirty="0" smtClean="0"/>
              <a:t> two of them – efficacy, </a:t>
            </a:r>
            <a:r>
              <a:rPr lang="en-US" baseline="0" dirty="0" err="1" smtClean="0"/>
              <a:t>focussing</a:t>
            </a:r>
            <a:r>
              <a:rPr lang="en-US" baseline="0" dirty="0" smtClean="0"/>
              <a:t> on </a:t>
            </a:r>
            <a:r>
              <a:rPr lang="en-US" baseline="0" dirty="0" err="1" smtClean="0"/>
              <a:t>theromboembolic</a:t>
            </a:r>
            <a:r>
              <a:rPr lang="en-US" baseline="0" dirty="0" smtClean="0"/>
              <a:t> events, and safety, on reported bleeding events.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15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3544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err="1" smtClean="0"/>
              <a:t>analysed</a:t>
            </a:r>
            <a:r>
              <a:rPr lang="en-US" baseline="0" dirty="0" smtClean="0"/>
              <a:t> 91 newly started patients, out of which 2 had </a:t>
            </a:r>
            <a:r>
              <a:rPr lang="en-US" baseline="0" dirty="0" err="1" smtClean="0"/>
              <a:t>thromboembolic</a:t>
            </a:r>
            <a:r>
              <a:rPr lang="en-US" baseline="0" dirty="0" smtClean="0"/>
              <a:t> events and 10 bleeding events.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16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87928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*DVT</a:t>
            </a:r>
            <a:r>
              <a:rPr lang="en-US" baseline="0" dirty="0" smtClean="0"/>
              <a:t>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x1 wrong </a:t>
            </a:r>
            <a:r>
              <a:rPr lang="en-US" baseline="0" dirty="0" err="1" smtClean="0">
                <a:sym typeface="Wingdings"/>
              </a:rPr>
              <a:t>intial</a:t>
            </a:r>
            <a:r>
              <a:rPr lang="en-US" baseline="0" dirty="0" smtClean="0">
                <a:sym typeface="Wingdings"/>
              </a:rPr>
              <a:t> dose (20mg OD instead of 15mg BD</a:t>
            </a:r>
          </a:p>
          <a:p>
            <a:endParaRPr lang="en-US" baseline="0" dirty="0" smtClean="0">
              <a:sym typeface="Wingdings"/>
            </a:endParaRPr>
          </a:p>
          <a:p>
            <a:r>
              <a:rPr lang="en-US" baseline="0" dirty="0" smtClean="0">
                <a:sym typeface="Wingdings"/>
              </a:rPr>
              <a:t>*AF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x3  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1 </a:t>
            </a:r>
            <a:r>
              <a:rPr lang="en-US" baseline="0" dirty="0" err="1" smtClean="0">
                <a:sym typeface="Wingdings"/>
              </a:rPr>
              <a:t>intially</a:t>
            </a:r>
            <a:r>
              <a:rPr lang="en-US" baseline="0" dirty="0" smtClean="0">
                <a:sym typeface="Wingdings"/>
              </a:rPr>
              <a:t> wrong then right,  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bleed (trauma) (appropriately </a:t>
            </a:r>
            <a:r>
              <a:rPr lang="en-US" baseline="0" dirty="0" err="1" smtClean="0">
                <a:sym typeface="Wingdings"/>
              </a:rPr>
              <a:t>montiored</a:t>
            </a:r>
            <a:r>
              <a:rPr lang="en-US" baseline="0" dirty="0" smtClean="0">
                <a:sym typeface="Wingdings"/>
              </a:rPr>
              <a:t>)</a:t>
            </a:r>
          </a:p>
          <a:p>
            <a:endParaRPr lang="en-US" baseline="0" dirty="0" smtClean="0">
              <a:sym typeface="Wingdings"/>
            </a:endParaRPr>
          </a:p>
          <a:p>
            <a:r>
              <a:rPr lang="en-US" baseline="0" dirty="0" smtClean="0">
                <a:sym typeface="Wingdings"/>
              </a:rPr>
              <a:t>  1 not </a:t>
            </a:r>
            <a:r>
              <a:rPr lang="en-US" baseline="0" dirty="0" err="1" smtClean="0">
                <a:sym typeface="Wingdings"/>
              </a:rPr>
              <a:t>renally</a:t>
            </a:r>
            <a:r>
              <a:rPr lang="en-US" baseline="0" dirty="0" smtClean="0">
                <a:sym typeface="Wingdings"/>
              </a:rPr>
              <a:t> adjusted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bleed (admission palatal hematoma) (not appropriately monitored for </a:t>
            </a:r>
            <a:r>
              <a:rPr lang="en-US" baseline="0" dirty="0" err="1" smtClean="0">
                <a:sym typeface="Wingdings"/>
              </a:rPr>
              <a:t>Hb</a:t>
            </a:r>
            <a:r>
              <a:rPr lang="en-US" baseline="0" dirty="0" smtClean="0">
                <a:sym typeface="Wingdings"/>
              </a:rPr>
              <a:t>)</a:t>
            </a:r>
          </a:p>
          <a:p>
            <a:endParaRPr lang="en-US" baseline="0" dirty="0" smtClean="0">
              <a:sym typeface="Wingdings"/>
            </a:endParaRPr>
          </a:p>
          <a:p>
            <a:r>
              <a:rPr lang="en-US" baseline="0" dirty="0" smtClean="0">
                <a:sym typeface="Wingdings"/>
              </a:rPr>
              <a:t>1 too high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bleed (from cut) (not appropriately monitored for </a:t>
            </a:r>
            <a:r>
              <a:rPr lang="en-US" baseline="0" dirty="0" err="1" smtClean="0">
                <a:sym typeface="Wingdings"/>
              </a:rPr>
              <a:t>Hb</a:t>
            </a:r>
            <a:r>
              <a:rPr lang="en-US" baseline="0" dirty="0" smtClean="0">
                <a:sym typeface="Wingdings"/>
              </a:rPr>
              <a:t> and </a:t>
            </a:r>
            <a:r>
              <a:rPr lang="en-US" baseline="0" dirty="0" err="1" smtClean="0">
                <a:sym typeface="Wingdings"/>
              </a:rPr>
              <a:t>CrCL</a:t>
            </a:r>
            <a:r>
              <a:rPr lang="en-US" baseline="0" dirty="0" smtClean="0">
                <a:sym typeface="Wingdings"/>
              </a:rPr>
              <a:t>)</a:t>
            </a:r>
          </a:p>
          <a:p>
            <a:endParaRPr lang="en-US" baseline="0" dirty="0" smtClean="0">
              <a:sym typeface="Wingdings"/>
            </a:endParaRPr>
          </a:p>
          <a:p>
            <a:endParaRPr lang="en-US" baseline="0" dirty="0" smtClean="0">
              <a:sym typeface="Wingdings"/>
            </a:endParaRPr>
          </a:p>
          <a:p>
            <a:r>
              <a:rPr lang="en-US" baseline="0" dirty="0" smtClean="0">
                <a:sym typeface="Wingdings"/>
              </a:rPr>
              <a:t>1 other trauma due to not appropriate monitoring</a:t>
            </a:r>
          </a:p>
          <a:p>
            <a:r>
              <a:rPr lang="en-US" baseline="0" dirty="0" smtClean="0">
                <a:sym typeface="Wingdings"/>
              </a:rPr>
              <a:t>1 increased bleeding risk due to nor appropriate monitoring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*Jem</a:t>
            </a:r>
            <a:r>
              <a:rPr lang="en-US" baseline="0" dirty="0" smtClean="0"/>
              <a:t>: please also </a:t>
            </a:r>
            <a:r>
              <a:rPr lang="en-US" baseline="0" dirty="0" err="1" smtClean="0"/>
              <a:t>emphasise</a:t>
            </a:r>
            <a:r>
              <a:rPr lang="en-US" baseline="0" dirty="0" smtClean="0"/>
              <a:t> the disparate number of N from this small study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large RCT </a:t>
            </a:r>
            <a:r>
              <a:rPr lang="en-US" baseline="0" dirty="0" err="1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18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4421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Thirdly, For monitoring</a:t>
            </a:r>
            <a:r>
              <a:rPr lang="en-US" baseline="0" dirty="0" smtClean="0"/>
              <a:t> parameters, we looked at the frequency of blood sampling for the monitoring of renal function and full blood count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well as drug-drug interactions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excluding</a:t>
            </a:r>
            <a:r>
              <a:rPr lang="en-US" baseline="0" dirty="0" smtClean="0"/>
              <a:t> 15 pts which we were unable to determine </a:t>
            </a:r>
            <a:r>
              <a:rPr lang="en-US" baseline="0" dirty="0" err="1" smtClean="0"/>
              <a:t>creatinine</a:t>
            </a:r>
            <a:r>
              <a:rPr lang="en-US" baseline="0" dirty="0" smtClean="0"/>
              <a:t> clearance,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Out of 176 pts, </a:t>
            </a:r>
          </a:p>
          <a:p>
            <a:endParaRPr lang="en-US" baseline="0" dirty="0" smtClean="0"/>
          </a:p>
          <a:p>
            <a:r>
              <a:rPr lang="en-US" dirty="0" smtClean="0"/>
              <a:t>Only 50% had appropriate</a:t>
            </a:r>
            <a:r>
              <a:rPr lang="en-US" baseline="0" dirty="0" smtClean="0"/>
              <a:t> monitoring frequency of renal functions </a:t>
            </a:r>
          </a:p>
          <a:p>
            <a:r>
              <a:rPr lang="en-US" baseline="0" dirty="0" smtClean="0"/>
              <a:t>45% had appropriate monitoring for FBC.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my outline</a:t>
            </a:r>
            <a:r>
              <a:rPr lang="en-US" baseline="0" dirty="0" smtClean="0"/>
              <a:t> of the presentation this morning, so w</a:t>
            </a:r>
            <a:r>
              <a:rPr lang="en-US" dirty="0" smtClean="0"/>
              <a:t>ithout further ado, let us dive</a:t>
            </a:r>
            <a:r>
              <a:rPr lang="en-US" baseline="0" dirty="0" smtClean="0"/>
              <a:t> into this MUE.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Breakdown to show appropriateness</a:t>
            </a:r>
            <a:r>
              <a:rPr lang="en-US" baseline="0" dirty="0" smtClean="0"/>
              <a:t> of monitoring frequency according to CRCL.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Breakdown to show appropriateness</a:t>
            </a:r>
            <a:r>
              <a:rPr lang="en-US" baseline="0" dirty="0" smtClean="0"/>
              <a:t> of monitoring frequency according to FBC.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smtClean="0"/>
              <a:t>1</a:t>
            </a:r>
            <a:r>
              <a:rPr lang="en-SG" baseline="0" dirty="0" smtClean="0"/>
              <a:t> Amio bleeding risk incr</a:t>
            </a:r>
          </a:p>
          <a:p>
            <a:endParaRPr lang="en-SG" baseline="0" dirty="0" smtClean="0"/>
          </a:p>
          <a:p>
            <a:r>
              <a:rPr lang="en-SG" baseline="0" dirty="0" smtClean="0"/>
              <a:t>2 clarithro bleed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27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38709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from GP</a:t>
            </a:r>
          </a:p>
          <a:p>
            <a:r>
              <a:rPr lang="en-US" dirty="0" smtClean="0"/>
              <a:t>Future directions</a:t>
            </a:r>
            <a:r>
              <a:rPr lang="en-SG" baseline="0" dirty="0" smtClean="0"/>
              <a:t> – what else can be done in this study (larger group of </a:t>
            </a:r>
            <a:r>
              <a:rPr lang="en-SG" baseline="0" dirty="0" err="1" smtClean="0"/>
              <a:t>pts</a:t>
            </a:r>
            <a:r>
              <a:rPr lang="en-SG" baseline="0" dirty="0" smtClean="0"/>
              <a:t>, what else to study </a:t>
            </a:r>
            <a:r>
              <a:rPr lang="en-SG" baseline="0" dirty="0" err="1" smtClean="0"/>
              <a:t>etc</a:t>
            </a:r>
            <a:r>
              <a:rPr lang="en-SG" baseline="0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29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89521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Compliance</a:t>
            </a:r>
          </a:p>
          <a:p>
            <a:r>
              <a:rPr lang="en-US" dirty="0" smtClean="0"/>
              <a:t>Bleeding symptoms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30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27228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*Jem:</a:t>
            </a:r>
            <a:r>
              <a:rPr lang="en-US" baseline="0" dirty="0" smtClean="0"/>
              <a:t> Put this slide as 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33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04835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*Jem:</a:t>
            </a:r>
            <a:r>
              <a:rPr lang="en-US" baseline="0" dirty="0" smtClean="0"/>
              <a:t> 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34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91461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ＭＳ Ｐゴシック" pitchFamily="-1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EFD27D-6972-4EB2-BD5E-43B5A4586B83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40892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MUE</a:t>
            </a:r>
            <a:r>
              <a:rPr lang="en-US" baseline="0" dirty="0" smtClean="0"/>
              <a:t> for </a:t>
            </a:r>
            <a:r>
              <a:rPr lang="en-US" baseline="0" dirty="0" err="1" smtClean="0"/>
              <a:t>Rivarox</a:t>
            </a:r>
            <a:r>
              <a:rPr lang="en-US" baseline="0" dirty="0" smtClean="0"/>
              <a:t>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a while, </a:t>
            </a:r>
            <a:r>
              <a:rPr lang="en-US" baseline="0" dirty="0" err="1" smtClean="0"/>
              <a:t>rivaroxaban</a:t>
            </a:r>
            <a:r>
              <a:rPr lang="en-US" baseline="0" dirty="0" smtClean="0"/>
              <a:t> was the alternative non </a:t>
            </a:r>
            <a:r>
              <a:rPr lang="en-US" baseline="0" dirty="0" err="1" smtClean="0"/>
              <a:t>vitK</a:t>
            </a:r>
            <a:r>
              <a:rPr lang="en-US" baseline="0" dirty="0" smtClean="0"/>
              <a:t> oral anticoagulant that we had in hospital. And now with fresh and emerging real-world data for more </a:t>
            </a:r>
            <a:r>
              <a:rPr lang="en-US" baseline="0" dirty="0" err="1" smtClean="0"/>
              <a:t>NOACs</a:t>
            </a:r>
            <a:r>
              <a:rPr lang="en-US" baseline="0" dirty="0" smtClean="0"/>
              <a:t>, and more entering our hospital’s formulary, hence, the birth of this MUE.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Compared with our good </a:t>
            </a:r>
            <a:r>
              <a:rPr lang="en-US" baseline="0" dirty="0" err="1" smtClean="0"/>
              <a:t>ol</a:t>
            </a:r>
            <a:r>
              <a:rPr lang="en-US" baseline="0" dirty="0" smtClean="0"/>
              <a:t>’ friend </a:t>
            </a:r>
            <a:r>
              <a:rPr lang="en-US" baseline="0" dirty="0" err="1" smtClean="0"/>
              <a:t>warfarin</a:t>
            </a:r>
            <a:r>
              <a:rPr lang="en-US" baseline="0" dirty="0" smtClean="0"/>
              <a:t>, it is relatively newer and there is less need to monitor or titrate and less interactions as well.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reversal agents for </a:t>
            </a:r>
            <a:r>
              <a:rPr lang="en-US" baseline="0" dirty="0" err="1" smtClean="0"/>
              <a:t>rivaroxaban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3 main objectives that we are looking at…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LcParenR"/>
            </a:pPr>
            <a:r>
              <a:rPr lang="en-US" dirty="0" smtClean="0"/>
              <a:t>Retrospective</a:t>
            </a:r>
            <a:r>
              <a:rPr lang="en-US" baseline="0" dirty="0" smtClean="0"/>
              <a:t> study</a:t>
            </a:r>
          </a:p>
          <a:p>
            <a:pPr marL="228600" indent="-228600">
              <a:buAutoNum type="alphaLcParenR"/>
            </a:pPr>
            <a:r>
              <a:rPr lang="en-US" baseline="0" dirty="0" smtClean="0"/>
              <a:t>We sieved out all the patients who collected </a:t>
            </a:r>
            <a:r>
              <a:rPr lang="en-US" baseline="0" dirty="0" err="1" smtClean="0"/>
              <a:t>rivaroxaban</a:t>
            </a:r>
            <a:r>
              <a:rPr lang="en-US" baseline="0" dirty="0" smtClean="0"/>
              <a:t> from the time frame stated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6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2959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for the 3 objectives.. </a:t>
            </a:r>
          </a:p>
          <a:p>
            <a:pPr marL="228600" indent="-228600">
              <a:buAutoNum type="alphaLcParenR"/>
            </a:pPr>
            <a:r>
              <a:rPr lang="en-US" baseline="0" dirty="0" smtClean="0"/>
              <a:t>Dose-appropriateness based on..</a:t>
            </a:r>
          </a:p>
          <a:p>
            <a:pPr marL="228600" indent="-228600">
              <a:buAutoNum type="alphaLcParenR"/>
            </a:pPr>
            <a:r>
              <a:rPr lang="en-US" baseline="0" dirty="0" smtClean="0"/>
              <a:t>We </a:t>
            </a:r>
            <a:r>
              <a:rPr lang="en-US" baseline="0" dirty="0" err="1" smtClean="0"/>
              <a:t>analysed</a:t>
            </a:r>
            <a:r>
              <a:rPr lang="en-US" baseline="0" dirty="0" smtClean="0"/>
              <a:t> outcomes by tracing and including only patients who were newly started on </a:t>
            </a:r>
            <a:r>
              <a:rPr lang="en-US" baseline="0" dirty="0" err="1" smtClean="0"/>
              <a:t>Rivaroxaban</a:t>
            </a:r>
            <a:r>
              <a:rPr lang="en-US" baseline="0" dirty="0" smtClean="0"/>
              <a:t> from 1 Apr 2015 to 31 Jan 2016 from our existing pool of patients collected. </a:t>
            </a:r>
          </a:p>
          <a:p>
            <a:pPr marL="228600" indent="-228600">
              <a:buAutoNum type="alphaLcParenR"/>
            </a:pPr>
            <a:r>
              <a:rPr lang="en-US" baseline="0" dirty="0" smtClean="0"/>
              <a:t>Lastly Monitoring parameters are based on the European Heart Rhythm assoc  2015 guidelines.</a:t>
            </a:r>
          </a:p>
          <a:p>
            <a:pPr marL="228600" indent="-228600">
              <a:buAutoNum type="alphaLcParenR"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 that were on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rivaroxaban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at least 6 months before October 1, 2015 will be regarded as being stable on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rivaroxaban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therapy, and thus excluded from outcomes analysis.</a:t>
            </a:r>
            <a:r>
              <a:rPr lang="en-GB" dirty="0" smtClean="0"/>
              <a:t> 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9219C-09CE-49A2-891E-BE3202BE6D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Firstly for dose appropriateness,</a:t>
            </a:r>
            <a:r>
              <a:rPr lang="en-US" baseline="0" dirty="0" smtClean="0"/>
              <a:t> </a:t>
            </a:r>
            <a:r>
              <a:rPr lang="en-US" dirty="0" smtClean="0"/>
              <a:t>as mentioned we tracked the usage of </a:t>
            </a:r>
            <a:r>
              <a:rPr lang="en-US" dirty="0" err="1" smtClean="0"/>
              <a:t>rivaroxaban</a:t>
            </a:r>
            <a:r>
              <a:rPr lang="en-US" dirty="0" smtClean="0"/>
              <a:t> based on indications and renal function</a:t>
            </a:r>
            <a:r>
              <a:rPr lang="en-US" baseline="0" dirty="0" smtClean="0"/>
              <a:t> cut-offs found in the package insert of </a:t>
            </a:r>
            <a:r>
              <a:rPr lang="en-US" baseline="0" dirty="0" err="1" smtClean="0"/>
              <a:t>rivaroxaban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1829-AA5F-4EE9-8299-40D8067EA410}" type="slidenum">
              <a:rPr lang="en-SG" smtClean="0"/>
              <a:pPr/>
              <a:t>10</a:t>
            </a:fld>
            <a:endParaRPr lang="en-SG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287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8452EEF-BFD6-6342-AC4E-B9DEF3CE98E8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4AB779-850E-4F43-BB92-32E41D15E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E89-4B0F-B74D-856B-9A9057692AC6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7A6F-FE54-4AAB-9BB2-B41827D6B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7C59F7-2643-E147-A623-9D2D409F1A8E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57B3CB-0230-482D-A913-AA31B779E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7333-6BD3-8A47-9060-9153F6A2C1CD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718D6A-1CCF-4396-BD77-A41F1F2A3F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A0C-D6FF-3A48-9385-F53A77A35862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63101DC-9D26-4A64-A862-D9EE9F079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01DBB-25F2-F549-9457-6C50F56F2E83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8D6F35E-2569-404D-AE46-77C4FC902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2B4269-21CE-0B45-AE71-AB4143BBCA3B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B51CBA-9128-4BB3-8FF1-DB1FF28A4F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701B-A82D-F044-800D-46ECAB16323D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57F4D2-5F32-4FC6-82B3-9A6C9AA96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0878-A5B7-5A41-B371-79D5E74CB48D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F4A596-2568-4C54-A9AA-CEFE857B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6577-F373-2845-9A16-B5C17F4DD818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74E56C-8B3A-439C-9302-EC2ECB458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F69853B-D430-E047-84EC-9D12A8B5F6D9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2E409CD-C602-473C-8572-E21437E95A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1ADB05-441A-B548-AB14-562C0A86F162}" type="datetime1">
              <a:rPr lang="en-US" smtClean="0"/>
              <a:pPr/>
              <a:t>12/10/16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7DCA3E-D83A-49A8-B006-AF086E0E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omedcentral.com/1471-2318/10/5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229600" cy="3048000"/>
          </a:xfrm>
        </p:spPr>
        <p:txBody>
          <a:bodyPr anchor="b">
            <a:noAutofit/>
          </a:bodyPr>
          <a:lstStyle/>
          <a:p>
            <a:pPr>
              <a:lnSpc>
                <a:spcPts val="4800"/>
              </a:lnSpc>
            </a:pPr>
            <a:r>
              <a:rPr lang="en-US" sz="4000" b="1" dirty="0" smtClean="0">
                <a:solidFill>
                  <a:schemeClr val="bg2"/>
                </a:solidFill>
              </a:rPr>
              <a:t>Medication </a:t>
            </a:r>
            <a:r>
              <a:rPr lang="en-US" sz="4000" b="1" dirty="0" err="1" smtClean="0">
                <a:solidFill>
                  <a:schemeClr val="bg2"/>
                </a:solidFill>
              </a:rPr>
              <a:t>Utilisation</a:t>
            </a:r>
            <a:r>
              <a:rPr lang="en-US" sz="4000" b="1" dirty="0" smtClean="0">
                <a:solidFill>
                  <a:schemeClr val="bg2"/>
                </a:solidFill>
              </a:rPr>
              <a:t> Evaluation (MUE) on </a:t>
            </a:r>
            <a:r>
              <a:rPr lang="en-US" sz="4000" b="1" dirty="0" err="1" smtClean="0">
                <a:solidFill>
                  <a:schemeClr val="bg2"/>
                </a:solidFill>
              </a:rPr>
              <a:t>Rivaroxaban</a:t>
            </a:r>
            <a:r>
              <a:rPr lang="en-US" sz="4000" b="1" dirty="0" smtClean="0">
                <a:solidFill>
                  <a:schemeClr val="bg2"/>
                </a:solidFill>
              </a:rPr>
              <a:t> use in </a:t>
            </a:r>
            <a:br>
              <a:rPr lang="en-US" sz="4000" b="1" dirty="0" smtClean="0">
                <a:solidFill>
                  <a:schemeClr val="bg2"/>
                </a:solidFill>
              </a:rPr>
            </a:br>
            <a:r>
              <a:rPr lang="en-US" sz="4000" b="1" dirty="0" err="1" smtClean="0">
                <a:solidFill>
                  <a:schemeClr val="bg2"/>
                </a:solidFill>
              </a:rPr>
              <a:t>Khoo</a:t>
            </a:r>
            <a:r>
              <a:rPr lang="en-US" sz="4000" b="1" dirty="0" smtClean="0">
                <a:solidFill>
                  <a:schemeClr val="bg2"/>
                </a:solidFill>
              </a:rPr>
              <a:t> TECK PUAT HOSPITAL (</a:t>
            </a:r>
            <a:r>
              <a:rPr lang="en-US" sz="4000" b="1" dirty="0" err="1" smtClean="0">
                <a:solidFill>
                  <a:schemeClr val="bg2"/>
                </a:solidFill>
              </a:rPr>
              <a:t>KTPh</a:t>
            </a:r>
            <a:r>
              <a:rPr lang="en-US" sz="4000" b="1" dirty="0" smtClean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778375"/>
            <a:ext cx="7772400" cy="10128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Source Sans Pro" pitchFamily="34" charset="0"/>
                <a:ea typeface="+mj-ea"/>
                <a:cs typeface="+mj-cs"/>
              </a:rPr>
              <a:t>Event Name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Source Sans Pro" pitchFamily="34" charset="0"/>
                <a:ea typeface="+mj-ea"/>
                <a:cs typeface="+mj-cs"/>
              </a:rPr>
              <a:t>Date</a:t>
            </a:r>
            <a:endParaRPr lang="en-US" sz="2400" dirty="0">
              <a:latin typeface="Source Sans Pro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191000"/>
            <a:ext cx="612068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w Cen MT"/>
                <a:cs typeface="Tw Cen MT"/>
              </a:rPr>
              <a:t>Jeremy </a:t>
            </a:r>
            <a:r>
              <a:rPr lang="en-US" sz="2400" dirty="0" err="1" smtClean="0">
                <a:solidFill>
                  <a:schemeClr val="bg1"/>
                </a:solidFill>
                <a:latin typeface="Tw Cen MT"/>
                <a:cs typeface="Tw Cen MT"/>
              </a:rPr>
              <a:t>Chia</a:t>
            </a:r>
            <a:endParaRPr lang="en-US" sz="2400" dirty="0" smtClean="0">
              <a:solidFill>
                <a:schemeClr val="bg1"/>
              </a:solidFill>
              <a:latin typeface="Tw Cen MT"/>
              <a:cs typeface="Tw Cen M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w Cen MT"/>
                <a:cs typeface="Tw Cen MT"/>
              </a:rPr>
              <a:t>Pharmacist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w Cen MT"/>
                <a:cs typeface="Tw Cen MT"/>
              </a:rPr>
              <a:t>10 Dec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10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Based on indications</a:t>
            </a:r>
          </a:p>
          <a:p>
            <a:r>
              <a:rPr lang="en-US" dirty="0"/>
              <a:t>Based on renal functions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780928"/>
            <a:ext cx="5968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w Cen MT"/>
                <a:cs typeface="Tw Cen MT"/>
              </a:rPr>
              <a:t>Table 2: </a:t>
            </a:r>
            <a:r>
              <a:rPr lang="en-US" sz="1600" dirty="0" err="1">
                <a:latin typeface="Tw Cen MT"/>
                <a:cs typeface="Tw Cen MT"/>
              </a:rPr>
              <a:t>Rivaroxaban</a:t>
            </a:r>
            <a:r>
              <a:rPr lang="en-US" sz="1600" dirty="0">
                <a:latin typeface="Tw Cen MT"/>
                <a:cs typeface="Tw Cen MT"/>
              </a:rPr>
              <a:t> dosing based on indications and renal </a:t>
            </a:r>
            <a:r>
              <a:rPr lang="en-US" sz="1600" dirty="0" smtClean="0">
                <a:latin typeface="Tw Cen MT"/>
                <a:cs typeface="Tw Cen MT"/>
              </a:rPr>
              <a:t>functions</a:t>
            </a:r>
            <a:r>
              <a:rPr lang="en-US" sz="1600" baseline="30000" dirty="0" smtClean="0">
                <a:latin typeface="Tw Cen MT"/>
                <a:cs typeface="Tw Cen MT"/>
              </a:rPr>
              <a:t>2</a:t>
            </a:r>
            <a:endParaRPr lang="en-SG" sz="1600" dirty="0">
              <a:latin typeface="Tw Cen MT"/>
              <a:cs typeface="Tw Cen MT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112182"/>
              </p:ext>
            </p:extLst>
          </p:nvPr>
        </p:nvGraphicFramePr>
        <p:xfrm>
          <a:off x="539552" y="3068960"/>
          <a:ext cx="8136904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Indications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CrCl</a:t>
                      </a:r>
                      <a:r>
                        <a:rPr lang="en-US" baseline="0" dirty="0"/>
                        <a:t> (ml/min)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Dosage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0480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Prevention of Stroke and Systemic</a:t>
                      </a:r>
                      <a:r>
                        <a:rPr lang="en-US" baseline="0" dirty="0"/>
                        <a:t> Embolism in Non-</a:t>
                      </a:r>
                      <a:r>
                        <a:rPr lang="en-US" baseline="0" dirty="0" err="1"/>
                        <a:t>Valvular</a:t>
                      </a:r>
                      <a:r>
                        <a:rPr lang="en-US" baseline="0" dirty="0"/>
                        <a:t> </a:t>
                      </a:r>
                      <a:r>
                        <a:rPr lang="en-US" u="sng" dirty="0" err="1"/>
                        <a:t>Atrial</a:t>
                      </a:r>
                      <a:r>
                        <a:rPr lang="en-US" u="sng" dirty="0"/>
                        <a:t> Fibrillation</a:t>
                      </a:r>
                      <a:endParaRPr lang="en-SG" u="sng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&gt;50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20mg OD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15-50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15mg</a:t>
                      </a:r>
                      <a:r>
                        <a:rPr lang="en-US" baseline="0" dirty="0"/>
                        <a:t> OD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&lt;15</a:t>
                      </a:r>
                      <a:endParaRPr lang="en-SG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Avoid</a:t>
                      </a:r>
                      <a:r>
                        <a:rPr lang="en-US" baseline="0" dirty="0"/>
                        <a:t> use</a:t>
                      </a:r>
                      <a:endParaRPr lang="en-SG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73152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Treatment of </a:t>
                      </a:r>
                      <a:r>
                        <a:rPr lang="en-US" u="sng" dirty="0"/>
                        <a:t>Deep</a:t>
                      </a:r>
                      <a:r>
                        <a:rPr lang="en-US" u="sng" baseline="0" dirty="0"/>
                        <a:t> Vein Thrombosis (DVT)/Pulmonary Embolism (PE)</a:t>
                      </a:r>
                      <a:r>
                        <a:rPr lang="en-US" baseline="0" dirty="0"/>
                        <a:t> and Prevention of Recurrent DVT/PE</a:t>
                      </a:r>
                      <a:endParaRPr lang="en-SG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≥30</a:t>
                      </a:r>
                      <a:endParaRPr lang="en-SG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15mg BD for 21 days, followed by 20mg OD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&lt;30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Avoid use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6309320"/>
            <a:ext cx="5751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aseline="30000" dirty="0">
                <a:latin typeface="Tw Cen MT"/>
                <a:cs typeface="Tw Cen MT"/>
              </a:rPr>
              <a:t>2</a:t>
            </a:r>
            <a:r>
              <a:rPr lang="en-US" sz="1300" dirty="0">
                <a:latin typeface="Tw Cen MT"/>
                <a:cs typeface="Tw Cen MT"/>
              </a:rPr>
              <a:t>Janssen Pharmaceuticals Inc. (2016, May). </a:t>
            </a:r>
            <a:r>
              <a:rPr lang="en-US" sz="1300" dirty="0" err="1">
                <a:latin typeface="Tw Cen MT"/>
                <a:cs typeface="Tw Cen MT"/>
              </a:rPr>
              <a:t>Xarelto</a:t>
            </a:r>
            <a:r>
              <a:rPr lang="en-US" sz="1300" dirty="0">
                <a:latin typeface="Tw Cen MT"/>
                <a:cs typeface="Tw Cen MT"/>
              </a:rPr>
              <a:t> (R) Package Insert. Titusville, NJ</a:t>
            </a:r>
            <a:r>
              <a:rPr lang="en-SG" dirty="0">
                <a:latin typeface="Tw Cen MT"/>
                <a:cs typeface="Tw Cen MT"/>
              </a:rPr>
              <a:t> </a:t>
            </a:r>
            <a:endParaRPr lang="en-US" dirty="0">
              <a:latin typeface="Tw Cen MT"/>
              <a:cs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11</a:t>
            </a:fld>
            <a:endParaRPr lang="en-SG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901768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2648" y="6048871"/>
            <a:ext cx="7164360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300" dirty="0">
                <a:latin typeface="Tw Cen MT"/>
                <a:cs typeface="Tw Cen MT"/>
              </a:rPr>
              <a:t>*Other Indications:</a:t>
            </a:r>
          </a:p>
          <a:p>
            <a:r>
              <a:rPr lang="en-SG" sz="1300" dirty="0">
                <a:latin typeface="Tw Cen MT"/>
                <a:cs typeface="Tw Cen MT"/>
              </a:rPr>
              <a:t>-Ventricular fibrillation (1),</a:t>
            </a:r>
            <a:r>
              <a:rPr lang="en-SG" sz="1300" dirty="0" smtClean="0">
                <a:latin typeface="Tw Cen MT"/>
                <a:cs typeface="Tw Cen MT"/>
              </a:rPr>
              <a:t> Carotid artery thrombosis (1), Post stroke event (1), not </a:t>
            </a:r>
            <a:r>
              <a:rPr lang="en-SG" sz="1300" dirty="0">
                <a:latin typeface="Tw Cen MT"/>
                <a:cs typeface="Tw Cen MT"/>
              </a:rPr>
              <a:t>reflected in records </a:t>
            </a:r>
            <a:r>
              <a:rPr lang="en-SG" sz="1300" dirty="0" smtClean="0">
                <a:latin typeface="Tw Cen MT"/>
                <a:cs typeface="Tw Cen MT"/>
              </a:rPr>
              <a:t>(8)</a:t>
            </a:r>
            <a:endParaRPr lang="en-SG" sz="1300" dirty="0">
              <a:latin typeface="Tw Cen MT"/>
              <a:cs typeface="Tw Cen MT"/>
            </a:endParaRPr>
          </a:p>
          <a:p>
            <a:r>
              <a:rPr lang="en-SG" sz="1300" dirty="0">
                <a:latin typeface="Tw Cen MT"/>
                <a:cs typeface="Tw Cen MT"/>
              </a:rPr>
              <a:t>-Considered as ‘Not Appropriate’</a:t>
            </a:r>
          </a:p>
        </p:txBody>
      </p:sp>
      <p:sp>
        <p:nvSpPr>
          <p:cNvPr id="15" name="Oval 14"/>
          <p:cNvSpPr/>
          <p:nvPr/>
        </p:nvSpPr>
        <p:spPr>
          <a:xfrm>
            <a:off x="2438400" y="4444752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Oval 15"/>
          <p:cNvSpPr/>
          <p:nvPr/>
        </p:nvSpPr>
        <p:spPr>
          <a:xfrm>
            <a:off x="4901952" y="4978152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Oval 16"/>
          <p:cNvSpPr/>
          <p:nvPr/>
        </p:nvSpPr>
        <p:spPr>
          <a:xfrm>
            <a:off x="7380312" y="4825752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 8"/>
          <p:cNvSpPr/>
          <p:nvPr/>
        </p:nvSpPr>
        <p:spPr>
          <a:xfrm>
            <a:off x="3124200" y="2438400"/>
            <a:ext cx="462293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"/>
                <a:cs typeface="Tw Cen MT"/>
              </a:rPr>
              <a:t>~20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"/>
                <a:cs typeface="Tw Cen MT"/>
              </a:rPr>
              <a:t>% </a:t>
            </a:r>
          </a:p>
          <a:p>
            <a:pPr algn="ctr"/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"/>
                <a:cs typeface="Tw Cen MT"/>
              </a:rPr>
              <a:t>inappropriate dosing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562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5" grpId="0" animBg="1"/>
      <p:bldP spid="16" grpId="0" animBg="1"/>
      <p:bldP spid="17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12</a:t>
            </a:fld>
            <a:endParaRPr lang="en-SG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7418565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6021288"/>
            <a:ext cx="3904353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300" dirty="0">
                <a:latin typeface="Tw Cen MT"/>
                <a:cs typeface="Tw Cen MT"/>
              </a:rPr>
              <a:t>*Others</a:t>
            </a:r>
          </a:p>
          <a:p>
            <a:r>
              <a:rPr lang="en-SG" sz="1300" dirty="0">
                <a:latin typeface="Tw Cen MT"/>
                <a:cs typeface="Tw Cen MT"/>
              </a:rPr>
              <a:t>-AF: no sCr to determine appropriate or not </a:t>
            </a:r>
            <a:r>
              <a:rPr lang="en-SG" sz="1300" dirty="0" smtClean="0">
                <a:latin typeface="Tw Cen MT"/>
                <a:cs typeface="Tw Cen MT"/>
              </a:rPr>
              <a:t>(4)</a:t>
            </a:r>
            <a:endParaRPr lang="en-SG" sz="1300" dirty="0">
              <a:latin typeface="Tw Cen MT"/>
              <a:cs typeface="Tw Cen MT"/>
            </a:endParaRPr>
          </a:p>
          <a:p>
            <a:r>
              <a:rPr lang="en-SG" sz="1300" dirty="0">
                <a:latin typeface="Tw Cen MT"/>
                <a:cs typeface="Tw Cen MT"/>
              </a:rPr>
              <a:t>-Other Indications: considered as ‘Not Appropriate’ </a:t>
            </a:r>
            <a:r>
              <a:rPr lang="en-SG" sz="1300" dirty="0" smtClean="0">
                <a:latin typeface="Tw Cen MT"/>
                <a:cs typeface="Tw Cen MT"/>
              </a:rPr>
              <a:t>(11)</a:t>
            </a:r>
            <a:endParaRPr lang="en-SG" sz="1300" dirty="0">
              <a:latin typeface="Tw Cen MT"/>
              <a:cs typeface="Tw Cen MT"/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3168232" y="3068960"/>
            <a:ext cx="1860968" cy="648072"/>
          </a:xfrm>
          <a:prstGeom prst="borderCallout1">
            <a:avLst>
              <a:gd name="adj1" fmla="val 51801"/>
              <a:gd name="adj2" fmla="val 711"/>
              <a:gd name="adj3" fmla="val 112500"/>
              <a:gd name="adj4" fmla="val -38333"/>
            </a:avLst>
          </a:prstGeom>
          <a:solidFill>
            <a:schemeClr val="accent1">
              <a:lumMod val="20000"/>
              <a:lumOff val="80000"/>
            </a:schemeClr>
          </a:solidFill>
          <a:ln w="285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Not </a:t>
            </a:r>
            <a:r>
              <a:rPr lang="en-US" sz="1600" dirty="0" err="1">
                <a:solidFill>
                  <a:schemeClr val="tx1"/>
                </a:solidFill>
              </a:rPr>
              <a:t>renally</a:t>
            </a:r>
            <a:r>
              <a:rPr lang="en-US" sz="1600" dirty="0">
                <a:solidFill>
                  <a:schemeClr val="tx1"/>
                </a:solidFill>
              </a:rPr>
              <a:t>-adjusted </a:t>
            </a:r>
            <a:r>
              <a:rPr lang="en-US" sz="1600" dirty="0" smtClean="0">
                <a:solidFill>
                  <a:schemeClr val="tx1"/>
                </a:solidFill>
              </a:rPr>
              <a:t>(26</a:t>
            </a:r>
            <a:r>
              <a:rPr lang="en-US" sz="1600" dirty="0">
                <a:solidFill>
                  <a:schemeClr val="tx1"/>
                </a:solidFill>
              </a:rPr>
              <a:t>%) 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3168232" y="3886200"/>
            <a:ext cx="1860968" cy="762000"/>
          </a:xfrm>
          <a:prstGeom prst="borderCallout1">
            <a:avLst>
              <a:gd name="adj1" fmla="val 51997"/>
              <a:gd name="adj2" fmla="val 8"/>
              <a:gd name="adj3" fmla="val 112500"/>
              <a:gd name="adj4" fmla="val -38333"/>
            </a:avLst>
          </a:prstGeom>
          <a:solidFill>
            <a:schemeClr val="accent1">
              <a:lumMod val="20000"/>
              <a:lumOff val="80000"/>
            </a:schemeClr>
          </a:solidFill>
          <a:ln w="285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Inappropriate dosing for this indication </a:t>
            </a:r>
            <a:r>
              <a:rPr lang="en-US" sz="1400" dirty="0" smtClean="0">
                <a:solidFill>
                  <a:schemeClr val="tx1"/>
                </a:solidFill>
              </a:rPr>
              <a:t>(38%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6200000" flipV="1">
            <a:off x="4343401" y="4800600"/>
            <a:ext cx="457201" cy="15240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512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1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13</a:t>
            </a:fld>
            <a:endParaRPr lang="en-SG"/>
          </a:p>
        </p:txBody>
      </p:sp>
      <p:sp>
        <p:nvSpPr>
          <p:cNvPr id="7" name="TextBox 6"/>
          <p:cNvSpPr txBox="1"/>
          <p:nvPr/>
        </p:nvSpPr>
        <p:spPr>
          <a:xfrm>
            <a:off x="971600" y="6237312"/>
            <a:ext cx="26145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300" dirty="0">
                <a:latin typeface="Tw Cen MT"/>
                <a:cs typeface="Tw Cen MT"/>
              </a:rPr>
              <a:t>*Others: Diabetes (1</a:t>
            </a:r>
            <a:r>
              <a:rPr lang="en-SG" sz="1300" dirty="0" smtClean="0">
                <a:latin typeface="Tw Cen MT"/>
                <a:cs typeface="Tw Cen MT"/>
              </a:rPr>
              <a:t>), </a:t>
            </a:r>
            <a:r>
              <a:rPr lang="en-SG" sz="1300" dirty="0">
                <a:latin typeface="Tw Cen MT"/>
                <a:cs typeface="Tw Cen MT"/>
              </a:rPr>
              <a:t>Neurology </a:t>
            </a:r>
            <a:r>
              <a:rPr lang="en-SG" sz="1300" dirty="0" smtClean="0">
                <a:latin typeface="Tw Cen MT"/>
                <a:cs typeface="Tw Cen MT"/>
              </a:rPr>
              <a:t>(3</a:t>
            </a:r>
            <a:r>
              <a:rPr lang="en-SG" sz="1300" dirty="0" smtClean="0"/>
              <a:t>)</a:t>
            </a:r>
            <a:endParaRPr lang="en-SG" sz="1300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3856171"/>
              </p:ext>
            </p:extLst>
          </p:nvPr>
        </p:nvGraphicFramePr>
        <p:xfrm>
          <a:off x="609600" y="1600200"/>
          <a:ext cx="822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14</a:t>
            </a:fld>
            <a:endParaRPr lang="en-SG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3918472"/>
              </p:ext>
            </p:extLst>
          </p:nvPr>
        </p:nvGraphicFramePr>
        <p:xfrm>
          <a:off x="612775" y="1988840"/>
          <a:ext cx="8153400" cy="239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53292426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603434148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91483795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546761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Total </a:t>
                      </a:r>
                    </a:p>
                    <a:p>
                      <a:r>
                        <a:rPr lang="en-SG" dirty="0"/>
                        <a:t>(N= </a:t>
                      </a:r>
                      <a:r>
                        <a:rPr lang="en-SG" dirty="0" smtClean="0"/>
                        <a:t>191)</a:t>
                      </a:r>
                      <a:endParaRPr lang="en-SG" dirty="0"/>
                    </a:p>
                    <a:p>
                      <a:r>
                        <a:rPr lang="en-SG" dirty="0"/>
                        <a:t>–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Appropriate </a:t>
                      </a:r>
                    </a:p>
                    <a:p>
                      <a:r>
                        <a:rPr lang="en-SG" dirty="0"/>
                        <a:t>(N = </a:t>
                      </a:r>
                      <a:r>
                        <a:rPr lang="en-SG" dirty="0" smtClean="0"/>
                        <a:t>149)</a:t>
                      </a:r>
                      <a:endParaRPr lang="en-SG" dirty="0"/>
                    </a:p>
                    <a:p>
                      <a:r>
                        <a:rPr lang="en-SG" dirty="0"/>
                        <a:t>–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Not Appropriate</a:t>
                      </a:r>
                    </a:p>
                    <a:p>
                      <a:r>
                        <a:rPr lang="en-SG" dirty="0"/>
                        <a:t>(N = </a:t>
                      </a:r>
                      <a:r>
                        <a:rPr lang="en-SG" dirty="0" smtClean="0"/>
                        <a:t>42)</a:t>
                      </a:r>
                      <a:endParaRPr lang="en-SG" dirty="0"/>
                    </a:p>
                    <a:p>
                      <a:r>
                        <a:rPr lang="en-SG" dirty="0"/>
                        <a:t>– 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674062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dirty="0"/>
                        <a:t>Cardiology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121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63.35)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94 </a:t>
                      </a:r>
                      <a:r>
                        <a:rPr lang="en-SG" dirty="0"/>
                        <a:t>(</a:t>
                      </a:r>
                      <a:r>
                        <a:rPr lang="en-SG" dirty="0" smtClean="0"/>
                        <a:t>63.09)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27 (64.29)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53853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dirty="0"/>
                        <a:t>Geriatric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13.09)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19 (12.75)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6</a:t>
                      </a:r>
                      <a:r>
                        <a:rPr lang="en-SG" dirty="0" smtClean="0"/>
                        <a:t> (14.23)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65093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dirty="0"/>
                        <a:t>General 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10.99)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16 (10.74)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5</a:t>
                      </a:r>
                      <a:r>
                        <a:rPr lang="en-SG" dirty="0" smtClean="0"/>
                        <a:t> (11.9)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154319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24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12.57)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20 (13.42)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4</a:t>
                      </a:r>
                      <a:r>
                        <a:rPr lang="en-SG" dirty="0" smtClean="0"/>
                        <a:t> (9.52)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86576511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1700808"/>
            <a:ext cx="38708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latin typeface="Tw Cen MT"/>
                <a:cs typeface="Tw Cen MT"/>
              </a:rPr>
              <a:t>Table </a:t>
            </a:r>
            <a:r>
              <a:rPr lang="en-SG" sz="1600" dirty="0" smtClean="0">
                <a:latin typeface="Tw Cen MT"/>
                <a:cs typeface="Tw Cen MT"/>
              </a:rPr>
              <a:t>3: </a:t>
            </a:r>
            <a:r>
              <a:rPr lang="en-SG" sz="1600" dirty="0">
                <a:latin typeface="Tw Cen MT"/>
                <a:cs typeface="Tw Cen MT"/>
              </a:rPr>
              <a:t>Comparison of prescribing discipline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12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Outcomes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15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Outcomes measured for patients newly started from 1</a:t>
            </a:r>
            <a:r>
              <a:rPr lang="en-US" baseline="30000" dirty="0"/>
              <a:t>st</a:t>
            </a:r>
            <a:r>
              <a:rPr lang="en-US" dirty="0"/>
              <a:t> Apr 2015 to 31</a:t>
            </a:r>
            <a:r>
              <a:rPr lang="en-US" baseline="30000" dirty="0"/>
              <a:t>st</a:t>
            </a:r>
            <a:r>
              <a:rPr lang="en-US" dirty="0"/>
              <a:t> Jan 2016</a:t>
            </a:r>
          </a:p>
          <a:p>
            <a:r>
              <a:rPr lang="en-US" u="sng" dirty="0" smtClean="0"/>
              <a:t>Efficacy</a:t>
            </a:r>
            <a:r>
              <a:rPr lang="en-US" dirty="0" smtClean="0"/>
              <a:t> </a:t>
            </a:r>
            <a:r>
              <a:rPr lang="en-US" dirty="0"/>
              <a:t>– reported </a:t>
            </a:r>
            <a:r>
              <a:rPr lang="en-US" dirty="0" err="1">
                <a:solidFill>
                  <a:srgbClr val="FF0000"/>
                </a:solidFill>
              </a:rPr>
              <a:t>thrombo</a:t>
            </a:r>
            <a:r>
              <a:rPr lang="en-US" dirty="0">
                <a:solidFill>
                  <a:srgbClr val="FF0000"/>
                </a:solidFill>
              </a:rPr>
              <a:t>-embolic</a:t>
            </a:r>
            <a:r>
              <a:rPr lang="en-US" dirty="0"/>
              <a:t> events</a:t>
            </a:r>
          </a:p>
          <a:p>
            <a:r>
              <a:rPr lang="en-US" u="sng" dirty="0"/>
              <a:t>Safety</a:t>
            </a:r>
            <a:r>
              <a:rPr lang="en-US" dirty="0"/>
              <a:t> – reported </a:t>
            </a:r>
            <a:r>
              <a:rPr lang="en-US" dirty="0">
                <a:solidFill>
                  <a:srgbClr val="FF0000"/>
                </a:solidFill>
              </a:rPr>
              <a:t>bleeding</a:t>
            </a:r>
            <a:r>
              <a:rPr lang="en-US" dirty="0"/>
              <a:t> events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Outcomes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16</a:t>
            </a:fld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533400" y="6324600"/>
            <a:ext cx="257474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Tw Cen MT"/>
                <a:cs typeface="Tw Cen MT"/>
              </a:rPr>
              <a:t>*1 patient without initial dose date</a:t>
            </a:r>
            <a:endParaRPr lang="en-US" sz="1300" dirty="0">
              <a:latin typeface="Tw Cen MT"/>
              <a:cs typeface="Tw Cen MT"/>
            </a:endParaRPr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7161382"/>
              </p:ext>
            </p:extLst>
          </p:nvPr>
        </p:nvGraphicFramePr>
        <p:xfrm>
          <a:off x="533400" y="15240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Outcomes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17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r>
              <a:rPr lang="en-SG" dirty="0"/>
              <a:t>Out of the</a:t>
            </a:r>
            <a:r>
              <a:rPr lang="en-SG" dirty="0" smtClean="0"/>
              <a:t> </a:t>
            </a:r>
            <a:r>
              <a:rPr lang="en-SG" u="sng" dirty="0" smtClean="0"/>
              <a:t>91 </a:t>
            </a:r>
            <a:r>
              <a:rPr lang="en-SG" u="sng" dirty="0"/>
              <a:t>patients</a:t>
            </a:r>
            <a:r>
              <a:rPr lang="en-SG" dirty="0" smtClean="0"/>
              <a:t> (100%) newly </a:t>
            </a:r>
            <a:r>
              <a:rPr lang="en-SG" dirty="0"/>
              <a:t>started between 1</a:t>
            </a:r>
            <a:r>
              <a:rPr lang="en-SG" baseline="30000" dirty="0"/>
              <a:t>st</a:t>
            </a:r>
            <a:r>
              <a:rPr lang="en-SG" dirty="0"/>
              <a:t> Apr 2015 to 31</a:t>
            </a:r>
            <a:r>
              <a:rPr lang="en-SG" baseline="30000" dirty="0"/>
              <a:t>st</a:t>
            </a:r>
            <a:r>
              <a:rPr lang="en-SG" dirty="0"/>
              <a:t> Jan 2016:</a:t>
            </a:r>
          </a:p>
          <a:p>
            <a:pPr lvl="1"/>
            <a:r>
              <a:rPr lang="en-SG" u="sng" dirty="0"/>
              <a:t>2 patients </a:t>
            </a:r>
            <a:r>
              <a:rPr lang="en-SG" u="sng" dirty="0" smtClean="0"/>
              <a:t>(2.2%</a:t>
            </a:r>
            <a:r>
              <a:rPr lang="en-SG" u="sng" dirty="0"/>
              <a:t>)</a:t>
            </a:r>
            <a:r>
              <a:rPr lang="en-SG" dirty="0"/>
              <a:t> had reported </a:t>
            </a:r>
            <a:r>
              <a:rPr lang="en-SG" dirty="0">
                <a:solidFill>
                  <a:srgbClr val="FF0000"/>
                </a:solidFill>
              </a:rPr>
              <a:t>thrombo-embolic</a:t>
            </a:r>
            <a:r>
              <a:rPr lang="en-SG" dirty="0"/>
              <a:t> incidents</a:t>
            </a:r>
          </a:p>
          <a:p>
            <a:pPr lvl="2"/>
            <a:r>
              <a:rPr lang="en-SG" dirty="0"/>
              <a:t>1 patient had recurrent DVT</a:t>
            </a:r>
          </a:p>
          <a:p>
            <a:pPr lvl="2"/>
            <a:r>
              <a:rPr lang="en-SG" dirty="0"/>
              <a:t>1 patient had lower limb pain 2</a:t>
            </a:r>
            <a:r>
              <a:rPr lang="en-SG" baseline="30000" dirty="0"/>
              <a:t>o</a:t>
            </a:r>
            <a:r>
              <a:rPr lang="en-SG" dirty="0"/>
              <a:t> to DVT: reported may be due to non-compliance because of </a:t>
            </a:r>
            <a:r>
              <a:rPr lang="en-SG" dirty="0" smtClean="0"/>
              <a:t>cost</a:t>
            </a:r>
            <a:endParaRPr lang="en-SG" u="sng" dirty="0" smtClean="0"/>
          </a:p>
          <a:p>
            <a:pPr lvl="1"/>
            <a:r>
              <a:rPr lang="en-SG" u="sng" dirty="0" smtClean="0"/>
              <a:t>10 </a:t>
            </a:r>
            <a:r>
              <a:rPr lang="en-SG" u="sng" dirty="0"/>
              <a:t>patients </a:t>
            </a:r>
            <a:r>
              <a:rPr lang="en-SG" u="sng" dirty="0" smtClean="0"/>
              <a:t>(11.0%)</a:t>
            </a:r>
            <a:r>
              <a:rPr lang="en-SG" dirty="0" smtClean="0"/>
              <a:t> </a:t>
            </a:r>
            <a:r>
              <a:rPr lang="en-SG" dirty="0"/>
              <a:t>had reported </a:t>
            </a:r>
            <a:r>
              <a:rPr lang="en-SG" dirty="0">
                <a:solidFill>
                  <a:srgbClr val="FF0000"/>
                </a:solidFill>
              </a:rPr>
              <a:t>bleeding</a:t>
            </a:r>
            <a:r>
              <a:rPr lang="en-SG" dirty="0"/>
              <a:t> incidents</a:t>
            </a:r>
            <a:endParaRPr lang="en-SG" dirty="0" smtClean="0"/>
          </a:p>
          <a:p>
            <a:pPr lvl="2"/>
            <a:r>
              <a:rPr lang="en-SG" dirty="0" smtClean="0"/>
              <a:t>4 patients had bleeding not directly due to Rivaroxaban use (from trauma [3], from cut [1])</a:t>
            </a:r>
          </a:p>
          <a:p>
            <a:pPr lvl="2"/>
            <a:r>
              <a:rPr lang="en-SG" dirty="0" smtClean="0"/>
              <a:t>1 patient had increase bleeding risk (↑aPTT and PT) without actual bleed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78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Outcomes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18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357192"/>
          </a:xfrm>
        </p:spPr>
        <p:txBody>
          <a:bodyPr>
            <a:normAutofit fontScale="92500"/>
          </a:bodyPr>
          <a:lstStyle/>
          <a:p>
            <a:r>
              <a:rPr lang="en-SG" dirty="0"/>
              <a:t>Bleeding outcomes in</a:t>
            </a:r>
            <a:r>
              <a:rPr lang="en-SG" dirty="0" smtClean="0"/>
              <a:t> </a:t>
            </a:r>
            <a:r>
              <a:rPr lang="en-SG" u="sng" dirty="0" smtClean="0"/>
              <a:t>10 </a:t>
            </a:r>
            <a:r>
              <a:rPr lang="en-SG" u="sng" dirty="0"/>
              <a:t>patients </a:t>
            </a:r>
            <a:r>
              <a:rPr lang="en-SG" u="sng" dirty="0" smtClean="0"/>
              <a:t>(11.0%)</a:t>
            </a:r>
            <a:r>
              <a:rPr lang="en-SG" dirty="0" smtClean="0"/>
              <a:t>, compared to that </a:t>
            </a:r>
            <a:r>
              <a:rPr lang="en-SG" dirty="0"/>
              <a:t>reported in clinical trials ROCKET-AF (14.9%)</a:t>
            </a:r>
            <a:r>
              <a:rPr lang="en-SG" baseline="30000" dirty="0"/>
              <a:t>4</a:t>
            </a:r>
            <a:r>
              <a:rPr lang="en-SG" dirty="0"/>
              <a:t>, and in EINSTEIN (9.4%)</a:t>
            </a:r>
            <a:r>
              <a:rPr lang="en-SG" baseline="30000" dirty="0"/>
              <a:t>5</a:t>
            </a:r>
            <a:endParaRPr lang="en-SG" baseline="30000" dirty="0" smtClean="0"/>
          </a:p>
          <a:p>
            <a:pPr lvl="1"/>
            <a:r>
              <a:rPr lang="en-SG" dirty="0"/>
              <a:t>8</a:t>
            </a:r>
            <a:r>
              <a:rPr lang="en-SG" dirty="0" smtClean="0"/>
              <a:t> </a:t>
            </a:r>
            <a:r>
              <a:rPr lang="en-SG" dirty="0"/>
              <a:t>patients for AF,</a:t>
            </a:r>
            <a:r>
              <a:rPr lang="en-SG" dirty="0" smtClean="0"/>
              <a:t> 2 </a:t>
            </a:r>
            <a:r>
              <a:rPr lang="en-SG" dirty="0"/>
              <a:t>patient for DVT</a:t>
            </a:r>
          </a:p>
          <a:p>
            <a:pPr lvl="1"/>
            <a:r>
              <a:rPr lang="en-SG" dirty="0"/>
              <a:t>Could be due to retrospective </a:t>
            </a:r>
            <a:r>
              <a:rPr lang="en-SG" dirty="0" smtClean="0"/>
              <a:t>surveillance in this MUE, </a:t>
            </a:r>
            <a:r>
              <a:rPr lang="en-SG" dirty="0"/>
              <a:t>as compared to extensive observation during clinical </a:t>
            </a:r>
            <a:r>
              <a:rPr lang="en-SG" dirty="0" smtClean="0"/>
              <a:t>trials</a:t>
            </a:r>
          </a:p>
          <a:p>
            <a:pPr lvl="1"/>
            <a:r>
              <a:rPr lang="en-SG" dirty="0" smtClean="0"/>
              <a:t>Number of patients recalled for this study was also much smaller than in those clinical trials</a:t>
            </a:r>
            <a:endParaRPr lang="en-SG" dirty="0"/>
          </a:p>
          <a:p>
            <a:pPr lvl="1"/>
            <a:endParaRPr lang="en-SG" dirty="0"/>
          </a:p>
          <a:p>
            <a:pPr marL="0" indent="0">
              <a:buNone/>
            </a:pPr>
            <a:endParaRPr lang="en-SG" dirty="0"/>
          </a:p>
          <a:p>
            <a:pPr marL="0" lvl="0" indent="0">
              <a:buNone/>
            </a:pPr>
            <a:r>
              <a:rPr lang="en-SG" sz="1300" baseline="30000" dirty="0"/>
              <a:t>4</a:t>
            </a:r>
            <a:r>
              <a:rPr 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Patel MR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, Mahaffey KW, Garg J </a:t>
            </a:r>
            <a:r>
              <a:rPr lang="en-US" altLang="en-US" sz="1300" i="1" dirty="0">
                <a:ea typeface="DengXian" panose="02010600030101010101" pitchFamily="2" charset="-122"/>
                <a:cs typeface="Times New Roman" panose="02020603050405020304" pitchFamily="18" charset="0"/>
              </a:rPr>
              <a:t>et al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 (2011). Rivaroxaban versus Warfarin in </a:t>
            </a:r>
            <a:r>
              <a:rPr lang="en-US" altLang="en-US" sz="1300" dirty="0" err="1">
                <a:ea typeface="DengXian" panose="02010600030101010101" pitchFamily="2" charset="-122"/>
                <a:cs typeface="Times New Roman" panose="02020603050405020304" pitchFamily="18" charset="0"/>
              </a:rPr>
              <a:t>Nonvalvular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 Atrial Fibrillation. </a:t>
            </a:r>
            <a:r>
              <a:rPr lang="en-US" altLang="en-US" sz="1300" i="1" dirty="0">
                <a:ea typeface="DengXian" panose="02010600030101010101" pitchFamily="2" charset="-122"/>
                <a:cs typeface="Times New Roman" panose="02020603050405020304" pitchFamily="18" charset="0"/>
              </a:rPr>
              <a:t>New England Journal of Medicine (N ENGL J MED)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, 883-891.</a:t>
            </a:r>
          </a:p>
          <a:p>
            <a:pPr marL="0" indent="0">
              <a:buNone/>
            </a:pPr>
            <a:r>
              <a:rPr lang="en-US" altLang="en-US" sz="130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Prins, M. </a:t>
            </a:r>
            <a:r>
              <a:rPr lang="en-US" altLang="en-US" sz="1300" i="1" dirty="0">
                <a:ea typeface="DengXian" panose="02010600030101010101" pitchFamily="2" charset="-122"/>
                <a:cs typeface="Times New Roman" panose="02020603050405020304" pitchFamily="18" charset="0"/>
              </a:rPr>
              <a:t>et al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 (2013</a:t>
            </a:r>
            <a:r>
              <a:rPr lang="en-US" altLang="en-US" sz="1300" dirty="0" smtClean="0">
                <a:ea typeface="DengXian" panose="02010600030101010101" pitchFamily="2" charset="-122"/>
                <a:cs typeface="Times New Roman" panose="02020603050405020304" pitchFamily="18" charset="0"/>
              </a:rPr>
              <a:t>). 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Oral rivaroxaban versus standard therapy for the treatment of symptomatic venous thromboembolism: a pooled analysis of the EINSTEIN-DVT and PE randomized studies. </a:t>
            </a:r>
            <a:r>
              <a:rPr lang="en-US" altLang="en-US" sz="1300" i="1" dirty="0">
                <a:ea typeface="DengXian" panose="02010600030101010101" pitchFamily="2" charset="-122"/>
                <a:cs typeface="Times New Roman" panose="02020603050405020304" pitchFamily="18" charset="0"/>
              </a:rPr>
              <a:t>Thrombosis Journal (THROMB J)</a:t>
            </a:r>
            <a:r>
              <a:rPr lang="en-US" altLang="en-US" sz="1300" dirty="0">
                <a:ea typeface="DengXian" panose="02010600030101010101" pitchFamily="2" charset="-122"/>
                <a:cs typeface="Times New Roman" panose="02020603050405020304" pitchFamily="18" charset="0"/>
              </a:rPr>
              <a:t>, 21-30.</a:t>
            </a:r>
            <a:endParaRPr lang="en-US" altLang="en-US" sz="1300" dirty="0"/>
          </a:p>
          <a:p>
            <a:pPr marL="0" lvl="0" indent="0">
              <a:buNone/>
            </a:pPr>
            <a:endParaRPr lang="en-US" altLang="en-US" sz="1300" dirty="0"/>
          </a:p>
          <a:p>
            <a:pPr marL="0" indent="0">
              <a:buNone/>
            </a:pPr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332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Parameters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19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357192"/>
          </a:xfrm>
        </p:spPr>
        <p:txBody>
          <a:bodyPr>
            <a:normAutofit/>
          </a:bodyPr>
          <a:lstStyle/>
          <a:p>
            <a:r>
              <a:rPr lang="en-US" dirty="0"/>
              <a:t>According to EHRA 2015 guidelines</a:t>
            </a:r>
            <a:r>
              <a:rPr lang="en-US" baseline="30000" dirty="0"/>
              <a:t>3</a:t>
            </a:r>
            <a:endParaRPr lang="en-US" dirty="0"/>
          </a:p>
          <a:p>
            <a:pPr lvl="1"/>
            <a:r>
              <a:rPr lang="en-US" dirty="0"/>
              <a:t>Blood Sampling (Renal functions and FBC)</a:t>
            </a:r>
          </a:p>
          <a:p>
            <a:pPr lvl="2"/>
            <a:r>
              <a:rPr lang="en-US" dirty="0"/>
              <a:t>If </a:t>
            </a:r>
            <a:r>
              <a:rPr lang="en-US" dirty="0" smtClean="0"/>
              <a:t>≥ 75yo</a:t>
            </a:r>
            <a:r>
              <a:rPr lang="en-US" dirty="0"/>
              <a:t>: monitor every 6 months</a:t>
            </a:r>
          </a:p>
          <a:p>
            <a:pPr lvl="2"/>
            <a:r>
              <a:rPr lang="en-US" dirty="0"/>
              <a:t>If </a:t>
            </a:r>
            <a:r>
              <a:rPr lang="en-US" dirty="0" err="1"/>
              <a:t>CrCl</a:t>
            </a:r>
            <a:r>
              <a:rPr lang="en-US" dirty="0"/>
              <a:t> </a:t>
            </a:r>
            <a:r>
              <a:rPr lang="en-US" dirty="0" smtClean="0"/>
              <a:t>&lt; 60ml</a:t>
            </a:r>
            <a:r>
              <a:rPr lang="en-US" dirty="0"/>
              <a:t>/min: monitor at frequency of every (CrCl/10) month</a:t>
            </a:r>
          </a:p>
          <a:p>
            <a:pPr lvl="3"/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 err="1"/>
              <a:t>CrCl</a:t>
            </a:r>
            <a:r>
              <a:rPr lang="en-US" dirty="0"/>
              <a:t> 40ml/min, should monitor at every (40/10 = ) 4 months</a:t>
            </a:r>
          </a:p>
          <a:p>
            <a:pPr lvl="3"/>
            <a:r>
              <a:rPr lang="en-US" dirty="0"/>
              <a:t>Assumption: </a:t>
            </a:r>
            <a:r>
              <a:rPr lang="en-US" dirty="0" err="1"/>
              <a:t>CrCl</a:t>
            </a:r>
            <a:r>
              <a:rPr lang="en-US" dirty="0"/>
              <a:t> rounded to nearest 10s to calculate for frequency</a:t>
            </a:r>
          </a:p>
          <a:p>
            <a:pPr lvl="1"/>
            <a:r>
              <a:rPr lang="en-US" dirty="0"/>
              <a:t>DDIs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sz="1200" baseline="30000" dirty="0"/>
              <a:t>3</a:t>
            </a:r>
            <a:r>
              <a:rPr lang="en-US" sz="1200" dirty="0"/>
              <a:t>Heidbuchel, H </a:t>
            </a:r>
            <a:r>
              <a:rPr lang="en-US" sz="1200" i="1" dirty="0"/>
              <a:t>et al.</a:t>
            </a:r>
            <a:r>
              <a:rPr lang="en-US" sz="1200" dirty="0"/>
              <a:t> (2015). Updated European Heart Rhythm Association Practical Guide on the use of non-vitamin K antagonist anticoagulants in patients with non-</a:t>
            </a:r>
            <a:r>
              <a:rPr lang="en-US" sz="1200" dirty="0" err="1"/>
              <a:t>valvular</a:t>
            </a:r>
            <a:r>
              <a:rPr lang="en-US" sz="1200" dirty="0"/>
              <a:t> </a:t>
            </a:r>
            <a:r>
              <a:rPr lang="en-US" sz="1200" dirty="0" err="1"/>
              <a:t>atrial</a:t>
            </a:r>
            <a:r>
              <a:rPr lang="en-US" sz="1200" dirty="0"/>
              <a:t> fibrillation. </a:t>
            </a:r>
            <a:r>
              <a:rPr lang="en-US" sz="1200" i="1" dirty="0"/>
              <a:t>EUROPACE</a:t>
            </a:r>
            <a:r>
              <a:rPr lang="en-US" sz="1200" dirty="0"/>
              <a:t> , 4-7&amp;12-13.</a:t>
            </a:r>
          </a:p>
          <a:p>
            <a:pPr>
              <a:buNone/>
            </a:pPr>
            <a:endParaRPr lang="en-SG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Scope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+mj-lt"/>
              <a:buAutoNum type="alphaUcPeriod"/>
            </a:pPr>
            <a:r>
              <a:rPr lang="en-US" dirty="0"/>
              <a:t>Introduction to MUE and </a:t>
            </a:r>
            <a:r>
              <a:rPr lang="en-US" dirty="0" err="1"/>
              <a:t>Rivaroxaban</a:t>
            </a:r>
            <a:endParaRPr lang="en-US" dirty="0"/>
          </a:p>
          <a:p>
            <a:pPr marL="571500" indent="-571500">
              <a:buFont typeface="+mj-lt"/>
              <a:buAutoNum type="alphaUcPeriod"/>
            </a:pPr>
            <a:r>
              <a:rPr lang="en-US" dirty="0"/>
              <a:t>Objectives</a:t>
            </a:r>
          </a:p>
          <a:p>
            <a:pPr marL="571500" indent="-571500">
              <a:buFont typeface="+mj-lt"/>
              <a:buAutoNum type="alphaUcPeriod"/>
            </a:pPr>
            <a:r>
              <a:rPr lang="en-US" dirty="0"/>
              <a:t>Methodology</a:t>
            </a:r>
          </a:p>
          <a:p>
            <a:pPr marL="571500" indent="-571500">
              <a:buFont typeface="+mj-lt"/>
              <a:buAutoNum type="alphaUcPeriod"/>
            </a:pPr>
            <a:r>
              <a:rPr lang="en-US" dirty="0"/>
              <a:t>Results and Discussion</a:t>
            </a:r>
          </a:p>
          <a:p>
            <a:pPr marL="571500" indent="-571500">
              <a:buFont typeface="+mj-lt"/>
              <a:buAutoNum type="alphaUcPeriod"/>
            </a:pPr>
            <a:r>
              <a:rPr lang="en-US" dirty="0"/>
              <a:t>Limitations</a:t>
            </a:r>
          </a:p>
          <a:p>
            <a:pPr marL="571500" indent="-571500">
              <a:buFont typeface="+mj-lt"/>
              <a:buAutoNum type="alphaUcPeriod"/>
            </a:pPr>
            <a:r>
              <a:rPr lang="en-US" dirty="0" smtClean="0"/>
              <a:t>Conclusion</a:t>
            </a: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Parameters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20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Assumption:</a:t>
            </a:r>
            <a:endParaRPr lang="en-US" dirty="0"/>
          </a:p>
          <a:p>
            <a:pPr lvl="1"/>
            <a:r>
              <a:rPr lang="en-US" dirty="0"/>
              <a:t>Monitoring parameters for non-</a:t>
            </a:r>
            <a:r>
              <a:rPr lang="en-US" dirty="0" err="1"/>
              <a:t>valvular</a:t>
            </a:r>
            <a:r>
              <a:rPr lang="en-US" dirty="0"/>
              <a:t> AF extend to recurrent DVT</a:t>
            </a:r>
          </a:p>
          <a:p>
            <a:pPr lvl="2"/>
            <a:r>
              <a:rPr lang="en-US" dirty="0"/>
              <a:t>EHRA 2015 guidelines only meant for non-</a:t>
            </a:r>
            <a:r>
              <a:rPr lang="en-US" dirty="0" err="1"/>
              <a:t>valvular</a:t>
            </a:r>
            <a:r>
              <a:rPr lang="en-US" dirty="0"/>
              <a:t> AF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</a:t>
            </a:r>
            <a:r>
              <a:rPr lang="en-US" dirty="0" smtClean="0"/>
              <a:t>Parameters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21</a:t>
            </a:fld>
            <a:endParaRPr lang="en-SG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4212752"/>
              </p:ext>
            </p:extLst>
          </p:nvPr>
        </p:nvGraphicFramePr>
        <p:xfrm>
          <a:off x="595064" y="1884432"/>
          <a:ext cx="815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136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61884806"/>
                    </a:ext>
                  </a:extLst>
                </a:gridCol>
                <a:gridCol w="290646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530491664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798800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SG" dirty="0" smtClean="0"/>
                        <a:t>N</a:t>
                      </a:r>
                      <a:r>
                        <a:rPr lang="en-SG" baseline="0" dirty="0" smtClean="0"/>
                        <a:t> = 176*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Renal Functions</a:t>
                      </a:r>
                      <a:r>
                        <a:rPr lang="en-SG" baseline="0" dirty="0"/>
                        <a:t> – n (%)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FBC – n</a:t>
                      </a:r>
                      <a:r>
                        <a:rPr lang="en-SG" baseline="0" dirty="0"/>
                        <a:t> (%)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84734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dirty="0" smtClean="0"/>
                        <a:t>Appropriate</a:t>
                      </a:r>
                      <a:r>
                        <a:rPr lang="en-SG" baseline="0" dirty="0" smtClean="0"/>
                        <a:t> intervals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90 (51.1)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 </a:t>
                      </a:r>
                      <a:r>
                        <a:rPr lang="en-US" dirty="0"/>
                        <a:t>(</a:t>
                      </a:r>
                      <a:r>
                        <a:rPr lang="en-US" dirty="0" smtClean="0"/>
                        <a:t>44.9)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76872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dirty="0" smtClean="0"/>
                        <a:t>Not appropriate intervals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86 (48.9)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 (55.1)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33749473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7856" y="1556792"/>
            <a:ext cx="7731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Tw Cen MT"/>
                <a:cs typeface="Tw Cen MT"/>
              </a:rPr>
              <a:t>Table </a:t>
            </a:r>
            <a:r>
              <a:rPr lang="en-SG" sz="1600" dirty="0" smtClean="0">
                <a:latin typeface="Tw Cen MT"/>
                <a:cs typeface="Tw Cen MT"/>
              </a:rPr>
              <a:t>4: </a:t>
            </a:r>
            <a:r>
              <a:rPr lang="en-SG" sz="1600" dirty="0">
                <a:latin typeface="Tw Cen MT"/>
                <a:cs typeface="Tw Cen MT"/>
              </a:rPr>
              <a:t>Number and Percentage of patients monitored at appropriate intervals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7510309"/>
              </p:ext>
            </p:extLst>
          </p:nvPr>
        </p:nvGraphicFramePr>
        <p:xfrm>
          <a:off x="179512" y="3349540"/>
          <a:ext cx="5040560" cy="2959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7016906"/>
              </p:ext>
            </p:extLst>
          </p:nvPr>
        </p:nvGraphicFramePr>
        <p:xfrm>
          <a:off x="4788024" y="3349540"/>
          <a:ext cx="4200128" cy="2959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9552" y="6448980"/>
            <a:ext cx="74614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Tw Cen MT"/>
                <a:cs typeface="Tw Cen MT"/>
              </a:rPr>
              <a:t>*15 patients without </a:t>
            </a:r>
            <a:r>
              <a:rPr lang="en-US" sz="1300" dirty="0" err="1" smtClean="0">
                <a:latin typeface="Tw Cen MT"/>
                <a:cs typeface="Tw Cen MT"/>
              </a:rPr>
              <a:t>CrCl</a:t>
            </a:r>
            <a:r>
              <a:rPr lang="en-US" sz="1300" dirty="0" smtClean="0">
                <a:latin typeface="Tw Cen MT"/>
                <a:cs typeface="Tw Cen MT"/>
              </a:rPr>
              <a:t>, unable to determine appropriate frequency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765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3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Parameters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22</a:t>
            </a:fld>
            <a:endParaRPr lang="en-SG"/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1886933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20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Monitoring parameters </a:t>
            </a:r>
            <a:br>
              <a:rPr lang="en-US" dirty="0"/>
            </a:br>
            <a:r>
              <a:rPr lang="en-US" dirty="0"/>
              <a:t>(renal functions)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4038600" cy="3124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Out of the </a:t>
            </a:r>
            <a:r>
              <a:rPr lang="en-US" u="sng" dirty="0" smtClean="0"/>
              <a:t>86 patients</a:t>
            </a:r>
            <a:r>
              <a:rPr lang="en-US" dirty="0" smtClean="0"/>
              <a:t> not monitored at appropriate intervals for renal functions,</a:t>
            </a:r>
          </a:p>
          <a:p>
            <a:r>
              <a:rPr lang="en-US" u="sng" dirty="0" smtClean="0"/>
              <a:t>2 patients (2.33%)</a:t>
            </a:r>
            <a:r>
              <a:rPr lang="en-US" dirty="0" smtClean="0"/>
              <a:t> with thromboembolic incidents</a:t>
            </a:r>
          </a:p>
          <a:p>
            <a:pPr lvl="1"/>
            <a:r>
              <a:rPr lang="en-US" dirty="0" smtClean="0"/>
              <a:t>1 patient ischemic stroke</a:t>
            </a:r>
          </a:p>
          <a:p>
            <a:pPr lvl="1"/>
            <a:r>
              <a:rPr lang="en-US" dirty="0" smtClean="0"/>
              <a:t>1 patient CVA (acute stroke with expression aphasia)</a:t>
            </a:r>
          </a:p>
          <a:p>
            <a:r>
              <a:rPr lang="en-US" u="sng" dirty="0"/>
              <a:t>8</a:t>
            </a:r>
            <a:r>
              <a:rPr lang="en-US" u="sng" dirty="0" smtClean="0"/>
              <a:t> patients (9.3%)</a:t>
            </a:r>
            <a:r>
              <a:rPr lang="en-US" dirty="0" smtClean="0"/>
              <a:t> with bleeding incidents</a:t>
            </a:r>
          </a:p>
          <a:p>
            <a:pPr lvl="1"/>
            <a:r>
              <a:rPr lang="en-US" dirty="0" smtClean="0"/>
              <a:t>1 patient without actual bleed, only deranged readings</a:t>
            </a:r>
          </a:p>
          <a:p>
            <a:pPr lvl="1"/>
            <a:r>
              <a:rPr lang="en-US" dirty="0" smtClean="0"/>
              <a:t>2 patients not related (1 tongue biting, 1 cut)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7350122"/>
              </p:ext>
            </p:extLst>
          </p:nvPr>
        </p:nvGraphicFramePr>
        <p:xfrm>
          <a:off x="304800" y="1524000"/>
          <a:ext cx="8229600" cy="192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819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= 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Bleeding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Thromboembolic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Appropriate intervals</a:t>
                      </a:r>
                    </a:p>
                    <a:p>
                      <a:r>
                        <a:rPr lang="en-US" dirty="0" smtClean="0"/>
                        <a:t>(n = 90)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(3.3%)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appropriate intervals</a:t>
                      </a:r>
                    </a:p>
                    <a:p>
                      <a:r>
                        <a:rPr lang="en-US" dirty="0" smtClean="0"/>
                        <a:t>(n</a:t>
                      </a:r>
                      <a:r>
                        <a:rPr lang="en-US" baseline="0" dirty="0" smtClean="0"/>
                        <a:t> = 86)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(9.3%)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(2.33%)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1" y="3505200"/>
            <a:ext cx="4343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the </a:t>
            </a:r>
            <a:r>
              <a:rPr lang="en-US" u="sng" dirty="0" smtClean="0"/>
              <a:t>90 patients</a:t>
            </a:r>
            <a:r>
              <a:rPr lang="en-US" dirty="0" smtClean="0"/>
              <a:t> monitored at appropriate intervals for renal functions,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/>
              <a:t>3</a:t>
            </a:r>
            <a:r>
              <a:rPr lang="en-US" u="sng" dirty="0" smtClean="0"/>
              <a:t> patients (3.3%)</a:t>
            </a:r>
            <a:r>
              <a:rPr lang="en-US" dirty="0" smtClean="0"/>
              <a:t> with thromboembolic incidents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1 patient ischemic stroke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2 patients recurrent DVT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/>
              <a:t>9</a:t>
            </a:r>
            <a:r>
              <a:rPr lang="en-US" u="sng" dirty="0" smtClean="0"/>
              <a:t> patients (10%)</a:t>
            </a:r>
            <a:r>
              <a:rPr lang="en-US" dirty="0" smtClean="0"/>
              <a:t> with bleeding incidents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2 patients due to trauma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518655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</a:t>
            </a:r>
            <a:r>
              <a:rPr lang="en-US" dirty="0" smtClean="0"/>
              <a:t>Parameters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24</a:t>
            </a:fld>
            <a:endParaRPr lang="en-SG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474262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Monitoring parameters </a:t>
            </a:r>
            <a:br>
              <a:rPr lang="en-US" dirty="0"/>
            </a:br>
            <a:r>
              <a:rPr lang="en-US" dirty="0"/>
              <a:t>(FBC)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4938918"/>
              </p:ext>
            </p:extLst>
          </p:nvPr>
        </p:nvGraphicFramePr>
        <p:xfrm>
          <a:off x="304800" y="1524000"/>
          <a:ext cx="8229600" cy="192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819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= 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Bleeding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Thromboembolic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Appropriate intervals</a:t>
                      </a:r>
                    </a:p>
                    <a:p>
                      <a:r>
                        <a:rPr lang="en-US" dirty="0" smtClean="0"/>
                        <a:t>(n = 79)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(8.86%)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(3.8%)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appropriate intervals</a:t>
                      </a:r>
                    </a:p>
                    <a:p>
                      <a:r>
                        <a:rPr lang="en-US" dirty="0" smtClean="0"/>
                        <a:t>(n</a:t>
                      </a:r>
                      <a:r>
                        <a:rPr lang="en-US" baseline="0" dirty="0" smtClean="0"/>
                        <a:t> = 97)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(10.3%)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(2.06%)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427780"/>
            <a:ext cx="38862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 of the </a:t>
            </a:r>
            <a:r>
              <a:rPr lang="en-US" u="sng" dirty="0" smtClean="0"/>
              <a:t>97 </a:t>
            </a:r>
            <a:r>
              <a:rPr lang="en-US" u="sng" dirty="0"/>
              <a:t>patients</a:t>
            </a:r>
            <a:r>
              <a:rPr lang="en-US" dirty="0"/>
              <a:t> not monitored at appropriate intervals for </a:t>
            </a:r>
            <a:r>
              <a:rPr lang="en-US" dirty="0" smtClean="0"/>
              <a:t>FBC,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 smtClean="0"/>
              <a:t>2 patients (2.06%)</a:t>
            </a:r>
            <a:r>
              <a:rPr lang="en-US" dirty="0" smtClean="0"/>
              <a:t> with </a:t>
            </a:r>
            <a:r>
              <a:rPr lang="en-US" dirty="0"/>
              <a:t>thromboembolic </a:t>
            </a:r>
            <a:r>
              <a:rPr lang="en-US" dirty="0" smtClean="0"/>
              <a:t>incidents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1 patient </a:t>
            </a:r>
            <a:r>
              <a:rPr lang="en-US" sz="1500" dirty="0"/>
              <a:t>ischemic </a:t>
            </a:r>
            <a:r>
              <a:rPr lang="en-US" sz="1500" dirty="0" smtClean="0"/>
              <a:t>stroke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1 patient </a:t>
            </a:r>
            <a:r>
              <a:rPr lang="en-US" sz="1500" dirty="0"/>
              <a:t>CVA (acute stroke with expression aphasia)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 smtClean="0"/>
              <a:t>10 patients (10.3%)</a:t>
            </a:r>
            <a:r>
              <a:rPr lang="en-US" dirty="0" smtClean="0"/>
              <a:t> with </a:t>
            </a:r>
            <a:r>
              <a:rPr lang="en-US" dirty="0"/>
              <a:t>bleeding </a:t>
            </a:r>
            <a:r>
              <a:rPr lang="en-US" dirty="0" smtClean="0"/>
              <a:t>incidents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1 patient </a:t>
            </a:r>
            <a:r>
              <a:rPr lang="en-US" sz="1500" dirty="0"/>
              <a:t>without actual bleed, only deranged </a:t>
            </a:r>
            <a:r>
              <a:rPr lang="en-US" sz="1500" dirty="0" smtClean="0"/>
              <a:t>readings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2 patients </a:t>
            </a:r>
            <a:r>
              <a:rPr lang="en-US" sz="1500" dirty="0"/>
              <a:t>not </a:t>
            </a:r>
            <a:r>
              <a:rPr lang="en-US" sz="1500" dirty="0" smtClean="0"/>
              <a:t>related (1 tongue biting, 1 cut)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439448"/>
            <a:ext cx="38862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 of the </a:t>
            </a:r>
            <a:r>
              <a:rPr lang="en-US" u="sng" dirty="0" smtClean="0"/>
              <a:t>79 </a:t>
            </a:r>
            <a:r>
              <a:rPr lang="en-US" u="sng" dirty="0"/>
              <a:t>patients</a:t>
            </a:r>
            <a:r>
              <a:rPr lang="en-US" dirty="0"/>
              <a:t> not monitored at appropriate intervals for </a:t>
            </a:r>
            <a:r>
              <a:rPr lang="en-US" dirty="0" smtClean="0"/>
              <a:t>FBC,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/>
              <a:t>3</a:t>
            </a:r>
            <a:r>
              <a:rPr lang="en-US" u="sng" dirty="0" smtClean="0"/>
              <a:t> patients (3.8%)</a:t>
            </a:r>
            <a:r>
              <a:rPr lang="en-US" dirty="0" smtClean="0"/>
              <a:t> with </a:t>
            </a:r>
            <a:r>
              <a:rPr lang="en-US" dirty="0"/>
              <a:t>thromboembolic </a:t>
            </a:r>
            <a:r>
              <a:rPr lang="en-US" dirty="0" smtClean="0"/>
              <a:t>incidents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1 patient </a:t>
            </a:r>
            <a:r>
              <a:rPr lang="en-US" sz="1500" dirty="0"/>
              <a:t>ischemic </a:t>
            </a:r>
            <a:r>
              <a:rPr lang="en-US" sz="1500" dirty="0" smtClean="0"/>
              <a:t>stroke</a:t>
            </a:r>
          </a:p>
          <a:p>
            <a:pPr marL="742950" lvl="1" indent="-285750">
              <a:buFontTx/>
              <a:buChar char="-"/>
            </a:pPr>
            <a:r>
              <a:rPr lang="en-US" sz="1500" dirty="0"/>
              <a:t>2</a:t>
            </a:r>
            <a:r>
              <a:rPr lang="en-US" sz="1500" dirty="0" smtClean="0"/>
              <a:t> patients recurrent DVT</a:t>
            </a:r>
            <a:endParaRPr lang="en-US" sz="15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/>
              <a:t>7</a:t>
            </a:r>
            <a:r>
              <a:rPr lang="en-US" u="sng" dirty="0" smtClean="0"/>
              <a:t> patients (8.86%)</a:t>
            </a:r>
            <a:r>
              <a:rPr lang="en-US" dirty="0" smtClean="0"/>
              <a:t> with </a:t>
            </a:r>
            <a:r>
              <a:rPr lang="en-US" dirty="0"/>
              <a:t>bleeding </a:t>
            </a:r>
            <a:r>
              <a:rPr lang="en-US" dirty="0" smtClean="0"/>
              <a:t>incidents</a:t>
            </a:r>
          </a:p>
          <a:p>
            <a:pPr marL="742950" lvl="1" indent="-285750">
              <a:buFontTx/>
              <a:buChar char="-"/>
            </a:pPr>
            <a:r>
              <a:rPr lang="en-US" sz="1500" dirty="0" smtClean="0"/>
              <a:t>2 patients due to trauma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306110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Parameters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26</a:t>
            </a:fld>
            <a:endParaRPr lang="en-SG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5182653"/>
              </p:ext>
            </p:extLst>
          </p:nvPr>
        </p:nvGraphicFramePr>
        <p:xfrm>
          <a:off x="1143000" y="1600200"/>
          <a:ext cx="67056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Monitoring </a:t>
            </a:r>
            <a:r>
              <a:rPr lang="en-US" dirty="0" smtClean="0"/>
              <a:t>Parameters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27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SG" dirty="0"/>
          </a:p>
          <a:p>
            <a:pPr lvl="1"/>
            <a:r>
              <a:rPr lang="en-US" dirty="0" smtClean="0"/>
              <a:t>Only </a:t>
            </a:r>
            <a:r>
              <a:rPr lang="en-US" u="sng" dirty="0" smtClean="0"/>
              <a:t>60 patients (31.4%)</a:t>
            </a:r>
            <a:r>
              <a:rPr lang="en-US" dirty="0" smtClean="0"/>
              <a:t> were monitored for BOTH renal functions and FBC at appropriate frequency</a:t>
            </a:r>
            <a:endParaRPr lang="en-SG" u="sng" dirty="0" smtClean="0"/>
          </a:p>
          <a:p>
            <a:pPr lvl="1"/>
            <a:r>
              <a:rPr lang="en-SG" u="sng" dirty="0" smtClean="0"/>
              <a:t>19 (9.9%)</a:t>
            </a:r>
            <a:r>
              <a:rPr lang="en-SG" dirty="0" smtClean="0"/>
              <a:t> </a:t>
            </a:r>
            <a:r>
              <a:rPr lang="en-SG" dirty="0"/>
              <a:t>patients with </a:t>
            </a:r>
            <a:r>
              <a:rPr lang="en-SG" dirty="0" smtClean="0"/>
              <a:t>DDIs</a:t>
            </a:r>
          </a:p>
          <a:p>
            <a:pPr lvl="2"/>
            <a:r>
              <a:rPr lang="en-US" dirty="0" smtClean="0"/>
              <a:t>3 patients on </a:t>
            </a:r>
            <a:r>
              <a:rPr lang="en-US" dirty="0" err="1" smtClean="0"/>
              <a:t>Amiodarone</a:t>
            </a:r>
            <a:r>
              <a:rPr lang="en-US" dirty="0" smtClean="0"/>
              <a:t> and 2 patients on </a:t>
            </a:r>
            <a:r>
              <a:rPr lang="en-US" dirty="0" err="1" smtClean="0"/>
              <a:t>Diltiazem</a:t>
            </a:r>
            <a:r>
              <a:rPr lang="en-US" dirty="0" smtClean="0"/>
              <a:t> with </a:t>
            </a:r>
            <a:r>
              <a:rPr lang="en-US" dirty="0" err="1" smtClean="0"/>
              <a:t>CrCl</a:t>
            </a:r>
            <a:r>
              <a:rPr lang="en-US" dirty="0" smtClean="0"/>
              <a:t> &lt;50ml/min: to be used with caution</a:t>
            </a:r>
          </a:p>
          <a:p>
            <a:pPr lvl="1"/>
            <a:r>
              <a:rPr lang="en-US" dirty="0" smtClean="0"/>
              <a:t>Monitoring </a:t>
            </a:r>
            <a:r>
              <a:rPr lang="en-US" dirty="0"/>
              <a:t>for renal functions </a:t>
            </a:r>
            <a:r>
              <a:rPr lang="en-US" dirty="0" smtClean="0"/>
              <a:t>and FBC coupled </a:t>
            </a:r>
            <a:r>
              <a:rPr lang="en-US" dirty="0"/>
              <a:t>with appropriate dose </a:t>
            </a:r>
            <a:r>
              <a:rPr lang="en-US" dirty="0" smtClean="0"/>
              <a:t>adjustments is critical to avoid undesirable outcomes</a:t>
            </a:r>
            <a:endParaRPr lang="en-SG" dirty="0"/>
          </a:p>
          <a:p>
            <a:pPr lvl="1"/>
            <a:r>
              <a:rPr lang="en-SG" dirty="0" smtClean="0"/>
              <a:t>Could </a:t>
            </a:r>
            <a:r>
              <a:rPr lang="en-SG" dirty="0"/>
              <a:t>be due to lack of awareness </a:t>
            </a:r>
            <a:r>
              <a:rPr lang="en-SG" dirty="0" smtClean="0"/>
              <a:t>for the </a:t>
            </a:r>
            <a:r>
              <a:rPr lang="en-SG" dirty="0"/>
              <a:t>need to monitor for such </a:t>
            </a:r>
            <a:r>
              <a:rPr lang="en-SG" dirty="0" smtClean="0"/>
              <a:t>parameters at such intervals</a:t>
            </a:r>
          </a:p>
          <a:p>
            <a:pPr lvl="1"/>
            <a:endParaRPr lang="en-SG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518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28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random patients who are currently on </a:t>
            </a:r>
            <a:r>
              <a:rPr lang="en-US" dirty="0" err="1"/>
              <a:t>Rivaroxaban</a:t>
            </a:r>
            <a:r>
              <a:rPr lang="en-US" dirty="0"/>
              <a:t> were called and asked about compliance for the past 7 </a:t>
            </a:r>
            <a:r>
              <a:rPr lang="en-US" dirty="0" smtClean="0"/>
              <a:t>days</a:t>
            </a:r>
          </a:p>
          <a:p>
            <a:pPr lvl="1"/>
            <a:r>
              <a:rPr lang="en-US" u="sng" dirty="0" smtClean="0"/>
              <a:t>19 patients</a:t>
            </a:r>
            <a:r>
              <a:rPr lang="en-US" dirty="0" smtClean="0"/>
              <a:t> had claimed </a:t>
            </a:r>
            <a:r>
              <a:rPr lang="en-US" dirty="0" smtClean="0">
                <a:solidFill>
                  <a:srgbClr val="FF0000"/>
                </a:solidFill>
              </a:rPr>
              <a:t>compliance</a:t>
            </a:r>
          </a:p>
          <a:p>
            <a:pPr lvl="2"/>
            <a:r>
              <a:rPr lang="en-US" dirty="0" smtClean="0"/>
              <a:t>7 patients had a family member to help administer</a:t>
            </a:r>
          </a:p>
          <a:p>
            <a:pPr lvl="1"/>
            <a:r>
              <a:rPr lang="en-US" u="sng" dirty="0" smtClean="0"/>
              <a:t>1 patient</a:t>
            </a:r>
            <a:r>
              <a:rPr lang="en-US" dirty="0" smtClean="0"/>
              <a:t> was </a:t>
            </a:r>
            <a:r>
              <a:rPr lang="en-US" dirty="0" smtClean="0">
                <a:solidFill>
                  <a:srgbClr val="FF0000"/>
                </a:solidFill>
              </a:rPr>
              <a:t>not compliant</a:t>
            </a:r>
            <a:r>
              <a:rPr lang="en-US" dirty="0" smtClean="0"/>
              <a:t> to prescribed instructions</a:t>
            </a:r>
          </a:p>
          <a:p>
            <a:pPr lvl="2"/>
            <a:r>
              <a:rPr lang="en-US" dirty="0" smtClean="0"/>
              <a:t>Experienced headache, self reduced dose to alternate days without doctor’s instructions</a:t>
            </a:r>
          </a:p>
          <a:p>
            <a:pPr lvl="2"/>
            <a:r>
              <a:rPr lang="en-US" dirty="0" smtClean="0"/>
              <a:t>Upon listening to friend dealing with TCM</a:t>
            </a:r>
          </a:p>
          <a:p>
            <a:pPr lvl="2"/>
            <a:r>
              <a:rPr lang="en-US" dirty="0" smtClean="0"/>
              <a:t>For months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61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Limitations/Future Directions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29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en-US" dirty="0"/>
              <a:t>Minor </a:t>
            </a:r>
            <a:r>
              <a:rPr lang="en-US" u="sng" dirty="0" err="1"/>
              <a:t>thrombo</a:t>
            </a:r>
            <a:r>
              <a:rPr lang="en-US" u="sng" dirty="0"/>
              <a:t>-embolic events</a:t>
            </a:r>
            <a:r>
              <a:rPr lang="en-US" dirty="0"/>
              <a:t> or </a:t>
            </a:r>
            <a:r>
              <a:rPr lang="en-US" u="sng" dirty="0"/>
              <a:t>bleeding events</a:t>
            </a:r>
            <a:r>
              <a:rPr lang="en-US" dirty="0"/>
              <a:t> may not have been reported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Under-estimation</a:t>
            </a:r>
            <a:r>
              <a:rPr lang="en-US" dirty="0"/>
              <a:t> of undesirable outcomes</a:t>
            </a:r>
          </a:p>
          <a:p>
            <a:r>
              <a:rPr lang="en-US" u="sng" dirty="0"/>
              <a:t>Monitoring parameters</a:t>
            </a:r>
            <a:endParaRPr lang="en-US" dirty="0"/>
          </a:p>
          <a:p>
            <a:pPr lvl="1"/>
            <a:r>
              <a:rPr lang="en-US" dirty="0" smtClean="0"/>
              <a:t>PD </a:t>
            </a:r>
            <a:r>
              <a:rPr lang="en-US" dirty="0"/>
              <a:t>interactions with Rivaroxaban may not be detected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Under-estimation</a:t>
            </a:r>
            <a:r>
              <a:rPr lang="en-US" dirty="0"/>
              <a:t> of </a:t>
            </a:r>
            <a:r>
              <a:rPr lang="en-US" dirty="0" smtClean="0"/>
              <a:t>DDI</a:t>
            </a:r>
          </a:p>
          <a:p>
            <a:r>
              <a:rPr lang="en-US" dirty="0" smtClean="0"/>
              <a:t>Future directions for project</a:t>
            </a:r>
          </a:p>
          <a:p>
            <a:pPr lvl="1"/>
            <a:r>
              <a:rPr lang="en-US" dirty="0" smtClean="0"/>
              <a:t>Larger patient pool, surveying other </a:t>
            </a:r>
            <a:r>
              <a:rPr lang="en-US" dirty="0" err="1" smtClean="0"/>
              <a:t>NOACs</a:t>
            </a:r>
            <a:endParaRPr lang="en-US" dirty="0" smtClean="0"/>
          </a:p>
          <a:p>
            <a:pPr lvl="1"/>
            <a:r>
              <a:rPr lang="en-US" dirty="0" smtClean="0"/>
              <a:t>Compliance of patients</a:t>
            </a:r>
          </a:p>
          <a:p>
            <a:pPr lvl="1"/>
            <a:r>
              <a:rPr lang="en-US" dirty="0" smtClean="0"/>
              <a:t>Transition between anticoagulants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8361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A. Medication </a:t>
            </a:r>
            <a:r>
              <a:rPr lang="en-US" dirty="0" err="1"/>
              <a:t>Utilisation</a:t>
            </a:r>
            <a:r>
              <a:rPr lang="en-US" dirty="0"/>
              <a:t> Evaluation (MUE)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3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/>
              <a:t>What?</a:t>
            </a:r>
            <a:r>
              <a:rPr lang="en-US" baseline="30000" dirty="0"/>
              <a:t>1</a:t>
            </a:r>
          </a:p>
          <a:p>
            <a:pPr lvl="1"/>
            <a:r>
              <a:rPr lang="en-US" dirty="0"/>
              <a:t>An evaluation of the use of medications in a healthcare setting</a:t>
            </a:r>
          </a:p>
          <a:p>
            <a:r>
              <a:rPr lang="en-US" dirty="0"/>
              <a:t>Why?</a:t>
            </a:r>
            <a:r>
              <a:rPr lang="en-US" baseline="30000" dirty="0"/>
              <a:t>1</a:t>
            </a:r>
          </a:p>
          <a:p>
            <a:pPr lvl="1"/>
            <a:r>
              <a:rPr lang="en-US" dirty="0"/>
              <a:t>Determine appropriateness of use of a particular medication in a healthcare setting</a:t>
            </a:r>
          </a:p>
          <a:p>
            <a:pPr lvl="1"/>
            <a:r>
              <a:rPr lang="en-US" dirty="0"/>
              <a:t>Review outcomes for safety and effectiveness of a particular medication</a:t>
            </a:r>
          </a:p>
          <a:p>
            <a:pPr lvl="1"/>
            <a:r>
              <a:rPr lang="en-US" dirty="0"/>
              <a:t>Ultimately: to improve patient’s quality of life</a:t>
            </a:r>
            <a:endParaRPr lang="en-US" sz="1200" baseline="30000" dirty="0"/>
          </a:p>
          <a:p>
            <a:endParaRPr lang="en-US" baseline="30000" dirty="0"/>
          </a:p>
          <a:p>
            <a:pPr>
              <a:buNone/>
            </a:pPr>
            <a:r>
              <a:rPr lang="en-SG" sz="1300" baseline="30000" dirty="0"/>
              <a:t>1</a:t>
            </a:r>
            <a:r>
              <a:rPr lang="en-SG" sz="1300" dirty="0"/>
              <a:t>American Society of Health-System Pharmacists. ASHP guidelines on medication-use evaluation. </a:t>
            </a:r>
            <a:r>
              <a:rPr lang="en-SG" sz="1300" i="1" dirty="0"/>
              <a:t>Am J Health-</a:t>
            </a:r>
            <a:r>
              <a:rPr lang="en-SG" sz="1300" i="1" dirty="0" err="1"/>
              <a:t>Syst</a:t>
            </a:r>
            <a:r>
              <a:rPr lang="en-SG" sz="1300" i="1" dirty="0"/>
              <a:t> Pharm</a:t>
            </a:r>
            <a:r>
              <a:rPr lang="en-SG" sz="1300" dirty="0"/>
              <a:t>. 1996; 53:1953–5.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30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</a:t>
            </a:r>
            <a:r>
              <a:rPr lang="en-US" dirty="0"/>
              <a:t>drugs such as Rivaroxaban and other NOACs are prone to inappropriate </a:t>
            </a:r>
            <a:r>
              <a:rPr lang="en-US" u="sng" dirty="0"/>
              <a:t>use</a:t>
            </a:r>
            <a:r>
              <a:rPr lang="en-US" dirty="0"/>
              <a:t> and </a:t>
            </a:r>
            <a:r>
              <a:rPr lang="en-US" u="sng" dirty="0"/>
              <a:t>monitoring</a:t>
            </a:r>
            <a:r>
              <a:rPr lang="en-US" dirty="0"/>
              <a:t>, leading to undesirable </a:t>
            </a:r>
            <a:r>
              <a:rPr lang="en-US" u="sng" dirty="0"/>
              <a:t>outcomes</a:t>
            </a:r>
            <a:r>
              <a:rPr lang="en-US" dirty="0" smtClean="0"/>
              <a:t>.</a:t>
            </a:r>
          </a:p>
          <a:p>
            <a:endParaRPr lang="en-SG" dirty="0" smtClean="0"/>
          </a:p>
          <a:p>
            <a:r>
              <a:rPr lang="en-SG" dirty="0"/>
              <a:t>U</a:t>
            </a:r>
            <a:r>
              <a:rPr lang="en-SG" dirty="0" smtClean="0"/>
              <a:t>se </a:t>
            </a:r>
            <a:r>
              <a:rPr lang="en-SG" dirty="0"/>
              <a:t>of such drugs could be referred to </a:t>
            </a:r>
            <a:r>
              <a:rPr lang="en-SG" dirty="0" smtClean="0"/>
              <a:t>pharmacist-led NOAC clinics, </a:t>
            </a:r>
            <a:r>
              <a:rPr lang="en-SG" dirty="0"/>
              <a:t>to better manage care of such patients.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158480"/>
            <a:ext cx="8153400" cy="990600"/>
          </a:xfrm>
        </p:spPr>
        <p:txBody>
          <a:bodyPr/>
          <a:lstStyle/>
          <a:p>
            <a:r>
              <a:rPr lang="en-US" dirty="0"/>
              <a:t>Thank You!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31</a:t>
            </a:fld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33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Assumptions:</a:t>
            </a:r>
            <a:endParaRPr lang="en-SG" dirty="0"/>
          </a:p>
          <a:p>
            <a:pPr lvl="1"/>
            <a:r>
              <a:rPr lang="en-US" u="sng" dirty="0"/>
              <a:t>Weight</a:t>
            </a:r>
            <a:r>
              <a:rPr lang="en-US" dirty="0"/>
              <a:t> to calculate </a:t>
            </a:r>
            <a:r>
              <a:rPr lang="en-US" dirty="0" err="1"/>
              <a:t>CrCl</a:t>
            </a:r>
            <a:r>
              <a:rPr lang="en-US" dirty="0"/>
              <a:t> based on current weight recorded in SCM, assumed to not be much different from first started </a:t>
            </a:r>
            <a:r>
              <a:rPr lang="en-US" dirty="0" err="1"/>
              <a:t>Rivaroxaban</a:t>
            </a:r>
            <a:endParaRPr lang="en-US" dirty="0"/>
          </a:p>
          <a:p>
            <a:pPr lvl="1"/>
            <a:r>
              <a:rPr lang="en-US" u="sng" dirty="0" err="1"/>
              <a:t>sCr</a:t>
            </a:r>
            <a:r>
              <a:rPr lang="en-US" dirty="0"/>
              <a:t> to calculate </a:t>
            </a:r>
            <a:r>
              <a:rPr lang="en-US" dirty="0" err="1"/>
              <a:t>CrCl</a:t>
            </a:r>
            <a:r>
              <a:rPr lang="en-US" dirty="0"/>
              <a:t> based on when </a:t>
            </a:r>
            <a:r>
              <a:rPr lang="en-US" dirty="0" err="1"/>
              <a:t>Rivaroxaban</a:t>
            </a:r>
            <a:r>
              <a:rPr lang="en-US" dirty="0"/>
              <a:t> was initially started. If not available, the next nearest </a:t>
            </a:r>
            <a:r>
              <a:rPr lang="en-US" dirty="0" err="1"/>
              <a:t>sCr</a:t>
            </a:r>
            <a:r>
              <a:rPr lang="en-US" dirty="0"/>
              <a:t> result when pt was on </a:t>
            </a:r>
            <a:r>
              <a:rPr lang="en-US" dirty="0" err="1"/>
              <a:t>Rivaroxaban</a:t>
            </a:r>
            <a:r>
              <a:rPr lang="en-US" dirty="0"/>
              <a:t> was used</a:t>
            </a:r>
          </a:p>
          <a:p>
            <a:pPr lvl="2"/>
            <a:r>
              <a:rPr lang="en-US" dirty="0"/>
              <a:t>34 patients (</a:t>
            </a:r>
            <a:r>
              <a:rPr lang="en-US" dirty="0" smtClean="0"/>
              <a:t>28.3%) </a:t>
            </a:r>
            <a:r>
              <a:rPr lang="en-US" dirty="0"/>
              <a:t>were not monitored for renal functions initially</a:t>
            </a:r>
          </a:p>
          <a:p>
            <a:pPr lvl="2"/>
            <a:r>
              <a:rPr lang="en-US" dirty="0"/>
              <a:t>1 out of these 34 patients did not have </a:t>
            </a:r>
            <a:r>
              <a:rPr lang="en-US" dirty="0" err="1"/>
              <a:t>sCr</a:t>
            </a:r>
            <a:r>
              <a:rPr lang="en-US" dirty="0"/>
              <a:t> result </a:t>
            </a:r>
            <a:r>
              <a:rPr lang="en-US" dirty="0" smtClean="0"/>
              <a:t>within </a:t>
            </a:r>
            <a:r>
              <a:rPr lang="en-US" dirty="0"/>
              <a:t>1 year prior to starting </a:t>
            </a:r>
            <a:r>
              <a:rPr lang="en-US" dirty="0" err="1"/>
              <a:t>Rivaroxaban</a:t>
            </a:r>
            <a:endParaRPr lang="en-US" dirty="0"/>
          </a:p>
          <a:p>
            <a:pPr lvl="2"/>
            <a:r>
              <a:rPr lang="en-US" dirty="0"/>
              <a:t>3 out of these 34 patients do not have any </a:t>
            </a:r>
            <a:r>
              <a:rPr lang="en-US" dirty="0" err="1"/>
              <a:t>sCr</a:t>
            </a:r>
            <a:r>
              <a:rPr lang="en-US" dirty="0"/>
              <a:t> results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603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Dose appropriateness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34</a:t>
            </a:fld>
            <a:endParaRPr lang="en-SG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51732077"/>
              </p:ext>
            </p:extLst>
          </p:nvPr>
        </p:nvGraphicFramePr>
        <p:xfrm>
          <a:off x="612775" y="1956440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057"/>
                <a:gridCol w="57063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CrCl</a:t>
                      </a:r>
                      <a:r>
                        <a:rPr lang="en-US" dirty="0" smtClean="0"/>
                        <a:t> (ml/min)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</a:t>
                      </a:r>
                      <a:r>
                        <a:rPr lang="en-US" baseline="0" dirty="0" smtClean="0"/>
                        <a:t> patients – n (%)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&gt;50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 (58)*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15-50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 (39)*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&lt;15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(0)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(3)**</a:t>
                      </a:r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3393" y="1700808"/>
            <a:ext cx="44604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 </a:t>
            </a:r>
            <a:r>
              <a:rPr lang="en-US" sz="1600" dirty="0"/>
              <a:t>5</a:t>
            </a:r>
            <a:r>
              <a:rPr lang="en-US" sz="1600" dirty="0" smtClean="0"/>
              <a:t>: Proportion of </a:t>
            </a:r>
            <a:r>
              <a:rPr lang="en-US" sz="1600" dirty="0" err="1" smtClean="0"/>
              <a:t>CrCl</a:t>
            </a:r>
            <a:r>
              <a:rPr lang="en-US" sz="1600" dirty="0" smtClean="0"/>
              <a:t> of AF patients (n = 100)</a:t>
            </a:r>
            <a:endParaRPr lang="en-SG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85172931"/>
              </p:ext>
            </p:extLst>
          </p:nvPr>
        </p:nvGraphicFramePr>
        <p:xfrm>
          <a:off x="611560" y="4077072"/>
          <a:ext cx="82089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CrCl</a:t>
                      </a:r>
                      <a:r>
                        <a:rPr lang="en-US" dirty="0" smtClean="0"/>
                        <a:t> (ml/min)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DVT/PE patients – n (%)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≥30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(94.4)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&lt;30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(0)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(5.6)**</a:t>
                      </a:r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1161" y="3810526"/>
            <a:ext cx="4760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 </a:t>
            </a:r>
            <a:r>
              <a:rPr lang="en-US" sz="1600" dirty="0"/>
              <a:t>6</a:t>
            </a:r>
            <a:r>
              <a:rPr lang="en-US" sz="1600" dirty="0" smtClean="0"/>
              <a:t>: Proportion of </a:t>
            </a:r>
            <a:r>
              <a:rPr lang="en-US" sz="1600" dirty="0" err="1" smtClean="0"/>
              <a:t>CrCl</a:t>
            </a:r>
            <a:r>
              <a:rPr lang="en-US" sz="1600" dirty="0" smtClean="0"/>
              <a:t> of DVT/PE patients (n = 18)</a:t>
            </a:r>
            <a:endParaRPr lang="en-SG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05012" y="6376972"/>
            <a:ext cx="654820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* 2 readings estimated from </a:t>
            </a:r>
            <a:r>
              <a:rPr lang="en-US" sz="1300" dirty="0" err="1" smtClean="0"/>
              <a:t>eGFR</a:t>
            </a:r>
            <a:r>
              <a:rPr lang="en-US" sz="1300" dirty="0" smtClean="0"/>
              <a:t> because weight not available [</a:t>
            </a:r>
            <a:r>
              <a:rPr lang="en-US" sz="1300" dirty="0" err="1" smtClean="0"/>
              <a:t>CrCl</a:t>
            </a:r>
            <a:r>
              <a:rPr lang="en-US" sz="1300" dirty="0" smtClean="0"/>
              <a:t> &gt;50 (1), </a:t>
            </a:r>
            <a:r>
              <a:rPr lang="en-US" sz="1300" dirty="0" err="1" smtClean="0"/>
              <a:t>CrCl</a:t>
            </a:r>
            <a:r>
              <a:rPr lang="en-US" sz="1300" dirty="0" smtClean="0"/>
              <a:t> 15-50 (1)]</a:t>
            </a:r>
          </a:p>
          <a:p>
            <a:r>
              <a:rPr lang="en-US" sz="1300" dirty="0" smtClean="0"/>
              <a:t>**Others: </a:t>
            </a:r>
            <a:r>
              <a:rPr lang="en-US" sz="1300" dirty="0" err="1" smtClean="0"/>
              <a:t>sCr</a:t>
            </a:r>
            <a:r>
              <a:rPr lang="en-US" sz="1300" dirty="0" smtClean="0"/>
              <a:t> not available, unable to determine </a:t>
            </a:r>
            <a:r>
              <a:rPr lang="en-US" sz="1300" dirty="0" err="1" smtClean="0"/>
              <a:t>CrCl</a:t>
            </a:r>
            <a:endParaRPr lang="en-SG" sz="13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6246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4343400" cy="757238"/>
          </a:xfrm>
        </p:spPr>
        <p:txBody>
          <a:bodyPr lIns="0" tIns="0" rIns="0" bIns="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0">
                <a:solidFill>
                  <a:srgbClr val="1D3851"/>
                </a:solidFill>
                <a:latin typeface="Avenir LT Std 65 Medium" charset="0"/>
                <a:ea typeface="+mj-ea"/>
                <a:cs typeface="+mj-cs"/>
              </a:rPr>
              <a:t>Suggested </a:t>
            </a:r>
            <a:br>
              <a:rPr lang="en-US" sz="2800" b="0">
                <a:solidFill>
                  <a:srgbClr val="1D3851"/>
                </a:solidFill>
                <a:latin typeface="Avenir LT Std 65 Medium" charset="0"/>
                <a:ea typeface="+mj-ea"/>
                <a:cs typeface="+mj-cs"/>
              </a:rPr>
            </a:br>
            <a:r>
              <a:rPr lang="en-US" sz="2800" b="0">
                <a:solidFill>
                  <a:srgbClr val="1D3851"/>
                </a:solidFill>
                <a:latin typeface="Avenir LT Std 65 Medium" charset="0"/>
                <a:ea typeface="+mj-ea"/>
                <a:cs typeface="+mj-cs"/>
              </a:rPr>
              <a:t>structured follow-up</a:t>
            </a:r>
            <a:r>
              <a:rPr lang="en-GB" sz="2800" b="0">
                <a:solidFill>
                  <a:srgbClr val="1D3851"/>
                </a:solidFill>
                <a:latin typeface="Avenir LT Std 65 Medium" charset="0"/>
                <a:ea typeface="+mj-ea"/>
                <a:cs typeface="+mj-cs"/>
              </a:rPr>
              <a:t> </a:t>
            </a:r>
          </a:p>
        </p:txBody>
      </p:sp>
      <p:pic>
        <p:nvPicPr>
          <p:cNvPr id="37895" name="Content Placeholder 21" descr="Figure2_slide7.png"/>
          <p:cNvPicPr>
            <a:picLocks noGrp="1" noChangeAspect="1"/>
          </p:cNvPicPr>
          <p:nvPr>
            <p:ph idx="1"/>
          </p:nvPr>
        </p:nvPicPr>
        <p:blipFill>
          <a:blip r:embed="rId3"/>
          <a:srcRect l="-2226" r="-2226"/>
          <a:stretch>
            <a:fillRect/>
          </a:stretch>
        </p:blipFill>
        <p:spPr bwMode="auto">
          <a:xfrm>
            <a:off x="3363872" y="404664"/>
            <a:ext cx="5111750" cy="5853113"/>
          </a:xfrm>
          <a:noFill/>
          <a:ln>
            <a:miter lim="800000"/>
            <a:headEnd/>
            <a:tailEnd/>
          </a:ln>
        </p:spPr>
      </p:pic>
      <p:sp>
        <p:nvSpPr>
          <p:cNvPr id="37901" name="TextBox 10"/>
          <p:cNvSpPr txBox="1">
            <a:spLocks noChangeArrowheads="1"/>
          </p:cNvSpPr>
          <p:nvPr/>
        </p:nvSpPr>
        <p:spPr bwMode="auto">
          <a:xfrm>
            <a:off x="585788" y="5640388"/>
            <a:ext cx="2767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Arial Bold" charset="0"/>
              </a:rPr>
              <a:t>www.escardio.org/EHRA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353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sz="4000" dirty="0"/>
              <a:t>At each follow-up session….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41750200"/>
              </p:ext>
            </p:extLst>
          </p:nvPr>
        </p:nvGraphicFramePr>
        <p:xfrm>
          <a:off x="323528" y="928464"/>
          <a:ext cx="8640960" cy="48768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749830">
                  <a:extLst>
                    <a:ext uri="{9D8B030D-6E8A-4147-A177-3AD203B41FA5}">
                      <a16:col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20000"/>
                    </a:ext>
                  </a:extLst>
                </a:gridCol>
                <a:gridCol w="1360932">
                  <a:extLst>
                    <a:ext uri="{9D8B030D-6E8A-4147-A177-3AD203B41FA5}">
                      <a16:col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20001"/>
                    </a:ext>
                  </a:extLst>
                </a:gridCol>
                <a:gridCol w="5530198">
                  <a:extLst>
                    <a:ext uri="{9D8B030D-6E8A-4147-A177-3AD203B41FA5}">
                      <a16:col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20002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venir LT Std 85 Heavy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Interval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venir LT Std 55 Roman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Actions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venir LT Std 55 Roman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Compliance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Each visit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Inspect remaining medication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Stress importance of compliance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Inform about compliance aids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Thrombo-embolism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Each visit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Cerebral, systemic and pulmonary circulation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Bleeding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Each visit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“Nuisance” bleeding – prevention possible? Try to keep on </a:t>
                      </a: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anticoag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as much as possible. Any mitigation measures?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Bleeding with risk or impact on </a:t>
                      </a: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QoL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– prevention possible? Need to revise dose?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Side effects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Each visit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Continuation? Temporary cessation with bridging? Change of anticoagulant drug?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Co-medications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Each visit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Prescription or over-the counter drugs, aspirin, NSAIDs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Even temporary use can be risky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Blood sampling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Yearly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6-monthly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x-monthly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On indication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Haemoglobin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renal, liver function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≥75 – 80yo, </a:t>
                      </a: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esp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if on dabigatran or </a:t>
                      </a: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edoxaban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; or frail</a:t>
                      </a:r>
                      <a:r>
                        <a:rPr kumimoji="0" lang="en-US" sz="1600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#</a:t>
                      </a:r>
                      <a:endParaRPr kumimoji="0" lang="en-GB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≤ 60ml/min: recheck interval = </a:t>
                      </a: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CrCl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/10 </a:t>
                      </a: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If inter-current condition may impact renal or hepatic function.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venir LT Std 45 Book" charset="0"/>
                        <a:ea typeface="ＭＳ Ｐゴシック" pitchFamily="-1" charset="-128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="" xmlns:mv="urn:schemas-microsoft-com:mac:vml" xmlns:mc="http://schemas.openxmlformats.org/markup-compatibility/2006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6525344"/>
            <a:ext cx="885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EHRA Practical Guide on the use of new oral anticoagulants in patients with non-</a:t>
            </a:r>
            <a:r>
              <a:rPr lang="en-US" sz="1200" dirty="0" err="1"/>
              <a:t>valvular</a:t>
            </a:r>
            <a:r>
              <a:rPr lang="en-US" sz="1200" dirty="0"/>
              <a:t> AF. </a:t>
            </a:r>
            <a:r>
              <a:rPr lang="en-US" sz="1200" dirty="0" err="1"/>
              <a:t>Europace</a:t>
            </a:r>
            <a:r>
              <a:rPr lang="en-US" sz="1200" dirty="0"/>
              <a:t> 2013; 15:625-51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6024600"/>
            <a:ext cx="77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aseline="30000" dirty="0"/>
              <a:t>#</a:t>
            </a:r>
            <a:r>
              <a:rPr lang="en-GB" sz="1200" dirty="0">
                <a:latin typeface="AdvOTb7819099"/>
              </a:rPr>
              <a:t>Frailty: Three or more criteria of unintentional weight loss, self-reported exhaustion, weakness assessed by handgrip test, slow walking speed, or low physical activity </a:t>
            </a:r>
            <a:r>
              <a:rPr lang="en-GB" sz="1200" dirty="0">
                <a:latin typeface="AdvOTb7819099"/>
                <a:hlinkClick r:id="rId2"/>
              </a:rPr>
              <a:t>http://www.biomedcentral.com/1471-2318/10/57</a:t>
            </a:r>
            <a:endParaRPr lang="en-GB" sz="1200" dirty="0">
              <a:latin typeface="AdvOTb7819099"/>
            </a:endParaRPr>
          </a:p>
          <a:p>
            <a:endParaRPr lang="en-GB" sz="12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905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MUE For </a:t>
            </a:r>
            <a:r>
              <a:rPr lang="en-US" dirty="0" err="1"/>
              <a:t>Rivaroxaban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4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Relatively new drug compared to </a:t>
            </a:r>
            <a:r>
              <a:rPr lang="en-US" dirty="0" err="1"/>
              <a:t>warfarin</a:t>
            </a:r>
            <a:endParaRPr lang="en-US" dirty="0"/>
          </a:p>
          <a:p>
            <a:r>
              <a:rPr lang="en-US" dirty="0"/>
              <a:t>Less need to monitor, less drug-drug or drug-food interactions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But…</a:t>
            </a:r>
          </a:p>
          <a:p>
            <a:r>
              <a:rPr lang="en-US" dirty="0"/>
              <a:t>No reversal agents (unlike warfarin)</a:t>
            </a:r>
          </a:p>
          <a:p>
            <a:r>
              <a:rPr lang="en-US" dirty="0"/>
              <a:t>Expensive – may lead to non-compliance</a:t>
            </a:r>
          </a:p>
          <a:p>
            <a:r>
              <a:rPr lang="en-US" dirty="0"/>
              <a:t>May be used inappropriately – not according to guidelines</a:t>
            </a:r>
          </a:p>
          <a:p>
            <a:r>
              <a:rPr lang="en-US" dirty="0"/>
              <a:t>Need to evaluate the use of this </a:t>
            </a:r>
            <a:r>
              <a:rPr lang="en-US" dirty="0" smtClean="0"/>
              <a:t>newer </a:t>
            </a:r>
            <a:r>
              <a:rPr lang="en-US" dirty="0"/>
              <a:t>drug to ensure adequate usage and monitoring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B. Objectives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5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SG" dirty="0"/>
              <a:t>Conduct MUE for Rivaroxaban 15mg and 20mg use in KTPH, to evaluate for:</a:t>
            </a:r>
          </a:p>
          <a:p>
            <a:pPr lvl="1"/>
            <a:r>
              <a:rPr lang="en-SG" dirty="0"/>
              <a:t>Dose-appropriateness</a:t>
            </a:r>
          </a:p>
          <a:p>
            <a:pPr lvl="1"/>
            <a:r>
              <a:rPr lang="en-SG" dirty="0"/>
              <a:t>Outcomes (for newly started patients)</a:t>
            </a:r>
          </a:p>
          <a:p>
            <a:pPr lvl="1"/>
            <a:r>
              <a:rPr lang="en-SG" dirty="0"/>
              <a:t>Monitoring frequency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775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Methodology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6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495800"/>
          </a:xfrm>
        </p:spPr>
        <p:txBody>
          <a:bodyPr>
            <a:normAutofit/>
          </a:bodyPr>
          <a:lstStyle/>
          <a:p>
            <a:r>
              <a:rPr lang="en-US" sz="2600" dirty="0"/>
              <a:t>Retrospective study</a:t>
            </a:r>
          </a:p>
          <a:p>
            <a:r>
              <a:rPr lang="en-US" sz="2600" dirty="0"/>
              <a:t>Patients who collected at least 1 dose of Rivaroxaban 15mg and/or 20mg at KTPH </a:t>
            </a:r>
            <a:r>
              <a:rPr lang="en-US" sz="2600" dirty="0" smtClean="0"/>
              <a:t>Outpatient Pharmacy </a:t>
            </a:r>
            <a:r>
              <a:rPr lang="en-US" sz="2600" dirty="0"/>
              <a:t>within </a:t>
            </a:r>
            <a:r>
              <a:rPr lang="en-US" sz="2600" u="sng" dirty="0"/>
              <a:t>1</a:t>
            </a:r>
            <a:r>
              <a:rPr lang="en-US" sz="2600" u="sng" baseline="30000" dirty="0"/>
              <a:t>st</a:t>
            </a:r>
            <a:r>
              <a:rPr lang="en-US" sz="2600" u="sng" dirty="0"/>
              <a:t> Dec 2015 to 31</a:t>
            </a:r>
            <a:r>
              <a:rPr lang="en-US" sz="2600" u="sng" baseline="30000" dirty="0"/>
              <a:t>st</a:t>
            </a:r>
            <a:r>
              <a:rPr lang="en-US" sz="2600" u="sng" dirty="0"/>
              <a:t> Jan 2016</a:t>
            </a:r>
          </a:p>
          <a:p>
            <a:r>
              <a:rPr lang="en-US" sz="2600" dirty="0"/>
              <a:t>Information obtained from</a:t>
            </a:r>
            <a:r>
              <a:rPr lang="en-US" sz="2600" dirty="0" smtClean="0"/>
              <a:t> SCM and NEHR (hospital and national database records)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7</a:t>
            </a:fld>
            <a:endParaRPr lang="en-SG"/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2785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w Cen MT"/>
                <a:cs typeface="Tw Cen MT"/>
              </a:rPr>
              <a:t>Table 1: Baseline Demographics</a:t>
            </a:r>
            <a:endParaRPr lang="en-SG" sz="1600" dirty="0">
              <a:latin typeface="Tw Cen MT"/>
              <a:cs typeface="Tw Cen M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2355270"/>
              </p:ext>
            </p:extLst>
          </p:nvPr>
        </p:nvGraphicFramePr>
        <p:xfrm>
          <a:off x="467544" y="1838960"/>
          <a:ext cx="7704856" cy="44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Parameters (Total N = </a:t>
                      </a:r>
                      <a:r>
                        <a:rPr lang="en-US" dirty="0" smtClean="0"/>
                        <a:t>191)</a:t>
                      </a:r>
                      <a:endParaRPr lang="en-S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Mean Age – years (SD)</a:t>
                      </a:r>
                      <a:endParaRPr lang="en-S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70.38 </a:t>
                      </a:r>
                      <a:r>
                        <a:rPr lang="en-SG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(</a:t>
                      </a:r>
                      <a:r>
                        <a:rPr lang="en-SG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12.68)</a:t>
                      </a:r>
                      <a:endParaRPr lang="en-SG" sz="18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Mean Weight – kg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(SD)</a:t>
                      </a:r>
                      <a:endParaRPr lang="en-S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66.8 (17.18) </a:t>
                      </a:r>
                      <a:r>
                        <a:rPr lang="en-SG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[n=176, 15 patients without weight recorded]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u="none" dirty="0"/>
                        <a:t>Male</a:t>
                      </a:r>
                      <a:r>
                        <a:rPr lang="en-US" u="none" baseline="0" dirty="0"/>
                        <a:t> sex – n (%)</a:t>
                      </a:r>
                      <a:endParaRPr lang="en-US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84 </a:t>
                      </a:r>
                      <a:r>
                        <a:rPr lang="en-SG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44.0)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20627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Ethnic</a:t>
                      </a:r>
                      <a:r>
                        <a:rPr lang="en-US" u="none" baseline="0" dirty="0"/>
                        <a:t> Groups –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Chinese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132 (69.1)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0627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Malay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 </a:t>
                      </a:r>
                      <a:r>
                        <a:rPr lang="en-SG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19.9)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20627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Indian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(3.14)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0627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 (7.85)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20627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Prescribed by</a:t>
                      </a:r>
                      <a:r>
                        <a:rPr lang="en-US" u="none" baseline="0" dirty="0"/>
                        <a:t> – n (%)</a:t>
                      </a:r>
                      <a:endParaRPr lang="en-US" u="non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Cardiology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121 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63.35)</a:t>
                      </a:r>
                      <a:endParaRPr lang="en-SG" sz="18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20627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Geriatric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13.09)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20627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General 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 (10.99)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  <a:tr h="20627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/>
                        <a:t>Others*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24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12.57)</a:t>
                      </a:r>
                      <a:endParaRPr lang="en-SG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6320933"/>
            <a:ext cx="85775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latin typeface="Tw Cen MT"/>
                <a:cs typeface="Tw Cen MT"/>
              </a:rPr>
              <a:t>*Others include: </a:t>
            </a:r>
            <a:r>
              <a:rPr lang="en-US" sz="1300" dirty="0" smtClean="0">
                <a:latin typeface="Tw Cen MT"/>
                <a:cs typeface="Tw Cen MT"/>
              </a:rPr>
              <a:t>Diabetes (6)</a:t>
            </a:r>
            <a:r>
              <a:rPr lang="en-US" sz="1300" dirty="0">
                <a:latin typeface="Tw Cen MT"/>
                <a:cs typeface="Tw Cen MT"/>
              </a:rPr>
              <a:t>, Neurology </a:t>
            </a:r>
            <a:r>
              <a:rPr lang="en-US" sz="1300" dirty="0" smtClean="0">
                <a:latin typeface="Tw Cen MT"/>
                <a:cs typeface="Tw Cen MT"/>
              </a:rPr>
              <a:t>(7)</a:t>
            </a:r>
            <a:r>
              <a:rPr lang="en-US" sz="1300" dirty="0">
                <a:latin typeface="Tw Cen MT"/>
                <a:cs typeface="Tw Cen MT"/>
              </a:rPr>
              <a:t>, </a:t>
            </a:r>
            <a:r>
              <a:rPr lang="en-US" sz="1300" dirty="0" err="1">
                <a:latin typeface="Tw Cen MT"/>
                <a:cs typeface="Tw Cen MT"/>
              </a:rPr>
              <a:t>Resp</a:t>
            </a:r>
            <a:r>
              <a:rPr lang="en-US" sz="1300" dirty="0">
                <a:latin typeface="Tw Cen MT"/>
                <a:cs typeface="Tw Cen MT"/>
              </a:rPr>
              <a:t> &amp; Critical Care </a:t>
            </a:r>
            <a:r>
              <a:rPr lang="en-US" sz="1300" dirty="0" smtClean="0">
                <a:latin typeface="Tw Cen MT"/>
                <a:cs typeface="Tw Cen MT"/>
              </a:rPr>
              <a:t>(3)</a:t>
            </a:r>
            <a:r>
              <a:rPr lang="en-US" sz="1300" dirty="0">
                <a:latin typeface="Tw Cen MT"/>
                <a:cs typeface="Tw Cen MT"/>
              </a:rPr>
              <a:t>,</a:t>
            </a:r>
            <a:r>
              <a:rPr lang="en-US" sz="1300" dirty="0" smtClean="0">
                <a:latin typeface="Tw Cen MT"/>
                <a:cs typeface="Tw Cen MT"/>
              </a:rPr>
              <a:t> Dementia Care (2), Pharmacy </a:t>
            </a:r>
            <a:r>
              <a:rPr lang="en-US" sz="1300" dirty="0">
                <a:latin typeface="Tw Cen MT"/>
                <a:cs typeface="Tw Cen MT"/>
              </a:rPr>
              <a:t>(1), Gastroenterology (1), </a:t>
            </a:r>
          </a:p>
          <a:p>
            <a:r>
              <a:rPr lang="en-US" sz="1300" dirty="0">
                <a:latin typeface="Tw Cen MT"/>
                <a:cs typeface="Tw Cen MT"/>
              </a:rPr>
              <a:t>Hematology (1), Renal (1), Vascular (1</a:t>
            </a:r>
            <a:r>
              <a:rPr lang="en-US" sz="1300" dirty="0" smtClean="0">
                <a:latin typeface="Tw Cen MT"/>
                <a:cs typeface="Tw Cen MT"/>
              </a:rPr>
              <a:t>), Rheumatology (1)</a:t>
            </a:r>
            <a:endParaRPr lang="en-SG" sz="13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37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8</a:t>
            </a:fld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3 aspects are tabulated and discussed:</a:t>
            </a:r>
          </a:p>
          <a:p>
            <a:pPr lvl="1"/>
            <a:r>
              <a:rPr lang="en-US" dirty="0"/>
              <a:t>1. </a:t>
            </a:r>
            <a:r>
              <a:rPr lang="en-US" u="sng" dirty="0" smtClean="0"/>
              <a:t>Dose-appropriateness</a:t>
            </a:r>
            <a:endParaRPr lang="en-US" dirty="0"/>
          </a:p>
          <a:p>
            <a:pPr lvl="2"/>
            <a:r>
              <a:rPr lang="en-US" dirty="0" smtClean="0"/>
              <a:t>based </a:t>
            </a:r>
            <a:r>
              <a:rPr lang="en-US" dirty="0"/>
              <a:t>on manufacturer’s standards for approved indications and renal function adjustments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r>
              <a:rPr lang="en-US" dirty="0"/>
              <a:t>2. </a:t>
            </a:r>
            <a:r>
              <a:rPr lang="en-US" u="sng" dirty="0" smtClean="0"/>
              <a:t>Outcomes</a:t>
            </a:r>
            <a:endParaRPr lang="en-US" dirty="0"/>
          </a:p>
          <a:p>
            <a:pPr lvl="2"/>
            <a:r>
              <a:rPr lang="en-US" dirty="0" smtClean="0"/>
              <a:t>for </a:t>
            </a:r>
            <a:r>
              <a:rPr lang="en-US" dirty="0"/>
              <a:t>patients </a:t>
            </a:r>
            <a:r>
              <a:rPr lang="en-US" i="1" dirty="0"/>
              <a:t>newly</a:t>
            </a:r>
            <a:r>
              <a:rPr lang="en-US" dirty="0"/>
              <a:t> started on </a:t>
            </a:r>
            <a:r>
              <a:rPr lang="en-US" dirty="0" err="1"/>
              <a:t>Rivaroxaban</a:t>
            </a:r>
            <a:r>
              <a:rPr lang="en-US" dirty="0"/>
              <a:t> from 1</a:t>
            </a:r>
            <a:r>
              <a:rPr lang="en-US" baseline="30000" dirty="0"/>
              <a:t>st</a:t>
            </a:r>
            <a:r>
              <a:rPr lang="en-US" dirty="0"/>
              <a:t> Apr 2015 to 31</a:t>
            </a:r>
            <a:r>
              <a:rPr lang="en-US" baseline="30000" dirty="0"/>
              <a:t>st</a:t>
            </a:r>
            <a:r>
              <a:rPr lang="en-US" dirty="0"/>
              <a:t> Jan 2016</a:t>
            </a:r>
          </a:p>
          <a:p>
            <a:pPr lvl="1"/>
            <a:r>
              <a:rPr lang="en-US" dirty="0"/>
              <a:t>3. </a:t>
            </a:r>
            <a:r>
              <a:rPr lang="en-US" u="sng" dirty="0"/>
              <a:t>Monitoring</a:t>
            </a:r>
            <a:r>
              <a:rPr lang="en-US" dirty="0"/>
              <a:t> parameters and frequency </a:t>
            </a:r>
            <a:r>
              <a:rPr lang="en-US" dirty="0" smtClean="0"/>
              <a:t>appropriateness</a:t>
            </a:r>
          </a:p>
          <a:p>
            <a:pPr lvl="2"/>
            <a:r>
              <a:rPr lang="en-US" dirty="0" smtClean="0"/>
              <a:t>based </a:t>
            </a:r>
            <a:r>
              <a:rPr lang="en-US" dirty="0"/>
              <a:t>on EHRA 2015 guidelines</a:t>
            </a:r>
            <a:r>
              <a:rPr lang="en-US" baseline="30000" dirty="0"/>
              <a:t>3</a:t>
            </a:r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sz="1300" baseline="30000" dirty="0"/>
              <a:t>2</a:t>
            </a:r>
            <a:r>
              <a:rPr lang="en-US" sz="1300" dirty="0"/>
              <a:t>Janssen Pharmaceuticals Inc. (2016, May). </a:t>
            </a:r>
            <a:r>
              <a:rPr lang="en-US" sz="1300" dirty="0" err="1"/>
              <a:t>Xarelto</a:t>
            </a:r>
            <a:r>
              <a:rPr lang="en-US" sz="1300" dirty="0"/>
              <a:t> (R) Package Insert. Titusville, NJ</a:t>
            </a:r>
            <a:r>
              <a:rPr lang="en-SG" sz="1300" dirty="0"/>
              <a:t> </a:t>
            </a:r>
            <a:endParaRPr lang="en-US" sz="1300" dirty="0"/>
          </a:p>
          <a:p>
            <a:pPr>
              <a:buNone/>
            </a:pPr>
            <a:r>
              <a:rPr lang="en-US" sz="1300" baseline="30000" dirty="0"/>
              <a:t>3</a:t>
            </a:r>
            <a:r>
              <a:rPr lang="en-US" sz="1300" dirty="0"/>
              <a:t>Heidbuchel, H </a:t>
            </a:r>
            <a:r>
              <a:rPr lang="en-US" sz="1300" i="1" dirty="0"/>
              <a:t>et al.</a:t>
            </a:r>
            <a:r>
              <a:rPr lang="en-US" sz="1300" dirty="0"/>
              <a:t> (2015). Updated European Heart Rhythm Association Practical Guide on the use of non-vitamin K antagonist anticoagulants in patients with non-</a:t>
            </a:r>
            <a:r>
              <a:rPr lang="en-US" sz="1300" dirty="0" err="1"/>
              <a:t>valvular</a:t>
            </a:r>
            <a:r>
              <a:rPr lang="en-US" sz="1300" dirty="0"/>
              <a:t> </a:t>
            </a:r>
            <a:r>
              <a:rPr lang="en-US" sz="1300" dirty="0" err="1"/>
              <a:t>atrial</a:t>
            </a:r>
            <a:r>
              <a:rPr lang="en-US" sz="1300" dirty="0"/>
              <a:t> fibrillation. </a:t>
            </a:r>
            <a:r>
              <a:rPr lang="en-US" sz="1300" i="1" dirty="0"/>
              <a:t>EUROPACE</a:t>
            </a:r>
            <a:r>
              <a:rPr lang="en-US" sz="1300" dirty="0"/>
              <a:t> , 4-7.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56992"/>
            <a:ext cx="8153400" cy="990600"/>
          </a:xfrm>
        </p:spPr>
        <p:txBody>
          <a:bodyPr/>
          <a:lstStyle/>
          <a:p>
            <a:r>
              <a:rPr lang="en-US" dirty="0" smtClean="0"/>
              <a:t>D. Results </a:t>
            </a:r>
            <a:r>
              <a:rPr lang="en-US" dirty="0"/>
              <a:t>and Discussion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5F6605-1AD4-49F2-BDD2-CDCA9DF06B71}" type="slidenum">
              <a:rPr lang="en-SG" smtClean="0"/>
              <a:pPr/>
              <a:t>9</a:t>
            </a:fld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76FA5B9D9A9F41BE6CD32F3791E560" ma:contentTypeVersion="3" ma:contentTypeDescription="Create a new document." ma:contentTypeScope="" ma:versionID="554e847eda4e753be849d4d0ad18f1f5">
  <xsd:schema xmlns:xsd="http://www.w3.org/2001/XMLSchema" xmlns:p="http://schemas.microsoft.com/office/2006/metadata/properties" targetNamespace="http://schemas.microsoft.com/office/2006/metadata/properties" ma:root="true" ma:fieldsID="0e7783b0a5a7d410173a38062ed3e25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818B67A-A048-4747-8433-DAD94EBCCC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8CB329E-90FF-4324-86C2-278B16739F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6D2533-1530-462A-B88C-5A83FB41AB03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12467</TotalTime>
  <Words>3334</Words>
  <Application>Microsoft Macintosh PowerPoint</Application>
  <PresentationFormat>On-screen Show (4:3)</PresentationFormat>
  <Paragraphs>489</Paragraphs>
  <Slides>36</Slides>
  <Notes>27</Notes>
  <HiddenSlides>5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Median</vt:lpstr>
      <vt:lpstr>Medication Utilisation Evaluation (MUE) on Rivaroxaban use in  Khoo TECK PUAT HOSPITAL (KTPh)</vt:lpstr>
      <vt:lpstr>Scope</vt:lpstr>
      <vt:lpstr>A. Medication Utilisation Evaluation (MUE)</vt:lpstr>
      <vt:lpstr>MUE For Rivaroxaban</vt:lpstr>
      <vt:lpstr>B. Objectives</vt:lpstr>
      <vt:lpstr>C. Methodology</vt:lpstr>
      <vt:lpstr>Methodology</vt:lpstr>
      <vt:lpstr>Methodology</vt:lpstr>
      <vt:lpstr>D. Results and Discussion</vt:lpstr>
      <vt:lpstr>1. Dose appropriateness</vt:lpstr>
      <vt:lpstr>1. Dose appropriateness</vt:lpstr>
      <vt:lpstr>1. Dose appropriateness</vt:lpstr>
      <vt:lpstr>1. Dose appropriateness</vt:lpstr>
      <vt:lpstr>1. Dose appropriateness</vt:lpstr>
      <vt:lpstr>2. Outcomes</vt:lpstr>
      <vt:lpstr>2. Outcomes</vt:lpstr>
      <vt:lpstr>2. Outcomes</vt:lpstr>
      <vt:lpstr>2. Outcomes</vt:lpstr>
      <vt:lpstr>3. Monitoring Parameters</vt:lpstr>
      <vt:lpstr>3. Monitoring Parameters</vt:lpstr>
      <vt:lpstr>3. Monitoring Parameters</vt:lpstr>
      <vt:lpstr>3. Monitoring Parameters</vt:lpstr>
      <vt:lpstr>Monitoring parameters  (renal functions)</vt:lpstr>
      <vt:lpstr>3. Monitoring Parameters</vt:lpstr>
      <vt:lpstr>Monitoring parameters  (FBC)</vt:lpstr>
      <vt:lpstr>3. Monitoring Parameters</vt:lpstr>
      <vt:lpstr>3. Monitoring Parameters</vt:lpstr>
      <vt:lpstr>Compliance</vt:lpstr>
      <vt:lpstr>Limitations/Future Directions</vt:lpstr>
      <vt:lpstr>Conclusion</vt:lpstr>
      <vt:lpstr>Thank You!</vt:lpstr>
      <vt:lpstr>Slide 32</vt:lpstr>
      <vt:lpstr>1. Dose appropriateness</vt:lpstr>
      <vt:lpstr>1. Dose appropriateness</vt:lpstr>
      <vt:lpstr>Suggested  structured follow-up </vt:lpstr>
      <vt:lpstr>At each follow-up session….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Khaw Aik Kia (AHPL)</dc:creator>
  <cp:lastModifiedBy>Jem</cp:lastModifiedBy>
  <cp:revision>71</cp:revision>
  <dcterms:created xsi:type="dcterms:W3CDTF">2016-12-09T23:29:53Z</dcterms:created>
  <dcterms:modified xsi:type="dcterms:W3CDTF">2016-12-09T23:30:20Z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0x010100AE76FA5B9D9A9F41BE6CD32F3791E560</vt:lpwstr>
  </property>
</Properties>
</file>