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88" r:id="rId5"/>
    <p:sldId id="261" r:id="rId6"/>
    <p:sldId id="263" r:id="rId7"/>
    <p:sldId id="320" r:id="rId8"/>
    <p:sldId id="264" r:id="rId9"/>
    <p:sldId id="323" r:id="rId10"/>
    <p:sldId id="321" r:id="rId11"/>
    <p:sldId id="265" r:id="rId12"/>
    <p:sldId id="319" r:id="rId13"/>
    <p:sldId id="307" r:id="rId14"/>
    <p:sldId id="268" r:id="rId15"/>
    <p:sldId id="296" r:id="rId16"/>
    <p:sldId id="312" r:id="rId17"/>
    <p:sldId id="277" r:id="rId18"/>
    <p:sldId id="313" r:id="rId19"/>
    <p:sldId id="294" r:id="rId20"/>
    <p:sldId id="284" r:id="rId21"/>
    <p:sldId id="286" r:id="rId22"/>
    <p:sldId id="300" r:id="rId23"/>
    <p:sldId id="303" r:id="rId24"/>
    <p:sldId id="318" r:id="rId2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D6E03"/>
    <a:srgbClr val="CCFF99"/>
    <a:srgbClr val="009900"/>
    <a:srgbClr val="C93737"/>
    <a:srgbClr val="FF33CC"/>
    <a:srgbClr val="FFCCCC"/>
    <a:srgbClr val="D60093"/>
    <a:srgbClr val="FFCC66"/>
    <a:srgbClr val="FFC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06" autoAdjust="0"/>
    <p:restoredTop sz="90444" autoAdjust="0"/>
  </p:normalViewPr>
  <p:slideViewPr>
    <p:cSldViewPr>
      <p:cViewPr>
        <p:scale>
          <a:sx n="125" d="100"/>
          <a:sy n="125" d="100"/>
        </p:scale>
        <p:origin x="-558" y="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D2B time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txPr>
              <a:bodyPr/>
              <a:lstStyle/>
              <a:p>
                <a:pPr>
                  <a:defRPr sz="1400"/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90.5</c:v>
                </c:pt>
                <c:pt idx="1">
                  <c:v>81</c:v>
                </c:pt>
                <c:pt idx="2">
                  <c:v>68</c:v>
                </c:pt>
                <c:pt idx="3">
                  <c:v>69</c:v>
                </c:pt>
                <c:pt idx="4">
                  <c:v>65</c:v>
                </c:pt>
                <c:pt idx="5">
                  <c:v>60</c:v>
                </c:pt>
                <c:pt idx="6">
                  <c:v>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50944"/>
        <c:axId val="210852864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Inhospital mortality </c:v>
                </c:pt>
              </c:strCache>
            </c:strRef>
          </c:tx>
          <c:spPr>
            <a:ln>
              <a:solidFill>
                <a:srgbClr val="CC0000"/>
              </a:solidFill>
            </a:ln>
          </c:spPr>
          <c:marker>
            <c:spPr>
              <a:solidFill>
                <a:srgbClr val="CC0000"/>
              </a:solidFill>
              <a:ln>
                <a:solidFill>
                  <a:srgbClr val="CC0000"/>
                </a:solidFill>
              </a:ln>
            </c:spPr>
          </c:marker>
          <c:dLbls>
            <c:txPr>
              <a:bodyPr/>
              <a:lstStyle/>
              <a:p>
                <a:pPr>
                  <a:defRPr sz="1400"/>
                </a:pPr>
                <a:endParaRPr lang="ko-K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7.3</c:v>
                </c:pt>
                <c:pt idx="1">
                  <c:v>6.6</c:v>
                </c:pt>
                <c:pt idx="2">
                  <c:v>5.3</c:v>
                </c:pt>
                <c:pt idx="3">
                  <c:v>5.7</c:v>
                </c:pt>
                <c:pt idx="4">
                  <c:v>5.5</c:v>
                </c:pt>
                <c:pt idx="5">
                  <c:v>6</c:v>
                </c:pt>
                <c:pt idx="6">
                  <c:v>5.8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870144"/>
        <c:axId val="244868224"/>
      </c:lineChart>
      <c:catAx>
        <c:axId val="21085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ko-KR"/>
          </a:p>
        </c:txPr>
        <c:crossAx val="210852864"/>
        <c:crosses val="autoZero"/>
        <c:auto val="1"/>
        <c:lblAlgn val="ctr"/>
        <c:lblOffset val="100"/>
        <c:noMultiLvlLbl val="0"/>
      </c:catAx>
      <c:valAx>
        <c:axId val="210852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ko-KR"/>
          </a:p>
        </c:txPr>
        <c:crossAx val="210850944"/>
        <c:crosses val="autoZero"/>
        <c:crossBetween val="between"/>
        <c:majorUnit val="20"/>
      </c:valAx>
      <c:valAx>
        <c:axId val="244868224"/>
        <c:scaling>
          <c:orientation val="minMax"/>
          <c:max val="2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ko-KR"/>
          </a:p>
        </c:txPr>
        <c:crossAx val="244870144"/>
        <c:crosses val="max"/>
        <c:crossBetween val="between"/>
        <c:majorUnit val="5"/>
      </c:valAx>
      <c:catAx>
        <c:axId val="244870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48682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S2B time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txPr>
              <a:bodyPr/>
              <a:lstStyle/>
              <a:p>
                <a:pPr>
                  <a:defRPr sz="1400"/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236</c:v>
                </c:pt>
                <c:pt idx="1">
                  <c:v>215</c:v>
                </c:pt>
                <c:pt idx="2">
                  <c:v>197</c:v>
                </c:pt>
                <c:pt idx="3">
                  <c:v>210</c:v>
                </c:pt>
                <c:pt idx="4">
                  <c:v>204</c:v>
                </c:pt>
                <c:pt idx="5">
                  <c:v>195</c:v>
                </c:pt>
                <c:pt idx="6">
                  <c:v>188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226560"/>
        <c:axId val="12222809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Inhospital mortality </c:v>
                </c:pt>
              </c:strCache>
            </c:strRef>
          </c:tx>
          <c:spPr>
            <a:ln>
              <a:solidFill>
                <a:srgbClr val="CC0000"/>
              </a:solidFill>
            </a:ln>
          </c:spPr>
          <c:marker>
            <c:spPr>
              <a:solidFill>
                <a:srgbClr val="CC0000"/>
              </a:solidFill>
              <a:ln>
                <a:solidFill>
                  <a:srgbClr val="CC0000"/>
                </a:solidFill>
              </a:ln>
            </c:spPr>
          </c:marker>
          <c:dLbls>
            <c:txPr>
              <a:bodyPr/>
              <a:lstStyle/>
              <a:p>
                <a:pPr>
                  <a:defRPr sz="1400"/>
                </a:pPr>
                <a:endParaRPr lang="ko-K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7.3</c:v>
                </c:pt>
                <c:pt idx="1">
                  <c:v>6.6</c:v>
                </c:pt>
                <c:pt idx="2">
                  <c:v>5.3</c:v>
                </c:pt>
                <c:pt idx="3">
                  <c:v>5.7</c:v>
                </c:pt>
                <c:pt idx="4">
                  <c:v>5.5</c:v>
                </c:pt>
                <c:pt idx="5">
                  <c:v>6</c:v>
                </c:pt>
                <c:pt idx="6">
                  <c:v>5.8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256000"/>
        <c:axId val="122254464"/>
      </c:lineChart>
      <c:catAx>
        <c:axId val="12222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ko-KR"/>
          </a:p>
        </c:txPr>
        <c:crossAx val="122228096"/>
        <c:crosses val="autoZero"/>
        <c:auto val="1"/>
        <c:lblAlgn val="ctr"/>
        <c:lblOffset val="100"/>
        <c:noMultiLvlLbl val="0"/>
      </c:catAx>
      <c:valAx>
        <c:axId val="122228096"/>
        <c:scaling>
          <c:orientation val="minMax"/>
          <c:max val="2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ko-KR"/>
          </a:p>
        </c:txPr>
        <c:crossAx val="122226560"/>
        <c:crosses val="autoZero"/>
        <c:crossBetween val="between"/>
        <c:majorUnit val="50"/>
      </c:valAx>
      <c:valAx>
        <c:axId val="122254464"/>
        <c:scaling>
          <c:orientation val="minMax"/>
          <c:max val="2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ko-KR"/>
          </a:p>
        </c:txPr>
        <c:crossAx val="122256000"/>
        <c:crosses val="max"/>
        <c:crossBetween val="between"/>
        <c:majorUnit val="5"/>
      </c:valAx>
      <c:catAx>
        <c:axId val="122256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2544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Inhospital mortality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≤30</c:v>
                </c:pt>
                <c:pt idx="1">
                  <c:v>30-60</c:v>
                </c:pt>
                <c:pt idx="2">
                  <c:v>60-90</c:v>
                </c:pt>
                <c:pt idx="3">
                  <c:v>90-120</c:v>
                </c:pt>
                <c:pt idx="4">
                  <c:v>120-150</c:v>
                </c:pt>
                <c:pt idx="5">
                  <c:v>150-180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1.5</c:v>
                </c:pt>
                <c:pt idx="1">
                  <c:v>2.6</c:v>
                </c:pt>
                <c:pt idx="2">
                  <c:v>6</c:v>
                </c:pt>
                <c:pt idx="3">
                  <c:v>11.1</c:v>
                </c:pt>
                <c:pt idx="4">
                  <c:v>11.9</c:v>
                </c:pt>
                <c:pt idx="5">
                  <c:v>13.2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274560"/>
        <c:axId val="122276096"/>
      </c:lineChart>
      <c:catAx>
        <c:axId val="122274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ko-KR"/>
          </a:p>
        </c:txPr>
        <c:crossAx val="122276096"/>
        <c:crosses val="autoZero"/>
        <c:auto val="1"/>
        <c:lblAlgn val="ctr"/>
        <c:lblOffset val="100"/>
        <c:noMultiLvlLbl val="0"/>
      </c:catAx>
      <c:valAx>
        <c:axId val="122276096"/>
        <c:scaling>
          <c:orientation val="minMax"/>
          <c:max val="1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ko-KR"/>
          </a:p>
        </c:txPr>
        <c:crossAx val="122274560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Inhospital mortality</c:v>
                </c:pt>
              </c:strCache>
            </c:strRef>
          </c:tx>
          <c:spPr>
            <a:ln>
              <a:solidFill>
                <a:srgbClr val="560055"/>
              </a:solidFill>
            </a:ln>
          </c:spPr>
          <c:marker>
            <c:spPr>
              <a:solidFill>
                <a:srgbClr val="560055"/>
              </a:solidFill>
              <a:ln>
                <a:solidFill>
                  <a:srgbClr val="560055"/>
                </a:solidFill>
              </a:ln>
            </c:spPr>
          </c:marker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≤60</c:v>
                </c:pt>
                <c:pt idx="1">
                  <c:v>60-120</c:v>
                </c:pt>
                <c:pt idx="2">
                  <c:v>120-180</c:v>
                </c:pt>
                <c:pt idx="3">
                  <c:v>180-240</c:v>
                </c:pt>
                <c:pt idx="4">
                  <c:v>240-300</c:v>
                </c:pt>
                <c:pt idx="5">
                  <c:v>300-360</c:v>
                </c:pt>
                <c:pt idx="6">
                  <c:v>&gt;360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6.9</c:v>
                </c:pt>
                <c:pt idx="1">
                  <c:v>4.4000000000000004</c:v>
                </c:pt>
                <c:pt idx="2">
                  <c:v>5.4</c:v>
                </c:pt>
                <c:pt idx="3">
                  <c:v>6.2</c:v>
                </c:pt>
                <c:pt idx="4">
                  <c:v>7</c:v>
                </c:pt>
                <c:pt idx="5">
                  <c:v>5</c:v>
                </c:pt>
                <c:pt idx="6">
                  <c:v>7.2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09664"/>
        <c:axId val="122611200"/>
      </c:lineChart>
      <c:catAx>
        <c:axId val="122609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ko-KR"/>
          </a:p>
        </c:txPr>
        <c:crossAx val="122611200"/>
        <c:crosses val="autoZero"/>
        <c:auto val="1"/>
        <c:lblAlgn val="ctr"/>
        <c:lblOffset val="100"/>
        <c:noMultiLvlLbl val="0"/>
      </c:catAx>
      <c:valAx>
        <c:axId val="122611200"/>
        <c:scaling>
          <c:orientation val="minMax"/>
          <c:max val="1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ko-KR"/>
          </a:p>
        </c:txPr>
        <c:crossAx val="122609664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0.66548</cdr:x>
      <cdr:y>0.31745</cdr:y>
    </cdr:from>
    <cdr:to>
      <cdr:x>0.93875</cdr:x>
      <cdr:y>0.44567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5121658" y="1447798"/>
          <a:ext cx="2103160" cy="58477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2700">
          <a:solidFill>
            <a:srgbClr val="1F5FA0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/>
            <a:t>Unadjusted P &lt;0.001</a:t>
          </a:r>
        </a:p>
        <a:p xmlns:a="http://schemas.openxmlformats.org/drawingml/2006/main">
          <a:pPr algn="ctr"/>
          <a:r>
            <a:rPr lang="en-US" sz="1600" dirty="0" smtClean="0"/>
            <a:t>Adjusted P &lt;0.001</a:t>
          </a:r>
          <a:endParaRPr lang="en-US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0.64205</cdr:x>
      <cdr:y>0.55136</cdr:y>
    </cdr:from>
    <cdr:to>
      <cdr:x>0.92258</cdr:x>
      <cdr:y>0.67958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4941326" y="2514594"/>
          <a:ext cx="2159053" cy="584775"/>
        </a:xfrm>
        <a:prstGeom xmlns:a="http://schemas.openxmlformats.org/drawingml/2006/main" prst="rect">
          <a:avLst/>
        </a:prstGeom>
        <a:solidFill xmlns:a="http://schemas.openxmlformats.org/drawingml/2006/main">
          <a:srgbClr val="F0D9F5"/>
        </a:solidFill>
        <a:ln xmlns:a="http://schemas.openxmlformats.org/drawingml/2006/main" w="12700">
          <a:solidFill>
            <a:srgbClr val="560055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/>
            <a:t>Unadjusted P = 0.025</a:t>
          </a:r>
        </a:p>
        <a:p xmlns:a="http://schemas.openxmlformats.org/drawingml/2006/main">
          <a:pPr algn="ctr"/>
          <a:r>
            <a:rPr lang="en-US" sz="1600" dirty="0" smtClean="0"/>
            <a:t>Adjusted P = 0.012</a:t>
          </a:r>
          <a:endParaRPr lang="en-US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CEFF7-8893-47DA-90F7-B95152D82114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82299-D6C8-4586-86C7-6D6379C8E6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8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2E8D4-DDA6-4250-924A-8A053E767F23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80E2D-D01C-42B7-B63A-6E65735D40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5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80E2D-D01C-42B7-B63A-6E65735D40F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80E2D-D01C-42B7-B63A-6E65735D40F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53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80E2D-D01C-42B7-B63A-6E65735D40F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53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80E2D-D01C-42B7-B63A-6E65735D40F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80E2D-D01C-42B7-B63A-6E65735D40F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80E2D-D01C-42B7-B63A-6E65735D40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62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80E2D-D01C-42B7-B63A-6E65735D40F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62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80E2D-D01C-42B7-B63A-6E65735D40F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80E2D-D01C-42B7-B63A-6E65735D40F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80E2D-D01C-42B7-B63A-6E65735D40F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93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80E2D-D01C-42B7-B63A-6E65735D40F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89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80E2D-D01C-42B7-B63A-6E65735D40F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80E2D-D01C-42B7-B63A-6E65735D40F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7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80E2D-D01C-42B7-B63A-6E65735D40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80E2D-D01C-42B7-B63A-6E65735D40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80E2D-D01C-42B7-B63A-6E65735D40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50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80E2D-D01C-42B7-B63A-6E65735D40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50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80E2D-D01C-42B7-B63A-6E65735D40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50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80E2D-D01C-42B7-B63A-6E65735D40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50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80E2D-D01C-42B7-B63A-6E65735D40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5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42A6-04A8-4AA1-9408-7E29BACCE99B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960A-3BA6-4F36-B4F7-C20FB1B8352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42A6-04A8-4AA1-9408-7E29BACCE99B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960A-3BA6-4F36-B4F7-C20FB1B83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42A6-04A8-4AA1-9408-7E29BACCE99B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960A-3BA6-4F36-B4F7-C20FB1B83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42A6-04A8-4AA1-9408-7E29BACCE99B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960A-3BA6-4F36-B4F7-C20FB1B83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42A6-04A8-4AA1-9408-7E29BACCE99B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960A-3BA6-4F36-B4F7-C20FB1B8352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42A6-04A8-4AA1-9408-7E29BACCE99B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960A-3BA6-4F36-B4F7-C20FB1B83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42A6-04A8-4AA1-9408-7E29BACCE99B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960A-3BA6-4F36-B4F7-C20FB1B8352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42A6-04A8-4AA1-9408-7E29BACCE99B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960A-3BA6-4F36-B4F7-C20FB1B83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42A6-04A8-4AA1-9408-7E29BACCE99B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960A-3BA6-4F36-B4F7-C20FB1B83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42A6-04A8-4AA1-9408-7E29BACCE99B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960A-3BA6-4F36-B4F7-C20FB1B8352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42A6-04A8-4AA1-9408-7E29BACCE99B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960A-3BA6-4F36-B4F7-C20FB1B83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53C42A6-04A8-4AA1-9408-7E29BACCE99B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43B960A-3BA6-4F36-B4F7-C20FB1B83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143000"/>
          </a:xfrm>
        </p:spPr>
        <p:txBody>
          <a:bodyPr/>
          <a:lstStyle/>
          <a:p>
            <a:r>
              <a:rPr lang="en-US" sz="3400" b="1" cap="none" dirty="0" smtClean="0"/>
              <a:t>Singapore’s Experience in Primary PCI in the Last Ten Years</a:t>
            </a:r>
            <a:endParaRPr lang="en-US" sz="3400" b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848600" cy="8382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1500" u="sng" dirty="0" smtClean="0">
                <a:solidFill>
                  <a:srgbClr val="000000"/>
                </a:solidFill>
              </a:rPr>
              <a:t>Li</a:t>
            </a:r>
            <a:r>
              <a:rPr lang="en-US" sz="1500" u="sng" dirty="0">
                <a:solidFill>
                  <a:srgbClr val="000000"/>
                </a:solidFill>
              </a:rPr>
              <a:t>-Ling Tan</a:t>
            </a:r>
            <a:r>
              <a:rPr lang="en-US" sz="1500" baseline="30000" dirty="0">
                <a:solidFill>
                  <a:srgbClr val="000000"/>
                </a:solidFill>
              </a:rPr>
              <a:t>1</a:t>
            </a:r>
            <a:r>
              <a:rPr lang="en-US" sz="1500" dirty="0">
                <a:solidFill>
                  <a:srgbClr val="000000"/>
                </a:solidFill>
              </a:rPr>
              <a:t>, </a:t>
            </a:r>
            <a:r>
              <a:rPr lang="en-US" sz="1500" dirty="0" err="1">
                <a:solidFill>
                  <a:srgbClr val="000000"/>
                </a:solidFill>
              </a:rPr>
              <a:t>Huili</a:t>
            </a:r>
            <a:r>
              <a:rPr lang="en-US" sz="1500" dirty="0">
                <a:solidFill>
                  <a:srgbClr val="000000"/>
                </a:solidFill>
              </a:rPr>
              <a:t> Zheng</a:t>
            </a:r>
            <a:r>
              <a:rPr lang="en-US" sz="1500" baseline="30000" dirty="0">
                <a:solidFill>
                  <a:srgbClr val="000000"/>
                </a:solidFill>
              </a:rPr>
              <a:t>2</a:t>
            </a:r>
            <a:r>
              <a:rPr lang="en-US" sz="1500" dirty="0">
                <a:solidFill>
                  <a:srgbClr val="000000"/>
                </a:solidFill>
              </a:rPr>
              <a:t>, </a:t>
            </a:r>
            <a:r>
              <a:rPr lang="en-US" sz="1500" dirty="0" err="1">
                <a:solidFill>
                  <a:srgbClr val="000000"/>
                </a:solidFill>
              </a:rPr>
              <a:t>Khuan</a:t>
            </a:r>
            <a:r>
              <a:rPr lang="en-US" sz="1500" dirty="0">
                <a:solidFill>
                  <a:srgbClr val="000000"/>
                </a:solidFill>
              </a:rPr>
              <a:t>-Yew Chow</a:t>
            </a:r>
            <a:r>
              <a:rPr lang="en-US" sz="1500" baseline="30000" dirty="0">
                <a:solidFill>
                  <a:srgbClr val="000000"/>
                </a:solidFill>
              </a:rPr>
              <a:t>2</a:t>
            </a:r>
            <a:r>
              <a:rPr lang="en-US" sz="1500" dirty="0" smtClean="0">
                <a:solidFill>
                  <a:srgbClr val="000000"/>
                </a:solidFill>
              </a:rPr>
              <a:t>, Lau Yee How</a:t>
            </a:r>
            <a:r>
              <a:rPr lang="en-US" sz="1500" baseline="30000" dirty="0" smtClean="0">
                <a:solidFill>
                  <a:srgbClr val="000000"/>
                </a:solidFill>
              </a:rPr>
              <a:t>3</a:t>
            </a:r>
            <a:r>
              <a:rPr lang="en-US" sz="1500" dirty="0" smtClean="0">
                <a:solidFill>
                  <a:srgbClr val="000000"/>
                </a:solidFill>
              </a:rPr>
              <a:t>, </a:t>
            </a:r>
            <a:r>
              <a:rPr lang="en-US" sz="1500" dirty="0">
                <a:solidFill>
                  <a:srgbClr val="000000"/>
                </a:solidFill>
              </a:rPr>
              <a:t>Joshua Loh</a:t>
            </a:r>
            <a:r>
              <a:rPr lang="en-US" sz="1500" baseline="30000" dirty="0">
                <a:solidFill>
                  <a:srgbClr val="000000"/>
                </a:solidFill>
              </a:rPr>
              <a:t>1</a:t>
            </a:r>
            <a:r>
              <a:rPr lang="en-US" sz="1500" dirty="0">
                <a:solidFill>
                  <a:srgbClr val="000000"/>
                </a:solidFill>
              </a:rPr>
              <a:t>, Terrance </a:t>
            </a:r>
            <a:r>
              <a:rPr lang="en-US" sz="1500" dirty="0" smtClean="0">
                <a:solidFill>
                  <a:srgbClr val="000000"/>
                </a:solidFill>
              </a:rPr>
              <a:t>Chua</a:t>
            </a:r>
            <a:r>
              <a:rPr lang="en-US" sz="1500" baseline="30000" dirty="0" smtClean="0">
                <a:solidFill>
                  <a:srgbClr val="000000"/>
                </a:solidFill>
              </a:rPr>
              <a:t>4</a:t>
            </a:r>
            <a:r>
              <a:rPr lang="en-US" sz="1500" dirty="0" smtClean="0">
                <a:solidFill>
                  <a:srgbClr val="000000"/>
                </a:solidFill>
              </a:rPr>
              <a:t>, </a:t>
            </a:r>
            <a:r>
              <a:rPr lang="en-US" sz="1500" dirty="0" err="1">
                <a:solidFill>
                  <a:srgbClr val="000000"/>
                </a:solidFill>
              </a:rPr>
              <a:t>Huay-Cheem</a:t>
            </a:r>
            <a:r>
              <a:rPr lang="en-US" sz="1500" dirty="0">
                <a:solidFill>
                  <a:srgbClr val="000000"/>
                </a:solidFill>
              </a:rPr>
              <a:t> Tan</a:t>
            </a:r>
            <a:r>
              <a:rPr lang="en-US" sz="1500" baseline="30000" dirty="0">
                <a:solidFill>
                  <a:srgbClr val="000000"/>
                </a:solidFill>
              </a:rPr>
              <a:t>1</a:t>
            </a:r>
            <a:r>
              <a:rPr lang="en-US" sz="1500" dirty="0">
                <a:solidFill>
                  <a:srgbClr val="000000"/>
                </a:solidFill>
              </a:rPr>
              <a:t>, David </a:t>
            </a:r>
            <a:r>
              <a:rPr lang="en-US" sz="1500" dirty="0" smtClean="0">
                <a:solidFill>
                  <a:srgbClr val="000000"/>
                </a:solidFill>
              </a:rPr>
              <a:t>Foo</a:t>
            </a:r>
            <a:r>
              <a:rPr lang="en-US" sz="1500" baseline="30000" dirty="0" smtClean="0">
                <a:solidFill>
                  <a:srgbClr val="000000"/>
                </a:solidFill>
              </a:rPr>
              <a:t>5</a:t>
            </a:r>
            <a:r>
              <a:rPr lang="en-US" sz="1500" dirty="0" smtClean="0">
                <a:solidFill>
                  <a:srgbClr val="000000"/>
                </a:solidFill>
              </a:rPr>
              <a:t>, </a:t>
            </a:r>
            <a:r>
              <a:rPr lang="en-US" sz="1500" dirty="0" err="1">
                <a:solidFill>
                  <a:srgbClr val="000000"/>
                </a:solidFill>
              </a:rPr>
              <a:t>Hean</a:t>
            </a:r>
            <a:r>
              <a:rPr lang="en-US" sz="1500" dirty="0">
                <a:solidFill>
                  <a:srgbClr val="000000"/>
                </a:solidFill>
              </a:rPr>
              <a:t>-Yee </a:t>
            </a:r>
            <a:r>
              <a:rPr lang="en-US" sz="1500" dirty="0" smtClean="0">
                <a:solidFill>
                  <a:srgbClr val="000000"/>
                </a:solidFill>
              </a:rPr>
              <a:t>Ong</a:t>
            </a:r>
            <a:r>
              <a:rPr lang="en-US" sz="1500" baseline="30000" dirty="0" smtClean="0">
                <a:solidFill>
                  <a:srgbClr val="000000"/>
                </a:solidFill>
              </a:rPr>
              <a:t>6</a:t>
            </a:r>
            <a:r>
              <a:rPr lang="en-US" sz="1500" dirty="0" smtClean="0">
                <a:solidFill>
                  <a:srgbClr val="000000"/>
                </a:solidFill>
              </a:rPr>
              <a:t>, </a:t>
            </a:r>
            <a:r>
              <a:rPr lang="en-US" sz="1500" dirty="0" err="1">
                <a:solidFill>
                  <a:srgbClr val="000000"/>
                </a:solidFill>
              </a:rPr>
              <a:t>Khim-Leng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smtClean="0">
                <a:solidFill>
                  <a:srgbClr val="000000"/>
                </a:solidFill>
              </a:rPr>
              <a:t>Tong</a:t>
            </a:r>
            <a:r>
              <a:rPr lang="en-US" sz="1500" baseline="30000" dirty="0" smtClean="0">
                <a:solidFill>
                  <a:srgbClr val="000000"/>
                </a:solidFill>
              </a:rPr>
              <a:t>7</a:t>
            </a:r>
            <a:r>
              <a:rPr lang="en-US" sz="1500" dirty="0" smtClean="0">
                <a:solidFill>
                  <a:srgbClr val="000000"/>
                </a:solidFill>
              </a:rPr>
              <a:t>, </a:t>
            </a:r>
            <a:r>
              <a:rPr lang="en-US" sz="1500" dirty="0">
                <a:solidFill>
                  <a:srgbClr val="000000"/>
                </a:solidFill>
              </a:rPr>
              <a:t>A. Mark Richards</a:t>
            </a:r>
            <a:r>
              <a:rPr lang="en-US" sz="1500" baseline="30000" dirty="0">
                <a:solidFill>
                  <a:srgbClr val="000000"/>
                </a:solidFill>
              </a:rPr>
              <a:t>1</a:t>
            </a:r>
            <a:r>
              <a:rPr lang="en-US" sz="1500" dirty="0">
                <a:solidFill>
                  <a:srgbClr val="000000"/>
                </a:solidFill>
              </a:rPr>
              <a:t>, Mark Y. Chan</a:t>
            </a:r>
            <a:r>
              <a:rPr lang="en-US" sz="1500" baseline="30000" dirty="0">
                <a:solidFill>
                  <a:srgbClr val="000000"/>
                </a:solidFill>
              </a:rPr>
              <a:t>1 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4648200"/>
            <a:ext cx="7848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</a:rPr>
              <a:t>Cardiac Department, National University Heart Centre, National University Hospital, Singapore</a:t>
            </a:r>
            <a:r>
              <a:rPr lang="en-US" sz="1200" baseline="30000" dirty="0" smtClean="0">
                <a:solidFill>
                  <a:srgbClr val="000000"/>
                </a:solidFill>
              </a:rPr>
              <a:t>1</a:t>
            </a:r>
            <a:endParaRPr lang="en-US" sz="1200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</a:rPr>
              <a:t>National Registry of Diseases Office, Health Promotion Board, Singapore</a:t>
            </a:r>
            <a:r>
              <a:rPr lang="en-US" sz="1200" baseline="30000" dirty="0" smtClean="0">
                <a:solidFill>
                  <a:srgbClr val="000000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</a:rPr>
              <a:t>Singapore Cardiac Databank</a:t>
            </a:r>
            <a:r>
              <a:rPr lang="en-US" sz="1200" baseline="30000" dirty="0">
                <a:solidFill>
                  <a:srgbClr val="000000"/>
                </a:solidFill>
              </a:rPr>
              <a:t>4</a:t>
            </a:r>
            <a:endParaRPr lang="en-US" sz="1200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</a:rPr>
              <a:t>National Heart Centre, Singapore</a:t>
            </a:r>
            <a:r>
              <a:rPr lang="en-US" sz="1200" baseline="30000" dirty="0" smtClean="0">
                <a:solidFill>
                  <a:srgbClr val="000000"/>
                </a:solidFill>
              </a:rPr>
              <a:t>3</a:t>
            </a:r>
            <a:endParaRPr lang="en-US" sz="1200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</a:rPr>
              <a:t>Tan Tock </a:t>
            </a:r>
            <a:r>
              <a:rPr lang="en-US" sz="1200" dirty="0" err="1" smtClean="0">
                <a:solidFill>
                  <a:srgbClr val="000000"/>
                </a:solidFill>
              </a:rPr>
              <a:t>Seng</a:t>
            </a:r>
            <a:r>
              <a:rPr lang="en-US" sz="1200" dirty="0" smtClean="0">
                <a:solidFill>
                  <a:srgbClr val="000000"/>
                </a:solidFill>
              </a:rPr>
              <a:t> Hospital, Singapore</a:t>
            </a:r>
            <a:r>
              <a:rPr lang="en-US" sz="1200" baseline="30000" dirty="0" smtClean="0">
                <a:solidFill>
                  <a:srgbClr val="000000"/>
                </a:solidFill>
              </a:rPr>
              <a:t>4</a:t>
            </a:r>
            <a:endParaRPr lang="en-US" sz="1200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dirty="0" err="1" smtClean="0">
                <a:solidFill>
                  <a:srgbClr val="000000"/>
                </a:solidFill>
              </a:rPr>
              <a:t>Khoo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Teck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Puat</a:t>
            </a:r>
            <a:r>
              <a:rPr lang="en-US" sz="1200" dirty="0" smtClean="0">
                <a:solidFill>
                  <a:srgbClr val="000000"/>
                </a:solidFill>
              </a:rPr>
              <a:t> Hospital, Singapore</a:t>
            </a:r>
            <a:r>
              <a:rPr lang="en-US" sz="1200" baseline="30000" dirty="0" smtClean="0">
                <a:solidFill>
                  <a:srgbClr val="000000"/>
                </a:solidFill>
              </a:rPr>
              <a:t>5</a:t>
            </a:r>
            <a:endParaRPr lang="en-US" sz="1200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dirty="0" err="1" smtClean="0">
                <a:solidFill>
                  <a:srgbClr val="000000"/>
                </a:solidFill>
              </a:rPr>
              <a:t>Changi</a:t>
            </a:r>
            <a:r>
              <a:rPr lang="en-US" sz="1200" dirty="0" smtClean="0">
                <a:solidFill>
                  <a:srgbClr val="000000"/>
                </a:solidFill>
              </a:rPr>
              <a:t> General Hospital, Singapore</a:t>
            </a:r>
            <a:r>
              <a:rPr lang="en-US" sz="1200" baseline="30000" dirty="0" smtClean="0">
                <a:solidFill>
                  <a:srgbClr val="000000"/>
                </a:solidFill>
              </a:rPr>
              <a:t>6</a:t>
            </a:r>
          </a:p>
          <a:p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791200"/>
            <a:ext cx="1550843" cy="9151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4384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Dr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Heerajnarain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Bulluck</a:t>
            </a:r>
            <a:r>
              <a:rPr lang="en-US" altLang="ko-KR" dirty="0" smtClean="0"/>
              <a:t> on behalf of </a:t>
            </a:r>
            <a:r>
              <a:rPr lang="en-US" dirty="0" smtClean="0"/>
              <a:t>Mark </a:t>
            </a:r>
            <a:r>
              <a:rPr lang="en-US" dirty="0" smtClean="0"/>
              <a:t>Y. Chan</a:t>
            </a:r>
          </a:p>
          <a:p>
            <a:r>
              <a:rPr lang="en-US" dirty="0" smtClean="0"/>
              <a:t>Associate Professor Yong Loo-Lin </a:t>
            </a:r>
            <a:r>
              <a:rPr lang="en-US" dirty="0" err="1" smtClean="0"/>
              <a:t>SoM</a:t>
            </a:r>
            <a:r>
              <a:rPr lang="en-US" dirty="0" smtClean="0"/>
              <a:t>, NUS</a:t>
            </a:r>
          </a:p>
          <a:p>
            <a:r>
              <a:rPr lang="en-US" dirty="0" smtClean="0"/>
              <a:t>Senior Consultant, Department of Cardiology, NUHCS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915400" cy="990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Association between D2B time, S2B time &amp; mortality 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3581400"/>
          </a:xfrm>
        </p:spPr>
        <p:txBody>
          <a:bodyPr>
            <a:noAutofit/>
          </a:bodyPr>
          <a:lstStyle/>
          <a:p>
            <a:pPr lvl="1">
              <a:buNone/>
            </a:pPr>
            <a:endParaRPr lang="en-US" sz="2200" dirty="0" smtClean="0"/>
          </a:p>
          <a:p>
            <a:r>
              <a:rPr lang="en-US" sz="2200" dirty="0" smtClean="0"/>
              <a:t>Correlation between symptom-to-balloon (S2B) time &amp; mortality?</a:t>
            </a:r>
          </a:p>
          <a:p>
            <a:pPr lvl="1"/>
            <a:r>
              <a:rPr lang="en-US" sz="2200" dirty="0" smtClean="0"/>
              <a:t>S2B time = total ischemic time </a:t>
            </a:r>
          </a:p>
          <a:p>
            <a:pPr lvl="1"/>
            <a:r>
              <a:rPr lang="en-US" sz="2200" dirty="0" smtClean="0"/>
              <a:t>But evidence is inconsistent </a:t>
            </a:r>
            <a:r>
              <a:rPr lang="en-US" sz="2200" baseline="75000" dirty="0" smtClean="0"/>
              <a:t>3,5,6</a:t>
            </a:r>
            <a:r>
              <a:rPr lang="en-US" sz="2200" dirty="0" smtClean="0"/>
              <a:t> 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6019800"/>
            <a:ext cx="4572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/>
              <a:t>3</a:t>
            </a:r>
            <a:r>
              <a:rPr lang="en-US" sz="1100" dirty="0" smtClean="0"/>
              <a:t> Cannon et al. JAMA. 2000;283:2941-2947</a:t>
            </a:r>
          </a:p>
          <a:p>
            <a:r>
              <a:rPr lang="en-US" sz="1100" baseline="30000" dirty="0" smtClean="0"/>
              <a:t>4</a:t>
            </a:r>
            <a:r>
              <a:rPr lang="en-US" sz="1100" dirty="0" smtClean="0"/>
              <a:t> Gibson et al. Am Heart J. 2008;156:1035-1044</a:t>
            </a:r>
          </a:p>
          <a:p>
            <a:r>
              <a:rPr lang="en-US" sz="1100" baseline="30000" dirty="0" smtClean="0"/>
              <a:t>5</a:t>
            </a:r>
            <a:r>
              <a:rPr lang="en-US" sz="1100" dirty="0" smtClean="0"/>
              <a:t> </a:t>
            </a:r>
            <a:r>
              <a:rPr lang="en-US" sz="1100" dirty="0" err="1" smtClean="0"/>
              <a:t>Brodie</a:t>
            </a:r>
            <a:r>
              <a:rPr lang="en-US" sz="1100" dirty="0" smtClean="0"/>
              <a:t> et al. J Am </a:t>
            </a:r>
            <a:r>
              <a:rPr lang="en-US" sz="1100" dirty="0" err="1" smtClean="0"/>
              <a:t>Coll</a:t>
            </a:r>
            <a:r>
              <a:rPr lang="en-US" sz="1100" dirty="0" smtClean="0"/>
              <a:t> Cardiol.1998;32:1312-1319 </a:t>
            </a:r>
            <a:endParaRPr lang="en-US" sz="1100" b="1" dirty="0" smtClean="0"/>
          </a:p>
          <a:p>
            <a:r>
              <a:rPr lang="en-US" sz="1100" baseline="30000" dirty="0" smtClean="0"/>
              <a:t>6</a:t>
            </a:r>
            <a:r>
              <a:rPr lang="en-US" sz="1100" dirty="0" smtClean="0"/>
              <a:t> Giuseppe De Luca et al. J Am </a:t>
            </a:r>
            <a:r>
              <a:rPr lang="en-US" sz="1100" dirty="0" err="1" smtClean="0"/>
              <a:t>Coll</a:t>
            </a:r>
            <a:r>
              <a:rPr lang="en-US" sz="1100" dirty="0" smtClean="0"/>
              <a:t> </a:t>
            </a:r>
            <a:r>
              <a:rPr lang="en-US" sz="1100" dirty="0" err="1" smtClean="0"/>
              <a:t>Cardiol</a:t>
            </a:r>
            <a:r>
              <a:rPr lang="en-US" sz="1100" dirty="0" smtClean="0"/>
              <a:t>. 2003;42:991-7</a:t>
            </a:r>
          </a:p>
          <a:p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6096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Aims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>
            <a:normAutofit/>
          </a:bodyPr>
          <a:lstStyle/>
          <a:p>
            <a:endParaRPr lang="en-US" sz="2300" dirty="0" smtClean="0"/>
          </a:p>
          <a:p>
            <a:r>
              <a:rPr lang="en-US" sz="2300" dirty="0" smtClean="0"/>
              <a:t>Among STEMI patients undergoing primary PCI in Singapore, what is the relationship between </a:t>
            </a:r>
          </a:p>
          <a:p>
            <a:pPr lvl="2"/>
            <a:endParaRPr lang="en-US" sz="2300" dirty="0" smtClean="0"/>
          </a:p>
          <a:p>
            <a:pPr marL="1062990" lvl="2" indent="-514350">
              <a:buClr>
                <a:schemeClr val="tx2"/>
              </a:buClr>
              <a:buFont typeface="+mj-lt"/>
              <a:buAutoNum type="romanLcPeriod"/>
            </a:pPr>
            <a:r>
              <a:rPr lang="en-US" sz="2300" dirty="0" smtClean="0"/>
              <a:t>D2B time &amp; all-cause inhospital mortality</a:t>
            </a:r>
          </a:p>
          <a:p>
            <a:pPr marL="1062990" lvl="2" indent="-514350">
              <a:buClr>
                <a:schemeClr val="tx2"/>
              </a:buClr>
              <a:buFont typeface="+mj-lt"/>
              <a:buAutoNum type="romanLcPeriod"/>
            </a:pPr>
            <a:endParaRPr lang="en-US" sz="2300" dirty="0" smtClean="0"/>
          </a:p>
          <a:p>
            <a:pPr marL="1062990" lvl="2" indent="-514350">
              <a:buClr>
                <a:schemeClr val="tx2"/>
              </a:buClr>
              <a:buFont typeface="+mj-lt"/>
              <a:buAutoNum type="romanLcPeriod"/>
            </a:pPr>
            <a:r>
              <a:rPr lang="en-US" sz="2300" dirty="0" smtClean="0"/>
              <a:t>S2B &amp; all-cause inhospital mortality</a:t>
            </a:r>
          </a:p>
          <a:p>
            <a:pPr marL="457200" indent="-457200">
              <a:buFont typeface="+mj-lt"/>
              <a:buAutoNum type="arabicPeriod"/>
            </a:pPr>
            <a:endParaRPr lang="en-US" sz="2300" i="1" dirty="0"/>
          </a:p>
          <a:p>
            <a:endParaRPr lang="en-US" sz="2300" dirty="0" smtClean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68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Observational, retrospective study from 1 Jan 2007 to 31 Dec 2013</a:t>
            </a:r>
          </a:p>
          <a:p>
            <a:pPr>
              <a:buNone/>
            </a:pPr>
            <a:r>
              <a:rPr lang="en-US" sz="1800" dirty="0" smtClean="0"/>
              <a:t>  </a:t>
            </a:r>
          </a:p>
          <a:p>
            <a:r>
              <a:rPr lang="en-US" sz="1800" b="1" u="sng" dirty="0"/>
              <a:t>Data </a:t>
            </a:r>
            <a:r>
              <a:rPr lang="en-US" sz="1800" b="1" u="sng" dirty="0" smtClean="0"/>
              <a:t>sources</a:t>
            </a:r>
            <a:r>
              <a:rPr lang="en-US" sz="1800" dirty="0" smtClean="0"/>
              <a:t> </a:t>
            </a:r>
          </a:p>
          <a:p>
            <a:pPr>
              <a:buNone/>
            </a:pPr>
            <a:r>
              <a:rPr lang="en-US" sz="800" dirty="0" smtClean="0"/>
              <a:t>   </a:t>
            </a:r>
          </a:p>
          <a:p>
            <a:pPr marL="731520" lvl="1" indent="-457200">
              <a:buClrTx/>
              <a:buFont typeface="+mj-lt"/>
              <a:buAutoNum type="arabicPeriod"/>
            </a:pPr>
            <a:r>
              <a:rPr lang="en-US" sz="1800" b="1" dirty="0" smtClean="0"/>
              <a:t>Singapore </a:t>
            </a:r>
            <a:r>
              <a:rPr lang="en-US" sz="1800" b="1" dirty="0"/>
              <a:t>Myocardial Infarct Registry</a:t>
            </a:r>
            <a:r>
              <a:rPr lang="en-US" sz="1800" b="1" dirty="0" smtClean="0"/>
              <a:t> (SMIR)</a:t>
            </a:r>
          </a:p>
          <a:p>
            <a:pPr marL="731520" lvl="1" indent="-457200">
              <a:buClr>
                <a:schemeClr val="accent2"/>
              </a:buClr>
            </a:pPr>
            <a:r>
              <a:rPr lang="en-US" sz="1800" dirty="0" smtClean="0"/>
              <a:t>National registry with data from all unselected patients presenting with AMI to local hospitals </a:t>
            </a:r>
          </a:p>
          <a:p>
            <a:pPr marL="731520" lvl="1" indent="-457200">
              <a:buClr>
                <a:schemeClr val="accent2"/>
              </a:buClr>
            </a:pPr>
            <a:r>
              <a:rPr lang="en-US" sz="1800" dirty="0" smtClean="0"/>
              <a:t>Data obtained from </a:t>
            </a:r>
          </a:p>
          <a:p>
            <a:pPr marL="1280160" lvl="3" indent="-457200">
              <a:buClr>
                <a:schemeClr val="accent2"/>
              </a:buClr>
            </a:pPr>
            <a:r>
              <a:rPr lang="en-US" sz="1800" dirty="0" err="1" smtClean="0"/>
              <a:t>MediClaims</a:t>
            </a:r>
            <a:r>
              <a:rPr lang="en-US" sz="1800" dirty="0" smtClean="0"/>
              <a:t> database</a:t>
            </a:r>
          </a:p>
          <a:p>
            <a:pPr marL="1280160" lvl="3" indent="-457200">
              <a:buClr>
                <a:schemeClr val="accent2"/>
              </a:buClr>
            </a:pPr>
            <a:r>
              <a:rPr lang="en-US" sz="1800" dirty="0" smtClean="0"/>
              <a:t>Hospital inpatient discharge summary</a:t>
            </a:r>
          </a:p>
          <a:p>
            <a:pPr marL="1280160" lvl="3" indent="-457200">
              <a:buClr>
                <a:schemeClr val="accent2"/>
              </a:buClr>
            </a:pPr>
            <a:r>
              <a:rPr lang="en-US" sz="1800" dirty="0" smtClean="0"/>
              <a:t>Death Registry </a:t>
            </a:r>
          </a:p>
          <a:p>
            <a:pPr marL="1280160" lvl="3" indent="-457200">
              <a:buClr>
                <a:schemeClr val="accent2"/>
              </a:buClr>
            </a:pPr>
            <a:r>
              <a:rPr lang="en-US" sz="1800" dirty="0" smtClean="0"/>
              <a:t>Screening of abnormal </a:t>
            </a:r>
            <a:r>
              <a:rPr lang="en-US" sz="1800" dirty="0" err="1" smtClean="0"/>
              <a:t>troponins</a:t>
            </a:r>
            <a:r>
              <a:rPr lang="en-US" sz="1800" dirty="0" smtClean="0"/>
              <a:t> from hospital laboratories </a:t>
            </a:r>
          </a:p>
          <a:p>
            <a:pPr marL="731520" lvl="1" indent="-457200">
              <a:buClr>
                <a:schemeClr val="accent2"/>
              </a:buClr>
            </a:pPr>
            <a:r>
              <a:rPr lang="en-US" sz="1800" dirty="0" smtClean="0"/>
              <a:t>Trained research personnel to review each case </a:t>
            </a:r>
          </a:p>
          <a:p>
            <a:pPr marL="731520" lvl="1" indent="-457200">
              <a:buClrTx/>
              <a:buFont typeface="+mj-lt"/>
              <a:buAutoNum type="arabicPeriod" startAt="2"/>
            </a:pPr>
            <a:endParaRPr lang="en-US" sz="800" u="sng" dirty="0" smtClean="0"/>
          </a:p>
          <a:p>
            <a:pPr marL="731520" lvl="1" indent="-457200">
              <a:buClrTx/>
              <a:buFont typeface="+mj-lt"/>
              <a:buAutoNum type="arabicPeriod" startAt="2"/>
            </a:pPr>
            <a:r>
              <a:rPr lang="en-US" sz="1800" b="1" dirty="0" smtClean="0"/>
              <a:t>Singapore Cardiac Data Bank (SCDB)</a:t>
            </a:r>
          </a:p>
          <a:p>
            <a:pPr marL="731520" lvl="1" indent="-457200">
              <a:buClr>
                <a:schemeClr val="accent2"/>
              </a:buClr>
            </a:pPr>
            <a:r>
              <a:rPr lang="en-US" sz="1800" dirty="0"/>
              <a:t>A</a:t>
            </a:r>
            <a:r>
              <a:rPr lang="en-US" sz="1800" dirty="0" smtClean="0"/>
              <a:t>ll patients undergoing PCI in Singapore</a:t>
            </a:r>
          </a:p>
          <a:p>
            <a:pPr marL="731520" lvl="1" indent="-457200">
              <a:buClr>
                <a:schemeClr val="accent2"/>
              </a:buClr>
              <a:buNone/>
            </a:pPr>
            <a:endParaRPr lang="en-US" sz="1800" dirty="0" smtClean="0"/>
          </a:p>
          <a:p>
            <a:pPr marL="1280160" lvl="3" indent="-457200">
              <a:buClr>
                <a:schemeClr val="accent2"/>
              </a:buClr>
              <a:buNone/>
            </a:pPr>
            <a:endParaRPr lang="en-US" sz="1800" dirty="0" smtClean="0"/>
          </a:p>
          <a:p>
            <a:pPr marL="1280160" lvl="3" indent="-457200">
              <a:buClr>
                <a:schemeClr val="accent2"/>
              </a:buClr>
              <a:buNone/>
            </a:pPr>
            <a:endParaRPr lang="en-US" sz="1800" dirty="0" smtClean="0"/>
          </a:p>
          <a:p>
            <a:pPr marL="1280160" lvl="3" indent="-457200">
              <a:buClr>
                <a:schemeClr val="accent2"/>
              </a:buClr>
            </a:pPr>
            <a:endParaRPr lang="en-US" sz="1800" dirty="0" smtClean="0"/>
          </a:p>
          <a:p>
            <a:pPr marL="1005840" lvl="2" indent="-457200">
              <a:buClrTx/>
              <a:buFont typeface="Wingdings" charset="2"/>
              <a:buChar char="§"/>
            </a:pPr>
            <a:endParaRPr lang="en-US" dirty="0" smtClean="0"/>
          </a:p>
          <a:p>
            <a:pPr marL="731520" lvl="1" indent="-457200">
              <a:buClrTx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195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0292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100" b="1" u="sng" dirty="0" smtClean="0"/>
          </a:p>
          <a:p>
            <a:r>
              <a:rPr lang="en-US" sz="2100" b="1" u="sng" dirty="0" smtClean="0"/>
              <a:t>Inclusion criteria </a:t>
            </a:r>
          </a:p>
          <a:p>
            <a:pPr lvl="1"/>
            <a:r>
              <a:rPr lang="en-US" sz="2100" dirty="0" smtClean="0"/>
              <a:t>STEMI patients who underwent primary PCI at public hospitals</a:t>
            </a:r>
          </a:p>
          <a:p>
            <a:pPr lvl="1"/>
            <a:r>
              <a:rPr lang="en-US" sz="2100" dirty="0" smtClean="0"/>
              <a:t>Singapore citizens or Permanent Residents </a:t>
            </a:r>
          </a:p>
          <a:p>
            <a:pPr lvl="1"/>
            <a:endParaRPr lang="en-US" sz="2100" dirty="0" smtClean="0"/>
          </a:p>
          <a:p>
            <a:r>
              <a:rPr lang="en-US" sz="2100" b="1" u="sng" dirty="0" smtClean="0"/>
              <a:t>Exclusion criteria </a:t>
            </a:r>
          </a:p>
          <a:p>
            <a:pPr lvl="1"/>
            <a:r>
              <a:rPr lang="en-US" sz="2100" dirty="0" smtClean="0"/>
              <a:t>D2B time &gt; 3 hours</a:t>
            </a:r>
          </a:p>
          <a:p>
            <a:pPr lvl="1"/>
            <a:r>
              <a:rPr lang="en-US" sz="2100" dirty="0" smtClean="0"/>
              <a:t>Patients who have been transferred from another facility </a:t>
            </a:r>
          </a:p>
          <a:p>
            <a:pPr lvl="1"/>
            <a:r>
              <a:rPr lang="en-US" sz="2100" dirty="0" smtClean="0"/>
              <a:t>Inpatients</a:t>
            </a:r>
          </a:p>
          <a:p>
            <a:pPr lvl="1"/>
            <a:r>
              <a:rPr lang="en-US" sz="2100" dirty="0" smtClean="0"/>
              <a:t>Patients presented to private hospitals </a:t>
            </a:r>
          </a:p>
          <a:p>
            <a:pPr lvl="1"/>
            <a:endParaRPr lang="en-US" sz="2100" dirty="0" smtClean="0"/>
          </a:p>
          <a:p>
            <a:r>
              <a:rPr lang="en-US" sz="2100" dirty="0" smtClean="0"/>
              <a:t>Requirement for consent and ethics approval was waived </a:t>
            </a:r>
          </a:p>
          <a:p>
            <a:pPr lvl="1"/>
            <a:endParaRPr lang="en-US" sz="2100" dirty="0" smtClean="0"/>
          </a:p>
          <a:p>
            <a:pPr marL="274320" lvl="1" indent="0">
              <a:buNone/>
            </a:pPr>
            <a:endParaRPr lang="en-US" sz="2100" dirty="0" smtClean="0"/>
          </a:p>
          <a:p>
            <a:pPr lvl="2"/>
            <a:endParaRPr lang="en-US" sz="2100" dirty="0" smtClean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8883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Patient demographics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355091"/>
              </p:ext>
            </p:extLst>
          </p:nvPr>
        </p:nvGraphicFramePr>
        <p:xfrm>
          <a:off x="63368" y="1965960"/>
          <a:ext cx="8991603" cy="3901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3432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672971"/>
              </a:tblGrid>
              <a:tr h="569612"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Year</a:t>
                      </a:r>
                    </a:p>
                    <a:p>
                      <a:pPr algn="ctr"/>
                      <a:endParaRPr lang="en-US" sz="1450" dirty="0" smtClean="0"/>
                    </a:p>
                    <a:p>
                      <a:pPr algn="ctr"/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1" dirty="0" smtClean="0"/>
                        <a:t>Total</a:t>
                      </a:r>
                      <a:r>
                        <a:rPr lang="en-US" sz="1450" b="1" baseline="0" dirty="0" smtClean="0"/>
                        <a:t> </a:t>
                      </a:r>
                      <a:endParaRPr lang="en-US" sz="1450" b="1" baseline="0" dirty="0"/>
                    </a:p>
                    <a:p>
                      <a:pPr algn="ctr"/>
                      <a:r>
                        <a:rPr lang="en-US" sz="1400" b="0" baseline="0" dirty="0" smtClean="0"/>
                        <a:t>(n=7597)</a:t>
                      </a:r>
                      <a:endParaRPr lang="en-US" sz="14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1" dirty="0" smtClean="0"/>
                        <a:t>2007</a:t>
                      </a:r>
                    </a:p>
                    <a:p>
                      <a:pPr algn="ctr"/>
                      <a:r>
                        <a:rPr lang="en-US" sz="1400" b="0" dirty="0" smtClean="0"/>
                        <a:t>(n=742)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1" dirty="0" smtClean="0"/>
                        <a:t>2008</a:t>
                      </a:r>
                    </a:p>
                    <a:p>
                      <a:pPr marL="0" marR="0" indent="0" algn="ctr" defTabSz="4571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(n=829)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1" dirty="0" smtClean="0"/>
                        <a:t>2009</a:t>
                      </a:r>
                    </a:p>
                    <a:p>
                      <a:pPr marL="0" marR="0" indent="0" algn="ctr" defTabSz="4571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(n=1120)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1" dirty="0" smtClean="0"/>
                        <a:t>2010</a:t>
                      </a:r>
                    </a:p>
                    <a:p>
                      <a:pPr marL="0" marR="0" indent="0" algn="ctr" defTabSz="4571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(n=1115)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1" dirty="0" smtClean="0"/>
                        <a:t>2011</a:t>
                      </a:r>
                    </a:p>
                    <a:p>
                      <a:pPr marL="0" marR="0" indent="0" algn="ctr" defTabSz="4571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(n=1182)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1" dirty="0" smtClean="0"/>
                        <a:t>2012</a:t>
                      </a:r>
                    </a:p>
                    <a:p>
                      <a:pPr marL="0" marR="0" indent="0" algn="ctr" defTabSz="4571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(n=1252)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1" dirty="0" smtClean="0"/>
                        <a:t>2013</a:t>
                      </a:r>
                    </a:p>
                    <a:p>
                      <a:pPr marL="0" marR="0" indent="0" algn="ctr" defTabSz="4571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(n=1357)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P </a:t>
                      </a:r>
                    </a:p>
                    <a:p>
                      <a:pPr algn="ctr"/>
                      <a:r>
                        <a:rPr lang="en-US" sz="1450" dirty="0" smtClean="0"/>
                        <a:t>value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50" b="1" dirty="0" smtClean="0"/>
                        <a:t>Mean age </a:t>
                      </a:r>
                      <a:r>
                        <a:rPr lang="en-US" sz="1450" dirty="0" smtClean="0"/>
                        <a:t>(year)</a:t>
                      </a:r>
                    </a:p>
                    <a:p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0" dirty="0" smtClean="0"/>
                        <a:t>58.2</a:t>
                      </a:r>
                      <a:endParaRPr lang="en-US" sz="14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0" dirty="0" smtClean="0"/>
                        <a:t>57.4</a:t>
                      </a:r>
                      <a:endParaRPr lang="en-US" sz="14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0" dirty="0" smtClean="0"/>
                        <a:t>57.9</a:t>
                      </a:r>
                      <a:endParaRPr lang="en-US" sz="14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0" dirty="0" smtClean="0"/>
                        <a:t>58.0</a:t>
                      </a:r>
                      <a:endParaRPr lang="en-US" sz="14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0" dirty="0" smtClean="0"/>
                        <a:t>57.9</a:t>
                      </a:r>
                      <a:endParaRPr lang="en-US" sz="14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0" dirty="0" smtClean="0"/>
                        <a:t>58.1</a:t>
                      </a:r>
                      <a:endParaRPr lang="en-US" sz="14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0" dirty="0" smtClean="0"/>
                        <a:t>58.6</a:t>
                      </a:r>
                      <a:endParaRPr lang="en-US" sz="14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0" dirty="0" smtClean="0"/>
                        <a:t>58.8</a:t>
                      </a:r>
                      <a:endParaRPr lang="en-US" sz="14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0.075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92426">
                <a:tc>
                  <a:txBody>
                    <a:bodyPr/>
                    <a:lstStyle/>
                    <a:p>
                      <a:r>
                        <a:rPr lang="en-US" sz="1450" b="1" dirty="0" smtClean="0"/>
                        <a:t>Male</a:t>
                      </a:r>
                      <a:r>
                        <a:rPr lang="en-US" sz="1450" baseline="0" dirty="0" smtClean="0"/>
                        <a:t> (%)</a:t>
                      </a:r>
                    </a:p>
                    <a:p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0" dirty="0" smtClean="0"/>
                        <a:t>86.2</a:t>
                      </a:r>
                      <a:endParaRPr lang="en-US" sz="14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0" dirty="0" smtClean="0"/>
                        <a:t>86.4</a:t>
                      </a:r>
                      <a:endParaRPr lang="en-US" sz="14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0" dirty="0" smtClean="0"/>
                        <a:t>84.8</a:t>
                      </a:r>
                      <a:endParaRPr lang="en-US" sz="14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0" dirty="0" smtClean="0"/>
                        <a:t>85.8</a:t>
                      </a:r>
                      <a:endParaRPr lang="en-US" sz="14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0" dirty="0" smtClean="0"/>
                        <a:t>87.3</a:t>
                      </a:r>
                      <a:endParaRPr lang="en-US" sz="14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0" dirty="0" smtClean="0"/>
                        <a:t>87.5</a:t>
                      </a:r>
                      <a:endParaRPr lang="en-US" sz="14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0" dirty="0" smtClean="0"/>
                        <a:t>85.9</a:t>
                      </a:r>
                      <a:endParaRPr lang="en-US" sz="14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0" dirty="0" smtClean="0"/>
                        <a:t>85.8</a:t>
                      </a:r>
                      <a:endParaRPr lang="en-US" sz="14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0.610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97125">
                <a:tc>
                  <a:txBody>
                    <a:bodyPr/>
                    <a:lstStyle/>
                    <a:p>
                      <a:r>
                        <a:rPr lang="en-US" sz="1450" b="1" dirty="0" smtClean="0"/>
                        <a:t>Ethnicity</a:t>
                      </a:r>
                      <a:r>
                        <a:rPr lang="en-US" sz="1450" dirty="0" smtClean="0"/>
                        <a:t> (%)</a:t>
                      </a:r>
                    </a:p>
                    <a:p>
                      <a:r>
                        <a:rPr lang="en-US" sz="1450" dirty="0" smtClean="0"/>
                        <a:t>- Chinese</a:t>
                      </a:r>
                    </a:p>
                    <a:p>
                      <a:r>
                        <a:rPr lang="en-US" sz="1450" dirty="0" smtClean="0"/>
                        <a:t>- Malay</a:t>
                      </a:r>
                    </a:p>
                    <a:p>
                      <a:r>
                        <a:rPr lang="en-US" sz="1450" dirty="0" smtClean="0"/>
                        <a:t>- Indian</a:t>
                      </a:r>
                      <a:r>
                        <a:rPr lang="en-US" sz="1450" baseline="0" dirty="0" smtClean="0"/>
                        <a:t>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50" baseline="0" dirty="0" smtClean="0"/>
                        <a:t> Others</a:t>
                      </a:r>
                    </a:p>
                    <a:p>
                      <a:pPr>
                        <a:buFontTx/>
                        <a:buNone/>
                      </a:pPr>
                      <a:endParaRPr lang="en-US" sz="145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50" b="0" dirty="0" smtClean="0"/>
                    </a:p>
                    <a:p>
                      <a:pPr algn="ctr"/>
                      <a:endParaRPr lang="en-US" sz="1450" b="0" dirty="0" smtClean="0"/>
                    </a:p>
                    <a:p>
                      <a:pPr algn="ctr"/>
                      <a:r>
                        <a:rPr lang="en-US" sz="1450" b="0" dirty="0" smtClean="0"/>
                        <a:t>62.1</a:t>
                      </a:r>
                    </a:p>
                    <a:p>
                      <a:pPr algn="ctr"/>
                      <a:r>
                        <a:rPr lang="en-US" sz="1450" b="0" dirty="0" smtClean="0"/>
                        <a:t>20.1</a:t>
                      </a:r>
                    </a:p>
                    <a:p>
                      <a:pPr algn="ctr"/>
                      <a:r>
                        <a:rPr lang="en-US" sz="1450" b="0" dirty="0" smtClean="0"/>
                        <a:t>16.1</a:t>
                      </a:r>
                    </a:p>
                    <a:p>
                      <a:pPr algn="ctr"/>
                      <a:r>
                        <a:rPr lang="en-US" sz="1450" b="0" dirty="0" smtClean="0"/>
                        <a:t>1.8</a:t>
                      </a:r>
                      <a:r>
                        <a:rPr lang="en-US" sz="1450" b="0" baseline="0" dirty="0" smtClean="0"/>
                        <a:t> </a:t>
                      </a:r>
                      <a:endParaRPr lang="en-US" sz="14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50" b="0" dirty="0" smtClean="0"/>
                    </a:p>
                    <a:p>
                      <a:pPr algn="ctr"/>
                      <a:endParaRPr lang="en-US" sz="1450" b="0" dirty="0" smtClean="0"/>
                    </a:p>
                    <a:p>
                      <a:pPr algn="ctr"/>
                      <a:r>
                        <a:rPr lang="en-US" sz="1450" b="0" dirty="0" smtClean="0"/>
                        <a:t>63.6</a:t>
                      </a:r>
                    </a:p>
                    <a:p>
                      <a:pPr algn="ctr"/>
                      <a:r>
                        <a:rPr lang="en-US" sz="1450" b="0" dirty="0" smtClean="0"/>
                        <a:t>16.0</a:t>
                      </a:r>
                    </a:p>
                    <a:p>
                      <a:pPr algn="ctr"/>
                      <a:r>
                        <a:rPr lang="en-US" sz="1450" b="0" dirty="0" smtClean="0"/>
                        <a:t>17.3</a:t>
                      </a:r>
                    </a:p>
                    <a:p>
                      <a:pPr algn="ctr"/>
                      <a:r>
                        <a:rPr lang="en-US" sz="1450" b="0" dirty="0" smtClean="0"/>
                        <a:t>2.3</a:t>
                      </a:r>
                      <a:endParaRPr lang="en-US" sz="14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50" b="0" dirty="0" smtClean="0"/>
                    </a:p>
                    <a:p>
                      <a:pPr algn="ctr"/>
                      <a:endParaRPr lang="en-US" sz="1450" b="0" dirty="0" smtClean="0"/>
                    </a:p>
                    <a:p>
                      <a:pPr algn="ctr"/>
                      <a:r>
                        <a:rPr lang="en-US" sz="1450" b="0" dirty="0" smtClean="0"/>
                        <a:t>61.3</a:t>
                      </a:r>
                    </a:p>
                    <a:p>
                      <a:pPr algn="ctr"/>
                      <a:r>
                        <a:rPr lang="en-US" sz="1450" b="0" dirty="0" smtClean="0"/>
                        <a:t>21.1</a:t>
                      </a:r>
                    </a:p>
                    <a:p>
                      <a:pPr algn="ctr"/>
                      <a:r>
                        <a:rPr lang="en-US" sz="1450" b="0" dirty="0" smtClean="0"/>
                        <a:t>16.4</a:t>
                      </a:r>
                    </a:p>
                    <a:p>
                      <a:pPr algn="ctr"/>
                      <a:r>
                        <a:rPr lang="en-US" sz="1450" b="0" dirty="0" smtClean="0"/>
                        <a:t>1.2</a:t>
                      </a:r>
                      <a:endParaRPr lang="en-US" sz="14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50" b="0" dirty="0" smtClean="0"/>
                    </a:p>
                    <a:p>
                      <a:pPr algn="ctr"/>
                      <a:endParaRPr lang="en-US" sz="1450" b="0" dirty="0" smtClean="0"/>
                    </a:p>
                    <a:p>
                      <a:pPr algn="ctr"/>
                      <a:r>
                        <a:rPr lang="en-US" sz="1450" b="0" dirty="0" smtClean="0"/>
                        <a:t>61.9</a:t>
                      </a:r>
                    </a:p>
                    <a:p>
                      <a:pPr algn="ctr"/>
                      <a:r>
                        <a:rPr lang="en-US" sz="1450" b="0" dirty="0" smtClean="0"/>
                        <a:t>19.6</a:t>
                      </a:r>
                    </a:p>
                    <a:p>
                      <a:pPr algn="ctr"/>
                      <a:r>
                        <a:rPr lang="en-US" sz="1450" b="0" dirty="0" smtClean="0"/>
                        <a:t>16.8</a:t>
                      </a:r>
                    </a:p>
                    <a:p>
                      <a:pPr algn="ctr"/>
                      <a:r>
                        <a:rPr lang="en-US" sz="1450" b="0" dirty="0" smtClean="0"/>
                        <a:t>1.7</a:t>
                      </a:r>
                      <a:endParaRPr lang="en-US" sz="14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50" b="0" dirty="0" smtClean="0"/>
                    </a:p>
                    <a:p>
                      <a:pPr algn="ctr"/>
                      <a:endParaRPr lang="en-US" sz="1450" b="0" dirty="0" smtClean="0"/>
                    </a:p>
                    <a:p>
                      <a:pPr algn="ctr"/>
                      <a:r>
                        <a:rPr lang="en-US" sz="1450" b="0" dirty="0" smtClean="0"/>
                        <a:t>64.0</a:t>
                      </a:r>
                    </a:p>
                    <a:p>
                      <a:pPr algn="ctr"/>
                      <a:r>
                        <a:rPr lang="en-US" sz="1450" b="0" dirty="0" smtClean="0"/>
                        <a:t>19.7</a:t>
                      </a:r>
                    </a:p>
                    <a:p>
                      <a:pPr algn="ctr"/>
                      <a:r>
                        <a:rPr lang="en-US" sz="1450" b="0" dirty="0" smtClean="0"/>
                        <a:t>14.7</a:t>
                      </a:r>
                    </a:p>
                    <a:p>
                      <a:pPr algn="ctr"/>
                      <a:r>
                        <a:rPr lang="en-US" sz="1450" b="0" dirty="0" smtClean="0"/>
                        <a:t>1.6</a:t>
                      </a:r>
                      <a:endParaRPr lang="en-US" sz="14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50" b="0" dirty="0" smtClean="0"/>
                    </a:p>
                    <a:p>
                      <a:pPr algn="ctr"/>
                      <a:endParaRPr lang="en-US" sz="1450" b="0" dirty="0" smtClean="0"/>
                    </a:p>
                    <a:p>
                      <a:pPr algn="ctr"/>
                      <a:r>
                        <a:rPr lang="en-US" sz="1450" b="0" dirty="0" smtClean="0"/>
                        <a:t>62.6</a:t>
                      </a:r>
                    </a:p>
                    <a:p>
                      <a:pPr algn="ctr"/>
                      <a:r>
                        <a:rPr lang="en-US" sz="1450" b="0" dirty="0" smtClean="0"/>
                        <a:t>19.5</a:t>
                      </a:r>
                    </a:p>
                    <a:p>
                      <a:pPr algn="ctr"/>
                      <a:r>
                        <a:rPr lang="en-US" sz="1450" b="0" dirty="0" smtClean="0"/>
                        <a:t>16.6</a:t>
                      </a:r>
                    </a:p>
                    <a:p>
                      <a:pPr algn="ctr"/>
                      <a:r>
                        <a:rPr lang="en-US" sz="1450" b="0" dirty="0" smtClean="0"/>
                        <a:t>1.4</a:t>
                      </a:r>
                      <a:endParaRPr lang="en-US" sz="14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50" b="0" dirty="0" smtClean="0"/>
                    </a:p>
                    <a:p>
                      <a:pPr algn="ctr"/>
                      <a:endParaRPr lang="en-US" sz="1450" b="0" dirty="0" smtClean="0"/>
                    </a:p>
                    <a:p>
                      <a:pPr algn="ctr"/>
                      <a:r>
                        <a:rPr lang="en-US" sz="1450" b="0" dirty="0" smtClean="0"/>
                        <a:t>61.4</a:t>
                      </a:r>
                    </a:p>
                    <a:p>
                      <a:pPr algn="ctr"/>
                      <a:r>
                        <a:rPr lang="en-US" sz="1450" b="0" dirty="0" smtClean="0"/>
                        <a:t>21.3</a:t>
                      </a:r>
                    </a:p>
                    <a:p>
                      <a:pPr algn="ctr"/>
                      <a:r>
                        <a:rPr lang="en-US" sz="1450" b="0" dirty="0" smtClean="0"/>
                        <a:t>15.0</a:t>
                      </a:r>
                    </a:p>
                    <a:p>
                      <a:pPr algn="ctr"/>
                      <a:r>
                        <a:rPr lang="en-US" sz="1450" b="0" dirty="0" smtClean="0"/>
                        <a:t>2.2</a:t>
                      </a:r>
                      <a:endParaRPr lang="en-US" sz="14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50" b="0" dirty="0" smtClean="0"/>
                    </a:p>
                    <a:p>
                      <a:pPr algn="ctr"/>
                      <a:endParaRPr lang="en-US" sz="1450" b="0" dirty="0" smtClean="0"/>
                    </a:p>
                    <a:p>
                      <a:pPr algn="ctr"/>
                      <a:r>
                        <a:rPr lang="en-US" sz="1450" b="0" dirty="0" smtClean="0"/>
                        <a:t>60.4</a:t>
                      </a:r>
                    </a:p>
                    <a:p>
                      <a:pPr algn="ctr"/>
                      <a:r>
                        <a:rPr lang="en-US" sz="1450" b="0" dirty="0" smtClean="0"/>
                        <a:t>21.5</a:t>
                      </a:r>
                    </a:p>
                    <a:p>
                      <a:pPr algn="ctr"/>
                      <a:r>
                        <a:rPr lang="en-US" sz="1450" b="0" dirty="0" smtClean="0"/>
                        <a:t>16.3</a:t>
                      </a:r>
                    </a:p>
                    <a:p>
                      <a:pPr algn="ctr"/>
                      <a:r>
                        <a:rPr lang="en-US" sz="1450" b="0" dirty="0" smtClean="0"/>
                        <a:t>1.9</a:t>
                      </a:r>
                      <a:endParaRPr lang="en-US" sz="14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50" dirty="0" smtClean="0"/>
                    </a:p>
                    <a:p>
                      <a:pPr algn="ctr"/>
                      <a:r>
                        <a:rPr lang="en-US" sz="1450" dirty="0" smtClean="0"/>
                        <a:t>0.459 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4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history 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159562"/>
              </p:ext>
            </p:extLst>
          </p:nvPr>
        </p:nvGraphicFramePr>
        <p:xfrm>
          <a:off x="76197" y="1943100"/>
          <a:ext cx="8991600" cy="37719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79632"/>
                <a:gridCol w="903271"/>
                <a:gridCol w="903271"/>
                <a:gridCol w="903271"/>
                <a:gridCol w="903271"/>
                <a:gridCol w="903271"/>
                <a:gridCol w="903271"/>
                <a:gridCol w="903271"/>
                <a:gridCol w="903271"/>
                <a:gridCol w="6858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Year</a:t>
                      </a:r>
                    </a:p>
                    <a:p>
                      <a:pPr algn="ctr"/>
                      <a:endParaRPr lang="en-US" sz="14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1" dirty="0" smtClean="0"/>
                        <a:t>Total</a:t>
                      </a:r>
                      <a:r>
                        <a:rPr lang="en-US" sz="1450" b="1" baseline="0" dirty="0" smtClean="0"/>
                        <a:t> </a:t>
                      </a:r>
                      <a:endParaRPr lang="en-US" sz="1450" b="1" baseline="0" dirty="0"/>
                    </a:p>
                    <a:p>
                      <a:pPr algn="ctr"/>
                      <a:r>
                        <a:rPr lang="en-US" sz="1400" b="0" baseline="0" dirty="0" smtClean="0"/>
                        <a:t>(n=7597)</a:t>
                      </a:r>
                      <a:endParaRPr lang="en-US" sz="14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1" dirty="0" smtClean="0"/>
                        <a:t>2007</a:t>
                      </a:r>
                    </a:p>
                    <a:p>
                      <a:pPr algn="ctr"/>
                      <a:r>
                        <a:rPr lang="en-US" sz="1400" b="0" dirty="0" smtClean="0"/>
                        <a:t>(n=742)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1" dirty="0" smtClean="0"/>
                        <a:t>2008</a:t>
                      </a:r>
                    </a:p>
                    <a:p>
                      <a:pPr marL="0" marR="0" indent="0" algn="ctr" defTabSz="4571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(n=829)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1" dirty="0" smtClean="0"/>
                        <a:t>2009</a:t>
                      </a:r>
                    </a:p>
                    <a:p>
                      <a:pPr marL="0" marR="0" indent="0" algn="ctr" defTabSz="4571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(n=1120)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1" dirty="0" smtClean="0"/>
                        <a:t>2010</a:t>
                      </a:r>
                    </a:p>
                    <a:p>
                      <a:pPr marL="0" marR="0" indent="0" algn="ctr" defTabSz="4571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(n=1115)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1" dirty="0" smtClean="0"/>
                        <a:t>2011</a:t>
                      </a:r>
                    </a:p>
                    <a:p>
                      <a:pPr marL="0" marR="0" indent="0" algn="ctr" defTabSz="4571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(n=1182)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1" dirty="0" smtClean="0"/>
                        <a:t>2012</a:t>
                      </a:r>
                    </a:p>
                    <a:p>
                      <a:pPr marL="0" marR="0" indent="0" algn="ctr" defTabSz="4571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(n=1252)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1" dirty="0" smtClean="0"/>
                        <a:t>2013</a:t>
                      </a:r>
                    </a:p>
                    <a:p>
                      <a:pPr marL="0" marR="0" indent="0" algn="ctr" defTabSz="4571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(n=1357)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P </a:t>
                      </a:r>
                    </a:p>
                    <a:p>
                      <a:pPr algn="ctr"/>
                      <a:r>
                        <a:rPr lang="en-US" sz="1450" dirty="0" smtClean="0"/>
                        <a:t>value</a:t>
                      </a:r>
                    </a:p>
                    <a:p>
                      <a:pPr algn="ctr"/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23071">
                <a:tc>
                  <a:txBody>
                    <a:bodyPr/>
                    <a:lstStyle/>
                    <a:p>
                      <a:r>
                        <a:rPr lang="en-US" sz="1450" b="1" dirty="0" err="1" smtClean="0"/>
                        <a:t>Hyperten-sion</a:t>
                      </a:r>
                      <a:r>
                        <a:rPr lang="en-US" sz="1450" b="1" baseline="0" dirty="0" smtClean="0"/>
                        <a:t> </a:t>
                      </a:r>
                      <a:r>
                        <a:rPr lang="en-US" sz="1450" baseline="0" dirty="0" smtClean="0"/>
                        <a:t>(%)</a:t>
                      </a:r>
                    </a:p>
                    <a:p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51.5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50.5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52.5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50.5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49.1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52.5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51.0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53.7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0.332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23071">
                <a:tc>
                  <a:txBody>
                    <a:bodyPr/>
                    <a:lstStyle/>
                    <a:p>
                      <a:r>
                        <a:rPr lang="en-US" sz="1450" b="1" dirty="0" smtClean="0"/>
                        <a:t>Diabetes</a:t>
                      </a:r>
                      <a:r>
                        <a:rPr lang="en-US" sz="1450" dirty="0" smtClean="0"/>
                        <a:t> (%)</a:t>
                      </a:r>
                    </a:p>
                    <a:p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27.0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28.0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28.1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25.9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27.3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27.4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26.7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26.4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0.912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23071">
                <a:tc>
                  <a:txBody>
                    <a:bodyPr/>
                    <a:lstStyle/>
                    <a:p>
                      <a:r>
                        <a:rPr lang="en-US" sz="1450" b="1" dirty="0" smtClean="0"/>
                        <a:t>Smoking</a:t>
                      </a:r>
                      <a:r>
                        <a:rPr lang="en-US" sz="1450" baseline="0" dirty="0" smtClean="0"/>
                        <a:t> (%)</a:t>
                      </a:r>
                    </a:p>
                    <a:p>
                      <a:endParaRPr lang="en-US" sz="145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63.7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61.4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63.7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63.6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63.6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64.6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62.8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65.4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0.652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23071">
                <a:tc>
                  <a:txBody>
                    <a:bodyPr/>
                    <a:lstStyle/>
                    <a:p>
                      <a:r>
                        <a:rPr lang="en-US" sz="1450" b="1" dirty="0" err="1" smtClean="0"/>
                        <a:t>Dyslipide-mia</a:t>
                      </a:r>
                      <a:r>
                        <a:rPr lang="en-US" sz="1450" b="1" dirty="0" smtClean="0"/>
                        <a:t> </a:t>
                      </a:r>
                      <a:r>
                        <a:rPr lang="en-US" sz="1450" dirty="0" smtClean="0"/>
                        <a:t>(%)</a:t>
                      </a:r>
                    </a:p>
                    <a:p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44.3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41.5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41.6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42.7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42.7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46.0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47.1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46.1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 smtClean="0"/>
                        <a:t>0.025</a:t>
                      </a:r>
                      <a:endParaRPr lang="en-US" sz="14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6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3200"/>
            <a:ext cx="8229600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Correlating D2B time, S2B time with inhospital mortality…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513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Temporal trend: D2B time and mortality </a:t>
            </a:r>
            <a:endParaRPr lang="en-US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119990"/>
              </p:ext>
            </p:extLst>
          </p:nvPr>
        </p:nvGraphicFramePr>
        <p:xfrm>
          <a:off x="762000" y="1676400"/>
          <a:ext cx="7467600" cy="4496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15000" y="2189202"/>
            <a:ext cx="1715534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Median D2B time </a:t>
            </a:r>
          </a:p>
          <a:p>
            <a:pPr algn="ctr"/>
            <a:r>
              <a:rPr lang="en-US" sz="1500" dirty="0" smtClean="0"/>
              <a:t>(P&lt;0.001)</a:t>
            </a:r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5029200"/>
            <a:ext cx="1790875" cy="553998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Inhospital mortality</a:t>
            </a:r>
          </a:p>
          <a:p>
            <a:pPr algn="ctr"/>
            <a:r>
              <a:rPr lang="en-US" sz="1500" dirty="0" smtClean="0"/>
              <a:t>(P=0.593)</a:t>
            </a:r>
            <a:endParaRPr lang="en-US" sz="15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72637" y="3496839"/>
            <a:ext cx="2119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Median D2B time (min)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7749569" y="360125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Mortality (%)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6172200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Year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12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Temporal trend: S2B time and mortality </a:t>
            </a:r>
            <a:endParaRPr lang="en-US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781482"/>
              </p:ext>
            </p:extLst>
          </p:nvPr>
        </p:nvGraphicFramePr>
        <p:xfrm>
          <a:off x="762000" y="1676400"/>
          <a:ext cx="7467600" cy="4496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38800" y="5029200"/>
            <a:ext cx="1790875" cy="553998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Inhospital mortality</a:t>
            </a:r>
          </a:p>
          <a:p>
            <a:pPr algn="ctr"/>
            <a:r>
              <a:rPr lang="en-US" sz="1500" dirty="0" smtClean="0"/>
              <a:t>(P=0.593)</a:t>
            </a:r>
            <a:endParaRPr lang="en-US" sz="15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65242" y="3496839"/>
            <a:ext cx="210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Median S2B time (min)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7749569" y="360125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Mortality (%)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6172200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Year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1752600"/>
            <a:ext cx="1704314" cy="553998"/>
          </a:xfrm>
          <a:prstGeom prst="rect">
            <a:avLst/>
          </a:prstGeom>
          <a:solidFill>
            <a:srgbClr val="F0D9F5"/>
          </a:solidFill>
          <a:ln w="12700">
            <a:solidFill>
              <a:srgbClr val="56005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Median S2B time </a:t>
            </a:r>
          </a:p>
          <a:p>
            <a:pPr algn="ctr"/>
            <a:r>
              <a:rPr lang="en-US" sz="1500" dirty="0" smtClean="0"/>
              <a:t>(P&lt;0.001)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624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706940"/>
            <a:ext cx="7543800" cy="15696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      </a:t>
            </a:r>
          </a:p>
          <a:p>
            <a:pPr algn="ctr"/>
            <a:r>
              <a:rPr lang="en-US" sz="2400" dirty="0" smtClean="0"/>
              <a:t>No change in </a:t>
            </a:r>
            <a:r>
              <a:rPr lang="en-US" sz="2400" dirty="0" err="1" smtClean="0"/>
              <a:t>inhospital</a:t>
            </a:r>
            <a:r>
              <a:rPr lang="en-US" sz="2400" dirty="0" smtClean="0"/>
              <a:t> mortality </a:t>
            </a:r>
          </a:p>
          <a:p>
            <a:pPr algn="ctr"/>
            <a:r>
              <a:rPr lang="en-US" sz="2400" dirty="0" smtClean="0"/>
              <a:t>despite temporal reduction in D2B &amp; S2B times</a:t>
            </a:r>
          </a:p>
          <a:p>
            <a:pPr algn="ctr"/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800600"/>
            <a:ext cx="2555992" cy="1981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286000"/>
          </a:xfrm>
        </p:spPr>
        <p:txBody>
          <a:bodyPr/>
          <a:lstStyle/>
          <a:p>
            <a:pPr>
              <a:buNone/>
            </a:pPr>
            <a:r>
              <a:rPr lang="en-US" sz="2800" i="1" dirty="0" smtClean="0"/>
              <a:t>BUT… </a:t>
            </a:r>
          </a:p>
          <a:p>
            <a:pPr>
              <a:buNone/>
            </a:pPr>
            <a:r>
              <a:rPr lang="en-US" sz="1200" dirty="0" smtClean="0"/>
              <a:t>  </a:t>
            </a:r>
          </a:p>
          <a:p>
            <a:pPr>
              <a:buNone/>
            </a:pPr>
            <a:r>
              <a:rPr lang="en-US" dirty="0" smtClean="0"/>
              <a:t>What if we analyze the results differently?</a:t>
            </a:r>
          </a:p>
          <a:p>
            <a:pPr marL="514350" indent="-514350">
              <a:buClrTx/>
              <a:buFont typeface="+mj-lt"/>
              <a:buAutoNum type="romanLcPeriod"/>
            </a:pPr>
            <a:r>
              <a:rPr lang="en-US" dirty="0" smtClean="0"/>
              <a:t>Patient</a:t>
            </a:r>
            <a:r>
              <a:rPr lang="en-US" dirty="0"/>
              <a:t>-level </a:t>
            </a:r>
            <a:r>
              <a:rPr lang="en-US" dirty="0" smtClean="0"/>
              <a:t>instead of temporal trend</a:t>
            </a:r>
            <a:endParaRPr lang="en-US" dirty="0"/>
          </a:p>
          <a:p>
            <a:pPr marL="514350" indent="-514350">
              <a:buClrTx/>
              <a:buFont typeface="+mj-lt"/>
              <a:buAutoNum type="romanLcPeriod"/>
            </a:pPr>
            <a:r>
              <a:rPr lang="en-US" dirty="0" smtClean="0"/>
              <a:t>Correlation between D2B and mortality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Authors’ Disclosures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914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No disclosures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20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Mortality according to D2B time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251492"/>
              </p:ext>
            </p:extLst>
          </p:nvPr>
        </p:nvGraphicFramePr>
        <p:xfrm>
          <a:off x="457200" y="1600200"/>
          <a:ext cx="7696200" cy="4560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318335" y="357980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Mortality (%)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01000" y="5435025"/>
            <a:ext cx="106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D2B time (min)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18593" y="6172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n</a:t>
            </a:r>
            <a:r>
              <a:rPr lang="en-US" sz="1400" i="1" dirty="0" smtClean="0"/>
              <a:t>=136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n=2896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n=2276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6172200"/>
            <a:ext cx="1018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n=1139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39407" y="6172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n=438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38393" y="6172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n=212</a:t>
            </a:r>
            <a:endParaRPr lang="en-US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-27993" y="6016887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No of patients</a:t>
            </a:r>
          </a:p>
          <a:p>
            <a:pPr algn="ctr"/>
            <a:r>
              <a:rPr lang="en-US" sz="1400" i="1" dirty="0" smtClean="0"/>
              <a:t>(n)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6639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Mortality according to </a:t>
            </a:r>
            <a:r>
              <a:rPr lang="en-US" sz="3600" b="1" dirty="0" smtClean="0"/>
              <a:t>S2B </a:t>
            </a:r>
            <a:r>
              <a:rPr lang="en-US" sz="3600" b="1" dirty="0"/>
              <a:t>time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268282"/>
              </p:ext>
            </p:extLst>
          </p:nvPr>
        </p:nvGraphicFramePr>
        <p:xfrm>
          <a:off x="457200" y="1600200"/>
          <a:ext cx="7696200" cy="4560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318335" y="357980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Mortality (%)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01000" y="5435025"/>
            <a:ext cx="106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</a:t>
            </a:r>
            <a:r>
              <a:rPr lang="en-US" sz="1600" b="1" dirty="0" smtClean="0"/>
              <a:t>2B time (min)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18593" y="6172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n=29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851378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n=1320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943807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n=1856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17472" y="6172200"/>
            <a:ext cx="1018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n=1265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71989" y="6172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n=758</a:t>
            </a:r>
            <a:endParaRPr lang="en-US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87528" y="6172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n=504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-27993" y="6016887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No of patients</a:t>
            </a:r>
          </a:p>
          <a:p>
            <a:pPr algn="ctr"/>
            <a:r>
              <a:rPr lang="en-US" sz="1400" i="1" dirty="0" smtClean="0"/>
              <a:t>(n) </a:t>
            </a:r>
            <a:endParaRPr lang="en-US" sz="1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41444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n=1865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370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At the patient-specific level…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33400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D2B time</a:t>
            </a:r>
          </a:p>
          <a:p>
            <a:pPr>
              <a:buNone/>
            </a:pPr>
            <a:endParaRPr lang="en-US" b="1" u="sng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3434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lang="en-US" sz="2400" b="1" u="sng" dirty="0" smtClean="0"/>
              <a:t>S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2B time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2362200"/>
            <a:ext cx="7924800" cy="1524000"/>
            <a:chOff x="838200" y="2362200"/>
            <a:chExt cx="7924800" cy="1524000"/>
          </a:xfrm>
        </p:grpSpPr>
        <p:sp>
          <p:nvSpPr>
            <p:cNvPr id="9" name="Rounded Rectangle 8"/>
            <p:cNvSpPr/>
            <p:nvPr/>
          </p:nvSpPr>
          <p:spPr>
            <a:xfrm>
              <a:off x="838200" y="2362200"/>
              <a:ext cx="2394857" cy="1524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/>
                <a:t>Every </a:t>
              </a:r>
              <a:r>
                <a:rPr lang="en-US" sz="2100" b="1" dirty="0" smtClean="0"/>
                <a:t>10 min decrease</a:t>
              </a:r>
              <a:endParaRPr lang="en-US" sz="2100" dirty="0" smtClean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419600" y="2362200"/>
              <a:ext cx="4343400" cy="1524000"/>
            </a:xfrm>
            <a:prstGeom prst="roundRect">
              <a:avLst/>
            </a:prstGeom>
            <a:solidFill>
              <a:srgbClr val="E0EBF6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100" b="1" dirty="0" smtClean="0">
                  <a:solidFill>
                    <a:schemeClr val="tx1"/>
                  </a:solidFill>
                </a:rPr>
                <a:t>10.5% reduction </a:t>
              </a:r>
            </a:p>
            <a:p>
              <a:pPr algn="ctr"/>
              <a:r>
                <a:rPr lang="en-US" sz="2100" dirty="0" smtClean="0">
                  <a:solidFill>
                    <a:schemeClr val="tx1"/>
                  </a:solidFill>
                </a:rPr>
                <a:t>in inhospital mortality 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   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(95% CI 6.2-16.1%)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22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505200" y="3048000"/>
              <a:ext cx="685800" cy="1588"/>
            </a:xfrm>
            <a:prstGeom prst="straightConnector1">
              <a:avLst/>
            </a:prstGeom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838200" y="5029200"/>
            <a:ext cx="7924800" cy="1524000"/>
            <a:chOff x="838200" y="5029200"/>
            <a:chExt cx="7924800" cy="15240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5029200"/>
              <a:ext cx="2394857" cy="1524000"/>
            </a:xfrm>
            <a:prstGeom prst="roundRect">
              <a:avLst/>
            </a:prstGeom>
            <a:solidFill>
              <a:srgbClr val="F0D9F5"/>
            </a:solidFill>
            <a:ln>
              <a:solidFill>
                <a:srgbClr val="560055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/>
                <a:t>Every </a:t>
              </a:r>
              <a:r>
                <a:rPr lang="en-US" sz="2100" b="1" dirty="0" smtClean="0"/>
                <a:t>60 min decrease</a:t>
              </a:r>
              <a:endParaRPr lang="en-US" sz="2100" b="1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343400" y="5029200"/>
              <a:ext cx="4419600" cy="1524000"/>
            </a:xfrm>
            <a:prstGeom prst="roundRect">
              <a:avLst/>
            </a:prstGeom>
            <a:solidFill>
              <a:srgbClr val="F0D9F5"/>
            </a:solidFill>
            <a:ln>
              <a:solidFill>
                <a:srgbClr val="560055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100" b="1" dirty="0" smtClean="0">
                  <a:solidFill>
                    <a:schemeClr val="tx1"/>
                  </a:solidFill>
                </a:rPr>
                <a:t>0.6% reduction</a:t>
              </a:r>
            </a:p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i</a:t>
              </a:r>
              <a:r>
                <a:rPr lang="en-US" sz="2100" dirty="0" smtClean="0">
                  <a:solidFill>
                    <a:schemeClr val="tx1"/>
                  </a:solidFill>
                </a:rPr>
                <a:t>n inhospital mortality 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   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(95% CI 0.0-1.8%)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22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505200" y="5791200"/>
              <a:ext cx="685800" cy="1588"/>
            </a:xfrm>
            <a:prstGeom prst="straightConnector1">
              <a:avLst/>
            </a:prstGeom>
            <a:ln w="76200" cap="flat" cmpd="sng" algn="ctr">
              <a:solidFill>
                <a:srgbClr val="56005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D2B </a:t>
            </a:r>
            <a:r>
              <a:rPr lang="en-US" sz="2800" dirty="0"/>
              <a:t>time is more strongly associated with inhospital mortality than S2B time </a:t>
            </a:r>
          </a:p>
          <a:p>
            <a:endParaRPr lang="en-US" sz="2800" dirty="0" smtClean="0"/>
          </a:p>
          <a:p>
            <a:r>
              <a:rPr lang="en-US" sz="2800" dirty="0" smtClean="0"/>
              <a:t>D2B time still remains as an important performance indicator  </a:t>
            </a:r>
          </a:p>
          <a:p>
            <a:pPr lvl="1"/>
            <a:r>
              <a:rPr lang="en-US" dirty="0" smtClean="0"/>
              <a:t>Highly quantifiable</a:t>
            </a:r>
          </a:p>
          <a:p>
            <a:pPr lvl="1"/>
            <a:r>
              <a:rPr lang="en-US" dirty="0" smtClean="0"/>
              <a:t>Highly objective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82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scottygraham.com/wp-content/uploads/2012/10/Singap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512" y="8467"/>
            <a:ext cx="10503470" cy="699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457200"/>
            <a:ext cx="4038600" cy="1066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Thank you!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Management of ST-elevation Myocardial Infarction (STEMI)</a:t>
            </a:r>
            <a:r>
              <a:rPr lang="en-US" sz="1800" b="1" baseline="75000" dirty="0" smtClean="0"/>
              <a:t>1,2</a:t>
            </a:r>
            <a:endParaRPr lang="en-US" sz="1800" b="1" baseline="75000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2647105" y="1778950"/>
            <a:ext cx="3646590" cy="1116650"/>
          </a:xfrm>
          <a:prstGeom prst="flowChartAlternateProcess">
            <a:avLst/>
          </a:prstGeom>
          <a:solidFill>
            <a:schemeClr val="bg1"/>
          </a:solidFill>
          <a:ln w="31750">
            <a:solidFill>
              <a:srgbClr val="FD6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Rapid recognition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  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Early revascularization 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83849" y="2895600"/>
            <a:ext cx="2431435" cy="2743200"/>
            <a:chOff x="783849" y="2895600"/>
            <a:chExt cx="2431435" cy="2743200"/>
          </a:xfrm>
        </p:grpSpPr>
        <p:sp>
          <p:nvSpPr>
            <p:cNvPr id="6" name="TextBox 5"/>
            <p:cNvSpPr txBox="1"/>
            <p:nvPr/>
          </p:nvSpPr>
          <p:spPr>
            <a:xfrm>
              <a:off x="837709" y="3516868"/>
              <a:ext cx="2377575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PCI-capable hospital 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2026497" y="2895600"/>
              <a:ext cx="620608" cy="533400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950295" y="4038600"/>
              <a:ext cx="0" cy="6476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783849" y="4812268"/>
              <a:ext cx="2362200" cy="8265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Primary PCI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399558" y="2895600"/>
            <a:ext cx="5515842" cy="3264932"/>
            <a:chOff x="3399558" y="2895600"/>
            <a:chExt cx="5515842" cy="3264932"/>
          </a:xfrm>
        </p:grpSpPr>
        <p:sp>
          <p:nvSpPr>
            <p:cNvPr id="8" name="TextBox 7"/>
            <p:cNvSpPr txBox="1"/>
            <p:nvPr/>
          </p:nvSpPr>
          <p:spPr>
            <a:xfrm>
              <a:off x="5578302" y="3516868"/>
              <a:ext cx="2813591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Non-PCI-capable hospital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71109" y="5791200"/>
              <a:ext cx="414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 smtClean="0"/>
                <a:t>Thromboylsis</a:t>
              </a:r>
              <a:r>
                <a:rPr lang="en-US" i="1" dirty="0" smtClean="0"/>
                <a:t> </a:t>
              </a:r>
              <a:r>
                <a:rPr lang="en-US" i="1" dirty="0" smtClean="0">
                  <a:sym typeface="Wingdings" pitchFamily="2" charset="2"/>
                </a:rPr>
                <a:t></a:t>
              </a:r>
              <a:r>
                <a:rPr lang="en-US" i="1" dirty="0" smtClean="0"/>
                <a:t> Early transfer for PCI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93695" y="2895600"/>
              <a:ext cx="598590" cy="533400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903295" y="4076783"/>
              <a:ext cx="0" cy="6476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5414722" y="4850395"/>
              <a:ext cx="2989127" cy="8265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Pharmacoinvasive</a:t>
              </a:r>
              <a:r>
                <a:rPr lang="en-US" dirty="0" smtClean="0">
                  <a:solidFill>
                    <a:schemeClr val="tx1"/>
                  </a:solidFill>
                </a:rPr>
                <a:t> strategy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3399558" y="3947774"/>
              <a:ext cx="1987196" cy="9641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02167" y="6406736"/>
            <a:ext cx="83256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/>
              <a:t>1</a:t>
            </a:r>
            <a:r>
              <a:rPr lang="en-US" sz="1100" dirty="0" smtClean="0"/>
              <a:t> ACCF/AHA (2013) Guideline for Management of ST-Elevation Myocardial infarction </a:t>
            </a:r>
          </a:p>
          <a:p>
            <a:r>
              <a:rPr lang="en-US" sz="1100" baseline="30000" dirty="0" smtClean="0"/>
              <a:t>2</a:t>
            </a:r>
            <a:r>
              <a:rPr lang="en-US" sz="1100" dirty="0" smtClean="0"/>
              <a:t> ESC (2012) Guidelines for the management of acute myocardial infarction in patients presenting with ST-segment elevation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96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6" t="71548" r="6726" b="3967"/>
          <a:stretch/>
        </p:blipFill>
        <p:spPr bwMode="auto">
          <a:xfrm>
            <a:off x="4806243" y="3091809"/>
            <a:ext cx="4191000" cy="216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480267" cy="990600"/>
          </a:xfrm>
        </p:spPr>
        <p:txBody>
          <a:bodyPr>
            <a:noAutofit/>
          </a:bodyPr>
          <a:lstStyle/>
          <a:p>
            <a:r>
              <a:rPr lang="en-US" sz="2900" b="1" dirty="0" smtClean="0"/>
              <a:t>What happens if you have a STEMI in Singapore?</a:t>
            </a:r>
            <a:endParaRPr lang="en-US" sz="29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61220" y="2171967"/>
            <a:ext cx="398218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u="sng" dirty="0" smtClean="0"/>
              <a:t>No of STEMI receiving primary PCI</a:t>
            </a:r>
            <a:endParaRPr lang="en-US" sz="19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2167846"/>
            <a:ext cx="406553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u="sng" dirty="0" smtClean="0"/>
              <a:t>No of STEMI receiving thrombolysis</a:t>
            </a:r>
            <a:endParaRPr lang="en-US" sz="1900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81927" y="3063925"/>
            <a:ext cx="4242995" cy="2453519"/>
            <a:chOff x="177907" y="3063925"/>
            <a:chExt cx="4242995" cy="2453519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23" t="35186" r="7004" b="40831"/>
            <a:stretch/>
          </p:blipFill>
          <p:spPr bwMode="auto">
            <a:xfrm>
              <a:off x="457200" y="3063925"/>
              <a:ext cx="3963702" cy="204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85" t="59169" r="38337" b="35593"/>
            <a:stretch/>
          </p:blipFill>
          <p:spPr bwMode="auto">
            <a:xfrm>
              <a:off x="177907" y="5071533"/>
              <a:ext cx="338667" cy="445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810000" y="6477000"/>
            <a:ext cx="5316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Singapore Myocardial Infarct Registry, National Registry of Diseases Office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470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p of s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-1010" r="1102" b="1"/>
          <a:stretch/>
        </p:blipFill>
        <p:spPr bwMode="auto">
          <a:xfrm>
            <a:off x="228600" y="1514168"/>
            <a:ext cx="8150348" cy="456283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eft-Right Arrow 9"/>
          <p:cNvSpPr/>
          <p:nvPr/>
        </p:nvSpPr>
        <p:spPr>
          <a:xfrm>
            <a:off x="304800" y="6086839"/>
            <a:ext cx="7924800" cy="618761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80232" y="6172200"/>
            <a:ext cx="2029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26 miles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6515099" y="3467103"/>
            <a:ext cx="4419602" cy="685799"/>
            <a:chOff x="533400" y="6086839"/>
            <a:chExt cx="7924800" cy="603504"/>
          </a:xfrm>
          <a:solidFill>
            <a:srgbClr val="92D050"/>
          </a:solidFill>
          <a:effectLst/>
        </p:grpSpPr>
        <p:sp>
          <p:nvSpPr>
            <p:cNvPr id="15" name="Left-Right Arrow 14"/>
            <p:cNvSpPr/>
            <p:nvPr/>
          </p:nvSpPr>
          <p:spPr>
            <a:xfrm>
              <a:off x="533400" y="6086839"/>
              <a:ext cx="7924800" cy="603504"/>
            </a:xfrm>
            <a:prstGeom prst="leftRightArrow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39775" y="6198465"/>
              <a:ext cx="2887713" cy="35209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13 miles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452753" y="3276600"/>
            <a:ext cx="394804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5.61 million people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6328" y="5029200"/>
            <a:ext cx="1676401" cy="76944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Land area: 278 miles</a:t>
            </a:r>
            <a:r>
              <a:rPr lang="en-US" sz="2200" b="1" baseline="30000" dirty="0" smtClean="0"/>
              <a:t>2</a:t>
            </a:r>
            <a:endParaRPr lang="en-US" sz="2200" b="1" dirty="0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Map of Singapore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319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map of s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-1010" r="1102" b="1"/>
          <a:stretch/>
        </p:blipFill>
        <p:spPr bwMode="auto">
          <a:xfrm>
            <a:off x="228600" y="1514168"/>
            <a:ext cx="8150348" cy="456283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" descr="tt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t="4800" r="19200" b="4800"/>
          <a:stretch>
            <a:fillRect/>
          </a:stretch>
        </p:blipFill>
        <p:spPr bwMode="auto">
          <a:xfrm>
            <a:off x="4358104" y="3561901"/>
            <a:ext cx="612409" cy="890774"/>
          </a:xfrm>
          <a:prstGeom prst="rect">
            <a:avLst/>
          </a:prstGeom>
          <a:noFill/>
          <a:ln w="12700">
            <a:solidFill>
              <a:schemeClr val="tx2">
                <a:lumMod val="75000"/>
                <a:alpha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0" descr="logo_cg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t="6575" r="6889" b="6575"/>
          <a:stretch>
            <a:fillRect/>
          </a:stretch>
        </p:blipFill>
        <p:spPr bwMode="auto">
          <a:xfrm>
            <a:off x="6477000" y="3795588"/>
            <a:ext cx="1258955" cy="423400"/>
          </a:xfrm>
          <a:prstGeom prst="rect">
            <a:avLst/>
          </a:prstGeom>
          <a:noFill/>
          <a:ln w="12700">
            <a:solidFill>
              <a:schemeClr val="tx2">
                <a:lumMod val="75000"/>
                <a:alpha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05" y="4876800"/>
            <a:ext cx="1497206" cy="457200"/>
          </a:xfrm>
          <a:prstGeom prst="rect">
            <a:avLst/>
          </a:prstGeom>
          <a:noFill/>
          <a:ln w="12700">
            <a:solidFill>
              <a:schemeClr val="tx2">
                <a:lumMod val="75000"/>
                <a:alpha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5" descr="logo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5"/>
          <a:stretch/>
        </p:blipFill>
        <p:spPr bwMode="auto">
          <a:xfrm>
            <a:off x="3831541" y="2057401"/>
            <a:ext cx="1066319" cy="501648"/>
          </a:xfrm>
          <a:prstGeom prst="rect">
            <a:avLst/>
          </a:prstGeom>
          <a:noFill/>
          <a:ln w="9525">
            <a:solidFill>
              <a:schemeClr val="tx2">
                <a:lumMod val="75000"/>
                <a:alpha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371600" y="4210593"/>
            <a:ext cx="1933578" cy="338417"/>
            <a:chOff x="1905001" y="4700710"/>
            <a:chExt cx="1552577" cy="271734"/>
          </a:xfrm>
        </p:grpSpPr>
        <p:sp>
          <p:nvSpPr>
            <p:cNvPr id="6" name="Rectangle 5"/>
            <p:cNvSpPr/>
            <p:nvPr/>
          </p:nvSpPr>
          <p:spPr>
            <a:xfrm>
              <a:off x="1905001" y="4700710"/>
              <a:ext cx="1552577" cy="2717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75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052" y="4726253"/>
              <a:ext cx="1524000" cy="241036"/>
            </a:xfrm>
            <a:prstGeom prst="rect">
              <a:avLst/>
            </a:prstGeom>
          </p:spPr>
        </p:pic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9906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5 Public </a:t>
            </a:r>
            <a:r>
              <a:rPr lang="en-US" sz="3000" b="1" dirty="0"/>
              <a:t>H</a:t>
            </a:r>
            <a:r>
              <a:rPr lang="en-US" sz="3000" b="1" dirty="0" smtClean="0"/>
              <a:t>ospitals with 24-hr primary PCI service </a:t>
            </a:r>
            <a:endParaRPr lang="en-US" sz="3000" b="1" dirty="0"/>
          </a:p>
        </p:txBody>
      </p:sp>
      <p:sp>
        <p:nvSpPr>
          <p:cNvPr id="16" name="Left-Right Arrow 15"/>
          <p:cNvSpPr/>
          <p:nvPr/>
        </p:nvSpPr>
        <p:spPr>
          <a:xfrm>
            <a:off x="304800" y="6086839"/>
            <a:ext cx="7924800" cy="618761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 rot="5400000">
            <a:off x="6515099" y="3467103"/>
            <a:ext cx="4419602" cy="685799"/>
            <a:chOff x="533400" y="6086839"/>
            <a:chExt cx="7924800" cy="603504"/>
          </a:xfrm>
          <a:solidFill>
            <a:srgbClr val="92D050"/>
          </a:solidFill>
          <a:effectLst/>
        </p:grpSpPr>
        <p:sp>
          <p:nvSpPr>
            <p:cNvPr id="26" name="Left-Right Arrow 25"/>
            <p:cNvSpPr/>
            <p:nvPr/>
          </p:nvSpPr>
          <p:spPr>
            <a:xfrm>
              <a:off x="533400" y="6086839"/>
              <a:ext cx="7924800" cy="603504"/>
            </a:xfrm>
            <a:prstGeom prst="leftRightArrow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39775" y="6198465"/>
              <a:ext cx="2887713" cy="35209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13 miles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80232" y="6172200"/>
            <a:ext cx="2029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26 miles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915400" cy="990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Association between D2B time, S2B time &amp; mortality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6334036"/>
            <a:ext cx="4572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/>
              <a:t>3</a:t>
            </a:r>
            <a:r>
              <a:rPr lang="en-US" sz="1100" dirty="0" smtClean="0"/>
              <a:t> Cannon et al. JAMA. 2000;283:2941-2947</a:t>
            </a:r>
          </a:p>
          <a:p>
            <a:r>
              <a:rPr lang="en-US" sz="1100" baseline="30000" dirty="0" smtClean="0"/>
              <a:t>4</a:t>
            </a:r>
            <a:r>
              <a:rPr lang="en-US" sz="1100" dirty="0" smtClean="0"/>
              <a:t> Gibson et al. Am Heart J. 2008;156:1035-1044</a:t>
            </a:r>
          </a:p>
          <a:p>
            <a:endParaRPr lang="en-US" sz="1100" dirty="0" smtClean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00" y="1600200"/>
            <a:ext cx="84582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Guidelines set a target door-to-balloon (D2B) time &lt; 90min</a:t>
            </a:r>
            <a:r>
              <a:rPr kumimoji="0" lang="en-US" sz="2200" b="0" i="0" u="none" strike="noStrike" kern="1200" cap="none" spc="0" normalizeH="0" baseline="7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Early studies showed that shorter D2B time reduces mortality </a:t>
            </a:r>
            <a:r>
              <a:rPr kumimoji="0" lang="en-US" sz="2200" b="0" i="0" u="none" strike="noStrike" kern="1200" cap="none" spc="0" normalizeH="0" baseline="7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3,4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6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915400" cy="990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Association between D2B time, S2B time &amp; mortality 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1600200"/>
          </a:xfrm>
        </p:spPr>
        <p:txBody>
          <a:bodyPr>
            <a:noAutofit/>
          </a:bodyPr>
          <a:lstStyle/>
          <a:p>
            <a:r>
              <a:rPr lang="en-US" sz="2200" dirty="0" smtClean="0"/>
              <a:t>Guidelines set a target door-to-balloon (D2B) time &lt; 90min</a:t>
            </a:r>
            <a:r>
              <a:rPr lang="en-US" sz="2200" baseline="75000" dirty="0" smtClean="0"/>
              <a:t>1,2</a:t>
            </a:r>
            <a:r>
              <a:rPr lang="en-US" sz="2200" dirty="0" smtClean="0"/>
              <a:t>  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2200" dirty="0" smtClean="0"/>
              <a:t>Early studies showed that shorter D2B time reduces mortality </a:t>
            </a:r>
            <a:r>
              <a:rPr lang="en-US" sz="2200" baseline="75000" dirty="0" smtClean="0"/>
              <a:t>3,4</a:t>
            </a:r>
            <a:r>
              <a:rPr lang="en-US" sz="2200" dirty="0" smtClean="0"/>
              <a:t>  </a:t>
            </a:r>
          </a:p>
          <a:p>
            <a:pPr lvl="1"/>
            <a:endParaRPr lang="en-US" sz="700" dirty="0" smtClean="0"/>
          </a:p>
          <a:p>
            <a:pPr lvl="1"/>
            <a:r>
              <a:rPr lang="en-US" sz="2200" dirty="0" smtClean="0"/>
              <a:t>But subsequent studies showed conflicting evidence  </a:t>
            </a:r>
          </a:p>
          <a:p>
            <a:pPr lvl="1">
              <a:buNone/>
            </a:pPr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593068"/>
            <a:ext cx="383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err="1" smtClean="0"/>
              <a:t>Menees</a:t>
            </a:r>
            <a:r>
              <a:rPr lang="en-US" b="1" i="1" u="sng" dirty="0" smtClean="0"/>
              <a:t> et al. N </a:t>
            </a:r>
            <a:r>
              <a:rPr lang="en-US" b="1" i="1" u="sng" dirty="0" err="1" smtClean="0"/>
              <a:t>Engl</a:t>
            </a:r>
            <a:r>
              <a:rPr lang="en-US" b="1" i="1" u="sng" dirty="0" smtClean="0"/>
              <a:t> J Med 2013</a:t>
            </a:r>
            <a:endParaRPr lang="en-US" b="1" i="1" u="sng" dirty="0"/>
          </a:p>
        </p:txBody>
      </p:sp>
      <p:grpSp>
        <p:nvGrpSpPr>
          <p:cNvPr id="20" name="Group 19"/>
          <p:cNvGrpSpPr/>
          <p:nvPr/>
        </p:nvGrpSpPr>
        <p:grpSpPr>
          <a:xfrm>
            <a:off x="367345" y="4114800"/>
            <a:ext cx="8610600" cy="2438400"/>
            <a:chOff x="381000" y="3581400"/>
            <a:chExt cx="8610600" cy="2438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rcRect b="19678"/>
            <a:stretch>
              <a:fillRect/>
            </a:stretch>
          </p:blipFill>
          <p:spPr>
            <a:xfrm>
              <a:off x="381000" y="3581400"/>
              <a:ext cx="8610600" cy="2438400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457200" y="4191000"/>
              <a:ext cx="8305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7200" y="4495800"/>
              <a:ext cx="8305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7200" y="4799012"/>
              <a:ext cx="2971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461755" y="5671541"/>
              <a:ext cx="64770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96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915400" cy="990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Association between D2B time, S2B time &amp; mortality 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593068"/>
            <a:ext cx="3471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err="1" smtClean="0"/>
              <a:t>Nallamothu</a:t>
            </a:r>
            <a:r>
              <a:rPr lang="en-US" b="1" i="1" u="sng" dirty="0" smtClean="0"/>
              <a:t> et al. Lancet 2015</a:t>
            </a:r>
            <a:endParaRPr lang="en-US" b="1" i="1" u="sng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61755" y="5671541"/>
            <a:ext cx="6477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1" y="4249198"/>
            <a:ext cx="8826499" cy="22278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95400" y="4648200"/>
            <a:ext cx="6553201" cy="1107996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Shorter patient-specific times were consistently associated with lower </a:t>
            </a:r>
            <a:r>
              <a:rPr lang="en-US" sz="2200" dirty="0" err="1" smtClean="0"/>
              <a:t>inhospital</a:t>
            </a:r>
            <a:r>
              <a:rPr lang="en-US" sz="2200" dirty="0" smtClean="0"/>
              <a:t> mortality at the individual-patient level</a:t>
            </a:r>
            <a:endParaRPr lang="en-US" sz="2200" dirty="0"/>
          </a:p>
        </p:txBody>
      </p:sp>
      <p:sp>
        <p:nvSpPr>
          <p:cNvPr id="19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1600200"/>
          </a:xfrm>
        </p:spPr>
        <p:txBody>
          <a:bodyPr>
            <a:noAutofit/>
          </a:bodyPr>
          <a:lstStyle/>
          <a:p>
            <a:r>
              <a:rPr lang="en-US" sz="2200" dirty="0" smtClean="0"/>
              <a:t>Guidelines set a target door-to-balloon (D2B) time &lt; 90min</a:t>
            </a:r>
            <a:r>
              <a:rPr lang="en-US" sz="2200" baseline="75000" dirty="0" smtClean="0"/>
              <a:t>1,2</a:t>
            </a:r>
            <a:r>
              <a:rPr lang="en-US" sz="2200" dirty="0" smtClean="0"/>
              <a:t>  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2200" dirty="0" smtClean="0"/>
              <a:t>Early studies showed that shorter D2B time reduces mortality </a:t>
            </a:r>
            <a:r>
              <a:rPr lang="en-US" sz="2200" baseline="75000" dirty="0" smtClean="0"/>
              <a:t>3,4</a:t>
            </a:r>
            <a:r>
              <a:rPr lang="en-US" sz="2200" dirty="0" smtClean="0"/>
              <a:t>  </a:t>
            </a:r>
          </a:p>
          <a:p>
            <a:pPr lvl="1"/>
            <a:endParaRPr lang="en-US" sz="700" dirty="0" smtClean="0"/>
          </a:p>
          <a:p>
            <a:pPr lvl="1"/>
            <a:r>
              <a:rPr lang="en-US" sz="2200" dirty="0" smtClean="0"/>
              <a:t>But subsequent studies showed conflicting evidence  </a:t>
            </a:r>
          </a:p>
          <a:p>
            <a:pPr lvl="1">
              <a:buNone/>
            </a:pPr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096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4923</TotalTime>
  <Words>1053</Words>
  <Application>Microsoft Office PowerPoint</Application>
  <PresentationFormat>화면 슬라이드 쇼(4:3)</PresentationFormat>
  <Paragraphs>366</Paragraphs>
  <Slides>24</Slides>
  <Notes>20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Clarity</vt:lpstr>
      <vt:lpstr>Singapore’s Experience in Primary PCI in the Last Ten Years</vt:lpstr>
      <vt:lpstr>Authors’ Disclosures</vt:lpstr>
      <vt:lpstr>Management of ST-elevation Myocardial Infarction (STEMI)1,2</vt:lpstr>
      <vt:lpstr>What happens if you have a STEMI in Singapore?</vt:lpstr>
      <vt:lpstr>Map of Singapore</vt:lpstr>
      <vt:lpstr>5 Public Hospitals with 24-hr primary PCI service </vt:lpstr>
      <vt:lpstr>Association between D2B time, S2B time &amp; mortality </vt:lpstr>
      <vt:lpstr>Association between D2B time, S2B time &amp; mortality </vt:lpstr>
      <vt:lpstr>Association between D2B time, S2B time &amp; mortality </vt:lpstr>
      <vt:lpstr>Association between D2B time, S2B time &amp; mortality </vt:lpstr>
      <vt:lpstr>Aims </vt:lpstr>
      <vt:lpstr>Methods </vt:lpstr>
      <vt:lpstr>Methods </vt:lpstr>
      <vt:lpstr>Patient demographics</vt:lpstr>
      <vt:lpstr>Clinical history </vt:lpstr>
      <vt:lpstr>PowerPoint 프레젠테이션</vt:lpstr>
      <vt:lpstr>Temporal trend: D2B time and mortality </vt:lpstr>
      <vt:lpstr>Temporal trend: S2B time and mortality </vt:lpstr>
      <vt:lpstr>PowerPoint 프레젠테이션</vt:lpstr>
      <vt:lpstr>Mortality according to D2B time </vt:lpstr>
      <vt:lpstr>Mortality according to S2B time </vt:lpstr>
      <vt:lpstr>At the patient-specific level… </vt:lpstr>
      <vt:lpstr>Conclusion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Door-to-balloon Time Correlates Better With Patient Outcomes Than Symptom-to-balloon Time</dc:title>
  <dc:creator>.</dc:creator>
  <cp:lastModifiedBy>goodtobe</cp:lastModifiedBy>
  <cp:revision>162</cp:revision>
  <cp:lastPrinted>2016-03-31T09:48:28Z</cp:lastPrinted>
  <dcterms:created xsi:type="dcterms:W3CDTF">2016-04-03T04:42:59Z</dcterms:created>
  <dcterms:modified xsi:type="dcterms:W3CDTF">2016-12-10T01:25:25Z</dcterms:modified>
</cp:coreProperties>
</file>