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mov" ContentType="video/unknown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83" r:id="rId4"/>
    <p:sldId id="296" r:id="rId5"/>
    <p:sldId id="297" r:id="rId6"/>
    <p:sldId id="298" r:id="rId7"/>
    <p:sldId id="299" r:id="rId8"/>
    <p:sldId id="300" r:id="rId9"/>
    <p:sldId id="291" r:id="rId10"/>
    <p:sldId id="284" r:id="rId11"/>
    <p:sldId id="282" r:id="rId12"/>
    <p:sldId id="288" r:id="rId13"/>
    <p:sldId id="289" r:id="rId14"/>
    <p:sldId id="292" r:id="rId15"/>
    <p:sldId id="281" r:id="rId16"/>
    <p:sldId id="270" r:id="rId17"/>
    <p:sldId id="302" r:id="rId18"/>
    <p:sldId id="293" r:id="rId19"/>
    <p:sldId id="294" r:id="rId20"/>
    <p:sldId id="295" r:id="rId21"/>
    <p:sldId id="276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-1026" y="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8171E-E736-EE4D-BDCA-E9489F321331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C25AD-C32D-814A-AE1A-DC8721AED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47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FACF1-959C-7449-820A-A18EDF7574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70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FACF1-959C-7449-820A-A18EDF7574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12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FACF1-959C-7449-820A-A18EDF7574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67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FACF1-959C-7449-820A-A18EDF7574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83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A2A5-759E-5744-BD75-780A2289C12C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91F8-1E9B-9A40-B647-B22358683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32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A2A5-759E-5744-BD75-780A2289C12C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91F8-1E9B-9A40-B647-B22358683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29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A2A5-759E-5744-BD75-780A2289C12C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91F8-1E9B-9A40-B647-B22358683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9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63C2-5B4B-CB42-82C6-1BB04A5A025C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E8EE-6998-AD46-86FA-E7575AF4FDD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0225" y="1524000"/>
            <a:ext cx="7994650" cy="4219575"/>
          </a:xfrm>
        </p:spPr>
        <p:txBody>
          <a:bodyPr/>
          <a:lstStyle>
            <a:lvl1pPr>
              <a:defRPr sz="3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159731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A2A5-759E-5744-BD75-780A2289C12C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91F8-1E9B-9A40-B647-B22358683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17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A2A5-759E-5744-BD75-780A2289C12C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91F8-1E9B-9A40-B647-B22358683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62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A2A5-759E-5744-BD75-780A2289C12C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91F8-1E9B-9A40-B647-B22358683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54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A2A5-759E-5744-BD75-780A2289C12C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91F8-1E9B-9A40-B647-B22358683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67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A2A5-759E-5744-BD75-780A2289C12C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91F8-1E9B-9A40-B647-B22358683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53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A2A5-759E-5744-BD75-780A2289C12C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91F8-1E9B-9A40-B647-B22358683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1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A2A5-759E-5744-BD75-780A2289C12C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91F8-1E9B-9A40-B647-B22358683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04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A2A5-759E-5744-BD75-780A2289C12C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91F8-1E9B-9A40-B647-B22358683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00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CA2A5-759E-5744-BD75-780A2289C12C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891F8-1E9B-9A40-B647-B22358683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3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ubmed/?term=Wong%20PE%5bAuthor%5d&amp;cauthor=true&amp;cauthor_uid=27765315" TargetMode="External"/><Relationship Id="rId3" Type="http://schemas.openxmlformats.org/officeDocument/2006/relationships/hyperlink" Target="https://www.ncbi.nlm.nih.gov/pubmed/?term=Foin%20N%5bAuthor%5d&amp;cauthor=true&amp;cauthor_uid=27765315" TargetMode="External"/><Relationship Id="rId7" Type="http://schemas.openxmlformats.org/officeDocument/2006/relationships/hyperlink" Target="https://www.ncbi.nlm.nih.gov/pubmed/?term=Fam%20JM%5bAuthor%5d&amp;cauthor=true&amp;cauthor_uid=27765315" TargetMode="External"/><Relationship Id="rId2" Type="http://schemas.openxmlformats.org/officeDocument/2006/relationships/hyperlink" Target="https://www.ncbi.nlm.nih.gov/pubmed/?term=Bulluck%20H%5bAuthor%5d&amp;cauthor=true&amp;cauthor_uid=27765315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ncbi.nlm.nih.gov/pubmed/?term=Wong%20AS%5bAuthor%5d&amp;cauthor=true&amp;cauthor_uid=27765315" TargetMode="External"/><Relationship Id="rId11" Type="http://schemas.openxmlformats.org/officeDocument/2006/relationships/hyperlink" Target="https://www.ncbi.nlm.nih.gov/pubmed/?term=Hausenloy%20DJ%5bAuthor%5d&amp;cauthor=true&amp;cauthor_uid=27765315" TargetMode="External"/><Relationship Id="rId5" Type="http://schemas.openxmlformats.org/officeDocument/2006/relationships/hyperlink" Target="https://www.ncbi.nlm.nih.gov/pubmed/?term=Yeo%20KK%5bAuthor%5d&amp;cauthor=true&amp;cauthor_uid=27765315" TargetMode="External"/><Relationship Id="rId10" Type="http://schemas.openxmlformats.org/officeDocument/2006/relationships/hyperlink" Target="https://www.ncbi.nlm.nih.gov/pubmed/?term=Low%20AF%5bAuthor%5d&amp;cauthor=true&amp;cauthor_uid=27765315" TargetMode="External"/><Relationship Id="rId4" Type="http://schemas.openxmlformats.org/officeDocument/2006/relationships/hyperlink" Target="https://www.ncbi.nlm.nih.gov/pubmed/?term=Carbrera-Fuentes%20HA%5bAuthor%5d&amp;cauthor=true&amp;cauthor_uid=27765315" TargetMode="External"/><Relationship Id="rId9" Type="http://schemas.openxmlformats.org/officeDocument/2006/relationships/hyperlink" Target="https://www.ncbi.nlm.nih.gov/pubmed/?term=Tan%20JW%5bAuthor%5d&amp;cauthor=true&amp;cauthor_uid=27765315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4.wdp"/><Relationship Id="rId3" Type="http://schemas.openxmlformats.org/officeDocument/2006/relationships/slideLayout" Target="../slideLayouts/slideLayout6.xml"/><Relationship Id="rId7" Type="http://schemas.microsoft.com/office/2007/relationships/hdphoto" Target="../media/hdphoto1.wdp"/><Relationship Id="rId12" Type="http://schemas.openxmlformats.org/officeDocument/2006/relationships/image" Target="../media/image11.png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8.png"/><Relationship Id="rId11" Type="http://schemas.microsoft.com/office/2007/relationships/hdphoto" Target="../media/hdphoto3.wdp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4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7173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Detecting Microvascular Obstruction in STEMI Patients at the Time of </a:t>
            </a:r>
            <a:r>
              <a:rPr lang="en-US" dirty="0" smtClean="0">
                <a:solidFill>
                  <a:srgbClr val="FF0000"/>
                </a:solidFill>
              </a:rPr>
              <a:t>PPCI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24088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Dr Heerajnarain Bulluck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Research fellow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 Hatter Cardiovascular Institute, UCL, London, UK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National Heart Centre Singapore, Singapore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JCR 2016, </a:t>
            </a:r>
            <a:r>
              <a:rPr lang="en-US" dirty="0" err="1" smtClean="0">
                <a:solidFill>
                  <a:srgbClr val="0000FF"/>
                </a:solidFill>
              </a:rPr>
              <a:t>Busan</a:t>
            </a:r>
            <a:r>
              <a:rPr lang="en-US" dirty="0" smtClean="0">
                <a:solidFill>
                  <a:srgbClr val="0000FF"/>
                </a:solidFill>
              </a:rPr>
              <a:t>, South Korea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10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3-07 at 17.18.00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731" y="87898"/>
            <a:ext cx="3585700" cy="33526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Screen Shot 2016-03-07 at 17.28.07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4264" y="1958100"/>
            <a:ext cx="3934683" cy="339303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Content Placeholder 3" descr="Screen Shot 2016-03-07 at 17.18.36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55"/>
          <a:stretch/>
        </p:blipFill>
        <p:spPr>
          <a:xfrm>
            <a:off x="4416020" y="3440570"/>
            <a:ext cx="4610443" cy="326337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30926" y="5780611"/>
            <a:ext cx="2970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Van </a:t>
            </a:r>
            <a:r>
              <a:rPr lang="en-US" i="1" dirty="0" err="1" smtClean="0"/>
              <a:t>Kranenberg</a:t>
            </a:r>
            <a:r>
              <a:rPr lang="en-US" i="1" dirty="0" smtClean="0"/>
              <a:t> et al. </a:t>
            </a:r>
            <a:r>
              <a:rPr lang="en-US" i="1" dirty="0"/>
              <a:t>JACC </a:t>
            </a:r>
            <a:r>
              <a:rPr lang="en-US" i="1" dirty="0" err="1"/>
              <a:t>Cardiovasc</a:t>
            </a:r>
            <a:r>
              <a:rPr lang="en-US" i="1" dirty="0"/>
              <a:t> Imaging. 2014 Sep;7(9):930-9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8236336" y="4887347"/>
            <a:ext cx="46185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8236336" y="4539467"/>
            <a:ext cx="46185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82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Assessing the microvascular circulation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TIMI flow grade</a:t>
            </a:r>
          </a:p>
          <a:p>
            <a:r>
              <a:rPr lang="en-US" dirty="0" smtClean="0"/>
              <a:t>MBG/ TMPG</a:t>
            </a:r>
          </a:p>
          <a:p>
            <a:r>
              <a:rPr lang="en-US" dirty="0" smtClean="0"/>
              <a:t>ST-segment resolution</a:t>
            </a:r>
          </a:p>
          <a:p>
            <a:r>
              <a:rPr lang="en-US" dirty="0" smtClean="0"/>
              <a:t>Contrast-enhanced echocardiography</a:t>
            </a:r>
          </a:p>
          <a:p>
            <a:r>
              <a:rPr lang="en-US" dirty="0" smtClean="0"/>
              <a:t>CMR</a:t>
            </a:r>
          </a:p>
          <a:p>
            <a:r>
              <a:rPr lang="en-US" dirty="0" smtClean="0"/>
              <a:t>Cardiac CT</a:t>
            </a:r>
          </a:p>
          <a:p>
            <a:endParaRPr lang="en-US" dirty="0"/>
          </a:p>
          <a:p>
            <a:r>
              <a:rPr lang="en-US" dirty="0" smtClean="0"/>
              <a:t>Invasive measure of microvascular resistance: index of microvascular resistance (IMR)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91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14844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IMR – Mean Transit Time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61" y="736978"/>
            <a:ext cx="8637927" cy="592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8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86714" y="1540137"/>
            <a:ext cx="4228207" cy="3855047"/>
            <a:chOff x="175651" y="1721790"/>
            <a:chExt cx="5141701" cy="3276900"/>
          </a:xfrm>
        </p:grpSpPr>
        <p:pic>
          <p:nvPicPr>
            <p:cNvPr id="7" name="Picture 6" descr="Screen Shot 2016-03-15 at 22.58.15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5651" y="1721790"/>
              <a:ext cx="2229420" cy="32769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8" name="Picture 7" descr="Screen Shot 2016-03-15 at 22.58.15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05071" y="1721790"/>
              <a:ext cx="2912281" cy="32769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4002443" y="708631"/>
            <a:ext cx="8837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IMR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628480" y="6003133"/>
            <a:ext cx="3316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IMR= Pd x Tmn at hyperaemia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25806" y="1652921"/>
            <a:ext cx="797186" cy="28371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endCxn id="14" idx="3"/>
          </p:cNvCxnSpPr>
          <p:nvPr/>
        </p:nvCxnSpPr>
        <p:spPr>
          <a:xfrm flipV="1">
            <a:off x="3479714" y="2494439"/>
            <a:ext cx="2549081" cy="35086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5" idx="3"/>
          </p:cNvCxnSpPr>
          <p:nvPr/>
        </p:nvCxnSpPr>
        <p:spPr>
          <a:xfrm flipV="1">
            <a:off x="4120047" y="4159956"/>
            <a:ext cx="83406" cy="19955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945389" y="2044711"/>
            <a:ext cx="569532" cy="526889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20047" y="3710228"/>
            <a:ext cx="569532" cy="526889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1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Background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Studies </a:t>
            </a:r>
            <a:r>
              <a:rPr lang="en-US" dirty="0"/>
              <a:t>have </a:t>
            </a:r>
            <a:r>
              <a:rPr lang="en-US" dirty="0" smtClean="0"/>
              <a:t>assessed the relationship between IMR and MVO by CMR</a:t>
            </a:r>
          </a:p>
          <a:p>
            <a:r>
              <a:rPr lang="en-US" dirty="0" smtClean="0"/>
              <a:t>But results not consistent</a:t>
            </a:r>
          </a:p>
          <a:p>
            <a:r>
              <a:rPr lang="en-US" dirty="0" smtClean="0"/>
              <a:t>Underpowered</a:t>
            </a:r>
          </a:p>
        </p:txBody>
      </p:sp>
    </p:spTree>
    <p:extLst>
      <p:ext uri="{BB962C8B-B14F-4D97-AF65-F5344CB8AC3E}">
        <p14:creationId xmlns:p14="http://schemas.microsoft.com/office/powerpoint/2010/main" val="265759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Aim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conduct </a:t>
            </a:r>
            <a:r>
              <a:rPr lang="en-US" dirty="0"/>
              <a:t>a meta-analysis to investigate the role of IMR in detecting the presence of MVO at the time of PPCI in reperfused STEMI patients.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76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Methods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We searched MEDLINE and EMBASE databases up to June </a:t>
            </a:r>
            <a:r>
              <a:rPr lang="en-GB" dirty="0" smtClean="0"/>
              <a:t>2016 </a:t>
            </a:r>
          </a:p>
          <a:p>
            <a:r>
              <a:rPr lang="en-GB" dirty="0" smtClean="0"/>
              <a:t>The </a:t>
            </a:r>
            <a:r>
              <a:rPr lang="en-GB" dirty="0"/>
              <a:t>inclusion criteria were those studies undertaking both IMR at the end of PPCI in STEMI patients and performing CMR to detect </a:t>
            </a:r>
            <a:r>
              <a:rPr lang="en-GB" dirty="0" smtClean="0"/>
              <a:t>MVO</a:t>
            </a:r>
          </a:p>
          <a:p>
            <a:r>
              <a:rPr lang="en-GB" dirty="0" smtClean="0"/>
              <a:t>We </a:t>
            </a:r>
            <a:r>
              <a:rPr lang="en-GB" dirty="0"/>
              <a:t>only included studies reporting the mean IMR in patients with and without </a:t>
            </a:r>
            <a:r>
              <a:rPr lang="en-GB" dirty="0" smtClean="0"/>
              <a:t>MVO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08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6-12-10 at 08.16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315" y="0"/>
            <a:ext cx="3528232" cy="2209939"/>
          </a:xfrm>
          <a:prstGeom prst="rect">
            <a:avLst/>
          </a:prstGeom>
        </p:spPr>
      </p:pic>
      <p:pic>
        <p:nvPicPr>
          <p:cNvPr id="8" name="Picture 7" descr="Screen Shot 2016-12-10 at 08.16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9393"/>
            <a:ext cx="4411190" cy="2268146"/>
          </a:xfrm>
          <a:prstGeom prst="rect">
            <a:avLst/>
          </a:prstGeom>
        </p:spPr>
      </p:pic>
      <p:pic>
        <p:nvPicPr>
          <p:cNvPr id="9" name="Picture 8" descr="Screen Shot 2016-12-10 at 08.21.3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91763" cy="1716705"/>
          </a:xfrm>
          <a:prstGeom prst="rect">
            <a:avLst/>
          </a:prstGeom>
        </p:spPr>
      </p:pic>
      <p:pic>
        <p:nvPicPr>
          <p:cNvPr id="10" name="Picture 9" descr="Screen Shot 2016-12-10 at 08.17.3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557" y="4407539"/>
            <a:ext cx="4303444" cy="2309937"/>
          </a:xfrm>
          <a:prstGeom prst="rect">
            <a:avLst/>
          </a:prstGeom>
        </p:spPr>
      </p:pic>
      <p:pic>
        <p:nvPicPr>
          <p:cNvPr id="11" name="Picture 10" descr="Screen Shot 2016-12-10 at 08.17.5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3211"/>
            <a:ext cx="4362008" cy="2314789"/>
          </a:xfrm>
          <a:prstGeom prst="rect">
            <a:avLst/>
          </a:prstGeom>
        </p:spPr>
      </p:pic>
      <p:pic>
        <p:nvPicPr>
          <p:cNvPr id="12" name="Picture 11" descr="Screen Shot 2016-12-10 at 08.18.2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862" y="2437994"/>
            <a:ext cx="4604138" cy="191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7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Results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Six studies were included in the meta-analysis, comprising a total of 288 </a:t>
            </a:r>
            <a:r>
              <a:rPr lang="en-GB" dirty="0" smtClean="0"/>
              <a:t>patients</a:t>
            </a:r>
          </a:p>
          <a:p>
            <a:r>
              <a:rPr lang="en-GB" dirty="0" smtClean="0"/>
              <a:t>MVO </a:t>
            </a:r>
            <a:r>
              <a:rPr lang="en-GB" dirty="0"/>
              <a:t>data by CMR was available for 246 </a:t>
            </a:r>
            <a:r>
              <a:rPr lang="en-GB" dirty="0" smtClean="0"/>
              <a:t>patients</a:t>
            </a:r>
          </a:p>
          <a:p>
            <a:r>
              <a:rPr lang="en-GB" dirty="0" smtClean="0"/>
              <a:t>MVO </a:t>
            </a:r>
            <a:r>
              <a:rPr lang="en-GB" dirty="0"/>
              <a:t>was present in 130/246 (53%) </a:t>
            </a:r>
            <a:r>
              <a:rPr lang="en-GB" dirty="0" smtClean="0"/>
              <a:t>patients </a:t>
            </a:r>
          </a:p>
        </p:txBody>
      </p:sp>
    </p:spTree>
    <p:extLst>
      <p:ext uri="{BB962C8B-B14F-4D97-AF65-F5344CB8AC3E}">
        <p14:creationId xmlns:p14="http://schemas.microsoft.com/office/powerpoint/2010/main" val="275706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Results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2286717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The weighted mean IMR of the whole cohort was </a:t>
            </a:r>
            <a:r>
              <a:rPr lang="en-GB" dirty="0" smtClean="0"/>
              <a:t>38.6 (</a:t>
            </a:r>
            <a:r>
              <a:rPr lang="en-GB" dirty="0"/>
              <a:t>99%CI 33.5-</a:t>
            </a:r>
            <a:r>
              <a:rPr lang="en-GB" dirty="0" smtClean="0"/>
              <a:t>43.6)U. </a:t>
            </a:r>
            <a:endParaRPr lang="en-GB" dirty="0"/>
          </a:p>
          <a:p>
            <a:r>
              <a:rPr lang="en-GB" dirty="0"/>
              <a:t>The weighted mean IMR in the 130 patients with MVO was </a:t>
            </a:r>
            <a:r>
              <a:rPr lang="en-GB" dirty="0" smtClean="0"/>
              <a:t>49.1 (</a:t>
            </a:r>
            <a:r>
              <a:rPr lang="en-GB" dirty="0"/>
              <a:t>99%CI 41.4-</a:t>
            </a:r>
            <a:r>
              <a:rPr lang="en-GB" dirty="0" smtClean="0"/>
              <a:t>56.8)U and 26.7(</a:t>
            </a:r>
            <a:r>
              <a:rPr lang="en-GB" dirty="0"/>
              <a:t>99%CI 21.6-</a:t>
            </a:r>
            <a:r>
              <a:rPr lang="en-GB" dirty="0" smtClean="0"/>
              <a:t>32.0)U(</a:t>
            </a:r>
            <a:r>
              <a:rPr lang="en-GB" dirty="0"/>
              <a:t>P&lt;0.0001; heterogeneity; I</a:t>
            </a:r>
            <a:r>
              <a:rPr lang="en-GB" baseline="30000" dirty="0"/>
              <a:t>2</a:t>
            </a:r>
            <a:r>
              <a:rPr lang="en-GB" dirty="0"/>
              <a:t>=0%) in 116 patients without </a:t>
            </a:r>
            <a:r>
              <a:rPr lang="en-GB" dirty="0" smtClean="0"/>
              <a:t>MVO</a:t>
            </a:r>
            <a:endParaRPr lang="en-GB" dirty="0"/>
          </a:p>
          <a:p>
            <a:endParaRPr lang="en-US" dirty="0"/>
          </a:p>
        </p:txBody>
      </p:sp>
      <p:pic>
        <p:nvPicPr>
          <p:cNvPr id="4" name="Picture 3" descr="Forest plot IMR 120520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17" y="3704355"/>
            <a:ext cx="7604618" cy="195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0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Contents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endParaRPr lang="en-US" dirty="0" smtClean="0"/>
          </a:p>
          <a:p>
            <a:r>
              <a:rPr lang="en-US" dirty="0" smtClean="0"/>
              <a:t>Methods</a:t>
            </a:r>
          </a:p>
          <a:p>
            <a:endParaRPr lang="en-US" dirty="0" smtClean="0"/>
          </a:p>
          <a:p>
            <a:r>
              <a:rPr lang="en-US" dirty="0" smtClean="0"/>
              <a:t>Results</a:t>
            </a:r>
          </a:p>
          <a:p>
            <a:endParaRPr lang="en-US" dirty="0" smtClean="0"/>
          </a:p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21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23644"/>
            <a:ext cx="8229600" cy="5922063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P</a:t>
            </a:r>
            <a:r>
              <a:rPr lang="en-GB" dirty="0" smtClean="0"/>
              <a:t>atients </a:t>
            </a:r>
            <a:r>
              <a:rPr lang="en-GB" dirty="0"/>
              <a:t>with a weighted mean </a:t>
            </a:r>
            <a:r>
              <a:rPr lang="en-GB" dirty="0">
                <a:solidFill>
                  <a:srgbClr val="FF0000"/>
                </a:solidFill>
              </a:rPr>
              <a:t>IMR &lt;32U</a:t>
            </a:r>
            <a:r>
              <a:rPr lang="en-GB" dirty="0"/>
              <a:t> (upper limit of the 99%CI in the group without MVO) were far less likely to have MVO, whereas </a:t>
            </a:r>
            <a:r>
              <a:rPr lang="en-GB" dirty="0" smtClean="0"/>
              <a:t>those </a:t>
            </a:r>
            <a:r>
              <a:rPr lang="en-GB" dirty="0"/>
              <a:t>with a weighted mean </a:t>
            </a:r>
            <a:r>
              <a:rPr lang="en-GB" dirty="0">
                <a:solidFill>
                  <a:srgbClr val="FF0000"/>
                </a:solidFill>
              </a:rPr>
              <a:t>IMR &gt;41U </a:t>
            </a:r>
            <a:r>
              <a:rPr lang="en-GB" dirty="0"/>
              <a:t>(lower limit of the 99%CI in the group with MVO) were much more likely to have </a:t>
            </a:r>
            <a:r>
              <a:rPr lang="en-GB" dirty="0" smtClean="0"/>
              <a:t>MVO</a:t>
            </a:r>
          </a:p>
          <a:p>
            <a:endParaRPr lang="en-GB" dirty="0"/>
          </a:p>
          <a:p>
            <a:r>
              <a:rPr lang="en-GB" dirty="0" err="1" smtClean="0"/>
              <a:t>Fearon</a:t>
            </a:r>
            <a:r>
              <a:rPr lang="en-GB" dirty="0" smtClean="0"/>
              <a:t> et al (</a:t>
            </a:r>
            <a:r>
              <a:rPr lang="pt-BR" u="sng" dirty="0" err="1"/>
              <a:t>Circulation</a:t>
            </a:r>
            <a:r>
              <a:rPr lang="pt-BR" u="sng" dirty="0"/>
              <a:t>. 2013 </a:t>
            </a:r>
            <a:r>
              <a:rPr lang="pt-BR" u="sng" dirty="0" err="1"/>
              <a:t>Jun</a:t>
            </a:r>
            <a:r>
              <a:rPr lang="pt-BR" u="sng" dirty="0"/>
              <a:t> 18;127(24):2436-41</a:t>
            </a:r>
            <a:r>
              <a:rPr lang="pt-BR" u="sng" dirty="0" smtClean="0"/>
              <a:t>.)</a:t>
            </a:r>
            <a:r>
              <a:rPr lang="en-GB" dirty="0" smtClean="0"/>
              <a:t>: median </a:t>
            </a:r>
            <a:r>
              <a:rPr lang="en-GB" dirty="0"/>
              <a:t>IMR value of &gt;40U was </a:t>
            </a:r>
            <a:r>
              <a:rPr lang="en-GB" dirty="0" smtClean="0"/>
              <a:t>an </a:t>
            </a:r>
            <a:r>
              <a:rPr lang="en-GB" dirty="0"/>
              <a:t>independent predictor of death </a:t>
            </a:r>
            <a:r>
              <a:rPr lang="en-GB" dirty="0" smtClean="0"/>
              <a:t>in </a:t>
            </a:r>
            <a:r>
              <a:rPr lang="en-GB" dirty="0"/>
              <a:t>253 STEMI patients </a:t>
            </a:r>
            <a:r>
              <a:rPr lang="en-US" dirty="0"/>
              <a:t>(hazard ratio 4.3, P 0.02) after a median follow-up of 2.8 </a:t>
            </a:r>
            <a:r>
              <a:rPr lang="en-US" dirty="0" smtClean="0"/>
              <a:t>years </a:t>
            </a:r>
          </a:p>
          <a:p>
            <a:r>
              <a:rPr lang="en-US" dirty="0"/>
              <a:t>Carrick et </a:t>
            </a:r>
            <a:r>
              <a:rPr lang="en-US" dirty="0" smtClean="0"/>
              <a:t>al (</a:t>
            </a:r>
            <a:r>
              <a:rPr lang="pt-BR" u="sng" dirty="0" err="1"/>
              <a:t>Circulation</a:t>
            </a:r>
            <a:r>
              <a:rPr lang="pt-BR" u="sng" dirty="0"/>
              <a:t>. 2016 </a:t>
            </a:r>
            <a:r>
              <a:rPr lang="pt-BR" u="sng" dirty="0" err="1"/>
              <a:t>Dec</a:t>
            </a:r>
            <a:r>
              <a:rPr lang="pt-BR" u="sng" dirty="0"/>
              <a:t> 6;134(23):1833-1847.</a:t>
            </a:r>
            <a:r>
              <a:rPr lang="en-US" dirty="0" smtClean="0"/>
              <a:t>): also </a:t>
            </a:r>
            <a:r>
              <a:rPr lang="en-US" dirty="0"/>
              <a:t>showed that an IMR &gt;40U was a multivariable associate of adverse LV remodeling by CMR at 6 months, and was a better predictor of all-cause death or heart failure than the duration of ischemia, ST-segment resolution, TMPG and CFR after a median follow-up of 845 days.</a:t>
            </a:r>
            <a:endParaRPr lang="en-GB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49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Conclusions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631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This study suggest that patients with a weighted mean IMR &lt;</a:t>
            </a:r>
            <a:r>
              <a:rPr lang="en-GB" dirty="0" smtClean="0"/>
              <a:t>32U </a:t>
            </a:r>
            <a:r>
              <a:rPr lang="en-GB" dirty="0"/>
              <a:t>were far less likely to have MVO, whereas patients with a weighted mean IMR &gt;41U were much more likely to have </a:t>
            </a:r>
            <a:r>
              <a:rPr lang="en-GB" dirty="0" smtClean="0"/>
              <a:t>MVO</a:t>
            </a:r>
          </a:p>
          <a:p>
            <a:r>
              <a:rPr lang="en-GB" dirty="0" smtClean="0"/>
              <a:t>We </a:t>
            </a:r>
            <a:r>
              <a:rPr lang="en-GB" dirty="0"/>
              <a:t>would propose that when investigating a novel intervention for preventing MVO, selecting patients with an IMR&gt;41U may help identify those most likely to benefit from the </a:t>
            </a:r>
            <a:r>
              <a:rPr lang="en-GB" dirty="0" smtClean="0"/>
              <a:t>treatment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01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0225" y="1240532"/>
            <a:ext cx="7994650" cy="2451527"/>
          </a:xfrm>
        </p:spPr>
        <p:txBody>
          <a:bodyPr>
            <a:normAutofit/>
          </a:bodyPr>
          <a:lstStyle/>
          <a:p>
            <a:r>
              <a:rPr lang="it-IT" sz="2000" dirty="0" smtClean="0"/>
              <a:t>JACC </a:t>
            </a:r>
            <a:r>
              <a:rPr lang="it-IT" sz="2000" dirty="0" err="1"/>
              <a:t>Cardiovasc</a:t>
            </a:r>
            <a:r>
              <a:rPr lang="it-IT" sz="2000" dirty="0"/>
              <a:t> </a:t>
            </a:r>
            <a:r>
              <a:rPr lang="it-IT" sz="2000" dirty="0" err="1"/>
              <a:t>Interv</a:t>
            </a:r>
            <a:r>
              <a:rPr lang="it-IT" sz="2000" dirty="0"/>
              <a:t>. 2016 </a:t>
            </a:r>
            <a:r>
              <a:rPr lang="it-IT" sz="2000" dirty="0" err="1"/>
              <a:t>Oct</a:t>
            </a:r>
            <a:r>
              <a:rPr lang="it-IT" sz="2000" dirty="0"/>
              <a:t> 24;9(20):2172-2174. </a:t>
            </a:r>
            <a:r>
              <a:rPr lang="it-IT" sz="2000" dirty="0" err="1"/>
              <a:t>doi</a:t>
            </a:r>
            <a:r>
              <a:rPr lang="it-IT" sz="2000" dirty="0"/>
              <a:t>: 10.1016/j.jcin.2016.08.018.</a:t>
            </a:r>
          </a:p>
          <a:p>
            <a:pPr marL="0" indent="0">
              <a:buNone/>
            </a:pPr>
            <a:r>
              <a:rPr lang="it-IT" sz="2000" b="1" dirty="0"/>
              <a:t>Index of Microvascular </a:t>
            </a:r>
            <a:r>
              <a:rPr lang="it-IT" sz="2000" b="1" dirty="0" err="1"/>
              <a:t>Resistance</a:t>
            </a:r>
            <a:r>
              <a:rPr lang="it-IT" sz="2000" b="1" dirty="0"/>
              <a:t> and Microvascular </a:t>
            </a:r>
            <a:r>
              <a:rPr lang="it-IT" sz="2000" b="1" dirty="0" err="1"/>
              <a:t>Obstruction</a:t>
            </a:r>
            <a:r>
              <a:rPr lang="it-IT" sz="2000" b="1" dirty="0"/>
              <a:t> in </a:t>
            </a:r>
            <a:r>
              <a:rPr lang="it-IT" sz="2000" b="1" dirty="0" err="1"/>
              <a:t>Patients</a:t>
            </a:r>
            <a:r>
              <a:rPr lang="it-IT" sz="2000" b="1" dirty="0"/>
              <a:t> With Acute </a:t>
            </a:r>
            <a:r>
              <a:rPr lang="it-IT" sz="2000" b="1" dirty="0" err="1"/>
              <a:t>Myocardial</a:t>
            </a:r>
            <a:r>
              <a:rPr lang="it-IT" sz="2000" b="1" dirty="0"/>
              <a:t> </a:t>
            </a:r>
            <a:r>
              <a:rPr lang="it-IT" sz="2000" b="1" dirty="0" err="1"/>
              <a:t>Infarction</a:t>
            </a:r>
            <a:r>
              <a:rPr lang="it-IT" sz="2000" b="1" dirty="0"/>
              <a:t>.</a:t>
            </a:r>
          </a:p>
          <a:p>
            <a:pPr marL="0" indent="0">
              <a:buNone/>
            </a:pPr>
            <a:r>
              <a:rPr lang="it-IT" sz="2000" b="1" dirty="0">
                <a:hlinkClick r:id="rId2"/>
              </a:rPr>
              <a:t>Bulluck H</a:t>
            </a:r>
            <a:r>
              <a:rPr lang="it-IT" sz="2000" dirty="0">
                <a:hlinkClick r:id="rId2"/>
              </a:rPr>
              <a:t>, </a:t>
            </a:r>
            <a:r>
              <a:rPr lang="it-IT" sz="2000" dirty="0">
                <a:hlinkClick r:id="rId3"/>
              </a:rPr>
              <a:t>Foin N, </a:t>
            </a:r>
            <a:r>
              <a:rPr lang="it-IT" sz="2000" dirty="0" smtClean="0">
                <a:hlinkClick r:id="rId4"/>
              </a:rPr>
              <a:t>Cabrera</a:t>
            </a:r>
            <a:r>
              <a:rPr lang="it-IT" sz="2000" dirty="0">
                <a:hlinkClick r:id="rId4"/>
              </a:rPr>
              <a:t>-Fuentes HA, </a:t>
            </a:r>
            <a:r>
              <a:rPr lang="it-IT" sz="2000" dirty="0">
                <a:hlinkClick r:id="rId5"/>
              </a:rPr>
              <a:t>Yeo KK, </a:t>
            </a:r>
            <a:r>
              <a:rPr lang="it-IT" sz="2000" dirty="0">
                <a:hlinkClick r:id="rId6"/>
              </a:rPr>
              <a:t>Wong AS, </a:t>
            </a:r>
            <a:r>
              <a:rPr lang="it-IT" sz="2000" dirty="0">
                <a:hlinkClick r:id="rId7"/>
              </a:rPr>
              <a:t>Fam JM, </a:t>
            </a:r>
            <a:r>
              <a:rPr lang="it-IT" sz="2000" dirty="0">
                <a:hlinkClick r:id="rId8"/>
              </a:rPr>
              <a:t>Wong PE, </a:t>
            </a:r>
            <a:r>
              <a:rPr lang="it-IT" sz="2000" dirty="0">
                <a:hlinkClick r:id="rId9"/>
              </a:rPr>
              <a:t>Tan JW, </a:t>
            </a:r>
            <a:r>
              <a:rPr lang="it-IT" sz="2000" dirty="0">
                <a:hlinkClick r:id="rId10"/>
              </a:rPr>
              <a:t>Low AF, </a:t>
            </a:r>
            <a:r>
              <a:rPr lang="it-IT" sz="2000" dirty="0">
                <a:hlinkClick r:id="rId11"/>
              </a:rPr>
              <a:t>Hausenloy DJ</a:t>
            </a:r>
            <a:r>
              <a:rPr lang="it-IT" sz="2000" dirty="0" smtClean="0">
                <a:hlinkClick r:id="rId11"/>
              </a:rPr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838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Background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2858"/>
            <a:ext cx="8229600" cy="5392576"/>
          </a:xfrm>
        </p:spPr>
        <p:txBody>
          <a:bodyPr>
            <a:normAutofit/>
          </a:bodyPr>
          <a:lstStyle/>
          <a:p>
            <a:r>
              <a:rPr lang="en-US" dirty="0" smtClean="0"/>
              <a:t>Mortality due to STEMI is in decline but morbidity and mortality due to post-MI heart failure is on the rise</a:t>
            </a:r>
          </a:p>
          <a:p>
            <a:endParaRPr lang="en-US" dirty="0" smtClean="0"/>
          </a:p>
          <a:p>
            <a:r>
              <a:rPr lang="en-US" dirty="0" smtClean="0"/>
              <a:t>Partly attributed to reperfusion injury: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No reflow/microvascular </a:t>
            </a:r>
            <a:r>
              <a:rPr lang="en-US" dirty="0" smtClean="0">
                <a:solidFill>
                  <a:srgbClr val="FF0000"/>
                </a:solidFill>
              </a:rPr>
              <a:t>obstruction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err="1" smtClean="0"/>
              <a:t>MVO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err="1" smtClean="0">
                <a:latin typeface="Times New Roman"/>
                <a:ea typeface="Wingdings"/>
                <a:cs typeface="Times New Roman"/>
              </a:rPr>
              <a:t>adverse</a:t>
            </a:r>
            <a:r>
              <a:rPr lang="en-US" dirty="0" smtClean="0">
                <a:latin typeface="Times New Roman"/>
                <a:ea typeface="Wingdings"/>
                <a:cs typeface="Times New Roman"/>
              </a:rPr>
              <a:t> LV </a:t>
            </a:r>
            <a:r>
              <a:rPr lang="en-US" dirty="0" err="1" smtClean="0">
                <a:latin typeface="Times New Roman"/>
                <a:ea typeface="Wingdings"/>
                <a:cs typeface="Times New Roman"/>
              </a:rPr>
              <a:t>remodelling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err="1" smtClean="0">
                <a:latin typeface="Times New Roman"/>
                <a:ea typeface="Wingdings"/>
                <a:cs typeface="Times New Roman"/>
              </a:rPr>
              <a:t>heart</a:t>
            </a:r>
            <a:r>
              <a:rPr lang="en-US" dirty="0" smtClean="0">
                <a:latin typeface="Times New Roman"/>
                <a:ea typeface="Wingdings"/>
                <a:cs typeface="Times New Roman"/>
              </a:rPr>
              <a:t> failure </a:t>
            </a:r>
            <a:r>
              <a:rPr lang="en-US" dirty="0" smtClean="0">
                <a:latin typeface="Wingdings"/>
                <a:ea typeface="Wingdings"/>
                <a:cs typeface="Wingdings"/>
              </a:rPr>
              <a:t> 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New therapies required to prevent MVO</a:t>
            </a:r>
          </a:p>
        </p:txBody>
      </p:sp>
    </p:spTree>
    <p:extLst>
      <p:ext uri="{BB962C8B-B14F-4D97-AF65-F5344CB8AC3E}">
        <p14:creationId xmlns:p14="http://schemas.microsoft.com/office/powerpoint/2010/main" val="309335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 bwMode="auto">
          <a:xfrm flipV="1">
            <a:off x="474789" y="4395539"/>
            <a:ext cx="7911191" cy="34925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461208" y="4487614"/>
            <a:ext cx="4410574" cy="43815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Myriad Condensed Web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Myriad Condensed Web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Myriad Condensed Web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yriad Condensed Web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yriad Condensed Web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Condensed Web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Condensed Web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Condensed Web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Condensed Web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505348" y="4530477"/>
            <a:ext cx="417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Myriad Condensed Web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Myriad Condensed Web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Myriad Condensed Web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yriad Condensed Web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yriad Condensed Web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Condensed Web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Condensed Web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Condensed Web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Condensed Web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b="1" dirty="0">
                <a:latin typeface="Arial" pitchFamily="34" charset="0"/>
                <a:cs typeface="Arial" pitchFamily="34" charset="0"/>
              </a:rPr>
              <a:t>Acute myocardial </a:t>
            </a:r>
            <a:r>
              <a:rPr lang="en-GB" altLang="en-US" sz="2000" b="1" dirty="0" smtClean="0">
                <a:latin typeface="Arial" pitchFamily="34" charset="0"/>
                <a:cs typeface="Arial" pitchFamily="34" charset="0"/>
              </a:rPr>
              <a:t>ischaemia</a:t>
            </a:r>
            <a:endParaRPr lang="en-GB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0"/>
          <p:cNvSpPr>
            <a:spLocks noChangeArrowheads="1"/>
          </p:cNvSpPr>
          <p:nvPr/>
        </p:nvSpPr>
        <p:spPr bwMode="auto">
          <a:xfrm>
            <a:off x="4875176" y="4506664"/>
            <a:ext cx="3504281" cy="396875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Myriad Condensed Web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Myriad Condensed Web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Myriad Condensed Web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yriad Condensed Web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yriad Condensed Web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Condensed Web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Condensed Web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Condensed Web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Condensed Web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600" b="1" dirty="0">
                <a:latin typeface="Arial" pitchFamily="34" charset="0"/>
                <a:cs typeface="Arial" pitchFamily="34" charset="0"/>
              </a:rPr>
              <a:t>         </a:t>
            </a:r>
            <a:r>
              <a:rPr lang="en-GB" altLang="en-US" sz="2000" b="1" dirty="0">
                <a:latin typeface="Arial" pitchFamily="34" charset="0"/>
                <a:cs typeface="Arial" pitchFamily="34" charset="0"/>
              </a:rPr>
              <a:t>Reperfusion</a:t>
            </a:r>
            <a:endParaRPr lang="en-GB" altLang="en-US" sz="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440" y="2652784"/>
            <a:ext cx="1847088" cy="124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329418" y="3953580"/>
            <a:ext cx="1351362" cy="36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Myriad Condensed Web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Myriad Condensed Web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Myriad Condensed Web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yriad Condensed Web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yriad Condensed Web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Condensed Web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Condensed Web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Condensed Web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Condensed Web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800">
                <a:latin typeface="Arial" pitchFamily="34" charset="0"/>
                <a:cs typeface="Arial" pitchFamily="34" charset="0"/>
              </a:rPr>
              <a:t>Chest pain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54395" y="3953580"/>
            <a:ext cx="7234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Myriad Condensed Web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Myriad Condensed Web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Myriad Condensed Web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yriad Condensed Web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yriad Condensed Web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Condensed Web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Condensed Web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Condensed Web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Condensed Web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800" dirty="0" smtClean="0">
                <a:latin typeface="Arial" pitchFamily="34" charset="0"/>
                <a:cs typeface="Arial" pitchFamily="34" charset="0"/>
              </a:rPr>
              <a:t>PPCI</a:t>
            </a:r>
            <a:endParaRPr lang="en-GB" alt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5831122" y="3953580"/>
            <a:ext cx="26597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Myriad Condensed Web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Myriad Condensed Web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Myriad Condensed Web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yriad Condensed Web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yriad Condensed Web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Condensed Web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Condensed Web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Condensed Web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Condensed Web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800" dirty="0" smtClean="0">
                <a:latin typeface="Arial" pitchFamily="34" charset="0"/>
                <a:cs typeface="Arial" pitchFamily="34" charset="0"/>
              </a:rPr>
              <a:t>Cardiac MRI (first week)</a:t>
            </a:r>
            <a:endParaRPr lang="en-GB" alt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Image result for heart attack singap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81" y="2652784"/>
            <a:ext cx="931647" cy="124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ambulance singapo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15" y="2665724"/>
            <a:ext cx="1858369" cy="123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1779" y="2650556"/>
            <a:ext cx="2447679" cy="1226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232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STEMI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00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Acute STEMI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 descr="Screen Shot 2016-10-12 at 12.58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39" y="1986429"/>
            <a:ext cx="3365500" cy="3378200"/>
          </a:xfrm>
          <a:prstGeom prst="rect">
            <a:avLst/>
          </a:prstGeom>
        </p:spPr>
      </p:pic>
      <p:pic>
        <p:nvPicPr>
          <p:cNvPr id="3" name="Picture 2" descr="Screen Shot 2016-10-12 at 12.58.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768" y="1986429"/>
            <a:ext cx="3314700" cy="3365500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 rot="19198320">
            <a:off x="2416181" y="2286001"/>
            <a:ext cx="642471" cy="224118"/>
          </a:xfrm>
          <a:prstGeom prst="leftArrow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19198320">
            <a:off x="6781993" y="2145987"/>
            <a:ext cx="642471" cy="224118"/>
          </a:xfrm>
          <a:prstGeom prst="leftArrow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0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ines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0115" y="1908667"/>
            <a:ext cx="4476391" cy="447639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Acute anterior STEMI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696274" y="1908666"/>
            <a:ext cx="4185095" cy="4476391"/>
            <a:chOff x="4696274" y="1908666"/>
            <a:chExt cx="4185095" cy="4476391"/>
          </a:xfrm>
        </p:grpSpPr>
        <p:grpSp>
          <p:nvGrpSpPr>
            <p:cNvPr id="3" name="Group 2"/>
            <p:cNvGrpSpPr/>
            <p:nvPr/>
          </p:nvGrpSpPr>
          <p:grpSpPr>
            <a:xfrm>
              <a:off x="4696274" y="1908666"/>
              <a:ext cx="4185095" cy="4476391"/>
              <a:chOff x="4696274" y="1206440"/>
              <a:chExt cx="4185095" cy="3995288"/>
            </a:xfrm>
          </p:grpSpPr>
          <p:pic>
            <p:nvPicPr>
              <p:cNvPr id="4" name="Picture 3" descr="Screen Shot 2016-09-22 at 07.52.43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36008" y="1206441"/>
                <a:ext cx="1945361" cy="2002586"/>
              </a:xfrm>
              <a:prstGeom prst="rect">
                <a:avLst/>
              </a:prstGeom>
            </p:spPr>
          </p:pic>
          <p:pic>
            <p:nvPicPr>
              <p:cNvPr id="5" name="Picture 4" descr="Screen Shot 2016-09-22 at 07.52.34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6274" y="3198423"/>
                <a:ext cx="2231105" cy="2003305"/>
              </a:xfrm>
              <a:prstGeom prst="rect">
                <a:avLst/>
              </a:prstGeom>
            </p:spPr>
          </p:pic>
          <p:pic>
            <p:nvPicPr>
              <p:cNvPr id="6" name="Picture 5" descr="Screen Shot 2016-09-22 at 07.52.24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6274" y="1206440"/>
                <a:ext cx="2239734" cy="2002586"/>
              </a:xfrm>
              <a:prstGeom prst="rect">
                <a:avLst/>
              </a:prstGeom>
            </p:spPr>
          </p:pic>
        </p:grpSp>
        <p:pic>
          <p:nvPicPr>
            <p:cNvPr id="9" name="Picture 8" descr="Screen Shot 2016-09-21 at 22.28.59.png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850" r="-1"/>
            <a:stretch/>
          </p:blipFill>
          <p:spPr>
            <a:xfrm>
              <a:off x="6729447" y="4140519"/>
              <a:ext cx="2151922" cy="22118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881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 flipV="1">
            <a:off x="825500" y="962665"/>
            <a:ext cx="31750" cy="54000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25500" y="6350000"/>
            <a:ext cx="8001000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>
            <a:off x="857250" y="1237162"/>
            <a:ext cx="7587806" cy="5083187"/>
          </a:xfrm>
          <a:prstGeom prst="curvedConnector3">
            <a:avLst>
              <a:gd name="adj1" fmla="val 42764"/>
            </a:avLst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25500" y="2573297"/>
            <a:ext cx="2777776" cy="1385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866775" y="3518885"/>
            <a:ext cx="3203175" cy="1061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Left Arrow 39"/>
          <p:cNvSpPr/>
          <p:nvPr/>
        </p:nvSpPr>
        <p:spPr>
          <a:xfrm rot="16200000">
            <a:off x="3333276" y="2130821"/>
            <a:ext cx="540000" cy="18000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2527565" y="3529502"/>
            <a:ext cx="0" cy="2820498"/>
          </a:xfrm>
          <a:prstGeom prst="straightConnector1">
            <a:avLst/>
          </a:prstGeom>
          <a:ln w="25400" cmpd="sng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169140" y="4039032"/>
            <a:ext cx="1287917" cy="7880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 smtClean="0"/>
              <a:t>Expected </a:t>
            </a:r>
          </a:p>
          <a:p>
            <a:pPr>
              <a:lnSpc>
                <a:spcPts val="1800"/>
              </a:lnSpc>
            </a:pPr>
            <a:r>
              <a:rPr lang="en-US" b="1" dirty="0" smtClean="0"/>
              <a:t>myocardial </a:t>
            </a:r>
          </a:p>
          <a:p>
            <a:pPr>
              <a:lnSpc>
                <a:spcPts val="1800"/>
              </a:lnSpc>
            </a:pPr>
            <a:r>
              <a:rPr lang="en-US" b="1" dirty="0" smtClean="0"/>
              <a:t>salvage</a:t>
            </a:r>
            <a:endParaRPr lang="en-US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560002" y="4939883"/>
            <a:ext cx="1287917" cy="7880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 smtClean="0"/>
              <a:t>Actual </a:t>
            </a:r>
          </a:p>
          <a:p>
            <a:pPr>
              <a:lnSpc>
                <a:spcPts val="1800"/>
              </a:lnSpc>
            </a:pPr>
            <a:r>
              <a:rPr lang="en-US" b="1" dirty="0" smtClean="0"/>
              <a:t>myocardial </a:t>
            </a:r>
          </a:p>
          <a:p>
            <a:pPr>
              <a:lnSpc>
                <a:spcPts val="1800"/>
              </a:lnSpc>
            </a:pPr>
            <a:r>
              <a:rPr lang="en-US" b="1" dirty="0" smtClean="0"/>
              <a:t>salvage</a:t>
            </a:r>
            <a:endParaRPr lang="en-U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2904424" y="1124475"/>
            <a:ext cx="1427507" cy="7880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smtClean="0"/>
              <a:t>Reperfusion </a:t>
            </a:r>
            <a:endParaRPr lang="en-US" b="1" dirty="0"/>
          </a:p>
          <a:p>
            <a:pPr algn="ctr">
              <a:lnSpc>
                <a:spcPts val="1800"/>
              </a:lnSpc>
            </a:pPr>
            <a:r>
              <a:rPr lang="en-US" b="1" dirty="0"/>
              <a:t>v</a:t>
            </a:r>
            <a:r>
              <a:rPr lang="en-US" b="1" dirty="0" smtClean="0"/>
              <a:t>ia PPCI or</a:t>
            </a:r>
          </a:p>
          <a:p>
            <a:pPr algn="ctr">
              <a:lnSpc>
                <a:spcPts val="1800"/>
              </a:lnSpc>
            </a:pPr>
            <a:r>
              <a:rPr lang="en-US" b="1" dirty="0" smtClean="0"/>
              <a:t>thrombolysis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64351" y="3953"/>
            <a:ext cx="164756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Onset of STEMI</a:t>
            </a:r>
            <a:endParaRPr lang="en-US" b="1" dirty="0"/>
          </a:p>
        </p:txBody>
      </p:sp>
      <p:sp>
        <p:nvSpPr>
          <p:cNvPr id="51" name="Left Arrow 50"/>
          <p:cNvSpPr/>
          <p:nvPr/>
        </p:nvSpPr>
        <p:spPr>
          <a:xfrm rot="16200000">
            <a:off x="579854" y="530765"/>
            <a:ext cx="540000" cy="18000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 rot="16200000">
            <a:off x="-1160502" y="3307052"/>
            <a:ext cx="327192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MYOCARDIAL SALVAGE (% of LV)</a:t>
            </a:r>
            <a:endParaRPr lang="en-US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237945" y="1022727"/>
            <a:ext cx="53564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100</a:t>
            </a:r>
            <a:endParaRPr lang="en-US" dirty="0"/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744479" y="1237162"/>
            <a:ext cx="967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712609" y="6353339"/>
            <a:ext cx="967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28849" y="6136328"/>
            <a:ext cx="30166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3950841" y="6362665"/>
            <a:ext cx="143379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TIME (Hours)</a:t>
            </a:r>
            <a:endParaRPr lang="en-US" b="1" dirty="0"/>
          </a:p>
        </p:txBody>
      </p:sp>
      <p:cxnSp>
        <p:nvCxnSpPr>
          <p:cNvPr id="85" name="Straight Connector 84"/>
          <p:cNvCxnSpPr/>
          <p:nvPr/>
        </p:nvCxnSpPr>
        <p:spPr>
          <a:xfrm>
            <a:off x="825831" y="6350000"/>
            <a:ext cx="0" cy="155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675001" y="6439680"/>
            <a:ext cx="30166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8261238" y="6423185"/>
            <a:ext cx="41865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12</a:t>
            </a:r>
          </a:p>
        </p:txBody>
      </p:sp>
      <p:cxnSp>
        <p:nvCxnSpPr>
          <p:cNvPr id="89" name="Straight Connector 88"/>
          <p:cNvCxnSpPr/>
          <p:nvPr/>
        </p:nvCxnSpPr>
        <p:spPr>
          <a:xfrm>
            <a:off x="8445056" y="6333505"/>
            <a:ext cx="0" cy="155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Left Arrow 89"/>
          <p:cNvSpPr/>
          <p:nvPr/>
        </p:nvSpPr>
        <p:spPr>
          <a:xfrm rot="16200000">
            <a:off x="8175056" y="5910864"/>
            <a:ext cx="540000" cy="18000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838971" y="4827068"/>
            <a:ext cx="1291379" cy="7880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smtClean="0"/>
              <a:t>No salvage </a:t>
            </a:r>
          </a:p>
          <a:p>
            <a:pPr algn="ctr">
              <a:lnSpc>
                <a:spcPts val="1800"/>
              </a:lnSpc>
            </a:pPr>
            <a:r>
              <a:rPr lang="en-US" b="1" dirty="0"/>
              <a:t>w</a:t>
            </a:r>
            <a:r>
              <a:rPr lang="en-US" b="1" dirty="0" smtClean="0"/>
              <a:t>ithout </a:t>
            </a:r>
          </a:p>
          <a:p>
            <a:pPr algn="ctr">
              <a:lnSpc>
                <a:spcPts val="1800"/>
              </a:lnSpc>
            </a:pPr>
            <a:r>
              <a:rPr lang="en-US" b="1" dirty="0" smtClean="0"/>
              <a:t>reperfusion</a:t>
            </a:r>
            <a:endParaRPr lang="en-US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4843515" y="2573296"/>
            <a:ext cx="3432093" cy="86177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b="1" dirty="0" smtClean="0"/>
              <a:t>Loss of viable myocardium due to </a:t>
            </a:r>
          </a:p>
          <a:p>
            <a:pPr algn="ctr">
              <a:lnSpc>
                <a:spcPts val="2000"/>
              </a:lnSpc>
            </a:pPr>
            <a:r>
              <a:rPr lang="en-US" b="1" dirty="0" smtClean="0"/>
              <a:t>Ischaemia – Reperfusion Injury, </a:t>
            </a:r>
          </a:p>
          <a:p>
            <a:pPr algn="ctr">
              <a:lnSpc>
                <a:spcPts val="2000"/>
              </a:lnSpc>
            </a:pPr>
            <a:r>
              <a:rPr lang="en-US" b="1" dirty="0" smtClean="0"/>
              <a:t>a target for cardioprotection </a:t>
            </a:r>
          </a:p>
        </p:txBody>
      </p:sp>
      <p:sp>
        <p:nvSpPr>
          <p:cNvPr id="95" name="Right Brace 94"/>
          <p:cNvSpPr/>
          <p:nvPr/>
        </p:nvSpPr>
        <p:spPr>
          <a:xfrm>
            <a:off x="4331388" y="2573296"/>
            <a:ext cx="381258" cy="945589"/>
          </a:xfrm>
          <a:prstGeom prst="rightBrac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859274" y="2584288"/>
            <a:ext cx="3197004" cy="922509"/>
          </a:xfrm>
          <a:custGeom>
            <a:avLst/>
            <a:gdLst>
              <a:gd name="connsiteX0" fmla="*/ 6318 w 3197004"/>
              <a:gd name="connsiteY0" fmla="*/ 0 h 922509"/>
              <a:gd name="connsiteX1" fmla="*/ 2754730 w 3197004"/>
              <a:gd name="connsiteY1" fmla="*/ 12637 h 922509"/>
              <a:gd name="connsiteX2" fmla="*/ 2937958 w 3197004"/>
              <a:gd name="connsiteY2" fmla="*/ 278017 h 922509"/>
              <a:gd name="connsiteX3" fmla="*/ 3114867 w 3197004"/>
              <a:gd name="connsiteY3" fmla="*/ 612900 h 922509"/>
              <a:gd name="connsiteX4" fmla="*/ 3197004 w 3197004"/>
              <a:gd name="connsiteY4" fmla="*/ 909872 h 922509"/>
              <a:gd name="connsiteX5" fmla="*/ 0 w 3197004"/>
              <a:gd name="connsiteY5" fmla="*/ 922509 h 922509"/>
              <a:gd name="connsiteX6" fmla="*/ 6318 w 3197004"/>
              <a:gd name="connsiteY6" fmla="*/ 0 h 92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7004" h="922509">
                <a:moveTo>
                  <a:pt x="6318" y="0"/>
                </a:moveTo>
                <a:lnTo>
                  <a:pt x="2754730" y="12637"/>
                </a:lnTo>
                <a:lnTo>
                  <a:pt x="2937958" y="278017"/>
                </a:lnTo>
                <a:lnTo>
                  <a:pt x="3114867" y="612900"/>
                </a:lnTo>
                <a:lnTo>
                  <a:pt x="3197004" y="909872"/>
                </a:lnTo>
                <a:lnTo>
                  <a:pt x="0" y="922509"/>
                </a:lnTo>
                <a:lnTo>
                  <a:pt x="6318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1095221" y="2587151"/>
            <a:ext cx="16494" cy="3747053"/>
          </a:xfrm>
          <a:prstGeom prst="straightConnector1">
            <a:avLst/>
          </a:prstGeom>
          <a:ln w="25400" cmpd="sng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619367" y="51447"/>
            <a:ext cx="451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Bulluck et al, </a:t>
            </a:r>
            <a:r>
              <a:rPr lang="it-IT" i="1" dirty="0" err="1" smtClean="0"/>
              <a:t>Heart</a:t>
            </a:r>
            <a:r>
              <a:rPr lang="it-IT" i="1" dirty="0" smtClean="0"/>
              <a:t> </a:t>
            </a:r>
            <a:r>
              <a:rPr lang="it-IT" i="1" dirty="0"/>
              <a:t>2015 Jul;101(13):1067-77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7558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6" grpId="0" animBg="1"/>
      <p:bldP spid="47" grpId="0" animBg="1"/>
      <p:bldP spid="49" grpId="0"/>
      <p:bldP spid="92" grpId="0" animBg="1"/>
      <p:bldP spid="95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8762" y="245314"/>
            <a:ext cx="3841141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Ischemia – </a:t>
            </a:r>
            <a:r>
              <a:rPr lang="en-US" sz="2000" b="1" dirty="0">
                <a:solidFill>
                  <a:schemeClr val="bg1"/>
                </a:solidFill>
              </a:rPr>
              <a:t>R</a:t>
            </a:r>
            <a:r>
              <a:rPr lang="en-US" sz="2000" b="1" dirty="0" smtClean="0">
                <a:solidFill>
                  <a:schemeClr val="bg1"/>
                </a:solidFill>
              </a:rPr>
              <a:t>eperfusion Injury (IRI)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6055" y="1334118"/>
            <a:ext cx="1383537" cy="707886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Myocardial </a:t>
            </a:r>
          </a:p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stunning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2524" y="1797454"/>
            <a:ext cx="1479892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</a:rPr>
              <a:t>Reperfusion </a:t>
            </a:r>
          </a:p>
          <a:p>
            <a:r>
              <a:rPr lang="en-US" sz="2000" b="1" dirty="0" smtClean="0">
                <a:solidFill>
                  <a:srgbClr val="FFFFFF"/>
                </a:solidFill>
              </a:rPr>
              <a:t>arrhythmias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77931" y="1797454"/>
            <a:ext cx="3174875" cy="1015663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Coronary no reflow </a:t>
            </a:r>
          </a:p>
          <a:p>
            <a:pPr algn="ctr"/>
            <a:r>
              <a:rPr lang="en-US" sz="2000" b="1" dirty="0"/>
              <a:t>o</a:t>
            </a:r>
            <a:r>
              <a:rPr lang="en-US" sz="2000" b="1" dirty="0" smtClean="0"/>
              <a:t>r microvascular obstruction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47720" y="980175"/>
            <a:ext cx="2270231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Lethal myocardial</a:t>
            </a:r>
          </a:p>
          <a:p>
            <a:r>
              <a:rPr lang="en-US" sz="2000" b="1" dirty="0" smtClean="0"/>
              <a:t>reperfusion injury</a:t>
            </a:r>
          </a:p>
        </p:txBody>
      </p:sp>
      <p:cxnSp>
        <p:nvCxnSpPr>
          <p:cNvPr id="10" name="Straight Arrow Connector 9"/>
          <p:cNvCxnSpPr>
            <a:stCxn id="4" idx="2"/>
          </p:cNvCxnSpPr>
          <p:nvPr/>
        </p:nvCxnSpPr>
        <p:spPr>
          <a:xfrm flipH="1">
            <a:off x="1529592" y="645424"/>
            <a:ext cx="2959741" cy="688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2"/>
            <a:endCxn id="6" idx="0"/>
          </p:cNvCxnSpPr>
          <p:nvPr/>
        </p:nvCxnSpPr>
        <p:spPr>
          <a:xfrm flipH="1">
            <a:off x="2362470" y="645424"/>
            <a:ext cx="2126863" cy="11520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2"/>
            <a:endCxn id="7" idx="0"/>
          </p:cNvCxnSpPr>
          <p:nvPr/>
        </p:nvCxnSpPr>
        <p:spPr>
          <a:xfrm>
            <a:off x="4489333" y="645424"/>
            <a:ext cx="576036" cy="11520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2"/>
          </p:cNvCxnSpPr>
          <p:nvPr/>
        </p:nvCxnSpPr>
        <p:spPr>
          <a:xfrm>
            <a:off x="4489333" y="645424"/>
            <a:ext cx="2278922" cy="3347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247032" y="1439333"/>
            <a:ext cx="0" cy="5418667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146055" y="2239621"/>
            <a:ext cx="1383537" cy="1803788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Transient and self-limiting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622524" y="2648843"/>
            <a:ext cx="1479892" cy="1803788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Self-terminating or is usually easily treated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9095" y="6206259"/>
            <a:ext cx="196099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Reversible</a:t>
            </a:r>
            <a:endParaRPr lang="en-US" sz="3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751724" y="6273224"/>
            <a:ext cx="21311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Irreversible</a:t>
            </a:r>
            <a:endParaRPr lang="en-US" sz="32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6768255" y="1901056"/>
            <a:ext cx="2270231" cy="4015446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Due to the opening </a:t>
            </a:r>
            <a:r>
              <a:rPr lang="en-US" dirty="0">
                <a:solidFill>
                  <a:srgbClr val="000000"/>
                </a:solidFill>
              </a:rPr>
              <a:t>of the MPTP and irreversible </a:t>
            </a:r>
            <a:r>
              <a:rPr lang="en-US" dirty="0" smtClean="0">
                <a:solidFill>
                  <a:srgbClr val="000000"/>
                </a:solidFill>
              </a:rPr>
              <a:t>cardiomyocyte 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h</a:t>
            </a:r>
            <a:r>
              <a:rPr lang="en-US" dirty="0" smtClean="0">
                <a:solidFill>
                  <a:srgbClr val="000000"/>
                </a:solidFill>
              </a:rPr>
              <a:t>ypercontracture from: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solidFill>
                  <a:srgbClr val="000000"/>
                </a:solidFill>
              </a:rPr>
              <a:t>Ca</a:t>
            </a:r>
            <a:r>
              <a:rPr lang="en-US" baseline="30000" dirty="0" smtClean="0">
                <a:solidFill>
                  <a:srgbClr val="000000"/>
                </a:solidFill>
              </a:rPr>
              <a:t>+</a:t>
            </a:r>
            <a:r>
              <a:rPr lang="en-US" dirty="0" smtClean="0">
                <a:solidFill>
                  <a:srgbClr val="000000"/>
                </a:solidFill>
              </a:rPr>
              <a:t> overload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Oxidative stress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apid restoration in </a:t>
            </a:r>
            <a:r>
              <a:rPr lang="en-US" dirty="0">
                <a:solidFill>
                  <a:srgbClr val="000000"/>
                </a:solidFill>
              </a:rPr>
              <a:t>intracellular </a:t>
            </a:r>
            <a:r>
              <a:rPr lang="en-US" dirty="0" smtClean="0">
                <a:solidFill>
                  <a:srgbClr val="000000"/>
                </a:solidFill>
              </a:rPr>
              <a:t>pH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3477932" y="3023369"/>
            <a:ext cx="3174875" cy="3182890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As a result of: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External compression of capillaries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Release of vasoactive substances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Extravasation of RBC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Neutrophil plugging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Embolization of plaques and thrombi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In-situ thrombi formation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4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7" grpId="0" animBg="1"/>
      <p:bldP spid="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217866" y="444050"/>
            <a:ext cx="7833588" cy="3455525"/>
            <a:chOff x="0" y="2774945"/>
            <a:chExt cx="7833588" cy="3455525"/>
          </a:xfrm>
        </p:grpSpPr>
        <p:pic>
          <p:nvPicPr>
            <p:cNvPr id="22" name="Picture 21" descr="vascularsystem3notro.jpg"/>
            <p:cNvPicPr/>
            <p:nvPr/>
          </p:nvPicPr>
          <p:blipFill rotWithShape="1"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2774945"/>
              <a:ext cx="7545294" cy="3455525"/>
            </a:xfrm>
            <a:prstGeom prst="rect">
              <a:avLst/>
            </a:prstGeom>
          </p:spPr>
        </p:pic>
        <p:pic>
          <p:nvPicPr>
            <p:cNvPr id="23" name="Picture 22" descr="1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25130" y="2893259"/>
              <a:ext cx="1908458" cy="2500507"/>
            </a:xfrm>
            <a:prstGeom prst="roundRect">
              <a:avLst/>
            </a:prstGeom>
          </p:spPr>
        </p:pic>
        <p:pic>
          <p:nvPicPr>
            <p:cNvPr id="34" name="Picture 33" descr="1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69953" y="5020106"/>
              <a:ext cx="1863635" cy="403542"/>
            </a:xfrm>
            <a:prstGeom prst="roundRect">
              <a:avLst/>
            </a:prstGeom>
          </p:spPr>
        </p:pic>
      </p:grpSp>
      <p:sp>
        <p:nvSpPr>
          <p:cNvPr id="36" name="Rectangle 35"/>
          <p:cNvSpPr/>
          <p:nvPr/>
        </p:nvSpPr>
        <p:spPr>
          <a:xfrm>
            <a:off x="6723529" y="2209895"/>
            <a:ext cx="971176" cy="448235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illustration_1_fina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85" y="3233425"/>
            <a:ext cx="6491332" cy="3385513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cxnSp>
        <p:nvCxnSpPr>
          <p:cNvPr id="38" name="Straight Arrow Connector 37"/>
          <p:cNvCxnSpPr/>
          <p:nvPr/>
        </p:nvCxnSpPr>
        <p:spPr>
          <a:xfrm flipH="1">
            <a:off x="4183527" y="2426304"/>
            <a:ext cx="2540002" cy="807121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641668" y="-10160"/>
            <a:ext cx="2383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Patent epicardial coronaries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954348" y="1869282"/>
            <a:ext cx="1719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Microcirculation</a:t>
            </a:r>
            <a:endParaRPr lang="en-US" dirty="0"/>
          </a:p>
        </p:txBody>
      </p:sp>
      <p:sp>
        <p:nvSpPr>
          <p:cNvPr id="41" name="Left Brace 40"/>
          <p:cNvSpPr/>
          <p:nvPr/>
        </p:nvSpPr>
        <p:spPr>
          <a:xfrm>
            <a:off x="5825154" y="1288901"/>
            <a:ext cx="332372" cy="177397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015318" y="1156946"/>
            <a:ext cx="711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Heart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187819" y="3955654"/>
            <a:ext cx="158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Coronary veins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057970" y="3248618"/>
            <a:ext cx="1338828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Extravasated RBCs</a:t>
            </a:r>
          </a:p>
          <a:p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3629531" y="3343850"/>
            <a:ext cx="95741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Fibrin 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4773022" y="3270488"/>
            <a:ext cx="181943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Extrinsic compression by swollen cardiomyocytes 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5674251" y="3955654"/>
            <a:ext cx="977965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</a:t>
            </a:r>
            <a:r>
              <a:rPr lang="en-US" sz="1200" dirty="0" smtClean="0"/>
              <a:t>icro-thrombi</a:t>
            </a:r>
            <a:endParaRPr lang="en-US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5674252" y="5635403"/>
            <a:ext cx="918199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Rouleaux formation</a:t>
            </a:r>
            <a:endParaRPr lang="en-US" sz="1200" dirty="0"/>
          </a:p>
        </p:txBody>
      </p:sp>
      <p:sp>
        <p:nvSpPr>
          <p:cNvPr id="50" name="TextBox 49"/>
          <p:cNvSpPr txBox="1"/>
          <p:nvPr/>
        </p:nvSpPr>
        <p:spPr>
          <a:xfrm>
            <a:off x="4679980" y="6093340"/>
            <a:ext cx="1640137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endParaRPr lang="en-US" sz="1200" dirty="0"/>
          </a:p>
        </p:txBody>
      </p:sp>
      <p:pic>
        <p:nvPicPr>
          <p:cNvPr id="51" name="Picture 50" descr="illustration_1_final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67"/>
          <a:stretch/>
        </p:blipFill>
        <p:spPr>
          <a:xfrm rot="10800000">
            <a:off x="4183528" y="5739176"/>
            <a:ext cx="1299199" cy="357892"/>
          </a:xfrm>
          <a:prstGeom prst="rect">
            <a:avLst/>
          </a:prstGeom>
          <a:ln w="38100" cmpd="sng">
            <a:noFill/>
          </a:ln>
        </p:spPr>
      </p:pic>
      <p:sp>
        <p:nvSpPr>
          <p:cNvPr id="52" name="TextBox 51"/>
          <p:cNvSpPr txBox="1"/>
          <p:nvPr/>
        </p:nvSpPr>
        <p:spPr>
          <a:xfrm>
            <a:off x="2360706" y="6048517"/>
            <a:ext cx="1822821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Neutrophil plugging</a:t>
            </a:r>
          </a:p>
          <a:p>
            <a:endParaRPr lang="en-US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2269887" y="5528023"/>
            <a:ext cx="972348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Platelet </a:t>
            </a:r>
          </a:p>
          <a:p>
            <a:pPr algn="ctr"/>
            <a:r>
              <a:rPr lang="en-US" sz="1200" dirty="0" smtClean="0"/>
              <a:t>aggregation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10543" y="5665612"/>
            <a:ext cx="1247427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Endothelial blebs</a:t>
            </a:r>
          </a:p>
          <a:p>
            <a:endParaRPr lang="en-US" sz="1200" dirty="0" smtClean="0"/>
          </a:p>
        </p:txBody>
      </p:sp>
      <p:sp>
        <p:nvSpPr>
          <p:cNvPr id="55" name="TextBox 54"/>
          <p:cNvSpPr txBox="1"/>
          <p:nvPr/>
        </p:nvSpPr>
        <p:spPr>
          <a:xfrm>
            <a:off x="1186811" y="3840985"/>
            <a:ext cx="1083076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Endothelial swelling</a:t>
            </a:r>
          </a:p>
          <a:p>
            <a:pPr algn="ctr"/>
            <a:endParaRPr lang="en-US" sz="1200" dirty="0" smtClean="0"/>
          </a:p>
        </p:txBody>
      </p:sp>
      <p:sp>
        <p:nvSpPr>
          <p:cNvPr id="56" name="TextBox 55"/>
          <p:cNvSpPr txBox="1"/>
          <p:nvPr/>
        </p:nvSpPr>
        <p:spPr>
          <a:xfrm>
            <a:off x="192210" y="6032919"/>
            <a:ext cx="108307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Capillary</a:t>
            </a:r>
          </a:p>
        </p:txBody>
      </p:sp>
    </p:spTree>
    <p:extLst>
      <p:ext uri="{BB962C8B-B14F-4D97-AF65-F5344CB8AC3E}">
        <p14:creationId xmlns:p14="http://schemas.microsoft.com/office/powerpoint/2010/main" val="240544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789</Words>
  <Application>Microsoft Office PowerPoint</Application>
  <PresentationFormat>화면 슬라이드 쇼(4:3)</PresentationFormat>
  <Paragraphs>139</Paragraphs>
  <Slides>22</Slides>
  <Notes>4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3" baseType="lpstr">
      <vt:lpstr>Office Theme</vt:lpstr>
      <vt:lpstr>Detecting Microvascular Obstruction in STEMI Patients at the Time of PPCI</vt:lpstr>
      <vt:lpstr>Contents</vt:lpstr>
      <vt:lpstr>Background</vt:lpstr>
      <vt:lpstr>STEMI</vt:lpstr>
      <vt:lpstr>Acute STEMI</vt:lpstr>
      <vt:lpstr>Acute anterior STEMI</vt:lpstr>
      <vt:lpstr>PowerPoint 프레젠테이션</vt:lpstr>
      <vt:lpstr>PowerPoint 프레젠테이션</vt:lpstr>
      <vt:lpstr>PowerPoint 프레젠테이션</vt:lpstr>
      <vt:lpstr>PowerPoint 프레젠테이션</vt:lpstr>
      <vt:lpstr>Assessing the microvascular circulation</vt:lpstr>
      <vt:lpstr>IMR – Mean Transit Time</vt:lpstr>
      <vt:lpstr>PowerPoint 프레젠테이션</vt:lpstr>
      <vt:lpstr>Background</vt:lpstr>
      <vt:lpstr>Aim</vt:lpstr>
      <vt:lpstr>Methods</vt:lpstr>
      <vt:lpstr>PowerPoint 프레젠테이션</vt:lpstr>
      <vt:lpstr>Results</vt:lpstr>
      <vt:lpstr>Results</vt:lpstr>
      <vt:lpstr>PowerPoint 프레젠테이션</vt:lpstr>
      <vt:lpstr>Conclusions</vt:lpstr>
      <vt:lpstr>PowerPoint 프레젠테이션</vt:lpstr>
    </vt:vector>
  </TitlesOfParts>
  <Company>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Persistent myocardial inflammation due to intramyocardial haemorrhage in reperfused STEMI as a precursor to adverse LV remodelling </dc:title>
  <dc:creator>Heeraj Bulluck</dc:creator>
  <cp:lastModifiedBy>goodtobe</cp:lastModifiedBy>
  <cp:revision>29</cp:revision>
  <dcterms:created xsi:type="dcterms:W3CDTF">2016-12-08T22:03:02Z</dcterms:created>
  <dcterms:modified xsi:type="dcterms:W3CDTF">2016-12-10T01:29:23Z</dcterms:modified>
</cp:coreProperties>
</file>