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2" r:id="rId5"/>
    <p:sldId id="263" r:id="rId6"/>
    <p:sldId id="285" r:id="rId7"/>
    <p:sldId id="287" r:id="rId8"/>
    <p:sldId id="265" r:id="rId9"/>
    <p:sldId id="268" r:id="rId10"/>
    <p:sldId id="269" r:id="rId11"/>
    <p:sldId id="270" r:id="rId12"/>
    <p:sldId id="271" r:id="rId13"/>
    <p:sldId id="278" r:id="rId14"/>
    <p:sldId id="279" r:id="rId15"/>
    <p:sldId id="286" r:id="rId16"/>
    <p:sldId id="281" r:id="rId17"/>
    <p:sldId id="282" r:id="rId18"/>
    <p:sldId id="283" r:id="rId19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>
          <p15:clr>
            <a:srgbClr val="A4A3A4"/>
          </p15:clr>
        </p15:guide>
        <p15:guide id="2" pos="2880">
          <p15:clr>
            <a:srgbClr val="A4A3A4"/>
          </p15:clr>
        </p15:guide>
        <p15:guide id="3" pos="334">
          <p15:clr>
            <a:srgbClr val="A4A3A4"/>
          </p15:clr>
        </p15:guide>
        <p15:guide id="4" pos="5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33"/>
    <a:srgbClr val="F47118"/>
    <a:srgbClr val="EE6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36" y="72"/>
      </p:cViewPr>
      <p:guideLst>
        <p:guide orient="horz" pos="600"/>
        <p:guide pos="2880"/>
        <p:guide pos="334"/>
        <p:guide pos="5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DAE0E-39A9-6646-8BD9-E0FC1AF7CC16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1AB6-8DFA-254C-82F3-E3265B55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1AB6-8DFA-254C-82F3-E3265B55E5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2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template_NHCS_Cardiovascular_Scien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5602" y="2130425"/>
            <a:ext cx="5091545" cy="1298307"/>
          </a:xfrm>
        </p:spPr>
        <p:txBody>
          <a:bodyPr/>
          <a:lstStyle>
            <a:lvl1pPr algn="l">
              <a:defRPr sz="4400">
                <a:solidFill>
                  <a:srgbClr val="EE6000"/>
                </a:solidFill>
              </a:defRPr>
            </a:lvl1pPr>
          </a:lstStyle>
          <a:p>
            <a:r>
              <a:rPr lang="en-US" sz="4200" b="1" dirty="0" smtClean="0">
                <a:solidFill>
                  <a:srgbClr val="F471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SG" sz="4200" b="1" dirty="0">
              <a:solidFill>
                <a:srgbClr val="F471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4076" y="3886200"/>
            <a:ext cx="5262499" cy="857250"/>
          </a:xfrm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Designation, Department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225" y="1524000"/>
            <a:ext cx="7994650" cy="4219575"/>
          </a:xfrm>
        </p:spPr>
        <p:txBody>
          <a:bodyPr/>
          <a:lstStyle>
            <a:lvl1pPr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247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288" y="6607175"/>
            <a:ext cx="3657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21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5446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20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dirty="0" smtClean="0"/>
              <a:t>Click to edit Master title style</a:t>
            </a:r>
            <a:endParaRPr lang="en-US" sz="3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49788" y="2174875"/>
            <a:ext cx="4040188" cy="39512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82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dirty="0" smtClean="0"/>
              <a:t>Click to edit Master title style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29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71474"/>
            <a:ext cx="8210550" cy="7207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585311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iovascular_Science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88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63C2-5B4B-CB42-82C6-1BB04A5A025C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E8EE-6998-AD46-86FA-E7575AF4F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288" y="6607175"/>
            <a:ext cx="3657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E075C-88DA-4218-8424-EC2FC6139FE1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229" y="1056109"/>
            <a:ext cx="8111996" cy="77366"/>
          </a:xfrm>
          <a:prstGeom prst="rect">
            <a:avLst/>
          </a:prstGeom>
          <a:solidFill>
            <a:srgbClr val="F58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57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602" y="1883537"/>
            <a:ext cx="7629998" cy="1298307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Establishing a research network of cardiac MRI centers to investigate </a:t>
            </a:r>
            <a:r>
              <a:rPr lang="en-US" altLang="en-US" sz="3600" dirty="0" err="1">
                <a:solidFill>
                  <a:srgbClr val="FFFF00"/>
                </a:solidFill>
              </a:rPr>
              <a:t>cardioprotection</a:t>
            </a:r>
            <a:r>
              <a:rPr lang="en-US" altLang="en-US" sz="3600" dirty="0">
                <a:solidFill>
                  <a:srgbClr val="FFFF00"/>
                </a:solidFill>
              </a:rPr>
              <a:t> in STEMI patients</a:t>
            </a:r>
            <a:r>
              <a:rPr lang="en-SG" sz="3600" b="0" dirty="0"/>
              <a:t/>
            </a:r>
            <a:br>
              <a:rPr lang="en-SG" sz="3600" b="0" dirty="0"/>
            </a:br>
            <a:r>
              <a:rPr lang="en-SG" sz="3600" b="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220" y="3114827"/>
            <a:ext cx="6923926" cy="16276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900" dirty="0"/>
              <a:t>Derek Hausenloy </a:t>
            </a:r>
          </a:p>
          <a:p>
            <a:pPr lvl="0"/>
            <a:endParaRPr lang="en-US" sz="1800" b="0" dirty="0" smtClean="0"/>
          </a:p>
          <a:p>
            <a:pPr lvl="0"/>
            <a:r>
              <a:rPr lang="en-US" sz="2300" b="0" dirty="0"/>
              <a:t>Professor, Cardiovascular and Metabolic Disorders, Duke-National University Singapore</a:t>
            </a:r>
          </a:p>
          <a:p>
            <a:pPr lvl="0"/>
            <a:r>
              <a:rPr lang="en-US" sz="2300" b="0" dirty="0"/>
              <a:t>Senior Consultant and Clinician Scientist, National Heart Centre Singapore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b="0" dirty="0" smtClean="0"/>
              <a:t>10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</a:t>
            </a:r>
            <a:r>
              <a:rPr lang="en-US" sz="2000" b="0" dirty="0"/>
              <a:t>December 2016</a:t>
            </a:r>
          </a:p>
          <a:p>
            <a:pPr lvl="0"/>
            <a:r>
              <a:rPr lang="en-US" sz="2000" b="0" dirty="0"/>
              <a:t>JOINT MEETING OF CORONARY REVASCULARIZATION, </a:t>
            </a:r>
            <a:r>
              <a:rPr lang="en-US" sz="2000" b="0" dirty="0" smtClean="0"/>
              <a:t>Busan, </a:t>
            </a:r>
            <a:r>
              <a:rPr lang="en-US" sz="2000" b="0" dirty="0"/>
              <a:t>South Korea</a:t>
            </a:r>
          </a:p>
          <a:p>
            <a:pPr lvl="0"/>
            <a:r>
              <a:rPr lang="en-US" sz="2000" b="0" dirty="0">
                <a:solidFill>
                  <a:srgbClr val="FFFF00"/>
                </a:solidFill>
              </a:rPr>
              <a:t>derek.hausenloy@duke-nus.edu.sg</a:t>
            </a:r>
          </a:p>
        </p:txBody>
      </p:sp>
    </p:spTree>
    <p:extLst>
      <p:ext uri="{BB962C8B-B14F-4D97-AF65-F5344CB8AC3E}">
        <p14:creationId xmlns:p14="http://schemas.microsoft.com/office/powerpoint/2010/main" val="16491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8" descr="cu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88913"/>
            <a:ext cx="88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Cardiac MRI in </a:t>
            </a:r>
            <a:r>
              <a:rPr lang="en-US" sz="2800" dirty="0" err="1" smtClean="0"/>
              <a:t>cardioprotection</a:t>
            </a:r>
            <a:endParaRPr lang="en-SG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8879" y="6225900"/>
            <a:ext cx="434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Imaging 2015</a:t>
            </a:r>
            <a:endParaRPr lang="en-S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57245" y="1128496"/>
            <a:ext cx="8475097" cy="7343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SG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MRI can assess efficacy of therapies for reducing MI size</a:t>
            </a:r>
            <a:endParaRPr lang="en-SG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84454" y="1804874"/>
            <a:ext cx="8056626" cy="3672382"/>
            <a:chOff x="4594169" y="4689598"/>
            <a:chExt cx="4055015" cy="1511300"/>
          </a:xfrm>
        </p:grpSpPr>
        <p:pic>
          <p:nvPicPr>
            <p:cNvPr id="51" name="Picture 33" descr="ImageJ_lge_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" t="10190" b="8475"/>
            <a:stretch>
              <a:fillRect/>
            </a:stretch>
          </p:blipFill>
          <p:spPr bwMode="auto">
            <a:xfrm>
              <a:off x="6616262" y="4689598"/>
              <a:ext cx="2032922" cy="150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4" descr="ImageJ_4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875" r="-7365" b="12830"/>
            <a:stretch>
              <a:fillRect/>
            </a:stretch>
          </p:blipFill>
          <p:spPr bwMode="auto">
            <a:xfrm>
              <a:off x="4594169" y="4714996"/>
              <a:ext cx="2022093" cy="148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5" descr="T2scale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457" y="4703886"/>
              <a:ext cx="239805" cy="149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6190802" y="4714997"/>
              <a:ext cx="462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120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5" name="TextBox 12"/>
            <p:cNvSpPr txBox="1">
              <a:spLocks noChangeArrowheads="1"/>
            </p:cNvSpPr>
            <p:nvPr/>
          </p:nvSpPr>
          <p:spPr bwMode="auto">
            <a:xfrm>
              <a:off x="6161407" y="5981823"/>
              <a:ext cx="44247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rPr>
                <a:t>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5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>
            <a:off x="6419766" y="2891491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516662" y="1293260"/>
            <a:ext cx="3060410" cy="3134532"/>
            <a:chOff x="4502384" y="1512715"/>
            <a:chExt cx="4060825" cy="4526191"/>
          </a:xfrm>
        </p:grpSpPr>
        <p:grpSp>
          <p:nvGrpSpPr>
            <p:cNvPr id="46" name="Group 7"/>
            <p:cNvGrpSpPr>
              <a:grpSpLocks/>
            </p:cNvGrpSpPr>
            <p:nvPr/>
          </p:nvGrpSpPr>
          <p:grpSpPr bwMode="auto">
            <a:xfrm>
              <a:off x="4502384" y="1924164"/>
              <a:ext cx="4060825" cy="4114742"/>
              <a:chOff x="0" y="0"/>
              <a:chExt cx="7842862" cy="6858000"/>
            </a:xfrm>
          </p:grpSpPr>
          <p:sp>
            <p:nvSpPr>
              <p:cNvPr id="50" name="TextBox 9"/>
              <p:cNvSpPr txBox="1">
                <a:spLocks noChangeArrowheads="1"/>
              </p:cNvSpPr>
              <p:nvPr/>
            </p:nvSpPr>
            <p:spPr bwMode="auto">
              <a:xfrm>
                <a:off x="5037666" y="3287790"/>
                <a:ext cx="1202265" cy="666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Myriad Condensed Web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Myriad Condensed Web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yriad Condensed Web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smtClean="0">
                    <a:solidFill>
                      <a:srgbClr val="FFFFFF"/>
                    </a:solidFill>
                    <a:latin typeface="Arial" pitchFamily="34" charset="0"/>
                  </a:rPr>
                  <a:t>  *</a:t>
                </a:r>
              </a:p>
            </p:txBody>
          </p:sp>
          <p:pic>
            <p:nvPicPr>
              <p:cNvPr id="5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42862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5623915" y="1512715"/>
              <a:ext cx="18006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smtClean="0">
                  <a:solidFill>
                    <a:srgbClr val="000000"/>
                  </a:solidFill>
                  <a:latin typeface="Arial" pitchFamily="34" charset="0"/>
                </a:rPr>
                <a:t>MI size (%LV)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499491" y="1436804"/>
            <a:ext cx="4572584" cy="2990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cycles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brief IR applied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upper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83 STEMI </a:t>
            </a:r>
            <a:r>
              <a:rPr lang="en-GB" altLang="en-US" sz="2400" dirty="0">
                <a:latin typeface="Arial" pitchFamily="34" charset="0"/>
                <a:cs typeface="Arial" pitchFamily="34" charset="0"/>
              </a:rPr>
              <a:t>patients: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RIC- </a:t>
            </a:r>
            <a:r>
              <a:rPr lang="en-GB" altLang="en-US" sz="2400" dirty="0">
                <a:latin typeface="Arial" pitchFamily="34" charset="0"/>
                <a:cs typeface="Arial" pitchFamily="34" charset="0"/>
              </a:rPr>
              <a:t>4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x5 </a:t>
            </a:r>
            <a:r>
              <a:rPr lang="en-GB" altLang="en-US" sz="2400" dirty="0">
                <a:latin typeface="Arial" pitchFamily="34" charset="0"/>
                <a:cs typeface="Arial" pitchFamily="34" charset="0"/>
              </a:rPr>
              <a:t>min cuff inflation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 	Control- 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GB" altLang="en-US" sz="2400" dirty="0">
                <a:latin typeface="Arial" pitchFamily="34" charset="0"/>
                <a:cs typeface="Arial" pitchFamily="34" charset="0"/>
              </a:rPr>
              <a:t>min deflated 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cuff</a:t>
            </a:r>
            <a:endParaRPr lang="en-GB" alt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 </a:t>
            </a:r>
            <a:r>
              <a:rPr lang="en-GB" alt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 </a:t>
            </a:r>
            <a:r>
              <a:rPr lang="en-GB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 size by 27%.</a:t>
            </a:r>
            <a:endParaRPr lang="en-GB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8" descr="cuf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31" y="1957329"/>
            <a:ext cx="88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5076" y="4583337"/>
            <a:ext cx="5089124" cy="1509930"/>
            <a:chOff x="1053360" y="1712907"/>
            <a:chExt cx="5089124" cy="1509930"/>
          </a:xfrm>
        </p:grpSpPr>
        <p:pic>
          <p:nvPicPr>
            <p:cNvPr id="14" name="Picture 13" descr="Latest Siemens Avanto Sc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/>
            <a:stretch>
              <a:fillRect/>
            </a:stretch>
          </p:blipFill>
          <p:spPr bwMode="auto">
            <a:xfrm>
              <a:off x="3985327" y="1712907"/>
              <a:ext cx="2157157" cy="15099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4" descr="chest-pain+hear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60" y="1712907"/>
              <a:ext cx="1222231" cy="1493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ANd9GcSu6w3eJlrAnvVPXvmI4aCmeuWiONwo2aEWRI0lIA6T82WSf_iPrW8EsLJSu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127" y="1712907"/>
              <a:ext cx="1451804" cy="1493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8879" y="6225900"/>
            <a:ext cx="434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Imaging 2015</a:t>
            </a:r>
            <a:endParaRPr lang="en-S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Remote ischemic conditioning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7853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514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CONDI2/ERIC-PPCI trial</a:t>
            </a:r>
            <a:endParaRPr lang="en-SG" dirty="0"/>
          </a:p>
        </p:txBody>
      </p:sp>
      <p:pic>
        <p:nvPicPr>
          <p:cNvPr id="56" name="Picture 8" descr="cu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13" y="3281913"/>
            <a:ext cx="88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2" y="5743990"/>
            <a:ext cx="768287" cy="7255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30" y="216140"/>
            <a:ext cx="1606645" cy="5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sm_heart_animo"/>
          <p:cNvPicPr preferRelativeResize="0"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" y="5817058"/>
            <a:ext cx="56366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0"/>
          <p:cNvSpPr txBox="1">
            <a:spLocks noChangeAspect="1" noChangeArrowheads="1"/>
          </p:cNvSpPr>
          <p:nvPr/>
        </p:nvSpPr>
        <p:spPr bwMode="auto">
          <a:xfrm>
            <a:off x="761550" y="5971112"/>
            <a:ext cx="3021466" cy="4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itchFamily="34" charset="0"/>
              </a:rPr>
              <a:t>British Heart Foundation</a:t>
            </a:r>
            <a:endParaRPr lang="en-US" altLang="en-US" sz="2000" dirty="0" smtClean="0">
              <a:latin typeface="Times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5140" y="1211813"/>
            <a:ext cx="7843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lvl="1" algn="ctr" defTabSz="914400">
              <a:buFontTx/>
              <a:buNone/>
            </a:pPr>
            <a:r>
              <a:rPr lang="en-GB" altLang="en-US" sz="2000" b="1" dirty="0" smtClean="0">
                <a:solidFill>
                  <a:srgbClr val="FF0000"/>
                </a:solidFill>
                <a:latin typeface="Arial" pitchFamily="34" charset="0"/>
              </a:rPr>
              <a:t>European multicentre trial (UK, Denmark, Spain, Serbia)</a:t>
            </a:r>
          </a:p>
          <a:p>
            <a:pPr lvl="1" algn="ctr" defTabSz="914400">
              <a:buFontTx/>
              <a:buNone/>
            </a:pPr>
            <a:r>
              <a:rPr lang="en-GB" altLang="en-US" sz="2000" b="1" dirty="0" smtClean="0">
                <a:solidFill>
                  <a:prstClr val="black"/>
                </a:solidFill>
                <a:latin typeface="Arial" pitchFamily="34" charset="0"/>
              </a:rPr>
              <a:t>4300 STEMI patients undergoing PPCI </a:t>
            </a:r>
          </a:p>
          <a:p>
            <a:pPr algn="ctr" defTabSz="914400">
              <a:buFontTx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 pitchFamily="34" charset="0"/>
              </a:rPr>
              <a:t>	</a:t>
            </a:r>
            <a:endParaRPr lang="en-US" altLang="en-US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4148" y="2019849"/>
            <a:ext cx="8932863" cy="1150939"/>
            <a:chOff x="-184148" y="2019849"/>
            <a:chExt cx="8932863" cy="1150939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-184148" y="2518324"/>
              <a:ext cx="4703763" cy="65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RIC: 4 x 5 min cuff </a:t>
              </a: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	Inflation 200mmHg/deflation</a:t>
              </a:r>
              <a:r>
                <a:rPr kumimoji="0" lang="en-GB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</a:p>
            <a:p>
              <a:pPr marL="342900" marR="0" lvl="0" indent="-3429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	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044952" y="2516737"/>
              <a:ext cx="4703763" cy="65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Sham RIC: 4 x 5 min simulated</a:t>
              </a: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Inflations/deflations</a:t>
              </a: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	 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H="1">
              <a:off x="3783015" y="2032549"/>
              <a:ext cx="622300" cy="395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4413252" y="2019849"/>
              <a:ext cx="563563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5024440" y="2037312"/>
              <a:ext cx="27622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Randomisation/allocation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1550" y="3342238"/>
            <a:ext cx="7599813" cy="2643645"/>
            <a:chOff x="761550" y="3342238"/>
            <a:chExt cx="7599813" cy="2643645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761550" y="4536103"/>
              <a:ext cx="7599813" cy="144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2000" b="1" u="sng" dirty="0" smtClean="0">
                  <a:solidFill>
                    <a:srgbClr val="FF0000"/>
                  </a:solidFill>
                  <a:latin typeface="Arial" pitchFamily="34" charset="0"/>
                </a:rPr>
                <a:t>Primary outcome</a:t>
              </a:r>
              <a:r>
                <a:rPr lang="en-GB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</a:p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2000" dirty="0" smtClean="0">
                  <a:solidFill>
                    <a:prstClr val="black"/>
                  </a:solidFill>
                  <a:latin typeface="Arial" pitchFamily="34" charset="0"/>
                </a:rPr>
                <a:t>	Cardiac death and Hospitalisation for Heart Failure at 12 </a:t>
              </a:r>
              <a:r>
                <a:rPr lang="en-GB" altLang="en-US" sz="2000" dirty="0" err="1" smtClean="0">
                  <a:solidFill>
                    <a:prstClr val="black"/>
                  </a:solidFill>
                  <a:latin typeface="Arial" pitchFamily="34" charset="0"/>
                </a:rPr>
                <a:t>mths</a:t>
              </a:r>
              <a:r>
                <a:rPr lang="en-GB" altLang="en-US" sz="2000" dirty="0" smtClean="0">
                  <a:solidFill>
                    <a:prstClr val="black"/>
                  </a:solidFill>
                  <a:latin typeface="Arial" pitchFamily="34" charset="0"/>
                </a:rPr>
                <a:t> </a:t>
              </a:r>
            </a:p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2000" dirty="0" smtClean="0">
                  <a:solidFill>
                    <a:prstClr val="black"/>
                  </a:solidFill>
                  <a:latin typeface="Arial" pitchFamily="34" charset="0"/>
                </a:rPr>
                <a:t>2500 patients recruited so far (250 patient MRI </a:t>
              </a:r>
              <a:r>
                <a:rPr lang="en-GB" altLang="en-US" sz="2000" dirty="0" err="1" smtClean="0">
                  <a:solidFill>
                    <a:prstClr val="black"/>
                  </a:solidFill>
                  <a:latin typeface="Arial" pitchFamily="34" charset="0"/>
                </a:rPr>
                <a:t>substudy</a:t>
              </a:r>
              <a:r>
                <a:rPr lang="en-GB" altLang="en-US" sz="2000" dirty="0" smtClean="0">
                  <a:solidFill>
                    <a:prstClr val="black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4438651" y="4296390"/>
              <a:ext cx="0" cy="26828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901955" y="3342238"/>
              <a:ext cx="495300" cy="31750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5391155" y="3342238"/>
              <a:ext cx="473075" cy="2952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23" y="3342238"/>
              <a:ext cx="1363663" cy="10398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" y="123778"/>
            <a:ext cx="793203" cy="8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163"/>
            <a:ext cx="9143999" cy="775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Platelet </a:t>
            </a:r>
            <a:r>
              <a:rPr lang="en-US" sz="2800" dirty="0"/>
              <a:t>Inhibition to Target Reperfusion </a:t>
            </a:r>
            <a:r>
              <a:rPr lang="en-US" sz="2800" dirty="0" smtClean="0"/>
              <a:t>Injury:</a:t>
            </a:r>
            <a:br>
              <a:rPr lang="en-US" sz="2800" dirty="0" smtClean="0"/>
            </a:br>
            <a:r>
              <a:rPr lang="en-US" sz="2800" dirty="0" smtClean="0"/>
              <a:t>PITRI trial</a:t>
            </a:r>
            <a:endParaRPr lang="en-SG" sz="2800" dirty="0"/>
          </a:p>
        </p:txBody>
      </p:sp>
      <p:sp>
        <p:nvSpPr>
          <p:cNvPr id="7" name="Rectangle 6"/>
          <p:cNvSpPr/>
          <p:nvPr/>
        </p:nvSpPr>
        <p:spPr>
          <a:xfrm>
            <a:off x="534290" y="1146108"/>
            <a:ext cx="8170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P2Y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inhibitors do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offer maximum platelet inhibition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at the time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PPCI in STEMI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Cangrelor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(IV platelet P2Y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inhibitor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prior to PPCI may have dual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benefits: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maximum platelet inhibition 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PPCI to prevent MVO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direct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cardiomyocyte death to reduce MI size.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84148" y="2782423"/>
            <a:ext cx="8932863" cy="3324030"/>
            <a:chOff x="-184148" y="3041213"/>
            <a:chExt cx="8932863" cy="3324030"/>
          </a:xfrm>
        </p:grpSpPr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4304148" y="5380294"/>
              <a:ext cx="0" cy="26828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221745" y="3041213"/>
              <a:ext cx="8431972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lvl="1"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1800" b="1" dirty="0" smtClean="0">
                  <a:solidFill>
                    <a:srgbClr val="FF0000"/>
                  </a:solidFill>
                  <a:latin typeface="Arial" pitchFamily="34" charset="0"/>
                </a:rPr>
                <a:t>210 STEMI patients undergoing PPCI</a:t>
              </a:r>
            </a:p>
            <a:p>
              <a:pPr lvl="1"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1800" b="1" dirty="0" smtClean="0">
                  <a:solidFill>
                    <a:srgbClr val="FF0000"/>
                  </a:solidFill>
                  <a:latin typeface="Arial" pitchFamily="34" charset="0"/>
                </a:rPr>
                <a:t>(NHCS, NUHS, TTSH)</a:t>
              </a:r>
            </a:p>
            <a:p>
              <a:pPr lvl="1" algn="ctr" defTabSz="914400">
                <a:buFontTx/>
                <a:buNone/>
              </a:pPr>
              <a:r>
                <a:rPr lang="en-GB" altLang="en-US" sz="1800" b="1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</a:p>
            <a:p>
              <a:pPr algn="ctr" defTabSz="914400">
                <a:buFontTx/>
                <a:buNone/>
              </a:pPr>
              <a:r>
                <a:rPr lang="en-GB" altLang="en-US" sz="2400" dirty="0" smtClean="0">
                  <a:solidFill>
                    <a:prstClr val="black"/>
                  </a:solidFill>
                  <a:latin typeface="Arial" pitchFamily="34" charset="0"/>
                </a:rPr>
                <a:t>	</a:t>
              </a:r>
              <a:endParaRPr lang="en-US" altLang="en-US" sz="24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250826" y="5565143"/>
              <a:ext cx="809949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1800" b="1" u="sng" dirty="0" smtClean="0">
                  <a:solidFill>
                    <a:srgbClr val="FF0000"/>
                  </a:solidFill>
                  <a:latin typeface="Arial" pitchFamily="34" charset="0"/>
                </a:rPr>
                <a:t>Primary outcome</a:t>
              </a:r>
              <a:endParaRPr lang="en-GB" altLang="en-US" sz="1800" dirty="0">
                <a:solidFill>
                  <a:srgbClr val="FF0000"/>
                </a:solidFill>
                <a:latin typeface="Arial" pitchFamily="34" charset="0"/>
              </a:endParaRPr>
            </a:p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1800" dirty="0" smtClean="0">
                  <a:solidFill>
                    <a:prstClr val="black"/>
                  </a:solidFill>
                  <a:latin typeface="Arial" pitchFamily="34" charset="0"/>
                </a:rPr>
                <a:t>Myocardial infarct size on CMR at 6 months</a:t>
              </a:r>
            </a:p>
            <a:p>
              <a:pPr algn="ctr" defTabSz="914400">
                <a:spcBef>
                  <a:spcPts val="0"/>
                </a:spcBef>
                <a:buFontTx/>
                <a:buNone/>
              </a:pPr>
              <a:r>
                <a:rPr lang="en-GB" altLang="en-US" sz="1800" dirty="0" smtClean="0">
                  <a:solidFill>
                    <a:prstClr val="black"/>
                  </a:solidFill>
                  <a:latin typeface="Arial" pitchFamily="34" charset="0"/>
                </a:rPr>
                <a:t>(LGE mass % of LV)</a:t>
              </a:r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-184148" y="3903980"/>
              <a:ext cx="4703763" cy="65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IV </a:t>
              </a:r>
              <a:r>
                <a:rPr kumimoji="0" lang="en-GB" alt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Cangrelor</a:t>
              </a:r>
              <a:r>
                <a:rPr kumimoji="0" lang="en-GB" altLang="en-US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 infusion</a:t>
              </a: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600" b="1" kern="0" dirty="0" smtClean="0">
                  <a:solidFill>
                    <a:prstClr val="black"/>
                  </a:solidFill>
                  <a:latin typeface="Arial" pitchFamily="34" charset="0"/>
                </a:rPr>
                <a:t>(initiated </a:t>
              </a:r>
              <a:r>
                <a:rPr lang="en-GB" altLang="en-US" sz="1600" b="1" kern="0" baseline="0" dirty="0" smtClean="0">
                  <a:solidFill>
                    <a:prstClr val="black"/>
                  </a:solidFill>
                  <a:latin typeface="Arial" pitchFamily="34" charset="0"/>
                </a:rPr>
                <a:t>prior</a:t>
              </a:r>
              <a:r>
                <a:rPr lang="en-GB" altLang="en-US" sz="1600" b="1" kern="0" dirty="0" smtClean="0">
                  <a:solidFill>
                    <a:prstClr val="black"/>
                  </a:solidFill>
                  <a:latin typeface="Arial" pitchFamily="34" charset="0"/>
                </a:rPr>
                <a:t> to PPCI)</a:t>
              </a:r>
              <a:endPara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342900" marR="0" lvl="0" indent="-3429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	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044952" y="3902393"/>
              <a:ext cx="4703763" cy="65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IV Normal</a:t>
              </a:r>
              <a:r>
                <a:rPr kumimoji="0" lang="en-GB" altLang="en-US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lang="en-GB" altLang="en-US" sz="1600" b="1" kern="0" dirty="0">
                  <a:solidFill>
                    <a:prstClr val="black"/>
                  </a:solidFill>
                  <a:latin typeface="Arial" pitchFamily="34" charset="0"/>
                </a:rPr>
                <a:t>S</a:t>
              </a:r>
              <a:r>
                <a:rPr kumimoji="0" lang="en-GB" altLang="en-US" sz="1600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aline</a:t>
              </a:r>
              <a:r>
                <a:rPr kumimoji="0" lang="en-GB" altLang="en-US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 infusion</a:t>
              </a: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600" b="1" kern="0" baseline="0" dirty="0" smtClean="0">
                  <a:solidFill>
                    <a:prstClr val="black"/>
                  </a:solidFill>
                  <a:latin typeface="Arial" pitchFamily="34" charset="0"/>
                </a:rPr>
                <a:t>(initiated</a:t>
              </a:r>
              <a:r>
                <a:rPr lang="en-GB" altLang="en-US" sz="1600" b="1" kern="0" dirty="0" smtClean="0">
                  <a:solidFill>
                    <a:prstClr val="black"/>
                  </a:solidFill>
                  <a:latin typeface="Arial" pitchFamily="34" charset="0"/>
                </a:rPr>
                <a:t> prior to PPCI)</a:t>
              </a:r>
              <a:endParaRPr kumimoji="0" lang="en-GB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  <a:p>
              <a:pPr marL="742950" marR="0" lvl="1" indent="-28575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</a:rPr>
                <a:t>	 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H="1">
              <a:off x="3783015" y="3710813"/>
              <a:ext cx="622300" cy="395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4413252" y="3698113"/>
              <a:ext cx="563563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5024440" y="3605848"/>
              <a:ext cx="2472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Randomisation/allocation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801146" y="4462718"/>
              <a:ext cx="495300" cy="31750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5290346" y="4462718"/>
              <a:ext cx="473075" cy="2952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14" y="4380422"/>
              <a:ext cx="1363663" cy="10398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6587807" y="4556444"/>
              <a:ext cx="1336521" cy="1311365"/>
              <a:chOff x="1654847" y="3873110"/>
              <a:chExt cx="1927615" cy="2131783"/>
            </a:xfrm>
          </p:grpSpPr>
          <p:pic>
            <p:nvPicPr>
              <p:cNvPr id="17" name="Picture 16" descr="Screen Shot 2016-03-15 at 23.13.29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1" t="5417" r="3108" b="2514"/>
              <a:stretch/>
            </p:blipFill>
            <p:spPr>
              <a:xfrm>
                <a:off x="1654847" y="3873110"/>
                <a:ext cx="1927615" cy="2131783"/>
              </a:xfrm>
              <a:prstGeom prst="rect">
                <a:avLst/>
              </a:prstGeom>
            </p:spPr>
          </p:pic>
          <p:sp>
            <p:nvSpPr>
              <p:cNvPr id="18" name="Right Arrow 17"/>
              <p:cNvSpPr/>
              <p:nvPr/>
            </p:nvSpPr>
            <p:spPr>
              <a:xfrm rot="12156252">
                <a:off x="2763675" y="4415919"/>
                <a:ext cx="378326" cy="17562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3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033"/>
            <a:ext cx="8229600" cy="106381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Conclusions </a:t>
            </a:r>
            <a:endParaRPr lang="en-SG" sz="28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74043" y="1192687"/>
            <a:ext cx="8513064" cy="447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Novel therapies are required to reduce MI size and prevent heart failure in </a:t>
            </a:r>
            <a:r>
              <a:rPr lang="en-GB" altLang="en-US" sz="2400" dirty="0" err="1" smtClean="0">
                <a:latin typeface="Arial" charset="0"/>
                <a:ea typeface="Dotum" pitchFamily="34" charset="-127"/>
                <a:cs typeface="Arial" charset="0"/>
              </a:rPr>
              <a:t>reperfused</a:t>
            </a: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 STEMI patients.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altLang="en-US" sz="2400" dirty="0">
              <a:latin typeface="Arial" charset="0"/>
              <a:ea typeface="Dotum" pitchFamily="34" charset="-127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Cardiac MRI can assess the </a:t>
            </a:r>
            <a:r>
              <a:rPr lang="en-GB" altLang="en-US" sz="2400" dirty="0" err="1" smtClean="0">
                <a:latin typeface="Arial" charset="0"/>
                <a:ea typeface="Dotum" pitchFamily="34" charset="-127"/>
                <a:cs typeface="Arial" charset="0"/>
              </a:rPr>
              <a:t>cardioprotective</a:t>
            </a: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 efficacy of novel therapies for reducing MI size and preventing heart failure (MI size, myocardial salvage, LV remodelling) in multicentre clinical </a:t>
            </a:r>
            <a:r>
              <a:rPr lang="en-GB" altLang="en-US" sz="2400" dirty="0" err="1" smtClean="0">
                <a:latin typeface="Arial" charset="0"/>
                <a:ea typeface="Dotum" pitchFamily="34" charset="-127"/>
                <a:cs typeface="Arial" charset="0"/>
              </a:rPr>
              <a:t>cardioprotection</a:t>
            </a: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 trials. 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altLang="en-US" sz="2400" dirty="0">
              <a:latin typeface="Arial" charset="0"/>
              <a:ea typeface="Dotum" pitchFamily="34" charset="-127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Multi-centre research network of cardiac MRI centres will allow assessment of novel cardioprotective therapies in </a:t>
            </a:r>
            <a:r>
              <a:rPr lang="en-GB" altLang="en-US" sz="2400" dirty="0" err="1" smtClean="0">
                <a:latin typeface="Arial" charset="0"/>
                <a:ea typeface="Dotum" pitchFamily="34" charset="-127"/>
                <a:cs typeface="Arial" charset="0"/>
              </a:rPr>
              <a:t>reperfused</a:t>
            </a:r>
            <a:r>
              <a:rPr lang="en-GB" altLang="en-US" sz="2400" dirty="0" smtClean="0">
                <a:latin typeface="Arial" charset="0"/>
                <a:ea typeface="Dotum" pitchFamily="34" charset="-127"/>
                <a:cs typeface="Arial" charset="0"/>
              </a:rPr>
              <a:t> STEMI patients – surrogate endpoints, increased access to sample size, core lab analysis, answer new research questions.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GB" altLang="en-US" sz="2400" dirty="0" smtClean="0">
              <a:latin typeface="Arial" charset="0"/>
              <a:ea typeface="Dotum" pitchFamily="34" charset="-127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GB" altLang="en-US" sz="1600" dirty="0" smtClean="0">
              <a:latin typeface="Arial" charset="0"/>
              <a:ea typeface="Dotum" pitchFamily="34" charset="-127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GB" altLang="en-US" sz="2400" dirty="0" smtClean="0">
              <a:latin typeface="Arial" charset="0"/>
              <a:ea typeface="Dotum" pitchFamily="34" charset="-127"/>
              <a:cs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GB" altLang="en-US" sz="2000" i="1" dirty="0" smtClean="0">
              <a:latin typeface="Arial" charset="0"/>
              <a:ea typeface="Dotu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03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Acknowledgements </a:t>
            </a:r>
            <a:endParaRPr lang="en-SG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3838" y="1333818"/>
            <a:ext cx="3800475" cy="5387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altLang="zh-CN" sz="1400" u="sng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Hatter Institute, UCL, UK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zh-CN" sz="1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Heerajnarain Bulluck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zh-CN" sz="1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Manish Ramlall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zh-CN" sz="1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Steven White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zh-CN" sz="14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Derek Yellon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zh-CN" sz="14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UCLH/</a:t>
            </a:r>
            <a:r>
              <a:rPr lang="en-GB" altLang="en-US" sz="1400" u="sng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Barts</a:t>
            </a:r>
            <a:r>
              <a:rPr lang="en-GB" altLang="en-US" sz="1400" u="sng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Heart Centre, UK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James Moon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Anna </a:t>
            </a:r>
            <a:r>
              <a:rPr lang="en-GB" altLang="en-US" sz="1400" dirty="0" err="1" smtClean="0">
                <a:latin typeface="Arial" pitchFamily="34" charset="0"/>
                <a:ea typeface="宋体" pitchFamily="2" charset="-122"/>
              </a:rPr>
              <a:t>Herrey</a:t>
            </a: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Charlotte Manisty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UCLH Nuclear Cardiology, UK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Ashley Groves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Leon Menezes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</a:rPr>
              <a:t>Simon Wan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Celia O’Meara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zh-CN" sz="14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5119" y="5650992"/>
            <a:ext cx="3565455" cy="718160"/>
            <a:chOff x="1776" y="2880"/>
            <a:chExt cx="2614" cy="507"/>
          </a:xfrm>
        </p:grpSpPr>
        <p:pic>
          <p:nvPicPr>
            <p:cNvPr id="6" name="Picture 29" descr="sm_heart_animo"/>
            <p:cNvPicPr preferRelativeResize="0"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80"/>
              <a:ext cx="43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0"/>
            <p:cNvSpPr txBox="1">
              <a:spLocks noChangeAspect="1" noChangeArrowheads="1"/>
            </p:cNvSpPr>
            <p:nvPr/>
          </p:nvSpPr>
          <p:spPr bwMode="auto">
            <a:xfrm>
              <a:off x="2256" y="2976"/>
              <a:ext cx="21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latin typeface="Arial" pitchFamily="34" charset="0"/>
                  <a:cs typeface="Arial" pitchFamily="34" charset="0"/>
                </a:rPr>
                <a:t>British Heart Foundation</a:t>
              </a:r>
              <a:endParaRPr lang="en-US" altLang="en-US" sz="2000" dirty="0">
                <a:latin typeface="Times" pitchFamily="18" charset="0"/>
                <a:cs typeface="Arial" pitchFamily="34" charset="0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76713" y="1311507"/>
            <a:ext cx="4237037" cy="19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Condensed Web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Condensed We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Condensed Web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Condensed Web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Condensed Web" pitchFamily="34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CIRC, Singapore </a:t>
            </a:r>
            <a:endParaRPr lang="en-GB" altLang="en-US" sz="1400" u="sng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John Totman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Stephanie Marchesseau Le Prado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Mary Stephenson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Fatima Al </a:t>
            </a:r>
            <a:r>
              <a:rPr lang="en-GB" altLang="en-US" sz="1400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Nasirallah</a:t>
            </a:r>
            <a:endParaRPr lang="en-GB" altLang="en-US" sz="1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NHCS MRI unit, Singapore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All MRI staff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Stuart Cook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Tan Ru San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Calvin Chin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Narayan Lath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SG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Adrian </a:t>
            </a:r>
            <a:r>
              <a:rPr lang="en-SG" altLang="en-US" sz="14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Shoen</a:t>
            </a:r>
            <a:r>
              <a:rPr lang="en-SG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 Low Choon </a:t>
            </a:r>
            <a:r>
              <a:rPr lang="en-SG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Seng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Tang Hak Chiaw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Zhang </a:t>
            </a:r>
            <a:r>
              <a:rPr lang="en-GB" altLang="en-US" sz="1400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Shuo</a:t>
            </a:r>
            <a:endParaRPr lang="en-GB" altLang="en-US" sz="1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NCIS, Singapore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r>
              <a:rPr lang="en-GB" altLang="en-US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Lee Soo Chin</a:t>
            </a: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u="sng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  <a:defRPr/>
            </a:pPr>
            <a:endParaRPr lang="en-GB" altLang="en-US" sz="1400" u="sng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" name="Picture 4" descr="National University Cancer Institute, Singap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88" y="5261701"/>
            <a:ext cx="2313432" cy="5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243088" y="5925737"/>
            <a:ext cx="1748990" cy="524876"/>
            <a:chOff x="7103164" y="6168233"/>
            <a:chExt cx="2040836" cy="685053"/>
          </a:xfrm>
        </p:grpSpPr>
        <p:sp>
          <p:nvSpPr>
            <p:cNvPr id="13" name="Rectangle 12"/>
            <p:cNvSpPr/>
            <p:nvPr/>
          </p:nvSpPr>
          <p:spPr>
            <a:xfrm>
              <a:off x="7103164" y="6168233"/>
              <a:ext cx="2040836" cy="685053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33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Condensed Web"/>
                <a:ea typeface="+mn-ea"/>
                <a:cs typeface="+mn-cs"/>
              </a:endParaRPr>
            </a:p>
          </p:txBody>
        </p:sp>
        <p:pic>
          <p:nvPicPr>
            <p:cNvPr id="14" name="Picture 2" descr="http://www.circ.nus.edu.sg/themes/circ/images/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164" y="6168233"/>
              <a:ext cx="2008093" cy="68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14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1490"/>
            <a:ext cx="8229600" cy="997182"/>
          </a:xfrm>
        </p:spPr>
        <p:txBody>
          <a:bodyPr>
            <a:normAutofit/>
          </a:bodyPr>
          <a:lstStyle/>
          <a:p>
            <a:pPr algn="ctr"/>
            <a:r>
              <a:rPr lang="en-SG" sz="2800" dirty="0" smtClean="0"/>
              <a:t>Background</a:t>
            </a:r>
            <a:endParaRPr lang="en-SG" sz="28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384047" y="1238224"/>
            <a:ext cx="8559927" cy="7343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heart disease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heart failure which results are the leading causes of death and disability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inAsia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PPCI, the mortality and morbidity of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reperfused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STEMI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remain significant with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at one year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 are needed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infarct (MI) size,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ventricular (LV) systolic function and preventing the onset of heart failure.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1490"/>
            <a:ext cx="8229600" cy="997182"/>
          </a:xfrm>
        </p:spPr>
        <p:txBody>
          <a:bodyPr>
            <a:normAutofit/>
          </a:bodyPr>
          <a:lstStyle/>
          <a:p>
            <a:pPr algn="ctr"/>
            <a:r>
              <a:rPr lang="en-SG" sz="2800" dirty="0" smtClean="0"/>
              <a:t>Cardiac MRI in STEMI</a:t>
            </a:r>
            <a:endParaRPr lang="en-SG" sz="28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384047" y="1238224"/>
            <a:ext cx="8559927" cy="7343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cardioprotective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efficacy of any 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for reducing MI size,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necessary to measure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area-at-risk (AAR) to enable myocardial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salvage (a more sensitive measure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cardioprotection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estimated.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SG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SG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MRI in the first week following STEMI can provide info on:</a:t>
            </a:r>
          </a:p>
          <a:p>
            <a:pPr>
              <a:spcBef>
                <a:spcPts val="0"/>
              </a:spcBef>
            </a:pPr>
            <a:endParaRPr lang="en-SG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LV/RV size and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infarct size and myocardial salvage (AAR-MI)</a:t>
            </a:r>
            <a:endParaRPr lang="en-GB" sz="2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Myocardial oedema/inflammation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Microvascular obstruction/</a:t>
            </a:r>
            <a:r>
              <a:rPr lang="en-GB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Intramyocardial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haemorrhage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Interstitial volume in remote myocardium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S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SG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1490"/>
            <a:ext cx="8229600" cy="997182"/>
          </a:xfrm>
        </p:spPr>
        <p:txBody>
          <a:bodyPr>
            <a:normAutofit/>
          </a:bodyPr>
          <a:lstStyle/>
          <a:p>
            <a:pPr algn="ctr"/>
            <a:r>
              <a:rPr lang="en-SG" sz="2800" dirty="0" smtClean="0"/>
              <a:t>Multicentre Research Network of Cardiac MRI/PPCI Centres</a:t>
            </a:r>
            <a:endParaRPr lang="en-SG" sz="28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384047" y="1238224"/>
            <a:ext cx="8559927" cy="7343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research network of PPCI centres able to perform cardiac MRI in first week can allow multicentre testing of novel cardioprotective therapies for reducing MI size. </a:t>
            </a:r>
          </a:p>
          <a:p>
            <a:pPr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Multicentre testing more robust than single centre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patient pool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if selected population)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MRI can provide info on surrogate endpoints for cardioprotection – MI size, myocardial salvage, MVO, IMH, LV size and function (reduced sample size).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standardise cardiac MRI protocols and/or scanners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T1/T2 maps) across sites.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Needs centralised and standardised Core Lab Analysis of cardiac MRI sites.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answer new research questions.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S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SG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0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Cardiac MRI in the acute STEMI patient </a:t>
            </a:r>
            <a:endParaRPr lang="en-SG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5191" y="1304676"/>
            <a:ext cx="8161406" cy="2276796"/>
            <a:chOff x="515191" y="1304676"/>
            <a:chExt cx="8161406" cy="2276796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660562" y="3049659"/>
              <a:ext cx="7911191" cy="3492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646981" y="3141734"/>
              <a:ext cx="4410574" cy="438150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691121" y="3184597"/>
              <a:ext cx="4171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000" b="1" dirty="0">
                  <a:latin typeface="Arial" pitchFamily="34" charset="0"/>
                  <a:cs typeface="Arial" pitchFamily="34" charset="0"/>
                </a:rPr>
                <a:t>Acute myocardial </a:t>
              </a:r>
              <a:r>
                <a:rPr lang="en-GB" altLang="en-US" sz="2000" b="1" dirty="0" smtClean="0">
                  <a:latin typeface="Arial" pitchFamily="34" charset="0"/>
                  <a:cs typeface="Arial" pitchFamily="34" charset="0"/>
                </a:rPr>
                <a:t>ischaemia</a:t>
              </a:r>
              <a:endParaRPr lang="en-GB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5060949" y="3160784"/>
              <a:ext cx="3504281" cy="396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600" b="1" dirty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GB" altLang="en-US" sz="2000" b="1" dirty="0">
                  <a:latin typeface="Arial" pitchFamily="34" charset="0"/>
                  <a:cs typeface="Arial" pitchFamily="34" charset="0"/>
                </a:rPr>
                <a:t>Reperfusion</a:t>
              </a:r>
              <a:endParaRPr lang="en-GB" altLang="en-US" sz="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213" y="1306904"/>
              <a:ext cx="1847088" cy="124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515191" y="2607700"/>
              <a:ext cx="1351362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>
                  <a:latin typeface="Arial" pitchFamily="34" charset="0"/>
                  <a:cs typeface="Arial" pitchFamily="34" charset="0"/>
                </a:rPr>
                <a:t>Chest pain 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840320" y="2607700"/>
              <a:ext cx="723120" cy="36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>
                  <a:latin typeface="Arial" pitchFamily="34" charset="0"/>
                  <a:cs typeface="Arial" pitchFamily="34" charset="0"/>
                </a:rPr>
                <a:t>PPCI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6016895" y="2607700"/>
              <a:ext cx="2659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Myriad Condensed Web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Myriad Condensed Web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yriad Condensed Web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 smtClean="0">
                  <a:latin typeface="Arial" pitchFamily="34" charset="0"/>
                  <a:cs typeface="Arial" pitchFamily="34" charset="0"/>
                </a:rPr>
                <a:t>Cardiac MRI (first week)</a:t>
              </a:r>
              <a:endParaRPr lang="en-GB" altLang="en-US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Image result for heart attack singapo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4" y="1306904"/>
              <a:ext cx="931647" cy="124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ambulance singapo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288" y="1319844"/>
              <a:ext cx="1858369" cy="123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7552" y="1304676"/>
              <a:ext cx="2447679" cy="1226824"/>
            </a:xfrm>
            <a:prstGeom prst="rect">
              <a:avLst/>
            </a:prstGeom>
          </p:spPr>
        </p:pic>
      </p:grpSp>
      <p:pic>
        <p:nvPicPr>
          <p:cNvPr id="2" name="Picture 2" descr="Image result for ACUTE CORONARY ARTERY OCCLU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1" y="3782148"/>
            <a:ext cx="2896268" cy="23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 txBox="1">
            <a:spLocks/>
          </p:cNvSpPr>
          <p:nvPr/>
        </p:nvSpPr>
        <p:spPr>
          <a:xfrm>
            <a:off x="453770" y="1103654"/>
            <a:ext cx="8213980" cy="8804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SG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washout of gadolinium contrast can delineate MI 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strong predictor of remodelling, heart failure and </a:t>
            </a: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en-SG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0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Measuring myocardial infarct size</a:t>
            </a:r>
            <a:endParaRPr lang="en-SG" sz="2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0278" b="23333"/>
          <a:stretch/>
        </p:blipFill>
        <p:spPr>
          <a:xfrm>
            <a:off x="1501253" y="2041557"/>
            <a:ext cx="6070552" cy="4021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79" y="6294910"/>
            <a:ext cx="434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Imaging 2015</a:t>
            </a:r>
            <a:endParaRPr lang="en-S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3770" y="1103654"/>
            <a:ext cx="8213980" cy="1397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SG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oedema detected by T2-MRI can be used to delineate area-at-risk of MI (reversible myocardial injury)</a:t>
            </a:r>
            <a:endParaRPr lang="en-SG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0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Dectection</a:t>
            </a:r>
            <a:r>
              <a:rPr lang="en-US" sz="2800" dirty="0" smtClean="0"/>
              <a:t> of myocardial </a:t>
            </a:r>
            <a:r>
              <a:rPr lang="en-US" sz="2800" dirty="0" err="1" smtClean="0"/>
              <a:t>oedema</a:t>
            </a:r>
            <a:r>
              <a:rPr lang="en-US" sz="2800" dirty="0" smtClean="0"/>
              <a:t>/inflammation</a:t>
            </a:r>
            <a:endParaRPr lang="en-SG" sz="2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23333"/>
          <a:stretch/>
        </p:blipFill>
        <p:spPr>
          <a:xfrm>
            <a:off x="522160" y="2045296"/>
            <a:ext cx="8077200" cy="4021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9" y="6294910"/>
            <a:ext cx="434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Imaging 2015</a:t>
            </a:r>
            <a:endParaRPr lang="en-S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3770" y="1120907"/>
            <a:ext cx="8213980" cy="1397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perfuse myocardium due to damaged coronary microvasculature (60%) – strong predictor of remodelling, heart failure and survival</a:t>
            </a:r>
            <a:endParaRPr lang="en-SG" sz="2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SG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SG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0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Detection of microvascular obstruction</a:t>
            </a:r>
            <a:endParaRPr lang="en-SG" sz="2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356328" y="347838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23333"/>
          <a:stretch/>
        </p:blipFill>
        <p:spPr>
          <a:xfrm>
            <a:off x="590550" y="2273138"/>
            <a:ext cx="8077200" cy="4021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9" y="6294910"/>
            <a:ext cx="434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JACC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Imaging 2015</a:t>
            </a:r>
            <a:endParaRPr lang="en-SG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 bwMode="auto">
          <a:xfrm>
            <a:off x="6374046" y="3101803"/>
            <a:ext cx="0" cy="5143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3770" y="1095027"/>
            <a:ext cx="8213980" cy="13978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SG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with MVO, severe microvasculature damage can cause extravasation into myocardium (50%) -</a:t>
            </a: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predictor of remodelling, heart failure and </a:t>
            </a: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en-SG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SG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8150" y="15177"/>
            <a:ext cx="8229600" cy="10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Dectection</a:t>
            </a:r>
            <a:r>
              <a:rPr lang="en-US" sz="2800" dirty="0" smtClean="0"/>
              <a:t> of </a:t>
            </a:r>
            <a:r>
              <a:rPr lang="en-US" sz="2800" dirty="0" err="1" smtClean="0"/>
              <a:t>intramyocardial</a:t>
            </a:r>
            <a:r>
              <a:rPr lang="en-US" sz="2800" dirty="0" smtClean="0"/>
              <a:t> </a:t>
            </a:r>
            <a:r>
              <a:rPr lang="en-US" sz="2800" dirty="0" err="1" smtClean="0"/>
              <a:t>haemorrhage</a:t>
            </a:r>
            <a:endParaRPr lang="en-SG" sz="2800" dirty="0"/>
          </a:p>
        </p:txBody>
      </p:sp>
      <p:pic>
        <p:nvPicPr>
          <p:cNvPr id="5" name="Picture 4" descr="Macintosh HD:Users:Research:Desktop:T1 T2 IMH paper radiology:Radiology submission:acute IMH figures 12042016:Slid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3" b="39258"/>
          <a:stretch/>
        </p:blipFill>
        <p:spPr bwMode="auto">
          <a:xfrm>
            <a:off x="610504" y="2492863"/>
            <a:ext cx="8197066" cy="243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79" y="6225900"/>
            <a:ext cx="386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Bulluck </a:t>
            </a:r>
            <a:r>
              <a:rPr lang="fr-FR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fr-FR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</a:t>
            </a:r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In </a:t>
            </a:r>
            <a:r>
              <a:rPr lang="fr-FR" sz="16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fr-FR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E175E4648A94A847ACF0C28C6DFE6" ma:contentTypeVersion="1" ma:contentTypeDescription="Create a new document." ma:contentTypeScope="" ma:versionID="85953e43a02ce733e8307888efd9dfa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3A1AA-6CDC-4C8C-ADE5-BB398A494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B133E-A67C-49B6-A753-874AD08838C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F600B3-B73D-4C56-872C-67AA5169E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813</Words>
  <Application>Microsoft Office PowerPoint</Application>
  <PresentationFormat>On-screen Show (4:3)</PresentationFormat>
  <Paragraphs>153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Dotum</vt:lpstr>
      <vt:lpstr>宋体</vt:lpstr>
      <vt:lpstr>宋体</vt:lpstr>
      <vt:lpstr>Arial</vt:lpstr>
      <vt:lpstr>Calibri</vt:lpstr>
      <vt:lpstr>Myriad Condensed Web</vt:lpstr>
      <vt:lpstr>Times</vt:lpstr>
      <vt:lpstr>Office Theme</vt:lpstr>
      <vt:lpstr>Establishing a research network of cardiac MRI centers to investigate cardioprotection in STEMI patients  </vt:lpstr>
      <vt:lpstr>Background</vt:lpstr>
      <vt:lpstr>Cardiac MRI in STEMI</vt:lpstr>
      <vt:lpstr>Multicentre Research Network of Cardiac MRI/PPCI Centres</vt:lpstr>
      <vt:lpstr>Cardiac MRI in the acute STEMI patient </vt:lpstr>
      <vt:lpstr>Measuring myocardial infarct size</vt:lpstr>
      <vt:lpstr>Dectection of myocardial oedema/inflammation</vt:lpstr>
      <vt:lpstr>Detection of microvascular obstruction</vt:lpstr>
      <vt:lpstr>Dectection of intramyocardial haemorrhage</vt:lpstr>
      <vt:lpstr>Cardiac MRI in cardioprotection</vt:lpstr>
      <vt:lpstr>Remote ischemic conditioning</vt:lpstr>
      <vt:lpstr>CONDI2/ERIC-PPCI trial</vt:lpstr>
      <vt:lpstr>Platelet Inhibition to Target Reperfusion Injury: PITRI trial</vt:lpstr>
      <vt:lpstr>Conclusions </vt:lpstr>
      <vt:lpstr>Acknowledgements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Selina</dc:creator>
  <cp:lastModifiedBy>AdminCOOP</cp:lastModifiedBy>
  <cp:revision>201</cp:revision>
  <cp:lastPrinted>2015-07-15T03:39:56Z</cp:lastPrinted>
  <dcterms:created xsi:type="dcterms:W3CDTF">2015-07-08T05:38:21Z</dcterms:created>
  <dcterms:modified xsi:type="dcterms:W3CDTF">2016-12-10T02:44:05Z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0x010100B19E175E4648A94A847ACF0C28C6DFE6</vt:lpwstr>
  </property>
</Properties>
</file>