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9"/>
  </p:notesMasterIdLst>
  <p:sldIdLst>
    <p:sldId id="256" r:id="rId2"/>
    <p:sldId id="522" r:id="rId3"/>
    <p:sldId id="616" r:id="rId4"/>
    <p:sldId id="577" r:id="rId5"/>
    <p:sldId id="560" r:id="rId6"/>
    <p:sldId id="561" r:id="rId7"/>
    <p:sldId id="578" r:id="rId8"/>
    <p:sldId id="579" r:id="rId9"/>
    <p:sldId id="580" r:id="rId10"/>
    <p:sldId id="581" r:id="rId11"/>
    <p:sldId id="582" r:id="rId12"/>
    <p:sldId id="583" r:id="rId13"/>
    <p:sldId id="584" r:id="rId14"/>
    <p:sldId id="585" r:id="rId15"/>
    <p:sldId id="586" r:id="rId16"/>
    <p:sldId id="572" r:id="rId17"/>
    <p:sldId id="612" r:id="rId18"/>
    <p:sldId id="574" r:id="rId19"/>
    <p:sldId id="575" r:id="rId20"/>
    <p:sldId id="576" r:id="rId21"/>
    <p:sldId id="587" r:id="rId22"/>
    <p:sldId id="613" r:id="rId23"/>
    <p:sldId id="614" r:id="rId24"/>
    <p:sldId id="588" r:id="rId25"/>
    <p:sldId id="589" r:id="rId26"/>
    <p:sldId id="590" r:id="rId27"/>
    <p:sldId id="591" r:id="rId28"/>
    <p:sldId id="563" r:id="rId29"/>
    <p:sldId id="564" r:id="rId30"/>
    <p:sldId id="567" r:id="rId31"/>
    <p:sldId id="568" r:id="rId32"/>
    <p:sldId id="569" r:id="rId33"/>
    <p:sldId id="570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600" r:id="rId42"/>
    <p:sldId id="599" r:id="rId43"/>
    <p:sldId id="601" r:id="rId44"/>
    <p:sldId id="605" r:id="rId45"/>
    <p:sldId id="603" r:id="rId46"/>
    <p:sldId id="604" r:id="rId47"/>
    <p:sldId id="606" r:id="rId48"/>
    <p:sldId id="607" r:id="rId49"/>
    <p:sldId id="608" r:id="rId50"/>
    <p:sldId id="609" r:id="rId51"/>
    <p:sldId id="610" r:id="rId52"/>
    <p:sldId id="611" r:id="rId53"/>
    <p:sldId id="424" r:id="rId54"/>
    <p:sldId id="617" r:id="rId55"/>
    <p:sldId id="618" r:id="rId56"/>
    <p:sldId id="619" r:id="rId57"/>
    <p:sldId id="620" r:id="rId5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8406" autoAdjust="0"/>
  </p:normalViewPr>
  <p:slideViewPr>
    <p:cSldViewPr>
      <p:cViewPr>
        <p:scale>
          <a:sx n="60" d="100"/>
          <a:sy n="60" d="100"/>
        </p:scale>
        <p:origin x="-165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A6D3-7542-4E6F-845E-C5118C9135EE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CE86-FECE-44C2-AA20-93FE65C606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0288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Insuline</a:t>
            </a:r>
            <a:r>
              <a:rPr lang="en-US" altLang="ko-KR" baseline="0" dirty="0" smtClean="0"/>
              <a:t> IV injection</a:t>
            </a:r>
            <a:r>
              <a:rPr lang="ko-KR" altLang="en-US" baseline="0" dirty="0" smtClean="0"/>
              <a:t>에도 혈당에는 큰 변화가 없고 맥박에도 큰 변화가 없이 혈압의 강하가 재현됨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CE86-FECE-44C2-AA20-93FE65C606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383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05A35CD5-FD25-4B3C-A6D1-83D613A60BC5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8FA4EE-E847-41B3-906A-878CF48C35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05A35CD5-FD25-4B3C-A6D1-83D613A60BC5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578FA4EE-E847-41B3-906A-878CF48C35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05A35CD5-FD25-4B3C-A6D1-83D613A60BC5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578FA4EE-E847-41B3-906A-878CF48C35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05A35CD5-FD25-4B3C-A6D1-83D613A60BC5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578FA4EE-E847-41B3-906A-878CF48C35B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05A35CD5-FD25-4B3C-A6D1-83D613A60BC5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578FA4EE-E847-41B3-906A-878CF48C35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868346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142844" y="1285860"/>
            <a:ext cx="8858312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072066" y="6329386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Vrinda" pitchFamily="2" charset="0"/>
                <a:cs typeface="Vrinda" pitchFamily="2" charset="0"/>
              </a:defRPr>
            </a:lvl1pPr>
          </a:lstStyle>
          <a:p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37" r:id="rId4"/>
    <p:sldLayoutId id="2147483739" r:id="rId5"/>
  </p:sldLayoutIdLst>
  <p:txStyles>
    <p:titleStyle>
      <a:lvl1pPr algn="l" rtl="0" eaLnBrk="1" latinLnBrk="1" hangingPunct="1">
        <a:spcBef>
          <a:spcPct val="0"/>
        </a:spcBef>
        <a:buNone/>
        <a:defRPr kumimoji="0" sz="3600" b="1" i="0" kern="1200" baseline="0">
          <a:solidFill>
            <a:srgbClr val="0033CC"/>
          </a:solidFill>
          <a:latin typeface="HY헤드라인M" pitchFamily="18" charset="-127"/>
          <a:ea typeface="HY헤드라인M" pitchFamily="18" charset="-127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400" kern="1200" baseline="0">
          <a:solidFill>
            <a:schemeClr val="accent1"/>
          </a:solidFill>
          <a:latin typeface="Parchment" pitchFamily="66" charset="0"/>
          <a:ea typeface="HY헤드라인M" pitchFamily="18" charset="-127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200" kern="1200" baseline="0">
          <a:solidFill>
            <a:schemeClr val="tx1"/>
          </a:solidFill>
          <a:latin typeface="Perpetua" pitchFamily="18" charset="0"/>
          <a:ea typeface="HY헤드라인M" pitchFamily="18" charset="-127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 baseline="0">
          <a:solidFill>
            <a:schemeClr val="tx1"/>
          </a:solidFill>
          <a:latin typeface="Perpetua" pitchFamily="18" charset="0"/>
          <a:ea typeface="HY헤드라인M" pitchFamily="18" charset="-127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Perpetua" pitchFamily="18" charset="0"/>
          <a:ea typeface="HY헤드라인M" pitchFamily="18" charset="-127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 baseline="0">
          <a:solidFill>
            <a:schemeClr val="tx1"/>
          </a:solidFill>
          <a:latin typeface="Perpetua" pitchFamily="18" charset="0"/>
          <a:ea typeface="HY헤드라인M" pitchFamily="18" charset="-127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504" y="3645024"/>
            <a:ext cx="8928992" cy="1299592"/>
          </a:xfrm>
        </p:spPr>
        <p:txBody>
          <a:bodyPr>
            <a:noAutofit/>
          </a:bodyPr>
          <a:lstStyle/>
          <a:p>
            <a:pPr lvl="0">
              <a:buClr>
                <a:srgbClr val="D34817"/>
              </a:buClr>
            </a:pPr>
            <a:endParaRPr lang="en-US" altLang="ko-KR" sz="2400" b="1" dirty="0" smtClean="0">
              <a:solidFill>
                <a:srgbClr val="696464"/>
              </a:solidFill>
              <a:latin typeface="Perpetua"/>
              <a:cs typeface="Mongolian Baiti" panose="03000500000000000000" pitchFamily="66" charset="0"/>
            </a:endParaRPr>
          </a:p>
          <a:p>
            <a:pPr lvl="0">
              <a:buClr>
                <a:srgbClr val="D34817"/>
              </a:buClr>
            </a:pPr>
            <a:r>
              <a:rPr lang="en-US" altLang="ko-KR" sz="2400" b="1" u="sng" dirty="0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Jang-</a:t>
            </a:r>
            <a:r>
              <a:rPr lang="en-US" altLang="ko-KR" sz="2400" b="1" u="sng" dirty="0" err="1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Whan</a:t>
            </a:r>
            <a:r>
              <a:rPr lang="en-US" altLang="ko-KR" sz="2400" b="1" u="sng" dirty="0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 </a:t>
            </a:r>
            <a:r>
              <a:rPr lang="en-US" altLang="ko-KR" sz="2400" b="1" u="sng" dirty="0" err="1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Bae</a:t>
            </a:r>
            <a:endParaRPr lang="en-US" altLang="ko-KR" sz="2400" b="1" dirty="0" smtClean="0">
              <a:solidFill>
                <a:srgbClr val="696464"/>
              </a:solidFill>
              <a:latin typeface="Perpetua"/>
              <a:cs typeface="Mongolian Baiti" panose="03000500000000000000" pitchFamily="66" charset="0"/>
            </a:endParaRPr>
          </a:p>
          <a:p>
            <a:pPr lvl="0">
              <a:buClr>
                <a:srgbClr val="D34817"/>
              </a:buClr>
            </a:pPr>
            <a:r>
              <a:rPr lang="en-US" altLang="ko-KR" sz="2000" dirty="0" err="1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Chungbuk</a:t>
            </a:r>
            <a:r>
              <a:rPr lang="en-US" altLang="ko-KR" sz="2000" dirty="0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 National University, School of Medicine</a:t>
            </a:r>
          </a:p>
          <a:p>
            <a:pPr lvl="0">
              <a:buClr>
                <a:srgbClr val="D34817"/>
              </a:buClr>
            </a:pPr>
            <a:r>
              <a:rPr lang="en-US" altLang="ko-KR" sz="2000" dirty="0" err="1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Chungbuk</a:t>
            </a:r>
            <a:r>
              <a:rPr lang="en-US" altLang="ko-KR" sz="2000" dirty="0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 </a:t>
            </a:r>
            <a:r>
              <a:rPr lang="en-US" altLang="ko-KR" sz="2000" dirty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National University </a:t>
            </a:r>
            <a:r>
              <a:rPr lang="en-US" altLang="ko-KR" sz="2000" dirty="0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Hospital, </a:t>
            </a:r>
          </a:p>
          <a:p>
            <a:pPr lvl="0">
              <a:buClr>
                <a:srgbClr val="D34817"/>
              </a:buClr>
            </a:pPr>
            <a:r>
              <a:rPr lang="en-US" altLang="ko-KR" sz="2000" dirty="0" err="1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Chungbuk</a:t>
            </a:r>
            <a:r>
              <a:rPr lang="en-US" altLang="ko-KR" sz="2000" dirty="0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 </a:t>
            </a:r>
            <a:r>
              <a:rPr lang="en-US" altLang="ko-KR" sz="2000" dirty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Regional Cardiovascular Disease </a:t>
            </a:r>
            <a:r>
              <a:rPr lang="en-US" altLang="ko-KR" sz="2000" dirty="0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Center, </a:t>
            </a:r>
            <a:r>
              <a:rPr lang="en-US" altLang="ko-KR" sz="2000" dirty="0" err="1" smtClean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Cheongju</a:t>
            </a:r>
            <a:r>
              <a:rPr lang="en-US" altLang="ko-KR" sz="2000" dirty="0">
                <a:solidFill>
                  <a:srgbClr val="696464"/>
                </a:solidFill>
                <a:latin typeface="Perpetua"/>
                <a:cs typeface="Mongolian Baiti" panose="03000500000000000000" pitchFamily="66" charset="0"/>
              </a:rPr>
              <a:t>, Korea </a:t>
            </a:r>
          </a:p>
          <a:p>
            <a:pPr lvl="0">
              <a:buClr>
                <a:srgbClr val="D34817"/>
              </a:buClr>
            </a:pPr>
            <a:endParaRPr lang="en-US" altLang="ko-KR" sz="2000" dirty="0">
              <a:solidFill>
                <a:srgbClr val="696464"/>
              </a:solidFill>
              <a:latin typeface="Perpetua"/>
              <a:cs typeface="Mongolian Baiti" panose="03000500000000000000" pitchFamily="66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ko-KR" sz="3400" dirty="0" smtClean="0">
                <a:latin typeface="Perpetua"/>
              </a:rPr>
              <a:t>The </a:t>
            </a:r>
            <a:r>
              <a:rPr lang="en-US" altLang="ko-KR" sz="3400" dirty="0" err="1" smtClean="0">
                <a:latin typeface="Perpetua"/>
              </a:rPr>
              <a:t>SwedeHeart</a:t>
            </a:r>
            <a:r>
              <a:rPr lang="en-US" altLang="ko-KR" sz="3400" dirty="0" smtClean="0">
                <a:latin typeface="Perpetua"/>
              </a:rPr>
              <a:t> registry</a:t>
            </a:r>
            <a:br>
              <a:rPr lang="en-US" altLang="ko-KR" sz="3400" dirty="0" smtClean="0">
                <a:latin typeface="Perpetua"/>
              </a:rPr>
            </a:br>
            <a:r>
              <a:rPr lang="en-US" altLang="ko-KR" sz="3400" dirty="0" smtClean="0">
                <a:latin typeface="Perpetua"/>
              </a:rPr>
              <a:t>- lessons from Uppsala</a:t>
            </a:r>
            <a:endParaRPr lang="ko-KR" alt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The session of “Heart-Brain Networks”, JCR 2016. Dec. 10, 2016.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Nationwide registries in Sweden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Swedish philosophy; why and for what ?</a:t>
            </a: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179512" y="1342256"/>
            <a:ext cx="4320480" cy="4967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sz="2000" dirty="0" smtClean="0">
                <a:latin typeface="+mn-lt"/>
              </a:rPr>
              <a:t>Why 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en-US" altLang="ko-KR" sz="1800" dirty="0" smtClean="0">
                <a:latin typeface="+mn-lt"/>
              </a:rPr>
              <a:t>Safety and follow-up</a:t>
            </a:r>
          </a:p>
          <a:p>
            <a:pPr lvl="2"/>
            <a:r>
              <a:rPr lang="en-US" altLang="ko-KR" sz="1800" dirty="0" smtClean="0">
                <a:latin typeface="+mn-lt"/>
              </a:rPr>
              <a:t>Patient outcome</a:t>
            </a:r>
          </a:p>
          <a:p>
            <a:pPr lvl="2"/>
            <a:r>
              <a:rPr lang="en-US" altLang="ko-KR" sz="1800" dirty="0" smtClean="0">
                <a:latin typeface="+mn-lt"/>
              </a:rPr>
              <a:t>Clinical research</a:t>
            </a:r>
          </a:p>
          <a:p>
            <a:pPr lvl="2"/>
            <a:r>
              <a:rPr lang="en-US" altLang="ko-KR" sz="1800" dirty="0" smtClean="0">
                <a:latin typeface="+mn-lt"/>
              </a:rPr>
              <a:t>Health economics</a:t>
            </a:r>
          </a:p>
          <a:p>
            <a:pPr lvl="2"/>
            <a:r>
              <a:rPr lang="en-US" altLang="ko-KR" sz="1800" dirty="0" smtClean="0">
                <a:latin typeface="+mn-lt"/>
              </a:rPr>
              <a:t>Risk factors, prevalence, incidence</a:t>
            </a:r>
          </a:p>
          <a:p>
            <a:pPr lvl="2"/>
            <a:r>
              <a:rPr lang="en-US" altLang="ko-KR" sz="1800" dirty="0" smtClean="0">
                <a:latin typeface="+mn-lt"/>
              </a:rPr>
              <a:t>Method development </a:t>
            </a: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 smtClean="0">
              <a:latin typeface="+mn-lt"/>
            </a:endParaRPr>
          </a:p>
          <a:p>
            <a:pPr marL="594360" lvl="2" indent="0">
              <a:buFont typeface="Wingdings 2"/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Font typeface="Wingdings 2"/>
              <a:buNone/>
            </a:pPr>
            <a:endParaRPr lang="en-US" altLang="ko-KR" b="1" dirty="0" smtClean="0"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내용 개체 틀 3"/>
          <p:cNvSpPr txBox="1">
            <a:spLocks/>
          </p:cNvSpPr>
          <p:nvPr/>
        </p:nvSpPr>
        <p:spPr>
          <a:xfrm>
            <a:off x="3995936" y="1340768"/>
            <a:ext cx="4824536" cy="4967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sz="2000" dirty="0" smtClean="0">
                <a:latin typeface="+mn-lt"/>
              </a:rPr>
              <a:t>What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en-US" altLang="ko-KR" sz="1800" dirty="0" smtClean="0">
                <a:latin typeface="+mn-lt"/>
              </a:rPr>
              <a:t>Development of guidelines</a:t>
            </a:r>
          </a:p>
          <a:p>
            <a:pPr lvl="2"/>
            <a:r>
              <a:rPr lang="en-US" altLang="ko-KR" sz="1800" dirty="0" smtClean="0">
                <a:latin typeface="+mn-lt"/>
              </a:rPr>
              <a:t>International and local comparisons in healthcare-benchmarking</a:t>
            </a:r>
          </a:p>
          <a:p>
            <a:pPr lvl="2"/>
            <a:r>
              <a:rPr lang="en-US" altLang="ko-KR" sz="1800" dirty="0" smtClean="0">
                <a:latin typeface="+mn-lt"/>
              </a:rPr>
              <a:t>Industry follow-up of new drugs/devices</a:t>
            </a:r>
          </a:p>
          <a:p>
            <a:pPr lvl="2"/>
            <a:r>
              <a:rPr lang="en-US" altLang="ko-KR" sz="1800" dirty="0" smtClean="0">
                <a:latin typeface="+mn-lt"/>
              </a:rPr>
              <a:t>Epidemiological studies</a:t>
            </a:r>
          </a:p>
          <a:p>
            <a:pPr lvl="2"/>
            <a:r>
              <a:rPr lang="en-US" altLang="ko-KR" sz="1800" dirty="0" smtClean="0">
                <a:latin typeface="+mn-lt"/>
              </a:rPr>
              <a:t>Feasibility studies</a:t>
            </a:r>
          </a:p>
          <a:p>
            <a:pPr lvl="2"/>
            <a:endParaRPr lang="en-US" altLang="ko-KR" sz="1800" dirty="0" smtClean="0">
              <a:latin typeface="+mn-lt"/>
            </a:endParaRPr>
          </a:p>
          <a:p>
            <a:pPr lvl="2"/>
            <a:r>
              <a:rPr lang="en-US" altLang="ko-KR" sz="1800" dirty="0" smtClean="0">
                <a:latin typeface="+mn-lt"/>
              </a:rPr>
              <a:t>Real world studies </a:t>
            </a:r>
          </a:p>
          <a:p>
            <a:pPr lvl="3"/>
            <a:r>
              <a:rPr lang="en-US" altLang="ko-KR" sz="1800" dirty="0" smtClean="0">
                <a:latin typeface="+mn-lt"/>
              </a:rPr>
              <a:t>Medical effect and cost</a:t>
            </a:r>
          </a:p>
          <a:p>
            <a:pPr lvl="2"/>
            <a:r>
              <a:rPr lang="en-US" altLang="ko-KR" sz="1800" dirty="0" smtClean="0">
                <a:latin typeface="+mn-lt"/>
              </a:rPr>
              <a:t>Answering questions from health authorities</a:t>
            </a: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 smtClean="0">
              <a:latin typeface="+mn-lt"/>
            </a:endParaRPr>
          </a:p>
          <a:p>
            <a:pPr marL="594360" lvl="2" indent="0">
              <a:buFont typeface="Wingdings 2"/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Font typeface="Wingdings 2"/>
              <a:buNone/>
            </a:pPr>
            <a:endParaRPr lang="en-US" altLang="ko-KR" b="1" dirty="0" smtClean="0"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6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Nationwide registries in Sweden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best possible care for the patient</a:t>
            </a:r>
          </a:p>
          <a:p>
            <a:pPr lvl="1"/>
            <a:r>
              <a:rPr lang="en-US" altLang="ko-KR" sz="2000" dirty="0" smtClean="0">
                <a:latin typeface="+mn-lt"/>
              </a:rPr>
              <a:t>The new drug/devices – hip </a:t>
            </a:r>
            <a:r>
              <a:rPr lang="en-US" altLang="ko-KR" sz="2000" dirty="0" err="1" smtClean="0">
                <a:latin typeface="+mn-lt"/>
              </a:rPr>
              <a:t>athroplasty</a:t>
            </a:r>
            <a:r>
              <a:rPr lang="en-US" altLang="ko-KR" sz="2000" dirty="0" smtClean="0">
                <a:latin typeface="+mn-lt"/>
              </a:rPr>
              <a:t> registry 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96" y="1772816"/>
            <a:ext cx="6862340" cy="484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0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Nationwide registries in Sweden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best possible care for the patient</a:t>
            </a:r>
          </a:p>
          <a:p>
            <a:pPr lvl="1"/>
            <a:r>
              <a:rPr lang="en-US" altLang="ko-KR" sz="2000" dirty="0" smtClean="0">
                <a:latin typeface="+mn-lt"/>
              </a:rPr>
              <a:t>Improvement of working procedures – cataract registry 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876772"/>
            <a:ext cx="8420100" cy="4000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3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Nationwide registries in Sweden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PARENT framework: the tools</a:t>
            </a:r>
          </a:p>
          <a:p>
            <a:endParaRPr lang="en-US" altLang="ko-KR" sz="220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1476"/>
            <a:ext cx="8836869" cy="40878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0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34406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Registries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7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– History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796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From  </a:t>
            </a:r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early 1980s – Lars 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+mn-lt"/>
              </a:rPr>
              <a:t>Wallentin</a:t>
            </a:r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 in Uppsala Univ. </a:t>
            </a:r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altLang="ko-KR" sz="2000" dirty="0" smtClean="0">
                <a:latin typeface="+mn-lt"/>
              </a:rPr>
              <a:t>Some cardiologists in Uppsala</a:t>
            </a:r>
          </a:p>
          <a:p>
            <a:pPr lvl="2"/>
            <a:r>
              <a:rPr lang="en-US" altLang="ko-KR" sz="1800" dirty="0" smtClean="0">
                <a:latin typeface="+mn-lt"/>
              </a:rPr>
              <a:t>“Do our ACS patients who treated in our CCU well after discharge?”</a:t>
            </a:r>
          </a:p>
          <a:p>
            <a:pPr lvl="1"/>
            <a:r>
              <a:rPr lang="en-US" altLang="ko-KR" sz="2000" dirty="0" smtClean="0">
                <a:latin typeface="+mn-lt"/>
              </a:rPr>
              <a:t>Bottom-up procedure </a:t>
            </a:r>
          </a:p>
          <a:p>
            <a:pPr lvl="2"/>
            <a:r>
              <a:rPr lang="en-US" altLang="ko-KR" sz="1800" dirty="0" smtClean="0">
                <a:latin typeface="+mn-lt"/>
              </a:rPr>
              <a:t>Started with papers, then used one Mac. </a:t>
            </a:r>
          </a:p>
          <a:p>
            <a:pPr lvl="2"/>
            <a:r>
              <a:rPr lang="en-US" altLang="ko-KR" sz="1800" dirty="0" smtClean="0">
                <a:latin typeface="+mn-lt"/>
              </a:rPr>
              <a:t>Small grants  </a:t>
            </a:r>
            <a:r>
              <a:rPr lang="en-US" altLang="ko-KR" sz="1800" dirty="0" smtClean="0">
                <a:latin typeface="바탕"/>
                <a:ea typeface="바탕"/>
              </a:rPr>
              <a:t>→</a:t>
            </a:r>
            <a:r>
              <a:rPr lang="en-US" altLang="ko-KR" sz="1800" dirty="0" smtClean="0">
                <a:latin typeface="+mn-lt"/>
              </a:rPr>
              <a:t>  company sponsored  </a:t>
            </a:r>
          </a:p>
          <a:p>
            <a:pPr lvl="1"/>
            <a:r>
              <a:rPr lang="en-US" altLang="ko-KR" sz="2000" dirty="0" smtClean="0">
                <a:latin typeface="+mn-lt"/>
              </a:rPr>
              <a:t>Government needed data for CV disease. </a:t>
            </a:r>
          </a:p>
          <a:p>
            <a:pPr lvl="2"/>
            <a:r>
              <a:rPr lang="en-US" altLang="ko-KR" sz="1800" dirty="0" smtClean="0">
                <a:latin typeface="+mn-lt"/>
              </a:rPr>
              <a:t>Number one killer in Sweden</a:t>
            </a:r>
          </a:p>
          <a:p>
            <a:pPr lvl="2"/>
            <a:r>
              <a:rPr lang="en-US" altLang="ko-KR" sz="1800" dirty="0" smtClean="0">
                <a:latin typeface="+mn-lt"/>
              </a:rPr>
              <a:t>RIKS-HIA data: well matched in Sweden Statistics. </a:t>
            </a:r>
          </a:p>
          <a:p>
            <a:pPr lvl="2"/>
            <a:r>
              <a:rPr lang="en-US" altLang="ko-KR" sz="1800" dirty="0" smtClean="0">
                <a:latin typeface="+mn-lt"/>
              </a:rPr>
              <a:t>Government started funding for the </a:t>
            </a:r>
            <a:r>
              <a:rPr lang="en-US" altLang="ko-KR" sz="1800" dirty="0" err="1" smtClean="0">
                <a:latin typeface="+mn-lt"/>
              </a:rPr>
              <a:t>SwedeHeart</a:t>
            </a:r>
            <a:r>
              <a:rPr lang="en-US" altLang="ko-KR" sz="1800" dirty="0" smtClean="0">
                <a:latin typeface="+mn-lt"/>
              </a:rPr>
              <a:t>. </a:t>
            </a:r>
          </a:p>
          <a:p>
            <a:pPr lvl="1"/>
            <a:r>
              <a:rPr lang="en-US" altLang="ko-KR" sz="2000" dirty="0" smtClean="0">
                <a:latin typeface="+mn-lt"/>
              </a:rPr>
              <a:t>Government helps but, not governs makers of registries. </a:t>
            </a:r>
          </a:p>
          <a:p>
            <a:pPr lvl="2"/>
            <a:r>
              <a:rPr lang="en-US" altLang="ko-KR" sz="1800" dirty="0" smtClean="0">
                <a:latin typeface="+mn-lt"/>
              </a:rPr>
              <a:t>Uppsala operates whole procedures of the </a:t>
            </a:r>
            <a:r>
              <a:rPr lang="en-US" altLang="ko-KR" sz="1800" dirty="0" err="1" smtClean="0">
                <a:latin typeface="+mn-lt"/>
              </a:rPr>
              <a:t>SwedeHeart</a:t>
            </a:r>
            <a:r>
              <a:rPr lang="en-US" altLang="ko-KR" sz="1800" dirty="0" smtClean="0">
                <a:latin typeface="+mn-lt"/>
              </a:rPr>
              <a:t>. </a:t>
            </a: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 smtClean="0">
              <a:latin typeface="+mn-lt"/>
            </a:endParaRPr>
          </a:p>
          <a:p>
            <a:pPr marL="594360" lvl="2" indent="0">
              <a:buFont typeface="Wingdings 2"/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Font typeface="Wingdings 2"/>
              <a:buNone/>
            </a:pPr>
            <a:endParaRPr lang="en-US" altLang="ko-KR" b="1" dirty="0" smtClean="0"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2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– organizations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9" y="1268760"/>
            <a:ext cx="9031635" cy="47195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88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– organizations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79688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Number of cases yearly: 80,000</a:t>
            </a:r>
          </a:p>
          <a:p>
            <a:pPr lvl="1"/>
            <a:r>
              <a:rPr lang="en-US" altLang="ko-KR" sz="2000" dirty="0" smtClean="0">
                <a:latin typeface="+mn-lt"/>
              </a:rPr>
              <a:t>RIKS-HIA</a:t>
            </a:r>
          </a:p>
          <a:p>
            <a:pPr lvl="2"/>
            <a:r>
              <a:rPr lang="en-US" altLang="ko-KR" sz="1800" dirty="0" smtClean="0">
                <a:latin typeface="+mn-lt"/>
              </a:rPr>
              <a:t>20,000 AMI</a:t>
            </a:r>
          </a:p>
          <a:p>
            <a:pPr lvl="2"/>
            <a:r>
              <a:rPr lang="en-US" altLang="ko-KR" sz="1800" dirty="0" smtClean="0">
                <a:latin typeface="+mn-lt"/>
              </a:rPr>
              <a:t>10,000 UA</a:t>
            </a:r>
          </a:p>
          <a:p>
            <a:pPr lvl="2"/>
            <a:r>
              <a:rPr lang="en-US" altLang="ko-KR" sz="1800" dirty="0" smtClean="0">
                <a:latin typeface="+mn-lt"/>
              </a:rPr>
              <a:t>25,000 other causes to symptoms</a:t>
            </a:r>
          </a:p>
          <a:p>
            <a:pPr lvl="1"/>
            <a:r>
              <a:rPr lang="en-US" altLang="ko-KR" sz="2000" dirty="0" smtClean="0">
                <a:latin typeface="+mn-lt"/>
              </a:rPr>
              <a:t>SCAAR</a:t>
            </a:r>
          </a:p>
          <a:p>
            <a:pPr lvl="2"/>
            <a:r>
              <a:rPr lang="en-US" altLang="ko-KR" sz="1800" dirty="0" smtClean="0">
                <a:latin typeface="+mn-lt"/>
              </a:rPr>
              <a:t>40,000 CAG or PCI</a:t>
            </a:r>
          </a:p>
          <a:p>
            <a:pPr lvl="1"/>
            <a:r>
              <a:rPr lang="en-US" altLang="ko-KR" sz="2000" dirty="0" smtClean="0">
                <a:latin typeface="+mn-lt"/>
              </a:rPr>
              <a:t>Heart surgery registry </a:t>
            </a:r>
          </a:p>
          <a:p>
            <a:pPr lvl="2"/>
            <a:r>
              <a:rPr lang="en-US" altLang="ko-KR" sz="1800" dirty="0" smtClean="0">
                <a:latin typeface="+mn-lt"/>
              </a:rPr>
              <a:t>7,000 heart surgery</a:t>
            </a:r>
          </a:p>
          <a:p>
            <a:pPr lvl="1"/>
            <a:r>
              <a:rPr lang="en-US" altLang="ko-KR" sz="2000" dirty="0" smtClean="0">
                <a:latin typeface="+mn-lt"/>
              </a:rPr>
              <a:t>SEPHIA</a:t>
            </a:r>
          </a:p>
          <a:p>
            <a:pPr lvl="2"/>
            <a:r>
              <a:rPr lang="en-US" altLang="ko-KR" sz="1800" dirty="0" smtClean="0">
                <a:latin typeface="+mn-lt"/>
              </a:rPr>
              <a:t>7,000 secondary prevention </a:t>
            </a:r>
          </a:p>
          <a:p>
            <a:pPr lvl="1"/>
            <a:r>
              <a:rPr lang="en-US" altLang="ko-KR" sz="2000" dirty="0" smtClean="0">
                <a:latin typeface="+mn-lt"/>
              </a:rPr>
              <a:t>TAVI</a:t>
            </a:r>
          </a:p>
          <a:p>
            <a:pPr lvl="2"/>
            <a:r>
              <a:rPr lang="en-US" altLang="ko-KR" sz="1800" dirty="0" smtClean="0">
                <a:latin typeface="+mn-lt"/>
              </a:rPr>
              <a:t>500 catheter based valve intervention </a:t>
            </a:r>
            <a:endParaRPr lang="en-US" altLang="ko-KR" dirty="0" smtClean="0">
              <a:latin typeface="+mn-lt"/>
            </a:endParaRP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&gt; 500 variables</a:t>
            </a:r>
          </a:p>
          <a:p>
            <a:pPr lvl="1"/>
            <a:r>
              <a:rPr lang="en-US" altLang="ko-KR" sz="2000" dirty="0" smtClean="0">
                <a:latin typeface="+mn-lt"/>
              </a:rPr>
              <a:t>Baseline data, process- and outcome measures</a:t>
            </a: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Monitoring </a:t>
            </a:r>
          </a:p>
          <a:p>
            <a:pPr lvl="2"/>
            <a:r>
              <a:rPr lang="en-US" altLang="ko-KR" sz="1800" dirty="0" smtClean="0">
                <a:latin typeface="+mn-lt"/>
              </a:rPr>
              <a:t>95~95% agreement between patients records and </a:t>
            </a:r>
            <a:r>
              <a:rPr lang="en-US" altLang="ko-KR" sz="1800" dirty="0" smtClean="0">
                <a:latin typeface="+mn-lt"/>
              </a:rPr>
              <a:t>registry</a:t>
            </a:r>
            <a:endParaRPr lang="en-US" altLang="ko-KR" sz="2000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 smtClean="0">
              <a:latin typeface="+mn-lt"/>
            </a:endParaRPr>
          </a:p>
          <a:p>
            <a:pPr marL="594360" lvl="2" indent="0">
              <a:buFont typeface="Wingdings 2"/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Font typeface="Wingdings 2"/>
              <a:buNone/>
            </a:pPr>
            <a:endParaRPr lang="en-US" altLang="ko-KR" b="1" dirty="0" smtClean="0"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7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– organizations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907"/>
            <a:ext cx="7560840" cy="519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83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Recording variables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796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Patients with symptoms suggestive of ACS (RIKS-HIA)</a:t>
            </a:r>
          </a:p>
          <a:p>
            <a:pPr lvl="1"/>
            <a:r>
              <a:rPr lang="en-US" altLang="ko-KR" sz="2000" dirty="0" smtClean="0">
                <a:latin typeface="+mn-lt"/>
              </a:rPr>
              <a:t>Patient demographics</a:t>
            </a:r>
          </a:p>
          <a:p>
            <a:pPr lvl="1"/>
            <a:r>
              <a:rPr lang="en-US" altLang="ko-KR" sz="2000" dirty="0" smtClean="0">
                <a:latin typeface="+mn-lt"/>
              </a:rPr>
              <a:t>Admission logistics</a:t>
            </a:r>
          </a:p>
          <a:p>
            <a:pPr lvl="1"/>
            <a:r>
              <a:rPr lang="en-US" altLang="ko-KR" sz="2000" dirty="0" smtClean="0">
                <a:latin typeface="+mn-lt"/>
              </a:rPr>
              <a:t>Risk factors</a:t>
            </a:r>
          </a:p>
          <a:p>
            <a:pPr lvl="1"/>
            <a:r>
              <a:rPr lang="en-US" altLang="ko-KR" sz="2000" dirty="0" smtClean="0">
                <a:latin typeface="+mn-lt"/>
              </a:rPr>
              <a:t>Past medical history </a:t>
            </a:r>
          </a:p>
          <a:p>
            <a:pPr lvl="1"/>
            <a:r>
              <a:rPr lang="en-US" altLang="ko-KR" sz="2000" dirty="0" smtClean="0">
                <a:latin typeface="+mn-lt"/>
              </a:rPr>
              <a:t>Medical treatment before admission </a:t>
            </a:r>
          </a:p>
          <a:p>
            <a:pPr lvl="1"/>
            <a:r>
              <a:rPr lang="en-US" altLang="ko-KR" sz="2000" dirty="0" smtClean="0">
                <a:latin typeface="+mn-lt"/>
              </a:rPr>
              <a:t>Electrocardiographic changes, biochemical markers</a:t>
            </a:r>
          </a:p>
          <a:p>
            <a:pPr lvl="1"/>
            <a:r>
              <a:rPr lang="en-US" altLang="ko-KR" sz="2000" dirty="0" smtClean="0">
                <a:latin typeface="+mn-lt"/>
              </a:rPr>
              <a:t>Other clinical features and investigations</a:t>
            </a:r>
          </a:p>
          <a:p>
            <a:pPr lvl="1"/>
            <a:r>
              <a:rPr lang="en-US" altLang="ko-KR" sz="2000" dirty="0" smtClean="0">
                <a:latin typeface="+mn-lt"/>
              </a:rPr>
              <a:t>Medical treatment in hospital, interventions</a:t>
            </a:r>
          </a:p>
          <a:p>
            <a:pPr lvl="1"/>
            <a:r>
              <a:rPr lang="en-US" altLang="ko-KR" sz="2000" dirty="0" smtClean="0">
                <a:latin typeface="+mn-lt"/>
              </a:rPr>
              <a:t>Hospital outcome </a:t>
            </a:r>
          </a:p>
          <a:p>
            <a:pPr lvl="1"/>
            <a:r>
              <a:rPr lang="en-US" altLang="ko-KR" sz="2000" dirty="0" smtClean="0">
                <a:latin typeface="+mn-lt"/>
              </a:rPr>
              <a:t>Discharge diagnosis</a:t>
            </a:r>
          </a:p>
          <a:p>
            <a:pPr lvl="1"/>
            <a:r>
              <a:rPr lang="en-US" altLang="ko-KR" sz="2000" dirty="0" smtClean="0">
                <a:latin typeface="+mn-lt"/>
              </a:rPr>
              <a:t>Discharge medications </a:t>
            </a:r>
          </a:p>
          <a:p>
            <a:pPr lvl="2"/>
            <a:endParaRPr lang="en-US" altLang="ko-KR" sz="1800" dirty="0" smtClean="0">
              <a:latin typeface="+mn-lt"/>
            </a:endParaRPr>
          </a:p>
          <a:p>
            <a:pPr lvl="1"/>
            <a:endParaRPr lang="en-US" altLang="ko-KR" sz="2000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 smtClean="0">
              <a:latin typeface="+mn-lt"/>
            </a:endParaRPr>
          </a:p>
          <a:p>
            <a:pPr marL="594360" lvl="2" indent="0">
              <a:buFont typeface="Wingdings 2"/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Font typeface="Wingdings 2"/>
              <a:buNone/>
            </a:pPr>
            <a:endParaRPr lang="en-US" altLang="ko-KR" b="1" dirty="0" smtClean="0"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7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My disclosure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I do not have any disclosure on current topic. 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I do not have any conflict of interest on current topic.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6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Recording variables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796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Patients with symptoms suggestive of ACS (RIKS-HIA)</a:t>
            </a:r>
          </a:p>
          <a:p>
            <a:pPr lvl="1"/>
            <a:r>
              <a:rPr lang="en-US" altLang="ko-KR" sz="2000" dirty="0" smtClean="0">
                <a:latin typeface="+mn-lt"/>
              </a:rPr>
              <a:t>Recorded by discharge and after 6-10 weeks </a:t>
            </a:r>
          </a:p>
          <a:p>
            <a:pPr lvl="1"/>
            <a:r>
              <a:rPr lang="en-US" altLang="ko-KR" sz="2000" dirty="0" smtClean="0">
                <a:latin typeface="+mn-lt"/>
              </a:rPr>
              <a:t>PROM (patient reported outcome measures)</a:t>
            </a:r>
          </a:p>
          <a:p>
            <a:pPr lvl="2"/>
            <a:r>
              <a:rPr lang="en-US" altLang="ko-KR" sz="1800" dirty="0" smtClean="0">
                <a:latin typeface="+mn-lt"/>
              </a:rPr>
              <a:t>The Somatic Health Complaints Questionnaire (SHCQ)</a:t>
            </a:r>
          </a:p>
          <a:p>
            <a:pPr lvl="2"/>
            <a:r>
              <a:rPr lang="en-US" altLang="ko-KR" sz="1800" dirty="0" smtClean="0">
                <a:latin typeface="+mn-lt"/>
              </a:rPr>
              <a:t>Minimal Insomnia Symptom Scale (MISS)</a:t>
            </a:r>
          </a:p>
          <a:p>
            <a:pPr lvl="2"/>
            <a:r>
              <a:rPr lang="en-US" altLang="ko-KR" sz="1800" dirty="0" smtClean="0">
                <a:latin typeface="+mn-lt"/>
              </a:rPr>
              <a:t>Physical activity according to </a:t>
            </a:r>
            <a:r>
              <a:rPr lang="en-US" altLang="ko-KR" sz="1800" dirty="0" err="1" smtClean="0">
                <a:latin typeface="+mn-lt"/>
              </a:rPr>
              <a:t>Grimby</a:t>
            </a:r>
            <a:r>
              <a:rPr lang="en-US" altLang="ko-KR" sz="1800" dirty="0" smtClean="0">
                <a:latin typeface="+mn-lt"/>
              </a:rPr>
              <a:t> scale </a:t>
            </a:r>
          </a:p>
          <a:p>
            <a:pPr lvl="2"/>
            <a:r>
              <a:rPr lang="en-US" altLang="ko-KR" sz="1800" dirty="0" smtClean="0">
                <a:latin typeface="+mn-lt"/>
              </a:rPr>
              <a:t>Cardiac Self Efficacy Scale (CSES)</a:t>
            </a:r>
          </a:p>
          <a:p>
            <a:pPr lvl="1"/>
            <a:r>
              <a:rPr lang="en-US" altLang="ko-KR" sz="2000" dirty="0" smtClean="0">
                <a:latin typeface="+mn-lt"/>
              </a:rPr>
              <a:t>PREM (Patient Reported Experiences Measures)</a:t>
            </a:r>
          </a:p>
          <a:p>
            <a:pPr lvl="2"/>
            <a:r>
              <a:rPr lang="en-US" altLang="ko-KR" sz="1800" dirty="0" smtClean="0">
                <a:latin typeface="+mn-lt"/>
              </a:rPr>
              <a:t>Patients’ views on their care</a:t>
            </a:r>
          </a:p>
          <a:p>
            <a:pPr lvl="2"/>
            <a:endParaRPr lang="en-US" altLang="ko-KR" sz="1800" dirty="0" smtClean="0">
              <a:latin typeface="+mn-lt"/>
            </a:endParaRPr>
          </a:p>
          <a:p>
            <a:pPr lvl="1"/>
            <a:endParaRPr lang="en-US" altLang="ko-KR" sz="2000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 smtClean="0">
              <a:latin typeface="+mn-lt"/>
            </a:endParaRPr>
          </a:p>
          <a:p>
            <a:pPr marL="594360" lvl="2" indent="0">
              <a:buFont typeface="Wingdings 2"/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Font typeface="Wingdings 2"/>
              <a:buNone/>
            </a:pPr>
            <a:endParaRPr lang="en-US" altLang="ko-KR" b="1" dirty="0" smtClean="0"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0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is merged with;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2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Registries at the National Board of Health and Welfare</a:t>
            </a:r>
          </a:p>
          <a:p>
            <a:pPr lvl="1"/>
            <a:r>
              <a:rPr lang="en-US" altLang="ko-KR" sz="2000" dirty="0" smtClean="0">
                <a:latin typeface="+mn-lt"/>
              </a:rPr>
              <a:t>The </a:t>
            </a:r>
            <a:r>
              <a:rPr lang="en-US" altLang="ko-KR" sz="2000" dirty="0">
                <a:latin typeface="+mn-lt"/>
              </a:rPr>
              <a:t>n</a:t>
            </a:r>
            <a:r>
              <a:rPr lang="en-US" altLang="ko-KR" sz="2000" dirty="0" smtClean="0">
                <a:latin typeface="+mn-lt"/>
              </a:rPr>
              <a:t>ational registry of cause of death </a:t>
            </a:r>
          </a:p>
          <a:p>
            <a:pPr lvl="1"/>
            <a:r>
              <a:rPr lang="en-US" altLang="ko-KR" sz="2000" dirty="0" smtClean="0">
                <a:latin typeface="+mn-lt"/>
              </a:rPr>
              <a:t>The </a:t>
            </a:r>
            <a:r>
              <a:rPr lang="en-US" altLang="ko-KR" sz="2000" dirty="0">
                <a:latin typeface="+mn-lt"/>
              </a:rPr>
              <a:t>n</a:t>
            </a:r>
            <a:r>
              <a:rPr lang="en-US" altLang="ko-KR" sz="2000" dirty="0" smtClean="0">
                <a:latin typeface="+mn-lt"/>
              </a:rPr>
              <a:t>ational patient register (all ICD codes, all admission since 1987)</a:t>
            </a:r>
          </a:p>
          <a:p>
            <a:pPr lvl="1"/>
            <a:r>
              <a:rPr lang="en-US" altLang="ko-KR" sz="2000" dirty="0" smtClean="0">
                <a:latin typeface="+mn-lt"/>
              </a:rPr>
              <a:t>The Swedish prescribing drug register (all dispensed drugs since 2005)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Statistics Sweden (SCB)</a:t>
            </a:r>
          </a:p>
          <a:p>
            <a:pPr lvl="1"/>
            <a:r>
              <a:rPr lang="en-US" altLang="ko-KR" sz="2000" dirty="0" smtClean="0">
                <a:latin typeface="+mn-lt"/>
              </a:rPr>
              <a:t>Marital status, country of birth, income, educational level 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Swedish Social Insurance Agency (sick leave)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Other National Quality Registries (about 100 at present)</a:t>
            </a:r>
          </a:p>
          <a:p>
            <a:pPr lvl="2"/>
            <a:endParaRPr lang="en-US" altLang="ko-KR" sz="1800" dirty="0" smtClean="0">
              <a:latin typeface="+mn-lt"/>
            </a:endParaRPr>
          </a:p>
          <a:p>
            <a:pPr lvl="1"/>
            <a:endParaRPr lang="en-US" altLang="ko-KR" sz="2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2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starts with …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2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Swedish personal identification number …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62" y="1594284"/>
            <a:ext cx="8676456" cy="42159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starts with …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2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CARDS (the Cardiology Audit and Registration Data Standards) 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138"/>
          <a:stretch/>
        </p:blipFill>
        <p:spPr bwMode="auto">
          <a:xfrm>
            <a:off x="970979" y="1638485"/>
            <a:ext cx="6769373" cy="50387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6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; Quality at a glance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2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On-line reports for each institution, not for each clinician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20" y="1556792"/>
            <a:ext cx="8506443" cy="47525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2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; Annual reports 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2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Open for public, media and health policy makers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9" y="1988840"/>
            <a:ext cx="8932837" cy="39858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106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; Annual reports 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2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From demographics to clinical outcomes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</a:t>
            </a:r>
            <a:endParaRPr lang="ko-KR" alt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13" y="1484784"/>
            <a:ext cx="8131987" cy="49329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1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; Annual reports 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2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Pride with long-term clinical data in Sweden 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1111"/>
            <a:ext cx="7448263" cy="5164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8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Annual report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RIKS-HIA Quality Index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Bildobjekt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298" y="1484784"/>
            <a:ext cx="4933639" cy="50405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http://www.ucr.uu.se/swedeheart/arsrapport-2015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9406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Annual report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RIKS-HIAs Quality Index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http://www.ucr.uu.se/swedeheart/arsrapport-2015</a:t>
            </a:r>
            <a:endParaRPr lang="ko-KR" altLang="en-US" sz="1400" dirty="0"/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287" y="1628800"/>
            <a:ext cx="2679973" cy="48337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Bildobjekt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2569388" cy="48248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19872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2011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2015</a:t>
            </a:r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79973" cy="48248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2005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06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K-RCCVC to benchmark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그림 4" descr="201610-UCRO-SwedeHe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6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Annual report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RIKS-HIA 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http://www.ucr.uu.se/swedeheart/arsrapport-2015</a:t>
            </a:r>
            <a:endParaRPr lang="ko-KR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52555"/>
          <a:stretch>
            <a:fillRect/>
          </a:stretch>
        </p:blipFill>
        <p:spPr bwMode="auto">
          <a:xfrm>
            <a:off x="131212" y="1772816"/>
            <a:ext cx="4656812" cy="4464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47445"/>
          <a:stretch>
            <a:fillRect/>
          </a:stretch>
        </p:blipFill>
        <p:spPr bwMode="auto">
          <a:xfrm>
            <a:off x="4860032" y="1772815"/>
            <a:ext cx="4176464" cy="44351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13407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Trend in mean age with MI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13407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Trend in background factors in patients with MI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06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Annual report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RIKS-HIA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http://www.ucr.uu.se/swedeheart/arsrapport-2015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2687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ECG to primary PCI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Rate of IV beta blocker in AMI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39" y="1628800"/>
            <a:ext cx="2673513" cy="4896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799"/>
            <a:ext cx="2880320" cy="48944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6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Annual report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RIKS-HIA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http://www.ucr.uu.se/swedeheart/arsrapport-2015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2687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30 day mortality per hospital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 year mortality per hospital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2664296" cy="49139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696" y="1628799"/>
            <a:ext cx="2707624" cy="4896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6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Annual report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RIKS-HIA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http://www.ucr.uu.se/swedeheart/arsrapport-2015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5475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1Mo mortality per county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5475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 year mortality per county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2664296" cy="42030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40"/>
            <a:ext cx="2808312" cy="41982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6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Admit the difference of outcome …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2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Clinical outcome differences are real and exist. </a:t>
            </a:r>
          </a:p>
          <a:p>
            <a:pPr lvl="1"/>
            <a:r>
              <a:rPr lang="en-US" altLang="ko-KR" sz="2000" dirty="0" smtClean="0">
                <a:latin typeface="+mn-lt"/>
              </a:rPr>
              <a:t>Difference of geography (island), long-distance transfer, insufficient medical resources</a:t>
            </a:r>
          </a:p>
          <a:p>
            <a:pPr lvl="2"/>
            <a:r>
              <a:rPr lang="en-US" altLang="ko-KR" sz="1800" dirty="0" smtClean="0">
                <a:latin typeface="+mn-lt"/>
              </a:rPr>
              <a:t>e.g. Gotland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Media control </a:t>
            </a:r>
          </a:p>
          <a:p>
            <a:pPr lvl="1"/>
            <a:r>
              <a:rPr lang="en-US" altLang="ko-KR" sz="2000" dirty="0" smtClean="0">
                <a:latin typeface="+mn-lt"/>
              </a:rPr>
              <a:t>Media likes to make provocative headlines. </a:t>
            </a:r>
          </a:p>
          <a:p>
            <a:pPr lvl="2"/>
            <a:r>
              <a:rPr lang="en-US" altLang="ko-KR" sz="1800" dirty="0">
                <a:latin typeface="+mn-lt"/>
              </a:rPr>
              <a:t>e</a:t>
            </a:r>
            <a:r>
              <a:rPr lang="en-US" altLang="ko-KR" sz="1800" dirty="0" smtClean="0">
                <a:latin typeface="+mn-lt"/>
              </a:rPr>
              <a:t>.g. Our state (or municipality is the worst area of AMI care in nation.)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Incentive-disincentive system </a:t>
            </a:r>
          </a:p>
          <a:p>
            <a:pPr lvl="1"/>
            <a:r>
              <a:rPr lang="en-US" altLang="ko-KR" sz="2000" dirty="0" smtClean="0">
                <a:latin typeface="+mn-lt"/>
              </a:rPr>
              <a:t>Induce competition, but data will be fabricated. </a:t>
            </a:r>
          </a:p>
          <a:p>
            <a:pPr lvl="1"/>
            <a:r>
              <a:rPr lang="en-US" altLang="ko-KR" sz="2000" dirty="0" smtClean="0">
                <a:latin typeface="+mn-lt"/>
              </a:rPr>
              <a:t>We will lose the opportunities to improve our quality of care. </a:t>
            </a:r>
          </a:p>
          <a:p>
            <a:pPr lvl="1"/>
            <a:r>
              <a:rPr lang="en-US" altLang="ko-KR" sz="2000" dirty="0" smtClean="0">
                <a:latin typeface="+mn-lt"/>
              </a:rPr>
              <a:t>Goal is in improvement for our citizens, not in numbers or indices. 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Find the reasons in poor quality institutions and areas. </a:t>
            </a:r>
          </a:p>
          <a:p>
            <a:pPr lvl="1"/>
            <a:r>
              <a:rPr lang="en-US" altLang="ko-KR" sz="2000" dirty="0" smtClean="0">
                <a:latin typeface="+mn-lt"/>
              </a:rPr>
              <a:t>Listen the voices of healthcare providers, analyze the data. </a:t>
            </a: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Make funds and rules to improve those institutions and areas. </a:t>
            </a:r>
          </a:p>
          <a:p>
            <a:pPr lvl="2"/>
            <a:endParaRPr lang="en-US" altLang="ko-KR" sz="1800" dirty="0" smtClean="0">
              <a:latin typeface="+mn-lt"/>
            </a:endParaRPr>
          </a:p>
          <a:p>
            <a:pPr lvl="1"/>
            <a:endParaRPr lang="en-US" altLang="ko-KR" sz="2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6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34406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SCAAR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3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Data entry on-line by the operator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190 variables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639" y="1459080"/>
            <a:ext cx="7488832" cy="5131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8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Real-time measurement for quality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On-line reports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6768752" cy="51080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Feedback for multi-teams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Feedback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2888"/>
            <a:ext cx="7632848" cy="54004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1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Scientific achievement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DES ST never asleep ..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08804" cy="51845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4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34406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The Swedish National Quality Registries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1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Scientific achievement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DES will kill you ..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32700" cy="52565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0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Scientific achievement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SCAAR Scare 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99579"/>
            <a:ext cx="6264961" cy="52697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87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Scientific achievement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Newer generation DES … the new hope (ST @ 2 years)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709905" cy="4320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3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344060"/>
            <a:ext cx="8786874" cy="79690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Prospective registry-based RCT</a:t>
            </a:r>
            <a:br>
              <a:rPr lang="en-US" altLang="ko-KR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ko-KR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; a new concept for clinical research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RCT .. Is not holy grail.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RCT …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54" y="1501209"/>
            <a:ext cx="8191644" cy="49521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80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New trials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1"/>
            <a:ext cx="7560840" cy="57876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Comparative effectiveness studies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80809" cy="54066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91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Registry based RCT (R-RCT)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R-RCT …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129" y="1412776"/>
            <a:ext cx="8524528" cy="5105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4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R-RCT vs. classical RCT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0387"/>
            <a:ext cx="8873635" cy="53209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2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TASTE with R-RCT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30244" cy="5714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4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ROK and Sweden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General information in ROK and Sweden.</a:t>
            </a:r>
            <a:r>
              <a:rPr lang="en-US" altLang="ko-KR" sz="2000" dirty="0" smtClean="0">
                <a:latin typeface="+mn-lt"/>
              </a:rPr>
              <a:t> </a:t>
            </a:r>
            <a:endParaRPr lang="en-US" altLang="ko-KR" sz="2000" dirty="0" smtClean="0"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39553" y="1397000"/>
          <a:ext cx="806489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3"/>
                <a:gridCol w="1800200"/>
                <a:gridCol w="316835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ROK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Sweden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100,201 Km</a:t>
                      </a:r>
                      <a:r>
                        <a:rPr lang="en-US" altLang="ko-KR" baseline="30000" dirty="0" smtClean="0"/>
                        <a:t>2</a:t>
                      </a:r>
                      <a:endParaRPr lang="ko-KR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Geographic</a:t>
                      </a:r>
                      <a:r>
                        <a:rPr lang="en-US" altLang="ko-KR" baseline="0" dirty="0" smtClean="0"/>
                        <a:t> area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444,964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Km</a:t>
                      </a:r>
                      <a:r>
                        <a:rPr lang="en-US" altLang="ko-KR" baseline="30000" dirty="0" smtClean="0"/>
                        <a:t>2</a:t>
                      </a:r>
                      <a:endParaRPr lang="ko-KR" altLang="en-US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51,515,399 (‘15)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Population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9,753,627 (‘15)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505.1/Km</a:t>
                      </a:r>
                      <a:r>
                        <a:rPr lang="en-US" altLang="ko-KR" baseline="30000" dirty="0" smtClean="0"/>
                        <a:t>2</a:t>
                      </a:r>
                      <a:endParaRPr lang="ko-KR" altLang="en-US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Population density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20/Km</a:t>
                      </a:r>
                      <a:r>
                        <a:rPr lang="en-US" altLang="ko-KR" baseline="30000" dirty="0" smtClean="0"/>
                        <a:t>2</a:t>
                      </a:r>
                      <a:endParaRPr lang="ko-KR" altLang="en-US" baseline="30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$ 1,377,873.11 Million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GDP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$492,618.07</a:t>
                      </a:r>
                      <a:r>
                        <a:rPr lang="en-US" altLang="ko-KR" baseline="0" dirty="0" smtClean="0"/>
                        <a:t> Million (‘15)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$ 27,221.5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GDP/capita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$50,272.9 (‘15)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7.4% (‘14)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Health</a:t>
                      </a:r>
                      <a:r>
                        <a:rPr lang="en-US" altLang="ko-KR" baseline="0" dirty="0" smtClean="0"/>
                        <a:t>care expenditure/GDP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11.9% (‘14)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http://data.worldbank.org/indicator/NY.GDP.PCAP.CD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116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DETOX in AMI with R-RCT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70014" cy="5760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7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VALIDATE with R-RCT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521018" cy="5760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0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VALIDATE with R-RCT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53847" cy="5953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2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Conclusion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119824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Bottom-up is key points. </a:t>
            </a:r>
          </a:p>
          <a:p>
            <a:pPr lvl="1"/>
            <a:r>
              <a:rPr lang="en-US" altLang="ko-KR" sz="2000" dirty="0" smtClean="0">
                <a:latin typeface="+mn-lt"/>
              </a:rPr>
              <a:t>Healthcare providers dedicate. </a:t>
            </a: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Central/Local governments make budgets. </a:t>
            </a:r>
          </a:p>
          <a:p>
            <a:pPr lvl="1"/>
            <a:r>
              <a:rPr lang="en-US" altLang="ko-KR" sz="2000" dirty="0" smtClean="0">
                <a:latin typeface="+mn-lt"/>
              </a:rPr>
              <a:t>Data will be opened for publics. 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Direct linking with national data statistics. </a:t>
            </a:r>
          </a:p>
          <a:p>
            <a:pPr lvl="1"/>
            <a:r>
              <a:rPr lang="en-US" altLang="ko-KR" sz="2000" dirty="0" smtClean="0">
                <a:latin typeface="+mn-lt"/>
              </a:rPr>
              <a:t>Starts with number of citizens. </a:t>
            </a: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Connects among registries. 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Evaluation is essential, but Incentive/disincentive will ruin. </a:t>
            </a:r>
          </a:p>
          <a:p>
            <a:pPr lvl="1"/>
            <a:r>
              <a:rPr lang="en-US" altLang="ko-KR" sz="2000" dirty="0" smtClean="0">
                <a:latin typeface="+mn-lt"/>
              </a:rPr>
              <a:t>Find weak points, then help them positively. 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2"/>
            <a:endParaRPr lang="en-US" altLang="ko-KR" dirty="0" smtClean="0">
              <a:solidFill>
                <a:schemeClr val="tx1"/>
              </a:solidFill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8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 – organizations 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31912" y="1061120"/>
            <a:ext cx="8640960" cy="5796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 baseline="0">
                <a:solidFill>
                  <a:schemeClr val="accent1"/>
                </a:solidFill>
                <a:latin typeface="Parchment" pitchFamily="66" charset="0"/>
                <a:ea typeface="HY헤드라인M" pitchFamily="18" charset="-127"/>
                <a:cs typeface="+mn-cs"/>
              </a:defRPr>
            </a:lvl1pPr>
            <a:lvl2pPr marL="5486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2pPr>
            <a:lvl3pPr marL="8229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3pPr>
            <a:lvl4pPr marL="109728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4pPr>
            <a:lvl5pPr marL="137160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 baseline="0">
                <a:solidFill>
                  <a:schemeClr val="tx1"/>
                </a:solidFill>
                <a:latin typeface="Perpetua" pitchFamily="18" charset="0"/>
                <a:ea typeface="HY헤드라인M" pitchFamily="18" charset="-127"/>
                <a:cs typeface="+mn-cs"/>
              </a:defRPr>
            </a:lvl5pPr>
            <a:lvl6pPr marL="1645920" indent="-228600" algn="l" rtl="0" eaLnBrk="1" latinLnBrk="1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1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1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1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Coverage </a:t>
            </a:r>
          </a:p>
          <a:p>
            <a:pPr lvl="1"/>
            <a:endParaRPr lang="en-US" altLang="ko-KR" sz="2000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 smtClean="0">
              <a:latin typeface="+mn-lt"/>
            </a:endParaRPr>
          </a:p>
          <a:p>
            <a:pPr marL="594360" lvl="2" indent="0">
              <a:buFont typeface="Wingdings 2"/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Font typeface="Wingdings 2"/>
              <a:buNone/>
            </a:pPr>
            <a:endParaRPr lang="en-US" altLang="ko-KR" b="1" dirty="0" smtClean="0"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5"/>
          <a:stretch/>
        </p:blipFill>
        <p:spPr bwMode="auto">
          <a:xfrm>
            <a:off x="1115616" y="1531845"/>
            <a:ext cx="6552728" cy="476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63813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Cardiogenetic</a:t>
            </a:r>
            <a:r>
              <a:rPr lang="en-US" altLang="ko-KR" dirty="0" smtClean="0"/>
              <a:t> registry          New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8695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So many things on BVS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Discovered truth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Unveiled truth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Unreasonable optimism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Irrational pessimism </a:t>
            </a: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They came from ignorance of it. 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If we knew the limitations of BVS, we would overcome it.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0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Annual report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RIKS-HIA Quality Index</a:t>
            </a:r>
          </a:p>
          <a:p>
            <a:pPr lvl="1"/>
            <a:r>
              <a:rPr lang="en-US" altLang="ko-KR" sz="2000" dirty="0" smtClean="0">
                <a:latin typeface="+mn-lt"/>
              </a:rPr>
              <a:t>For STEMI</a:t>
            </a:r>
            <a:r>
              <a:rPr lang="en-US" altLang="ko-KR" sz="2000" b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http://www.ucr.uu.se/swedeheart/arsrapport-2015</a:t>
            </a:r>
            <a:endParaRPr lang="ko-KR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963596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68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Annual report of the </a:t>
            </a:r>
            <a:r>
              <a:rPr lang="en-US" altLang="ko-KR" dirty="0" err="1" smtClean="0">
                <a:solidFill>
                  <a:srgbClr val="0070C0"/>
                </a:solidFill>
                <a:latin typeface="+mn-lt"/>
              </a:rPr>
              <a:t>SwedeHeart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The RIKS-HIA Quality Index </a:t>
            </a: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52534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http://www.ucr.uu.se/swedeheart/arsrapport-2015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2012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2015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30974"/>
            <a:ext cx="2736304" cy="48943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2780501" cy="4896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68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Swedish Health Care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Decentralization </a:t>
            </a:r>
          </a:p>
          <a:p>
            <a:pPr lvl="1"/>
            <a:r>
              <a:rPr lang="en-US" altLang="ko-KR" sz="2000" dirty="0" smtClean="0">
                <a:latin typeface="+mn-lt"/>
              </a:rPr>
              <a:t>Municipalities and country councils/regions are responsible for much of public services</a:t>
            </a:r>
          </a:p>
          <a:p>
            <a:pPr lvl="1"/>
            <a:r>
              <a:rPr lang="en-US" altLang="ko-KR" sz="2000" dirty="0" smtClean="0">
                <a:latin typeface="+mn-lt"/>
              </a:rPr>
              <a:t>Strong local </a:t>
            </a:r>
            <a:r>
              <a:rPr lang="en-US" altLang="ko-KR" sz="2000" dirty="0" smtClean="0">
                <a:latin typeface="+mn-lt"/>
              </a:rPr>
              <a:t>self-government</a:t>
            </a:r>
          </a:p>
          <a:p>
            <a:pPr lvl="1"/>
            <a:r>
              <a:rPr lang="en-US" altLang="ko-KR" sz="2000" dirty="0" smtClean="0">
                <a:latin typeface="+mn-lt"/>
              </a:rPr>
              <a:t>State-county-municipality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Right to taxes on incomes and charge users for their services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Financing of services</a:t>
            </a:r>
          </a:p>
          <a:p>
            <a:pPr lvl="1"/>
            <a:r>
              <a:rPr lang="en-US" altLang="ko-KR" sz="2000" dirty="0" smtClean="0">
                <a:latin typeface="+mn-lt"/>
              </a:rPr>
              <a:t>70%; Taxes, &gt; 15% State grants 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290 municipalities</a:t>
            </a:r>
          </a:p>
          <a:p>
            <a:pPr lvl="1"/>
            <a:r>
              <a:rPr lang="en-US" altLang="ko-KR" sz="2000" dirty="0" smtClean="0">
                <a:latin typeface="+mn-lt"/>
              </a:rPr>
              <a:t>Population between 2,400 and 912,000 inhabitants</a:t>
            </a: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21 county councils/regions </a:t>
            </a:r>
          </a:p>
          <a:p>
            <a:pPr lvl="1"/>
            <a:r>
              <a:rPr lang="en-US" altLang="ko-KR" sz="2000" dirty="0" smtClean="0">
                <a:latin typeface="+mn-lt"/>
              </a:rPr>
              <a:t>Population between 127,000 and 2,198,000 inhabitants 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876800" cy="5391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6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Nationwide registries in Sweden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5616624"/>
          </a:xfrm>
        </p:spPr>
        <p:txBody>
          <a:bodyPr>
            <a:normAutofit lnSpcReduction="10000"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Nationwide registries in Sweden</a:t>
            </a:r>
          </a:p>
          <a:p>
            <a:pPr lvl="1"/>
            <a:r>
              <a:rPr lang="en-US" altLang="ko-KR" sz="2000" dirty="0" smtClean="0">
                <a:latin typeface="+mn-lt"/>
              </a:rPr>
              <a:t>96 certified registries, total 108 registries </a:t>
            </a:r>
          </a:p>
          <a:p>
            <a:pPr lvl="2"/>
            <a:r>
              <a:rPr lang="en-US" altLang="ko-KR" sz="1800" dirty="0" smtClean="0">
                <a:latin typeface="+mn-lt"/>
              </a:rPr>
              <a:t>35 Million Euros </a:t>
            </a:r>
            <a:r>
              <a:rPr lang="en-US" altLang="ko-KR" sz="1800" dirty="0" smtClean="0">
                <a:latin typeface="+mn-lt"/>
              </a:rPr>
              <a:t> (43.365 Billion KRW) for </a:t>
            </a:r>
            <a:r>
              <a:rPr lang="en-US" altLang="ko-KR" sz="1800" dirty="0" smtClean="0">
                <a:latin typeface="+mn-lt"/>
              </a:rPr>
              <a:t>96 certified registries </a:t>
            </a: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altLang="ko-KR" sz="2000" dirty="0" err="1" smtClean="0">
                <a:solidFill>
                  <a:schemeClr val="tx1"/>
                </a:solidFill>
                <a:latin typeface="+mn-lt"/>
              </a:rPr>
              <a:t>SwedeHeart</a:t>
            </a:r>
            <a:r>
              <a:rPr lang="en-US" altLang="ko-KR" sz="2000" dirty="0" smtClean="0">
                <a:latin typeface="+mn-lt"/>
              </a:rPr>
              <a:t>, cancer 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Hip joint 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replacement, Cataract registry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Conditions</a:t>
            </a:r>
          </a:p>
          <a:p>
            <a:pPr lvl="1"/>
            <a:r>
              <a:rPr lang="en-US" altLang="ko-KR" sz="2000" dirty="0" smtClean="0">
                <a:latin typeface="+mn-lt"/>
              </a:rPr>
              <a:t>Consent</a:t>
            </a:r>
          </a:p>
          <a:p>
            <a:pPr lvl="2"/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Usually verbal consent is enough</a:t>
            </a:r>
          </a:p>
          <a:p>
            <a:pPr lvl="2"/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written consent for specific medical research</a:t>
            </a:r>
          </a:p>
          <a:p>
            <a:pPr lvl="1"/>
            <a:r>
              <a:rPr lang="en-US" altLang="ko-KR" sz="2000" dirty="0" smtClean="0">
                <a:latin typeface="+mn-lt"/>
              </a:rPr>
              <a:t>Related acts</a:t>
            </a:r>
          </a:p>
          <a:p>
            <a:pPr lvl="2"/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Swedish patients data act</a:t>
            </a:r>
          </a:p>
          <a:p>
            <a:pPr lvl="2"/>
            <a:r>
              <a:rPr lang="en-US" altLang="ko-KR" sz="1800" dirty="0" smtClean="0">
                <a:latin typeface="+mn-lt"/>
              </a:rPr>
              <a:t>National board regulations SOSFS 2008;14</a:t>
            </a:r>
          </a:p>
          <a:p>
            <a:pPr lvl="2"/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The personal data act, legislation on </a:t>
            </a:r>
            <a:r>
              <a:rPr lang="en-US" altLang="ko-KR" sz="1800" dirty="0" err="1" smtClean="0">
                <a:solidFill>
                  <a:schemeClr val="tx1"/>
                </a:solidFill>
                <a:latin typeface="+mn-lt"/>
              </a:rPr>
              <a:t>Biobanking</a:t>
            </a:r>
            <a:endParaRPr lang="en-US" altLang="ko-KR" sz="1800" dirty="0" smtClean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en-US" altLang="ko-KR" sz="1800" dirty="0" smtClean="0">
                <a:latin typeface="+mn-lt"/>
              </a:rPr>
              <a:t>New EU data protection law </a:t>
            </a:r>
            <a:endParaRPr lang="en-US" altLang="ko-KR" sz="18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Direct liking to related national registries</a:t>
            </a:r>
          </a:p>
          <a:p>
            <a:pPr lvl="2"/>
            <a:r>
              <a:rPr lang="en-US" altLang="ko-KR" sz="1800" dirty="0"/>
              <a:t>Often performed</a:t>
            </a:r>
          </a:p>
          <a:p>
            <a:pPr lvl="2"/>
            <a:r>
              <a:rPr lang="en-US" altLang="ko-KR" sz="1800" dirty="0"/>
              <a:t>National quality registries and health registries such as;</a:t>
            </a:r>
          </a:p>
          <a:p>
            <a:pPr lvl="3"/>
            <a:r>
              <a:rPr lang="en-US" altLang="ko-KR" sz="1800" dirty="0"/>
              <a:t>Birth, death, twin, drug registries</a:t>
            </a: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9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Nationwide registries in Sweden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Tools for online reports </a:t>
            </a: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76456" cy="46129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9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183820"/>
            <a:ext cx="8786874" cy="7969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Nationwide registries in Sweden</a:t>
            </a:r>
            <a:endParaRPr lang="ko-KR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4967064"/>
          </a:xfrm>
        </p:spPr>
        <p:txBody>
          <a:bodyPr>
            <a:normAutofit/>
          </a:bodyPr>
          <a:lstStyle/>
          <a:p>
            <a:r>
              <a:rPr lang="en-US" altLang="ko-KR" sz="2200" b="1" dirty="0" smtClean="0">
                <a:solidFill>
                  <a:schemeClr val="tx1"/>
                </a:solidFill>
                <a:latin typeface="+mn-lt"/>
              </a:rPr>
              <a:t>Office of national quality registries </a:t>
            </a:r>
          </a:p>
          <a:p>
            <a:pPr lvl="1"/>
            <a:r>
              <a:rPr lang="en-US" altLang="ko-KR" sz="2000" dirty="0" smtClean="0">
                <a:latin typeface="+mn-lt"/>
              </a:rPr>
              <a:t>Funding and follow up </a:t>
            </a:r>
          </a:p>
          <a:p>
            <a:pPr lvl="1"/>
            <a:r>
              <a:rPr lang="en-US" altLang="ko-KR" sz="2000" dirty="0" smtClean="0">
                <a:latin typeface="+mn-lt"/>
              </a:rPr>
              <a:t>IT-service tools and </a:t>
            </a:r>
            <a:r>
              <a:rPr lang="en-US" altLang="ko-KR" sz="2000" dirty="0" smtClean="0">
                <a:latin typeface="+mn-lt"/>
              </a:rPr>
              <a:t>projects</a:t>
            </a:r>
          </a:p>
          <a:p>
            <a:pPr lvl="2"/>
            <a:r>
              <a:rPr lang="en-US" altLang="ko-KR" sz="1800" dirty="0" smtClean="0">
                <a:latin typeface="+mn-lt"/>
              </a:rPr>
              <a:t>Basically in-house and open source program </a:t>
            </a:r>
          </a:p>
          <a:p>
            <a:pPr lvl="2"/>
            <a:r>
              <a:rPr lang="en-US" altLang="ko-KR" sz="1800" dirty="0" smtClean="0">
                <a:latin typeface="+mn-lt"/>
              </a:rPr>
              <a:t>Link to OCS/EMR, </a:t>
            </a:r>
            <a:r>
              <a:rPr lang="en-US" altLang="ko-KR" sz="1800" smtClean="0">
                <a:latin typeface="+mn-lt"/>
              </a:rPr>
              <a:t>practically merged</a:t>
            </a:r>
            <a:endParaRPr lang="en-US" altLang="ko-KR" sz="1800" dirty="0" smtClean="0">
              <a:latin typeface="+mn-lt"/>
            </a:endParaRPr>
          </a:p>
          <a:p>
            <a:pPr lvl="1"/>
            <a:r>
              <a:rPr lang="en-US" altLang="ko-KR" sz="2000" dirty="0" smtClean="0">
                <a:latin typeface="+mn-lt"/>
              </a:rPr>
              <a:t>Development projects for registries</a:t>
            </a:r>
          </a:p>
          <a:p>
            <a:pPr lvl="2"/>
            <a:r>
              <a:rPr lang="en-US" altLang="ko-KR" sz="1800" dirty="0" smtClean="0">
                <a:latin typeface="+mn-lt"/>
              </a:rPr>
              <a:t>Quality, patients involvement </a:t>
            </a:r>
          </a:p>
          <a:p>
            <a:pPr lvl="1"/>
            <a:r>
              <a:rPr lang="en-US" altLang="ko-KR" sz="2000" dirty="0" smtClean="0">
                <a:latin typeface="+mn-lt"/>
              </a:rPr>
              <a:t>Education </a:t>
            </a:r>
          </a:p>
          <a:p>
            <a:pPr lvl="2"/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Web, conferences, meetings</a:t>
            </a:r>
          </a:p>
          <a:p>
            <a:pPr lvl="1"/>
            <a:r>
              <a:rPr lang="en-US" altLang="ko-KR" sz="2000" dirty="0" smtClean="0">
                <a:latin typeface="+mn-lt"/>
              </a:rPr>
              <a:t>Industry collaboration support</a:t>
            </a:r>
          </a:p>
          <a:p>
            <a:pPr lvl="1"/>
            <a:r>
              <a:rPr lang="en-US" altLang="ko-KR" sz="2000" dirty="0" smtClean="0">
                <a:latin typeface="+mn-lt"/>
              </a:rPr>
              <a:t>International collaboration support  </a:t>
            </a:r>
            <a:endParaRPr lang="en-US" altLang="ko-KR" sz="2000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22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ko-KR" dirty="0">
              <a:latin typeface="+mn-lt"/>
            </a:endParaRPr>
          </a:p>
          <a:p>
            <a:pPr marL="594360" lvl="2" indent="0">
              <a:buNone/>
            </a:pPr>
            <a:endParaRPr lang="en-US" altLang="ko-KR" sz="2200" b="1" dirty="0" smtClean="0">
              <a:latin typeface="+mn-lt"/>
            </a:endParaRPr>
          </a:p>
          <a:p>
            <a:pPr marL="320040" lvl="1" indent="0">
              <a:buNone/>
            </a:pPr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2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12696</TotalTime>
  <Words>1436</Words>
  <Application>Microsoft Office PowerPoint</Application>
  <PresentationFormat>화면 슬라이드 쇼(4:3)</PresentationFormat>
  <Paragraphs>493</Paragraphs>
  <Slides>57</Slides>
  <Notes>55</Notes>
  <HiddenSlides>4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58" baseType="lpstr">
      <vt:lpstr>균형</vt:lpstr>
      <vt:lpstr>The SwedeHeart registry - lessons from Uppsala</vt:lpstr>
      <vt:lpstr>My disclosure </vt:lpstr>
      <vt:lpstr>K-RCCVC to benchmark the SwedeHeart  </vt:lpstr>
      <vt:lpstr>The Swedish National Quality Registries </vt:lpstr>
      <vt:lpstr>ROK and Sweden </vt:lpstr>
      <vt:lpstr>Swedish Health Care</vt:lpstr>
      <vt:lpstr>Nationwide registries in Sweden</vt:lpstr>
      <vt:lpstr>Nationwide registries in Sweden</vt:lpstr>
      <vt:lpstr>Nationwide registries in Sweden</vt:lpstr>
      <vt:lpstr>Nationwide registries in Sweden</vt:lpstr>
      <vt:lpstr>Nationwide registries in Sweden</vt:lpstr>
      <vt:lpstr>Nationwide registries in Sweden</vt:lpstr>
      <vt:lpstr>Nationwide registries in Sweden</vt:lpstr>
      <vt:lpstr>The SwedeHeart Registries </vt:lpstr>
      <vt:lpstr>SwedeHeart – History </vt:lpstr>
      <vt:lpstr>SwedeHeart – organizations </vt:lpstr>
      <vt:lpstr>SwedeHeart – organizations </vt:lpstr>
      <vt:lpstr>SwedeHeart – organizations </vt:lpstr>
      <vt:lpstr>Recording variables</vt:lpstr>
      <vt:lpstr>Recording variables</vt:lpstr>
      <vt:lpstr>The SwedeHeart is merged with;</vt:lpstr>
      <vt:lpstr>The SwedeHeart starts with …</vt:lpstr>
      <vt:lpstr>The SwedeHeart starts with …</vt:lpstr>
      <vt:lpstr>The SwedeHeart; Quality at a glance </vt:lpstr>
      <vt:lpstr>The SwedeHeart; Annual reports  </vt:lpstr>
      <vt:lpstr>The SwedeHeart; Annual reports  </vt:lpstr>
      <vt:lpstr>The SwedeHeart; Annual reports  </vt:lpstr>
      <vt:lpstr>Annual report of the SwedeHeart</vt:lpstr>
      <vt:lpstr>Annual report of the SwedeHeart</vt:lpstr>
      <vt:lpstr>Annual report of the SwedeHeart</vt:lpstr>
      <vt:lpstr>Annual report of the SwedeHeart</vt:lpstr>
      <vt:lpstr>Annual report of the SwedeHeart</vt:lpstr>
      <vt:lpstr>Annual report of the SwedeHeart</vt:lpstr>
      <vt:lpstr>Admit the difference of outcome … </vt:lpstr>
      <vt:lpstr>The SCAAR</vt:lpstr>
      <vt:lpstr>Data entry on-line by the operator</vt:lpstr>
      <vt:lpstr>Real-time measurement for quality </vt:lpstr>
      <vt:lpstr>Feedback for multi-teams </vt:lpstr>
      <vt:lpstr>Scientific achievement </vt:lpstr>
      <vt:lpstr>Scientific achievement </vt:lpstr>
      <vt:lpstr>Scientific achievement </vt:lpstr>
      <vt:lpstr>Scientific achievement </vt:lpstr>
      <vt:lpstr>Prospective registry-based RCT  ; a new concept for clinical research </vt:lpstr>
      <vt:lpstr>RCT .. Is not holy grail. </vt:lpstr>
      <vt:lpstr>New trials of the SwedeHeart </vt:lpstr>
      <vt:lpstr>Comparative effectiveness studies </vt:lpstr>
      <vt:lpstr>Registry based RCT (R-RCT)</vt:lpstr>
      <vt:lpstr>R-RCT vs. classical RCT</vt:lpstr>
      <vt:lpstr>TASTE with R-RCT</vt:lpstr>
      <vt:lpstr>DETOX in AMI with R-RCT</vt:lpstr>
      <vt:lpstr>VALIDATE with R-RCT</vt:lpstr>
      <vt:lpstr>VALIDATE with R-RCT</vt:lpstr>
      <vt:lpstr>Conclusion</vt:lpstr>
      <vt:lpstr>SwedeHeart – organizations </vt:lpstr>
      <vt:lpstr>So many things on BVS</vt:lpstr>
      <vt:lpstr>Annual report of the SwedeHeart</vt:lpstr>
      <vt:lpstr>Annual report of the SwedeHeart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User</dc:creator>
  <cp:lastModifiedBy>Jang-Whan Bae</cp:lastModifiedBy>
  <cp:revision>535</cp:revision>
  <dcterms:created xsi:type="dcterms:W3CDTF">2009-04-04T06:42:21Z</dcterms:created>
  <dcterms:modified xsi:type="dcterms:W3CDTF">2016-12-10T03:28:57Z</dcterms:modified>
</cp:coreProperties>
</file>