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4" r:id="rId3"/>
    <p:sldId id="260" r:id="rId4"/>
    <p:sldId id="259" r:id="rId5"/>
    <p:sldId id="266" r:id="rId6"/>
    <p:sldId id="272" r:id="rId7"/>
    <p:sldId id="291" r:id="rId8"/>
    <p:sldId id="261" r:id="rId9"/>
    <p:sldId id="295" r:id="rId10"/>
    <p:sldId id="265" r:id="rId11"/>
    <p:sldId id="290" r:id="rId12"/>
    <p:sldId id="302" r:id="rId13"/>
    <p:sldId id="283" r:id="rId14"/>
    <p:sldId id="303" r:id="rId15"/>
    <p:sldId id="262" r:id="rId16"/>
    <p:sldId id="263" r:id="rId17"/>
    <p:sldId id="301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E0230"/>
    <a:srgbClr val="000000"/>
    <a:srgbClr val="660066"/>
    <a:srgbClr val="650152"/>
    <a:srgbClr val="2D0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67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209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FCD5-E000-493D-A34B-69348222D0FC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71403-6EAE-4E13-8712-24D64A21C8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48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71403-6EAE-4E13-8712-24D64A21C8F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23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71403-6EAE-4E13-8712-24D64A21C8F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71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71403-6EAE-4E13-8712-24D64A21C8F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92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71403-6EAE-4E13-8712-24D64A21C8F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246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71403-6EAE-4E13-8712-24D64A21C8F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60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71403-6EAE-4E13-8712-24D64A21C8F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967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71403-6EAE-4E13-8712-24D64A21C8F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231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71403-6EAE-4E13-8712-24D64A21C8F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45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95536" y="3188568"/>
            <a:ext cx="8352928" cy="2184648"/>
          </a:xfrm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ko-K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8" name="부제목 2"/>
          <p:cNvSpPr txBox="1">
            <a:spLocks/>
          </p:cNvSpPr>
          <p:nvPr userDrawn="1"/>
        </p:nvSpPr>
        <p:spPr>
          <a:xfrm>
            <a:off x="179512" y="5589240"/>
            <a:ext cx="87849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ko-K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부제목 2"/>
          <p:cNvSpPr txBox="1">
            <a:spLocks/>
          </p:cNvSpPr>
          <p:nvPr userDrawn="1"/>
        </p:nvSpPr>
        <p:spPr>
          <a:xfrm>
            <a:off x="395536" y="5505028"/>
            <a:ext cx="8352928" cy="1092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 smtClean="0"/>
          </a:p>
          <a:p>
            <a:endParaRPr lang="ko-KR" altLang="ko-KR" sz="2000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5661025"/>
            <a:ext cx="8713788" cy="9366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1869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5F22-8CC6-4242-B4E0-19EB7E3204C8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A6E7-495E-43EA-BD13-4055657140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76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5F22-8CC6-4242-B4E0-19EB7E3204C8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A6E7-495E-43EA-BD13-4055657140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52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5F22-8CC6-4242-B4E0-19EB7E3204C8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A6E7-495E-43EA-BD13-4055657140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990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57200" y="1124744"/>
            <a:ext cx="8229600" cy="5400600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71550" indent="-514350">
              <a:buClr>
                <a:schemeClr val="bg1"/>
              </a:buClr>
              <a:buFont typeface="+mj-lt"/>
              <a:buAutoNum type="arabicParenR"/>
              <a:defRPr/>
            </a:lvl2pPr>
            <a:lvl3pPr marL="1371600" indent="-457200">
              <a:buClr>
                <a:schemeClr val="bg1"/>
              </a:buClr>
              <a:buFont typeface="+mj-lt"/>
              <a:buAutoNum type="romanUcPeriod"/>
              <a:defRPr/>
            </a:lvl3pPr>
            <a:lvl4pPr marL="1828800" indent="-457200">
              <a:buClr>
                <a:schemeClr val="bg1"/>
              </a:buClr>
              <a:buFont typeface="+mj-lt"/>
              <a:buAutoNum type="alphaUcPeriod"/>
              <a:defRPr/>
            </a:lvl4pPr>
            <a:lvl5pPr marL="2286000" indent="-457200">
              <a:buClr>
                <a:schemeClr val="bg1"/>
              </a:buClr>
              <a:buFont typeface="+mj-lt"/>
              <a:buAutoNum type="alphaLcPeriod"/>
              <a:defRPr/>
            </a:lvl5pPr>
          </a:lstStyle>
          <a:p>
            <a:pPr lvl="0"/>
            <a:r>
              <a:rPr lang="ko-KR" altLang="en-US" dirty="0" smtClean="0"/>
              <a:t> 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01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57200" y="6093296"/>
            <a:ext cx="8229600" cy="4320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lphaLcPeriod"/>
              <a:defRPr/>
            </a:lvl4pPr>
            <a:lvl5pPr marL="2343150" indent="-514350">
              <a:buFont typeface="+mj-lt"/>
              <a:buAutoNum type="romanUcPeriod"/>
              <a:defRPr/>
            </a:lvl5pPr>
          </a:lstStyle>
          <a:p>
            <a:pPr lvl="0"/>
            <a:r>
              <a:rPr lang="en-US" altLang="ko-KR" dirty="0" smtClean="0"/>
              <a:t>*</a:t>
            </a:r>
            <a:r>
              <a:rPr lang="ko-KR" altLang="en-US" dirty="0" smtClean="0"/>
              <a:t> 마스터 텍스트 스타일을 편집합니다</a:t>
            </a:r>
          </a:p>
        </p:txBody>
      </p:sp>
      <p:sp>
        <p:nvSpPr>
          <p:cNvPr id="7" name="표 개체 틀 6"/>
          <p:cNvSpPr>
            <a:spLocks noGrp="1"/>
          </p:cNvSpPr>
          <p:nvPr>
            <p:ph type="tbl" sz="quarter" idx="10"/>
          </p:nvPr>
        </p:nvSpPr>
        <p:spPr>
          <a:xfrm>
            <a:off x="468313" y="1052513"/>
            <a:ext cx="8207375" cy="4968875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28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276872"/>
            <a:ext cx="7772400" cy="1121916"/>
          </a:xfrm>
        </p:spPr>
        <p:txBody>
          <a:bodyPr anchor="b">
            <a:noAutofit/>
          </a:bodyPr>
          <a:lstStyle>
            <a:lvl1pPr marL="0" indent="0" algn="ctr">
              <a:buNone/>
              <a:defRPr sz="6000" b="1">
                <a:solidFill>
                  <a:srgbClr val="FFFF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smtClean="0"/>
              <a:t>Results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844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5F22-8CC6-4242-B4E0-19EB7E3204C8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A6E7-495E-43EA-BD13-4055657140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09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5F22-8CC6-4242-B4E0-19EB7E3204C8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A6E7-495E-43EA-BD13-4055657140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46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5F22-8CC6-4242-B4E0-19EB7E3204C8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A6E7-495E-43EA-BD13-4055657140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60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5F22-8CC6-4242-B4E0-19EB7E3204C8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A6E7-495E-43EA-BD13-4055657140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9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5F22-8CC6-4242-B4E0-19EB7E3204C8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A6E7-495E-43EA-BD13-4055657140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91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95000">
              <a:srgbClr val="0A128C"/>
            </a:gs>
            <a:gs pos="97000">
              <a:srgbClr val="181CC7"/>
            </a:gs>
            <a:gs pos="99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15F22-8CC6-4242-B4E0-19EB7E3204C8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A6E7-495E-43EA-BD13-4055657140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64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b="1" kern="1200">
          <a:solidFill>
            <a:srgbClr val="FFFF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35496" y="2564904"/>
            <a:ext cx="9108504" cy="3744416"/>
          </a:xfrm>
        </p:spPr>
        <p:txBody>
          <a:bodyPr anchor="ctr">
            <a:noAutofit/>
          </a:bodyPr>
          <a:lstStyle/>
          <a:p>
            <a:r>
              <a:rPr lang="en-US" altLang="ko-KR" sz="2000" dirty="0" err="1"/>
              <a:t>Seung-Woon</a:t>
            </a:r>
            <a:r>
              <a:rPr lang="en-US" altLang="ko-KR" sz="2000" dirty="0"/>
              <a:t> </a:t>
            </a:r>
            <a:r>
              <a:rPr lang="en-US" altLang="ko-KR" sz="2000" dirty="0" err="1" smtClean="0"/>
              <a:t>Rha</a:t>
            </a:r>
            <a:r>
              <a:rPr lang="en-US" altLang="ko-KR" sz="2000" dirty="0" smtClean="0"/>
              <a:t>, </a:t>
            </a:r>
            <a:r>
              <a:rPr lang="en-US" altLang="ko-KR" sz="2000" dirty="0" err="1"/>
              <a:t>Byoung</a:t>
            </a:r>
            <a:r>
              <a:rPr lang="en-US" altLang="ko-KR" sz="2000" dirty="0"/>
              <a:t> </a:t>
            </a:r>
            <a:r>
              <a:rPr lang="en-US" altLang="ko-KR" sz="2000" dirty="0" err="1"/>
              <a:t>Geol</a:t>
            </a:r>
            <a:r>
              <a:rPr lang="en-US" altLang="ko-KR" sz="2000" dirty="0"/>
              <a:t> Choi, </a:t>
            </a:r>
            <a:r>
              <a:rPr lang="en-US" altLang="ko-KR" sz="2000" dirty="0" smtClean="0"/>
              <a:t>Sung </a:t>
            </a:r>
            <a:r>
              <a:rPr lang="en-US" altLang="ko-KR" sz="2000" dirty="0"/>
              <a:t>Min </a:t>
            </a:r>
            <a:r>
              <a:rPr lang="en-US" altLang="ko-KR" sz="2000" dirty="0" err="1"/>
              <a:t>Sohn</a:t>
            </a:r>
            <a:r>
              <a:rPr lang="en-US" altLang="ko-KR" sz="2000" dirty="0"/>
              <a:t>, </a:t>
            </a:r>
            <a:r>
              <a:rPr lang="en-US" altLang="ko-KR" sz="2000" dirty="0" smtClean="0"/>
              <a:t>Se </a:t>
            </a:r>
            <a:r>
              <a:rPr lang="en-US" altLang="ko-KR" sz="2000" dirty="0" err="1"/>
              <a:t>Yeon</a:t>
            </a:r>
            <a:r>
              <a:rPr lang="en-US" altLang="ko-KR" sz="2000" dirty="0"/>
              <a:t> Choi, </a:t>
            </a:r>
            <a:endParaRPr lang="en-US" altLang="ko-KR" sz="2000" dirty="0" smtClean="0"/>
          </a:p>
          <a:p>
            <a:r>
              <a:rPr lang="en-US" altLang="ko-KR" sz="2000" dirty="0" smtClean="0"/>
              <a:t>Jae </a:t>
            </a:r>
            <a:r>
              <a:rPr lang="en-US" altLang="ko-KR" sz="2000" dirty="0" err="1"/>
              <a:t>Kyeong</a:t>
            </a:r>
            <a:r>
              <a:rPr lang="en-US" altLang="ko-KR" sz="2000" dirty="0"/>
              <a:t> Byun, </a:t>
            </a:r>
            <a:r>
              <a:rPr lang="en-US" altLang="ko-KR" sz="2000" dirty="0" smtClean="0"/>
              <a:t>Hu </a:t>
            </a:r>
            <a:r>
              <a:rPr lang="en-US" altLang="ko-KR" sz="2000" dirty="0"/>
              <a:t>Li, </a:t>
            </a:r>
            <a:r>
              <a:rPr lang="en-US" altLang="ko-KR" sz="2000" dirty="0" smtClean="0"/>
              <a:t>Min </a:t>
            </a:r>
            <a:r>
              <a:rPr lang="en-US" altLang="ko-KR" sz="2000" dirty="0"/>
              <a:t>Suk Shim, </a:t>
            </a:r>
            <a:r>
              <a:rPr lang="en-US" altLang="ko-KR" sz="2000" dirty="0" err="1" smtClean="0"/>
              <a:t>Woohyeun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Kim, </a:t>
            </a:r>
            <a:r>
              <a:rPr lang="en-US" altLang="ko-KR" sz="2000" dirty="0" smtClean="0"/>
              <a:t>Jun </a:t>
            </a:r>
            <a:r>
              <a:rPr lang="en-US" altLang="ko-KR" sz="2000" dirty="0" err="1"/>
              <a:t>Hyuk</a:t>
            </a:r>
            <a:r>
              <a:rPr lang="en-US" altLang="ko-KR" sz="2000" dirty="0"/>
              <a:t> Kang, </a:t>
            </a:r>
            <a:endParaRPr lang="en-US" altLang="ko-KR" sz="2000" dirty="0" smtClean="0"/>
          </a:p>
          <a:p>
            <a:r>
              <a:rPr lang="en-US" altLang="ko-KR" sz="2000" dirty="0" err="1" smtClean="0"/>
              <a:t>Eun</a:t>
            </a:r>
            <a:r>
              <a:rPr lang="en-US" altLang="ko-KR" sz="2000" dirty="0" smtClean="0"/>
              <a:t> </a:t>
            </a:r>
            <a:r>
              <a:rPr lang="en-US" altLang="ko-KR" sz="2000" dirty="0" err="1"/>
              <a:t>Jin</a:t>
            </a:r>
            <a:r>
              <a:rPr lang="en-US" altLang="ko-KR" sz="2000" dirty="0"/>
              <a:t> Park, </a:t>
            </a:r>
            <a:r>
              <a:rPr lang="en-US" altLang="ko-KR" sz="2000" dirty="0" smtClean="0"/>
              <a:t>Sung </a:t>
            </a:r>
            <a:r>
              <a:rPr lang="en-US" altLang="ko-KR" sz="2000" dirty="0"/>
              <a:t>Hun Park, </a:t>
            </a:r>
            <a:r>
              <a:rPr lang="en-US" altLang="ko-KR" sz="2000" dirty="0" smtClean="0"/>
              <a:t>Jah </a:t>
            </a:r>
            <a:r>
              <a:rPr lang="en-US" altLang="ko-KR" sz="2000" dirty="0" err="1"/>
              <a:t>Yeon</a:t>
            </a:r>
            <a:r>
              <a:rPr lang="en-US" altLang="ko-KR" sz="2000" dirty="0"/>
              <a:t> Choi, </a:t>
            </a:r>
            <a:r>
              <a:rPr lang="en-US" altLang="ko-KR" sz="2000" dirty="0" err="1" smtClean="0"/>
              <a:t>Sunki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Lee, </a:t>
            </a:r>
            <a:r>
              <a:rPr lang="en-US" altLang="ko-KR" sz="2000" dirty="0" err="1" smtClean="0"/>
              <a:t>Jin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Oh </a:t>
            </a:r>
            <a:r>
              <a:rPr lang="en-US" altLang="ko-KR" sz="2000" dirty="0" smtClean="0"/>
              <a:t>Na, </a:t>
            </a:r>
          </a:p>
          <a:p>
            <a:r>
              <a:rPr lang="en-US" altLang="ko-KR" sz="2000" dirty="0" err="1" smtClean="0"/>
              <a:t>Cheol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Ung </a:t>
            </a:r>
            <a:r>
              <a:rPr lang="en-US" altLang="ko-KR" sz="2000" dirty="0" smtClean="0"/>
              <a:t>Choi, </a:t>
            </a:r>
            <a:r>
              <a:rPr lang="en-US" altLang="ko-KR" sz="2000" dirty="0"/>
              <a:t>Hong </a:t>
            </a:r>
            <a:r>
              <a:rPr lang="en-US" altLang="ko-KR" sz="2000" dirty="0" err="1"/>
              <a:t>Euy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Lim, </a:t>
            </a:r>
            <a:r>
              <a:rPr lang="en-US" altLang="ko-KR" sz="2000" dirty="0" err="1"/>
              <a:t>Eung</a:t>
            </a:r>
            <a:r>
              <a:rPr lang="en-US" altLang="ko-KR" sz="2000" dirty="0"/>
              <a:t> </a:t>
            </a:r>
            <a:r>
              <a:rPr lang="en-US" altLang="ko-KR" sz="2000" dirty="0" err="1"/>
              <a:t>Ju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Kim, </a:t>
            </a:r>
            <a:r>
              <a:rPr lang="en-US" altLang="ko-KR" sz="2000" dirty="0"/>
              <a:t>Chang </a:t>
            </a:r>
            <a:r>
              <a:rPr lang="en-US" altLang="ko-KR" sz="2000" dirty="0" err="1"/>
              <a:t>Gyu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Park, </a:t>
            </a:r>
          </a:p>
          <a:p>
            <a:r>
              <a:rPr lang="en-US" altLang="ko-KR" sz="2000" dirty="0" smtClean="0"/>
              <a:t>Hong </a:t>
            </a:r>
            <a:r>
              <a:rPr lang="en-US" altLang="ko-KR" sz="2000" dirty="0" err="1"/>
              <a:t>Seog</a:t>
            </a:r>
            <a:r>
              <a:rPr lang="en-US" altLang="ko-KR" sz="2000" dirty="0"/>
              <a:t> </a:t>
            </a:r>
            <a:r>
              <a:rPr lang="en-US" altLang="ko-KR" sz="2000" dirty="0" err="1" smtClean="0"/>
              <a:t>Seo</a:t>
            </a:r>
            <a:r>
              <a:rPr lang="en-US" altLang="ko-KR" sz="2000" dirty="0" smtClean="0"/>
              <a:t>, </a:t>
            </a:r>
            <a:r>
              <a:rPr lang="en-US" altLang="ko-KR" sz="2000" dirty="0"/>
              <a:t>and Dong </a:t>
            </a:r>
            <a:r>
              <a:rPr lang="en-US" altLang="ko-KR" sz="2000" dirty="0" err="1"/>
              <a:t>Joo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Oh</a:t>
            </a:r>
            <a:endParaRPr lang="ko-KR" altLang="ko-KR" sz="2000" dirty="0"/>
          </a:p>
          <a:p>
            <a:r>
              <a:rPr lang="en-US" altLang="ko-KR" sz="2000" dirty="0"/>
              <a:t> </a:t>
            </a:r>
            <a:endParaRPr lang="ko-KR" altLang="ko-KR" sz="2000" dirty="0"/>
          </a:p>
          <a:p>
            <a:r>
              <a:rPr lang="en-US" altLang="ko-KR" sz="2000" b="1" dirty="0" smtClean="0"/>
              <a:t>Department </a:t>
            </a:r>
            <a:r>
              <a:rPr lang="en-US" altLang="ko-KR" sz="2000" b="1" dirty="0"/>
              <a:t>of Medicine, Korea University Graduate School, Seoul, </a:t>
            </a:r>
            <a:r>
              <a:rPr lang="en-US" altLang="ko-KR" sz="2000" b="1" dirty="0" smtClean="0"/>
              <a:t>Korea</a:t>
            </a:r>
          </a:p>
          <a:p>
            <a:r>
              <a:rPr lang="en-US" altLang="ko-KR" sz="2000" b="1" dirty="0" smtClean="0"/>
              <a:t>Cardiovascular </a:t>
            </a:r>
            <a:r>
              <a:rPr lang="en-US" altLang="ko-KR" sz="2000" b="1" dirty="0"/>
              <a:t>Center, Korea University </a:t>
            </a:r>
            <a:r>
              <a:rPr lang="en-US" altLang="ko-KR" sz="2000" b="1" dirty="0" err="1"/>
              <a:t>Guro</a:t>
            </a:r>
            <a:r>
              <a:rPr lang="en-US" altLang="ko-KR" sz="2000" b="1" dirty="0"/>
              <a:t> Hospital, Seoul, </a:t>
            </a:r>
            <a:r>
              <a:rPr lang="en-US" altLang="ko-KR" sz="2000" b="1" dirty="0" smtClean="0"/>
              <a:t>Korea</a:t>
            </a:r>
            <a:endParaRPr lang="ko-KR" altLang="ko-KR" sz="2000" b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25252" y="476672"/>
            <a:ext cx="8928992" cy="1800200"/>
          </a:xfrm>
        </p:spPr>
        <p:txBody>
          <a:bodyPr>
            <a:noAutofit/>
          </a:bodyPr>
          <a:lstStyle/>
          <a:p>
            <a:r>
              <a:rPr lang="en-US" altLang="ko-KR" sz="3600" dirty="0"/>
              <a:t>Impact of Alcohol Drinking </a:t>
            </a:r>
            <a:r>
              <a:rPr lang="en-US" altLang="ko-KR" sz="3600" dirty="0" smtClean="0"/>
              <a:t>on Acetylcholine </a:t>
            </a:r>
            <a:r>
              <a:rPr lang="en-US" altLang="ko-KR" sz="3600" dirty="0"/>
              <a:t>Induced Coronary Artery Spasm</a:t>
            </a:r>
            <a:endParaRPr lang="ko-KR" altLang="ko-KR" sz="3600" dirty="0"/>
          </a:p>
        </p:txBody>
      </p:sp>
    </p:spTree>
    <p:extLst>
      <p:ext uri="{BB962C8B-B14F-4D97-AF65-F5344CB8AC3E}">
        <p14:creationId xmlns:p14="http://schemas.microsoft.com/office/powerpoint/2010/main" val="9482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46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/>
              <a:t>Baseline Characteristics</a:t>
            </a:r>
            <a:endParaRPr lang="ko-KR" altLang="en-US" sz="320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146374"/>
              </p:ext>
            </p:extLst>
          </p:nvPr>
        </p:nvGraphicFramePr>
        <p:xfrm>
          <a:off x="421784" y="1052728"/>
          <a:ext cx="8398688" cy="4716385"/>
        </p:xfrm>
        <a:graphic>
          <a:graphicData uri="http://schemas.openxmlformats.org/drawingml/2006/table">
            <a:tbl>
              <a:tblPr/>
              <a:tblGrid>
                <a:gridCol w="2494032"/>
                <a:gridCol w="1080120"/>
                <a:gridCol w="1441527"/>
                <a:gridCol w="720728"/>
                <a:gridCol w="58835"/>
                <a:gridCol w="941359"/>
                <a:gridCol w="941359"/>
                <a:gridCol w="720728"/>
              </a:tblGrid>
              <a:tr h="214746">
                <a:tc>
                  <a:txBody>
                    <a:bodyPr/>
                    <a:lstStyle/>
                    <a:p>
                      <a:pPr algn="l" fontAlgn="ctr"/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Entire Patients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Matched Patients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01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Variables, N (%)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CA</a:t>
                      </a:r>
                      <a:b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</a:br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(n=1792)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Non-CA</a:t>
                      </a:r>
                      <a:b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(n=3699)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P value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CA</a:t>
                      </a:r>
                      <a:b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(n=1391)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Non-CA</a:t>
                      </a:r>
                      <a:b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(n=1391)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P value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Baseline characteristics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 Gender (male)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1384 (77.2)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1122 (30.3)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&lt; 0.01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984 (70.7)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1003 (72.1)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0.425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 Age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51.4 ± 11.7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56.9 ± 12.3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&lt; 0.01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52.7 ± 11.4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52.8 ± 13.1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0.397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 Body mass index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24.4 ± 3.1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24.2 ± 3.2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0.003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24.4 ± 3.0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24.2 ± 3.1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0.058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 Left Ventricular ejection fraction, %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59.1 ± 3.7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59.1 ± 3.8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0.461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59.1 ± 3.7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59.3 ± 3.4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0.367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Factors of risk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 Hypertension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746 (41.6)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1646 (44.5)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0.044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591 (42.5)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586 (42.1)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0.848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 Diabetes mellitus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257 (14.3)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585 (15.8)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0.155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198 (14.2)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205 (14.7)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0.706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  New-onset diabetes mellitus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62 (3.5)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136 (3.7)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0.686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40 (2.9)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36 (2.6)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0.642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  Insulin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21 (1.2)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65 (1.8)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0.101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18 (1.3)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19 (1.4)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0.869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  Medication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165 (9.2)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363 (9.8)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0.475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130 (9.3)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135 (9.7)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0.747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  Dietary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19 (1.1)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49 (1.3)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0.406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17 (1.2)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19 (1.4)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0.737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 Dyslipidemia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512 (28.6)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1024 (27.7)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0.492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385 (27.7)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361 (26.0)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0.304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 Current smokers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731 (40.8)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403 (10.9)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&lt; 0.01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428 (30.8)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367 (26.4)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0.010 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 History alcohol drinkers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 (0.0)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155 (4.2)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&lt; 0.01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 (0.0)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105 (7.5)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&lt; 0.01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Alcohol drinking amount, g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55.4 ± 36.5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&lt; 0.01</a:t>
                      </a:r>
                    </a:p>
                  </a:txBody>
                  <a:tcPr marL="7259" marR="7259" marT="7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51.7 ± 34.7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&lt; 0.01</a:t>
                      </a:r>
                    </a:p>
                  </a:txBody>
                  <a:tcPr marL="7259" marR="7259" marT="7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597">
                <a:tc>
                  <a:txBody>
                    <a:bodyPr/>
                    <a:lstStyle/>
                    <a:p>
                      <a:pPr indent="114300"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Moderate consumption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133 (7.4)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 (0.0)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120 (8.6)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 (0.0)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indent="114300"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High consumption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387 (21.6)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 (0.0)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289 (20.8)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 (0.0)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  Unknown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1272 (71)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 (0.0)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259" marR="7259" marT="7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982 (70.6)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0 (0.0)</a:t>
                      </a:r>
                    </a:p>
                  </a:txBody>
                  <a:tcPr marL="7259" marR="7259" marT="7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259" marR="7259" marT="72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400064" y="5769114"/>
            <a:ext cx="842040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</a:rPr>
              <a:t>Data are presented as N (%) or mean ± standard deviation </a:t>
            </a:r>
          </a:p>
          <a:p>
            <a:r>
              <a:rPr lang="en-US" altLang="ko-KR" sz="1050" dirty="0">
                <a:solidFill>
                  <a:schemeClr val="bg1"/>
                </a:solidFill>
              </a:rPr>
              <a:t>SD, standardized difference; LV, left ventricular; HDL, high-density lipoprotein; LDL, low-density lipoprotein; CRP, C-reactive protein. </a:t>
            </a:r>
          </a:p>
          <a:p>
            <a:r>
              <a:rPr lang="en-US" altLang="ko-KR" sz="1050" dirty="0">
                <a:solidFill>
                  <a:schemeClr val="bg1"/>
                </a:solidFill>
              </a:rPr>
              <a:t>Moderate consumption was defined as following: &lt; 40g/day in men and &lt; 20g/day in women. High consumption was defined as following: ≥40g/day in men and ≥20g/day in women. Unknown was defined as following: the CA group but had no information for drinking pattern detail.</a:t>
            </a:r>
          </a:p>
        </p:txBody>
      </p:sp>
    </p:spTree>
    <p:extLst>
      <p:ext uri="{BB962C8B-B14F-4D97-AF65-F5344CB8AC3E}">
        <p14:creationId xmlns:p14="http://schemas.microsoft.com/office/powerpoint/2010/main" val="17739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/>
              <a:t>Angiographic </a:t>
            </a:r>
            <a:r>
              <a:rPr lang="en-US" altLang="ko-KR" sz="3200" dirty="0"/>
              <a:t>and Clinical </a:t>
            </a:r>
            <a:r>
              <a:rPr lang="en-US" altLang="ko-KR" sz="3200" dirty="0" err="1" smtClean="0"/>
              <a:t>Parameterd</a:t>
            </a:r>
            <a:r>
              <a:rPr lang="en-US" altLang="ko-KR" sz="3200" dirty="0" smtClean="0"/>
              <a:t> during</a:t>
            </a:r>
            <a:r>
              <a:rPr lang="en-US" altLang="ko-KR" sz="3200" dirty="0" smtClean="0"/>
              <a:t> </a:t>
            </a:r>
            <a:r>
              <a:rPr lang="en-US" altLang="ko-KR" sz="3200" dirty="0"/>
              <a:t>Acetylcholine Provocation Test</a:t>
            </a:r>
            <a:endParaRPr lang="ko-KR" altLang="en-US" sz="32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76442"/>
              </p:ext>
            </p:extLst>
          </p:nvPr>
        </p:nvGraphicFramePr>
        <p:xfrm>
          <a:off x="251520" y="1340768"/>
          <a:ext cx="8568951" cy="4464495"/>
        </p:xfrm>
        <a:graphic>
          <a:graphicData uri="http://schemas.openxmlformats.org/drawingml/2006/table">
            <a:tbl>
              <a:tblPr firstRow="1" firstCol="1" bandRow="1"/>
              <a:tblGrid>
                <a:gridCol w="1959183"/>
                <a:gridCol w="979195"/>
                <a:gridCol w="979195"/>
                <a:gridCol w="734595"/>
                <a:gridCol w="611898"/>
                <a:gridCol w="188398"/>
                <a:gridCol w="912703"/>
                <a:gridCol w="858082"/>
                <a:gridCol w="733804"/>
                <a:gridCol w="611898"/>
              </a:tblGrid>
              <a:tr h="2508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Entire Patients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　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　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Matched Patients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　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　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476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Variables, N (%)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CA</a:t>
                      </a:r>
                      <a:b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</a:b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(n=1792)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Non-CA</a:t>
                      </a:r>
                      <a:b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</a:b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(n=3699)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 value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SD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　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CA</a:t>
                      </a:r>
                      <a:b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</a:b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(n=1391)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Non-CA</a:t>
                      </a:r>
                      <a:b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</a:b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(n=1391)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 value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SD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20">
                <a:tc gridSpan="10"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Angiographic and Clinical Outcomes at Acetylcholine Provocation Test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084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CAS positive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1111 (62.0)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1999 (54.0)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&lt; 0.01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-1.05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871 (62.6)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809 (58.2)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0.016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-0.58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Spontaneous </a:t>
                      </a:r>
                      <a:r>
                        <a:rPr lang="en-US" sz="1200" kern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spasm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399 (22.3)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701 (19.0)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0.004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-0.73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306 (22.0)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245 (17.6)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0.004 </a:t>
                      </a: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-0.99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Myocardial bridge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384 (21.4)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606 (16.4)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&lt; 0.01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-1.16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283 (20.3)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286 (20.6)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0.888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0.05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EKG change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83 (4.6)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147 (4.0)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0.254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-0.32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65 (4.7)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47 (3.4)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0.083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-0.65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ST-segment elevation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23 (1.3)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48 (1.3)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0.965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0.01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16 (1.2)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 (0.7)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0.237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-0.45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ST-segment depression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28 (1.6)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51 (1.4)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0.592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-0.15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23 (1.7)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21 (1.5)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0.761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-0.11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T-inversion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20 (1.1)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26 (0.7)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0.115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-0.43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16 (1.2)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 (0.4)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0.016 </a:t>
                      </a: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-0.91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Atrial fibrillation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14 (0.8)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29 (0.8)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0.991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0.00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 (0.9)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13 (0.9)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0.841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0.08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Chest pain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822 (45.9)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1647 (44.5)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0.348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-0.20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645 (46.4)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593 (42.6)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0.047 </a:t>
                      </a: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-0.56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AV Block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453 (25.3)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1012 (27.4)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0.102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0.41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348 (25.0)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365 (26.2)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0.460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0.24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Insignificant stenosis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Mild (&lt; 30%)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835 (46.6)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1823 (49.3)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0.062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0.39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652 (46.9)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656 (47.2)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0.879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0.04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Mild (30-50%)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157 (8.8)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297 (8.0)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0.356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-0.25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123 (8.8)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112 (8.1)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0.453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-0.27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920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Moderate (50-70%)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121 (6.8)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202 (5.5)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0.057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-0.52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　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92 (6.6)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90 (6.5)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0.878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-0.06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79511" y="5805263"/>
            <a:ext cx="8640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Data are presented as N (%)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SD, standardized difference; CAS, coronary artery spasm; ACH, acetylcholine; AV, atrioventricular</a:t>
            </a:r>
          </a:p>
        </p:txBody>
      </p:sp>
    </p:spTree>
    <p:extLst>
      <p:ext uri="{BB962C8B-B14F-4D97-AF65-F5344CB8AC3E}">
        <p14:creationId xmlns:p14="http://schemas.microsoft.com/office/powerpoint/2010/main" val="35825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268760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Angiographic Characteristics in Patients with Acetylcholine induced Coronary Artery Spasm</a:t>
            </a:r>
            <a:endParaRPr lang="ko-KR" altLang="en-US" sz="32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924418"/>
              </p:ext>
            </p:extLst>
          </p:nvPr>
        </p:nvGraphicFramePr>
        <p:xfrm>
          <a:off x="216024" y="1268760"/>
          <a:ext cx="8820472" cy="4922948"/>
        </p:xfrm>
        <a:graphic>
          <a:graphicData uri="http://schemas.openxmlformats.org/drawingml/2006/table">
            <a:tbl>
              <a:tblPr firstRow="1" firstCol="1" bandRow="1"/>
              <a:tblGrid>
                <a:gridCol w="2142010"/>
                <a:gridCol w="951732"/>
                <a:gridCol w="951732"/>
                <a:gridCol w="713186"/>
                <a:gridCol w="553066"/>
                <a:gridCol w="280210"/>
                <a:gridCol w="951732"/>
                <a:gridCol w="951732"/>
                <a:gridCol w="713186"/>
                <a:gridCol w="611886"/>
              </a:tblGrid>
              <a:tr h="2078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Entire Patients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　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　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Matched Patients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　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　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754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Variables, n (%)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CA</a:t>
                      </a:r>
                      <a:b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</a:b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(n=1111)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Non-CA</a:t>
                      </a:r>
                      <a:b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</a:b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(n=1999)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 value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SD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　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CA</a:t>
                      </a:r>
                      <a:b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</a:b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(n=871)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Non-CA</a:t>
                      </a:r>
                      <a:b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</a:b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(n=809)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 value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SD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62">
                <a:tc gridSpan="10"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Quantitative coronary angiography; QCA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1754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MND, mm (during ACH Test)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0.69 ± 0.36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0.71 ± 0.35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0.030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-0.07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0.68 ± 0.36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0.70 ± 0.34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0.278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-0.04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92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MND, % (during ACH Test)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71.6 ± 13.2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69.6 ± 12.6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&lt; 0.01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0.15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71.4 ± 13.4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70.7 ± 12.2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0.166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0.05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754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RD, mm (after NTG injection)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2.45 ± 0.58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2.37 ± 0.76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&lt; 0.01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0.12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2.43 ± 0.58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2.39 ± 0.53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0.248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0.07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92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Acetylcholine dose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92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A1 (20ug/min)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65 (5.9)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98 (4.9)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0.256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-0.41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51 (5.9)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45 (5.6)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0.796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-0.12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92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A2 (50ug/min)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392 (35.3)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692 (34.6)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0.709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-0.11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308 (35.4)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286 (35.4)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0.997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0.00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92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A3 (100ug/min)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654 (58.9)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1209 (60.5)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0.379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0.21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512 (58.8)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478 (59.1)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0.900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0.04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92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Multi-vessel spasm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400 (36.0)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618 (30.9)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0.004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-0.88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324 (37.2)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252 (31.1)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0.009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-1.04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92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Spasm site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92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Left arterial descending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1045 (94.1)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1875 (93.8)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0.770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-0.03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826 (94.8)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756 (93.4)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0.226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-0.14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92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Left circumflex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458 (41.2)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718 (35.9)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0.003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-0.86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363 (41.7)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294 (36.3)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0.025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-0.86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92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Diffuse spasm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954 (85.9)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1715 (85.8)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0.954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-0.01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754 (86.6)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692 (85.5)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0.543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-0.11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92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Spasm location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92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Prox to distal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507 (45.6)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773 (38.7)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&lt; 0.01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-1.08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408 (46.8)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317 (39.2)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0.002 </a:t>
                      </a: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-1.17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92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Mid to distal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387 (34.8)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808 (40.4)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0.002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0.91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302 (34.7)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312 (38.6)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0.098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0.64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92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Proximal only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83 (7.5)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149 (7.5)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0.986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-0.01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64 (7.3)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61 (7.5)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0.881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0.07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92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Mid only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114 (10.3)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234 (11.7)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0.221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0.44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81 (9.3)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109 (13.5)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0.007 </a:t>
                      </a: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1.24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62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Distal only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20 (1.8)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35 (1.8)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0.920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-0.04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　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16 (1.8)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 (1.2)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0.319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-0.48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15813" y="6188018"/>
            <a:ext cx="8460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+mj-lt"/>
              </a:rPr>
              <a:t>Data are presented as N (%) or mean ± standard deviation</a:t>
            </a:r>
          </a:p>
          <a:p>
            <a:r>
              <a:rPr lang="en-US" altLang="ko-KR" sz="1200" dirty="0">
                <a:solidFill>
                  <a:schemeClr val="bg1"/>
                </a:solidFill>
                <a:latin typeface="+mj-lt"/>
              </a:rPr>
              <a:t>SD, standardized difference; MND, Minimum narrowing diameter; ACH, Acetylcholine; RD, Reference diameter; NTG, nitroglycerin</a:t>
            </a:r>
          </a:p>
        </p:txBody>
      </p:sp>
    </p:spTree>
    <p:extLst>
      <p:ext uri="{BB962C8B-B14F-4D97-AF65-F5344CB8AC3E}">
        <p14:creationId xmlns:p14="http://schemas.microsoft.com/office/powerpoint/2010/main" val="22026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210146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Predictors </a:t>
            </a:r>
            <a:r>
              <a:rPr lang="en-US" altLang="ko-KR" sz="2800" dirty="0"/>
              <a:t>for Acetylcholine induced Coronary Artery Spasm by Univariate Cox-Regression Analysis</a:t>
            </a:r>
            <a:endParaRPr lang="ko-KR" altLang="en-US" sz="28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34273"/>
              </p:ext>
            </p:extLst>
          </p:nvPr>
        </p:nvGraphicFramePr>
        <p:xfrm>
          <a:off x="467544" y="1484785"/>
          <a:ext cx="8424937" cy="2880321"/>
        </p:xfrm>
        <a:graphic>
          <a:graphicData uri="http://schemas.openxmlformats.org/drawingml/2006/table">
            <a:tbl>
              <a:tblPr firstRow="1" firstCol="1" bandRow="1"/>
              <a:tblGrid>
                <a:gridCol w="2131445"/>
                <a:gridCol w="1014897"/>
                <a:gridCol w="1219006"/>
                <a:gridCol w="753509"/>
                <a:gridCol w="212983"/>
                <a:gridCol w="1065723"/>
                <a:gridCol w="1280319"/>
                <a:gridCol w="747055"/>
              </a:tblGrid>
              <a:tr h="1973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Entire Patients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　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Matched Patients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　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8728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Variables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No. of </a:t>
                      </a:r>
                      <a:b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</a:b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CAS patients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Hazard ratio </a:t>
                      </a:r>
                      <a:b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</a:b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[95% C.I]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 Value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No. of </a:t>
                      </a:r>
                      <a:b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</a:b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CAS patients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Hazard ratio </a:t>
                      </a:r>
                      <a:b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</a:b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[95% C.I]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 Value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Current alcohol drinking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1111/1792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1.38 [1.23 - 1.55]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&lt; 0.01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　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871/1391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1.20 [1.03 - 1.40]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0.016 </a:t>
                      </a: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Alcohol drinking amount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&lt; 0.01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0.011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34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Non-CA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1999/3699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809/1391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indent="127000"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Moderate consumption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79/133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1.24 [0.87 - 1.76]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0.224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69/120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0.97 [0.66 - 1.41]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0.888 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kern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High 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consumption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249/387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1.53 [1.23 - 1.90]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&lt; 0.01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197/289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1.54 [1.17 - 2.01]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0.002 </a:t>
                      </a: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kern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Unknown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783/1272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1.36 [1.19 - 1.55]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&lt; 0.01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　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605/982</a:t>
                      </a:r>
                      <a:endParaRPr lang="ko-KR" sz="1200" kern="10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1.15 [0.97 - 1.36]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0.092 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467544" y="4366738"/>
            <a:ext cx="3504486" cy="27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sz="1200" kern="100" dirty="0"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CAS, coronary artery spasm; C.I, Confidence interval</a:t>
            </a:r>
            <a:endParaRPr lang="ko-KR" altLang="ko-KR" sz="1200" kern="10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altLang="ko-KR" dirty="0"/>
          </a:p>
          <a:p>
            <a:r>
              <a:rPr lang="en-US" altLang="ko-KR" dirty="0" smtClean="0"/>
              <a:t>After </a:t>
            </a:r>
            <a:r>
              <a:rPr lang="en-US" altLang="ko-KR" dirty="0"/>
              <a:t>PSM analysis, 2 propensity-matched groups (1,391 pairs, n = 2,782) were generated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/>
              <a:t>After PSM, baseline characteristics of both groups were balanced. </a:t>
            </a:r>
          </a:p>
          <a:p>
            <a:endParaRPr lang="en-US" altLang="ko-KR" dirty="0"/>
          </a:p>
          <a:p>
            <a:r>
              <a:rPr lang="en-US" altLang="ko-KR" dirty="0" smtClean="0"/>
              <a:t>The </a:t>
            </a:r>
            <a:r>
              <a:rPr lang="en-US" altLang="ko-KR" dirty="0"/>
              <a:t>CA group showed a higher incidence of CAS by Ach provocation test than the non-CA group (62.6 % vs. 58.2%, HR; 1.20, 95% C.I; 1.03-1.40, p=0.016).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Among </a:t>
            </a:r>
            <a:r>
              <a:rPr lang="en-US" altLang="ko-KR" dirty="0"/>
              <a:t>these patients, </a:t>
            </a:r>
            <a:r>
              <a:rPr lang="en-US" altLang="ko-KR" dirty="0" smtClean="0"/>
              <a:t>excessive alcohol consumption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/>
              <a:t>HR; 1.54, 95% C.I; 1.17-2.01, p=0.002) showed a higher risk of CAS than the non-CA group.</a:t>
            </a:r>
          </a:p>
        </p:txBody>
      </p:sp>
    </p:spTree>
    <p:extLst>
      <p:ext uri="{BB962C8B-B14F-4D97-AF65-F5344CB8AC3E}">
        <p14:creationId xmlns:p14="http://schemas.microsoft.com/office/powerpoint/2010/main" val="6275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ahoma" pitchFamily="34" charset="0"/>
              </a:rPr>
              <a:t>Conclusion</a:t>
            </a:r>
            <a:endParaRPr lang="ko-KR" altLang="en-US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2880320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lvl="1">
              <a:buAutoNum type="arabicPeriod"/>
            </a:pPr>
            <a:r>
              <a:rPr lang="en-US" altLang="ko-KR" dirty="0" smtClean="0"/>
              <a:t>Current </a:t>
            </a:r>
            <a:r>
              <a:rPr lang="en-US" altLang="ko-KR" dirty="0"/>
              <a:t>alcohol drinkers and heavy consumption exhibited a higher incidence of CAS compared with the non-alcohol </a:t>
            </a:r>
            <a:r>
              <a:rPr lang="en-US" altLang="ko-KR" dirty="0" smtClean="0"/>
              <a:t>drinkers.</a:t>
            </a:r>
          </a:p>
          <a:p>
            <a:pPr lvl="1">
              <a:buAutoNum type="arabicPeriod"/>
            </a:pPr>
            <a:endParaRPr lang="en-US" altLang="ko-KR" dirty="0"/>
          </a:p>
          <a:p>
            <a:pPr lvl="1">
              <a:buAutoNum type="arabicPeriod"/>
            </a:pPr>
            <a:r>
              <a:rPr lang="en-US" altLang="ko-KR" dirty="0" smtClean="0"/>
              <a:t>Abstinence </a:t>
            </a:r>
            <a:r>
              <a:rPr lang="en-US" altLang="ko-KR" dirty="0"/>
              <a:t>from drinking paired with intensive medical therapy and close clinical follow-up can help to prevent </a:t>
            </a:r>
            <a:r>
              <a:rPr lang="en-US" altLang="ko-KR" dirty="0" smtClean="0"/>
              <a:t>CAS associated cardiovascular events.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59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 anchor="t"/>
          <a:lstStyle/>
          <a:p>
            <a:pPr eaLnBrk="1" hangingPunct="1"/>
            <a:r>
              <a:rPr lang="en-US" altLang="ko-KR" b="1" smtClean="0">
                <a:solidFill>
                  <a:srgbClr val="FFFF00"/>
                </a:solidFill>
              </a:rPr>
              <a:t>Thank you for your attention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643188" y="2214563"/>
            <a:ext cx="39862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5725" indent="-85725" eaLnBrk="0" hangingPunct="0">
              <a:spcBef>
                <a:spcPct val="20000"/>
              </a:spcBef>
              <a:buFont typeface="Arial" charset="0"/>
              <a:buChar char="•"/>
              <a:tabLst>
                <a:tab pos="1704975" algn="ctr"/>
                <a:tab pos="4398963" algn="ctr"/>
                <a:tab pos="5387975" algn="ctr"/>
                <a:tab pos="7178675" algn="ct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704975" algn="ctr"/>
                <a:tab pos="4398963" algn="ctr"/>
                <a:tab pos="5387975" algn="ctr"/>
                <a:tab pos="7178675" algn="ct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704975" algn="ctr"/>
                <a:tab pos="4398963" algn="ctr"/>
                <a:tab pos="5387975" algn="ctr"/>
                <a:tab pos="7178675" algn="ct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704975" algn="ctr"/>
                <a:tab pos="4398963" algn="ctr"/>
                <a:tab pos="5387975" algn="ctr"/>
                <a:tab pos="717867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704975" algn="ctr"/>
                <a:tab pos="4398963" algn="ctr"/>
                <a:tab pos="5387975" algn="ctr"/>
                <a:tab pos="717867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704975" algn="ctr"/>
                <a:tab pos="4398963" algn="ctr"/>
                <a:tab pos="5387975" algn="ctr"/>
                <a:tab pos="717867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704975" algn="ctr"/>
                <a:tab pos="4398963" algn="ctr"/>
                <a:tab pos="5387975" algn="ctr"/>
                <a:tab pos="717867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704975" algn="ctr"/>
                <a:tab pos="4398963" algn="ctr"/>
                <a:tab pos="5387975" algn="ctr"/>
                <a:tab pos="717867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704975" algn="ctr"/>
                <a:tab pos="4398963" algn="ctr"/>
                <a:tab pos="5387975" algn="ctr"/>
                <a:tab pos="717867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kumimoji="1" lang="en-US" altLang="ko-KR" sz="2000" b="1" i="1">
                <a:solidFill>
                  <a:srgbClr val="FF0000"/>
                </a:solidFill>
                <a:latin typeface="Arial" charset="0"/>
                <a:ea typeface="굴림" charset="-127"/>
              </a:rPr>
              <a:t>Korea University Guro Hospital</a:t>
            </a:r>
          </a:p>
        </p:txBody>
      </p:sp>
      <p:pic>
        <p:nvPicPr>
          <p:cNvPr id="21508" name="Picture 5" descr="C:\Documents and Settings\Administrator\바탕 화면\KUMC Guro Data\KUMC pictures\병원_야경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7250"/>
            <a:ext cx="9144000" cy="6000750"/>
          </a:xfrm>
          <a:noFill/>
        </p:spPr>
      </p:pic>
    </p:spTree>
    <p:extLst>
      <p:ext uri="{BB962C8B-B14F-4D97-AF65-F5344CB8AC3E}">
        <p14:creationId xmlns:p14="http://schemas.microsoft.com/office/powerpoint/2010/main" val="3110365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i="1" dirty="0" smtClean="0"/>
              <a:t>Disclosure Information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1475656" y="2204864"/>
            <a:ext cx="6408712" cy="30963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ko-KR" sz="4000" b="1" i="1" dirty="0" smtClean="0">
                <a:latin typeface="+mj-lt"/>
              </a:rPr>
              <a:t>I have nothing to disclose.</a:t>
            </a:r>
          </a:p>
          <a:p>
            <a:pPr marL="0" indent="0" algn="just">
              <a:buNone/>
            </a:pPr>
            <a:endParaRPr lang="en-US" altLang="ko-KR" sz="4000" b="1" i="1" dirty="0">
              <a:latin typeface="+mj-lt"/>
            </a:endParaRPr>
          </a:p>
          <a:p>
            <a:pPr marL="0" indent="0" algn="just">
              <a:buNone/>
            </a:pPr>
            <a:r>
              <a:rPr lang="en-US" altLang="ko-KR" sz="4000" b="1" i="1" dirty="0" smtClean="0">
                <a:latin typeface="+mj-lt"/>
              </a:rPr>
              <a:t>Correspondence to </a:t>
            </a:r>
            <a:r>
              <a:rPr lang="en-US" altLang="ko-KR" sz="4000" b="1" i="1" dirty="0" err="1" smtClean="0">
                <a:latin typeface="+mj-lt"/>
              </a:rPr>
              <a:t>Dr</a:t>
            </a:r>
            <a:r>
              <a:rPr lang="en-US" altLang="ko-KR" sz="4000" b="1" i="1" dirty="0" smtClean="0">
                <a:latin typeface="+mj-lt"/>
              </a:rPr>
              <a:t> </a:t>
            </a:r>
            <a:r>
              <a:rPr lang="en-US" altLang="ko-KR" sz="4000" b="1" i="1" dirty="0" err="1" smtClean="0">
                <a:latin typeface="+mj-lt"/>
              </a:rPr>
              <a:t>Rha</a:t>
            </a:r>
            <a:endParaRPr lang="en-US" altLang="ko-KR" sz="4000" b="1" i="1" dirty="0" smtClean="0">
              <a:latin typeface="+mj-lt"/>
            </a:endParaRPr>
          </a:p>
          <a:p>
            <a:pPr marL="0" indent="0" algn="just">
              <a:buNone/>
            </a:pPr>
            <a:r>
              <a:rPr lang="en-US" altLang="ko-KR" sz="4000" b="1" i="1" dirty="0">
                <a:latin typeface="+mj-lt"/>
              </a:rPr>
              <a:t> </a:t>
            </a:r>
            <a:r>
              <a:rPr lang="en-US" altLang="ko-KR" sz="4000" b="1" i="1" dirty="0" smtClean="0">
                <a:latin typeface="+mj-lt"/>
              </a:rPr>
              <a:t> ; swrha617@yahoo.co.kr</a:t>
            </a:r>
            <a:endParaRPr lang="en-US" altLang="ko-K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91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Background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Arial" charset="0"/>
                <a:cs typeface="Arial" charset="0"/>
              </a:rPr>
              <a:t>Coronary artery spasm (CAS) refers to an abnormal condition where the </a:t>
            </a:r>
            <a:r>
              <a:rPr lang="en-US" altLang="ko-KR" dirty="0" err="1">
                <a:latin typeface="Arial" charset="0"/>
                <a:cs typeface="Arial" charset="0"/>
              </a:rPr>
              <a:t>epicardial</a:t>
            </a:r>
            <a:r>
              <a:rPr lang="en-US" altLang="ko-KR" dirty="0">
                <a:latin typeface="Arial" charset="0"/>
                <a:cs typeface="Arial" charset="0"/>
              </a:rPr>
              <a:t> coronary artery contracts. 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endParaRPr lang="en-US" altLang="ko-KR" dirty="0" smtClean="0">
              <a:latin typeface="Arial" charset="0"/>
              <a:cs typeface="Arial" charset="0"/>
            </a:endParaRPr>
          </a:p>
          <a:p>
            <a:r>
              <a:rPr lang="en-US" altLang="ko-KR" dirty="0" smtClean="0">
                <a:latin typeface="Arial" charset="0"/>
                <a:cs typeface="Arial" charset="0"/>
              </a:rPr>
              <a:t>The </a:t>
            </a:r>
            <a:r>
              <a:rPr lang="en-US" altLang="ko-KR" dirty="0">
                <a:latin typeface="Arial" charset="0"/>
                <a:cs typeface="Arial" charset="0"/>
              </a:rPr>
              <a:t>relationship between alcohol consumption and CAS is even more ambiguous. </a:t>
            </a:r>
          </a:p>
        </p:txBody>
      </p:sp>
    </p:spTree>
    <p:extLst>
      <p:ext uri="{BB962C8B-B14F-4D97-AF65-F5344CB8AC3E}">
        <p14:creationId xmlns:p14="http://schemas.microsoft.com/office/powerpoint/2010/main" val="6275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Purpose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latin typeface="Arial" charset="0"/>
                <a:cs typeface="Arial" charset="0"/>
              </a:rPr>
              <a:t>We evaluated </a:t>
            </a:r>
            <a:r>
              <a:rPr lang="en-US" altLang="ko-KR" dirty="0">
                <a:latin typeface="Arial" charset="0"/>
                <a:cs typeface="Arial" charset="0"/>
              </a:rPr>
              <a:t>drinking patterns such as current drinking status, weekly drinking amount, and drinking frequency on CAS and their varying effects.</a:t>
            </a:r>
          </a:p>
        </p:txBody>
      </p:sp>
    </p:spTree>
    <p:extLst>
      <p:ext uri="{BB962C8B-B14F-4D97-AF65-F5344CB8AC3E}">
        <p14:creationId xmlns:p14="http://schemas.microsoft.com/office/powerpoint/2010/main" val="18675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Methods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00B0F0"/>
                </a:solidFill>
              </a:rPr>
              <a:t>Study </a:t>
            </a:r>
            <a:r>
              <a:rPr lang="en-US" altLang="ko-KR" b="1" dirty="0">
                <a:solidFill>
                  <a:srgbClr val="00B0F0"/>
                </a:solidFill>
              </a:rPr>
              <a:t>Population</a:t>
            </a:r>
          </a:p>
          <a:p>
            <a:pPr marL="457200" lvl="1" indent="0">
              <a:buNone/>
            </a:pPr>
            <a:r>
              <a:rPr lang="en-US" altLang="ko-KR" dirty="0"/>
              <a:t>A total of </a:t>
            </a:r>
            <a:r>
              <a:rPr lang="en-US" altLang="ko-KR" dirty="0" smtClean="0"/>
              <a:t>5,491 consecutive </a:t>
            </a:r>
            <a:r>
              <a:rPr lang="en-US" altLang="ko-KR" dirty="0"/>
              <a:t>patients (pts) underwent acetylcholine (Ach) provocation test, and pts without significant </a:t>
            </a:r>
            <a:r>
              <a:rPr lang="en-US" altLang="ko-KR" dirty="0" smtClean="0"/>
              <a:t>CAD were </a:t>
            </a:r>
            <a:r>
              <a:rPr lang="en-US" altLang="ko-KR" dirty="0"/>
              <a:t>enrolled</a:t>
            </a:r>
            <a:r>
              <a:rPr lang="en-US" altLang="ko-KR" dirty="0" smtClean="0"/>
              <a:t>.</a:t>
            </a:r>
          </a:p>
          <a:p>
            <a:pPr marL="457200" lvl="1" indent="0">
              <a:buNone/>
            </a:pPr>
            <a:endParaRPr lang="en-US" altLang="ko-KR" dirty="0" smtClean="0"/>
          </a:p>
          <a:p>
            <a:r>
              <a:rPr lang="en-US" altLang="ko-KR" b="1" dirty="0" smtClean="0">
                <a:solidFill>
                  <a:srgbClr val="00B0F0"/>
                </a:solidFill>
              </a:rPr>
              <a:t>Study Groups</a:t>
            </a:r>
          </a:p>
          <a:p>
            <a:pPr marL="457200" lvl="1" indent="0">
              <a:buNone/>
            </a:pPr>
            <a:endParaRPr lang="en-US" altLang="ko-KR" sz="1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endParaRPr lang="en-US" altLang="ko-KR" sz="1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altLang="ko-K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Current alcohol </a:t>
            </a:r>
            <a:r>
              <a:rPr lang="en-US" altLang="ko-K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drinkers; CA </a:t>
            </a:r>
            <a:r>
              <a:rPr lang="en-US" altLang="ko-KR" b="1" dirty="0" smtClean="0"/>
              <a:t>(n = 1792 Pts) </a:t>
            </a:r>
          </a:p>
          <a:p>
            <a:pPr marL="457200" lvl="1" indent="0">
              <a:buNone/>
            </a:pPr>
            <a:r>
              <a:rPr lang="en-US" altLang="ko-K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Non-CA;</a:t>
            </a:r>
            <a:r>
              <a:rPr lang="en-US" altLang="ko-KR" b="1" dirty="0" smtClean="0"/>
              <a:t> (n = 3699 Pts)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99592" y="4365104"/>
            <a:ext cx="7704856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11716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Methods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en-US" altLang="ko-KR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Intracoronary </a:t>
            </a:r>
            <a:r>
              <a:rPr lang="en-US" altLang="ko-KR" b="1" dirty="0">
                <a:solidFill>
                  <a:srgbClr val="00B0F0"/>
                </a:solidFill>
                <a:latin typeface="Arial" charset="0"/>
                <a:cs typeface="Arial" charset="0"/>
              </a:rPr>
              <a:t>Ach Provocation Test</a:t>
            </a:r>
          </a:p>
          <a:p>
            <a:pPr lvl="1"/>
            <a:r>
              <a:rPr lang="en-US" altLang="ko-KR" dirty="0"/>
              <a:t>Ach was injected by incremental doses of 20</a:t>
            </a:r>
            <a:r>
              <a:rPr lang="el-GR" altLang="ko-KR" dirty="0"/>
              <a:t>μ</a:t>
            </a:r>
            <a:r>
              <a:rPr lang="en-US" altLang="ko-KR" dirty="0"/>
              <a:t>g (A1), 50</a:t>
            </a:r>
            <a:r>
              <a:rPr lang="el-GR" altLang="ko-KR" dirty="0"/>
              <a:t> μ</a:t>
            </a:r>
            <a:r>
              <a:rPr lang="en-US" altLang="ko-KR" dirty="0"/>
              <a:t>g (A2) and 100 </a:t>
            </a:r>
            <a:r>
              <a:rPr lang="el-GR" altLang="ko-KR" dirty="0"/>
              <a:t>μ</a:t>
            </a:r>
            <a:r>
              <a:rPr lang="en-US" altLang="ko-KR" dirty="0"/>
              <a:t>g (A3) into the left coronary artery. 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Significant CAS was defined as transient &gt;70% luminal narrowing with/without ischemic ST-T Change or chest pain. </a:t>
            </a:r>
          </a:p>
        </p:txBody>
      </p:sp>
    </p:spTree>
    <p:extLst>
      <p:ext uri="{BB962C8B-B14F-4D97-AF65-F5344CB8AC3E}">
        <p14:creationId xmlns:p14="http://schemas.microsoft.com/office/powerpoint/2010/main" val="2951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Methods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Coronary Angiogram with Positive Acetylcholine (Ach) Provocation Test in a </a:t>
            </a:r>
            <a:r>
              <a:rPr lang="en-US" altLang="ko-KR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Patient</a:t>
            </a:r>
          </a:p>
          <a:p>
            <a:pPr marL="0" indent="0">
              <a:buNone/>
              <a:defRPr/>
            </a:pPr>
            <a:endParaRPr lang="en-US" altLang="ko-KR" sz="24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altLang="ko-KR" sz="24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altLang="ko-KR" sz="24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altLang="ko-KR" sz="24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altLang="ko-KR" sz="24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altLang="ko-KR" sz="24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altLang="ko-KR" sz="24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altLang="ko-KR" sz="24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en-US" altLang="ko-KR" sz="2400" dirty="0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0" indent="0" algn="r">
              <a:buNone/>
              <a:defRPr/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A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; Acetylcholine, N; Nitroglycerin</a:t>
            </a:r>
          </a:p>
          <a:p>
            <a:pPr marL="0" indent="0" algn="r">
              <a:buNone/>
              <a:defRPr/>
            </a:pPr>
            <a:r>
              <a:rPr lang="en-US" altLang="ko-KR" sz="24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** Total occlusion at mid LAD with</a:t>
            </a:r>
            <a:r>
              <a:rPr lang="ko-KR" altLang="en-US" sz="24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A2 injection</a:t>
            </a:r>
          </a:p>
          <a:p>
            <a:pPr marL="0" indent="0">
              <a:buNone/>
              <a:defRPr/>
            </a:pPr>
            <a:endParaRPr lang="en-US" altLang="ko-KR" sz="24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" name="Picture 3" descr="김준옥  Run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989360"/>
            <a:ext cx="3814762" cy="3671888"/>
          </a:xfrm>
          <a:prstGeom prst="rect">
            <a:avLst/>
          </a:prstGeom>
          <a:noFill/>
        </p:spPr>
      </p:pic>
      <p:pic>
        <p:nvPicPr>
          <p:cNvPr id="5" name="Picture 6" descr="김준옥  Run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7189" y="1989360"/>
            <a:ext cx="3814763" cy="3671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7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Statistic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맑은 고딕" pitchFamily="50" charset="-127"/>
              <a:buAutoNum type="arabicPeriod"/>
            </a:pPr>
            <a:r>
              <a:rPr lang="en-US" altLang="ko-KR" sz="2400" dirty="0">
                <a:latin typeface="Arial" charset="0"/>
                <a:cs typeface="Arial" charset="0"/>
              </a:rPr>
              <a:t>All statistical analyses were performed using SPSS 20.0.</a:t>
            </a:r>
          </a:p>
          <a:p>
            <a:pPr>
              <a:lnSpc>
                <a:spcPct val="90000"/>
              </a:lnSpc>
              <a:buFont typeface="맑은 고딕" pitchFamily="50" charset="-127"/>
              <a:buAutoNum type="arabicPeriod"/>
            </a:pPr>
            <a:r>
              <a:rPr lang="en-US" altLang="ko-KR" sz="2400" dirty="0">
                <a:latin typeface="Arial" charset="0"/>
                <a:cs typeface="Arial" charset="0"/>
              </a:rPr>
              <a:t>Continuous variables were expressed as means ± standard deviation and were compared using Student’s t-test.</a:t>
            </a:r>
          </a:p>
          <a:p>
            <a:pPr>
              <a:lnSpc>
                <a:spcPct val="90000"/>
              </a:lnSpc>
              <a:buFont typeface="맑은 고딕" pitchFamily="50" charset="-127"/>
              <a:buAutoNum type="arabicPeriod"/>
            </a:pPr>
            <a:r>
              <a:rPr lang="en-US" altLang="ko-KR" sz="2400" dirty="0">
                <a:latin typeface="Arial" charset="0"/>
                <a:cs typeface="Arial" charset="0"/>
              </a:rPr>
              <a:t>Categorical data were expressed as percentages and were compared using chi-square statistics or Fisher’s exact test.</a:t>
            </a:r>
          </a:p>
          <a:p>
            <a:pPr>
              <a:lnSpc>
                <a:spcPct val="90000"/>
              </a:lnSpc>
              <a:buFont typeface="맑은 고딕" pitchFamily="50" charset="-127"/>
              <a:buAutoNum type="arabicPeriod"/>
            </a:pPr>
            <a:r>
              <a:rPr lang="en-US" altLang="ko-KR" sz="2400" dirty="0">
                <a:latin typeface="Arial" charset="0"/>
                <a:cs typeface="Arial" charset="0"/>
              </a:rPr>
              <a:t>A P-value of 0.05 was considered statistically significant.</a:t>
            </a:r>
          </a:p>
          <a:p>
            <a:pPr>
              <a:lnSpc>
                <a:spcPct val="90000"/>
              </a:lnSpc>
              <a:buFont typeface="맑은 고딕" pitchFamily="50" charset="-127"/>
              <a:buAutoNum type="arabicPeriod"/>
            </a:pPr>
            <a:r>
              <a:rPr lang="en-US" altLang="ko-KR" sz="2400" dirty="0">
                <a:latin typeface="Arial" charset="0"/>
                <a:cs typeface="Arial" charset="0"/>
              </a:rPr>
              <a:t>To adjust for potential confounders, propensity score matching (PSM) analysis was performed using the logistic regression model</a:t>
            </a:r>
          </a:p>
        </p:txBody>
      </p:sp>
    </p:spTree>
    <p:extLst>
      <p:ext uri="{BB962C8B-B14F-4D97-AF65-F5344CB8AC3E}">
        <p14:creationId xmlns:p14="http://schemas.microsoft.com/office/powerpoint/2010/main" val="6275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Statistic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 typeface="+mj-lt"/>
              <a:buAutoNum type="arabicPeriod" startAt="6"/>
            </a:pPr>
            <a:r>
              <a:rPr lang="en-US" altLang="ko-KR" sz="2000" dirty="0"/>
              <a:t>We tested all available variables that could be of potential relevance: Age, male, cardiovascular risk factors (hypertension</a:t>
            </a:r>
            <a:r>
              <a:rPr lang="en-US" altLang="ko-KR" sz="2000" dirty="0" smtClean="0"/>
              <a:t>, </a:t>
            </a:r>
            <a:r>
              <a:rPr lang="en-US" altLang="ko-KR" sz="2000" dirty="0"/>
              <a:t>dyslipidemia, current smokers and current </a:t>
            </a:r>
            <a:r>
              <a:rPr lang="en-US" altLang="ko-KR" sz="2000" dirty="0" smtClean="0"/>
              <a:t>alcoholics) </a:t>
            </a:r>
            <a:r>
              <a:rPr lang="en-US" altLang="ko-KR" sz="2000" dirty="0"/>
              <a:t>and myocardial bridge. </a:t>
            </a:r>
          </a:p>
          <a:p>
            <a:pPr>
              <a:lnSpc>
                <a:spcPct val="120000"/>
              </a:lnSpc>
              <a:buFont typeface="+mj-lt"/>
              <a:buAutoNum type="arabicPeriod" startAt="6"/>
            </a:pPr>
            <a:r>
              <a:rPr lang="en-US" altLang="ko-KR" sz="2000" dirty="0" smtClean="0"/>
              <a:t>Patients </a:t>
            </a:r>
            <a:r>
              <a:rPr lang="en-US" altLang="ko-KR" sz="2000" dirty="0"/>
              <a:t>with the </a:t>
            </a:r>
            <a:r>
              <a:rPr lang="en-US" altLang="ko-KR" sz="2000" dirty="0" smtClean="0"/>
              <a:t>CA group </a:t>
            </a:r>
            <a:r>
              <a:rPr lang="en-US" altLang="ko-KR" sz="2000" dirty="0"/>
              <a:t>were then 1-to-1 matched to </a:t>
            </a:r>
            <a:r>
              <a:rPr lang="en-US" altLang="ko-KR" sz="2000" dirty="0" smtClean="0"/>
              <a:t>the non-CA group </a:t>
            </a:r>
            <a:r>
              <a:rPr lang="en-US" altLang="ko-KR" sz="2000" dirty="0"/>
              <a:t>according to propensity scores with the nearest available pair matching method.</a:t>
            </a:r>
          </a:p>
          <a:p>
            <a:pPr>
              <a:lnSpc>
                <a:spcPct val="120000"/>
              </a:lnSpc>
              <a:buFont typeface="+mj-lt"/>
              <a:buAutoNum type="arabicPeriod" startAt="8"/>
            </a:pPr>
            <a:r>
              <a:rPr lang="en-US" altLang="ko-KR" sz="2000" dirty="0"/>
              <a:t>Subjects were matched with a caliper width equal to 0.01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120000"/>
              </a:lnSpc>
              <a:buFont typeface="+mj-lt"/>
              <a:buAutoNum type="arabicPeriod" startAt="8"/>
            </a:pPr>
            <a:r>
              <a:rPr lang="en-US" altLang="ko-KR" sz="2000" dirty="0">
                <a:latin typeface="Arial" charset="0"/>
                <a:cs typeface="Arial" charset="0"/>
              </a:rPr>
              <a:t>Various 5-year clinical outcomes were estimated with Kaplan-Meier method, and differences between groups were compared with log-rank test. </a:t>
            </a:r>
          </a:p>
          <a:p>
            <a:pPr>
              <a:lnSpc>
                <a:spcPct val="120000"/>
              </a:lnSpc>
              <a:buFont typeface="+mj-lt"/>
              <a:buAutoNum type="arabicPeriod" startAt="8"/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7756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heR">
      <a:majorFont>
        <a:latin typeface="Times New Roman"/>
        <a:ea typeface="Cambria Math"/>
        <a:cs typeface=""/>
      </a:majorFont>
      <a:minorFont>
        <a:latin typeface="Arial"/>
        <a:ea typeface="Cambria Math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2035</Words>
  <Application>Microsoft Office PowerPoint</Application>
  <PresentationFormat>화면 슬라이드 쇼(4:3)</PresentationFormat>
  <Paragraphs>563</Paragraphs>
  <Slides>17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4" baseType="lpstr">
      <vt:lpstr>굴림</vt:lpstr>
      <vt:lpstr>맑은 고딕</vt:lpstr>
      <vt:lpstr>Arial</vt:lpstr>
      <vt:lpstr>Cambria Math</vt:lpstr>
      <vt:lpstr>Tahoma</vt:lpstr>
      <vt:lpstr>Times New Roman</vt:lpstr>
      <vt:lpstr>Office 테마</vt:lpstr>
      <vt:lpstr>Impact of Alcohol Drinking on Acetylcholine Induced Coronary Artery Spasm</vt:lpstr>
      <vt:lpstr>Disclosure Information</vt:lpstr>
      <vt:lpstr>Background</vt:lpstr>
      <vt:lpstr>Purpose</vt:lpstr>
      <vt:lpstr>Methods</vt:lpstr>
      <vt:lpstr>Methods</vt:lpstr>
      <vt:lpstr>Methods</vt:lpstr>
      <vt:lpstr>Statistics</vt:lpstr>
      <vt:lpstr>Statistics</vt:lpstr>
      <vt:lpstr>PowerPoint 프레젠테이션</vt:lpstr>
      <vt:lpstr>Baseline Characteristics</vt:lpstr>
      <vt:lpstr>Angiographic and Clinical Parameterd during Acetylcholine Provocation Test</vt:lpstr>
      <vt:lpstr>Angiographic Characteristics in Patients with Acetylcholine induced Coronary Artery Spasm</vt:lpstr>
      <vt:lpstr>Predictors for Acetylcholine induced Coronary Artery Spasm by Univariate Cox-Regression Analysis</vt:lpstr>
      <vt:lpstr>Summary</vt:lpstr>
      <vt:lpstr>Conclusion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CIRI</dc:creator>
  <cp:lastModifiedBy>Rha SW</cp:lastModifiedBy>
  <cp:revision>124</cp:revision>
  <dcterms:created xsi:type="dcterms:W3CDTF">2012-09-18T07:29:06Z</dcterms:created>
  <dcterms:modified xsi:type="dcterms:W3CDTF">2016-12-09T04:09:53Z</dcterms:modified>
</cp:coreProperties>
</file>